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68" r:id="rId2"/>
  </p:sldMasterIdLst>
  <p:notesMasterIdLst>
    <p:notesMasterId r:id="rId22"/>
  </p:notesMasterIdLst>
  <p:handoutMasterIdLst>
    <p:handoutMasterId r:id="rId23"/>
  </p:handoutMasterIdLst>
  <p:sldIdLst>
    <p:sldId id="256" r:id="rId3"/>
    <p:sldId id="257" r:id="rId4"/>
    <p:sldId id="283" r:id="rId5"/>
    <p:sldId id="271" r:id="rId6"/>
    <p:sldId id="273" r:id="rId7"/>
    <p:sldId id="269" r:id="rId8"/>
    <p:sldId id="272" r:id="rId9"/>
    <p:sldId id="268" r:id="rId10"/>
    <p:sldId id="280" r:id="rId11"/>
    <p:sldId id="274" r:id="rId12"/>
    <p:sldId id="276" r:id="rId13"/>
    <p:sldId id="277" r:id="rId14"/>
    <p:sldId id="259" r:id="rId15"/>
    <p:sldId id="265" r:id="rId16"/>
    <p:sldId id="282" r:id="rId17"/>
    <p:sldId id="278" r:id="rId18"/>
    <p:sldId id="264" r:id="rId19"/>
    <p:sldId id="260" r:id="rId20"/>
    <p:sldId id="281" r:id="rId21"/>
  </p:sldIdLst>
  <p:sldSz cx="9144000" cy="5143500" type="screen16x9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48" autoAdjust="0"/>
    <p:restoredTop sz="78546" autoAdjust="0"/>
  </p:normalViewPr>
  <p:slideViewPr>
    <p:cSldViewPr showGuides="1">
      <p:cViewPr varScale="1">
        <p:scale>
          <a:sx n="85" d="100"/>
          <a:sy n="85" d="100"/>
        </p:scale>
        <p:origin x="90" y="564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</p:guideLst>
    </p:cSldViewPr>
  </p:slideViewPr>
  <p:outlineViewPr>
    <p:cViewPr>
      <p:scale>
        <a:sx n="33" d="100"/>
        <a:sy n="33" d="100"/>
      </p:scale>
      <p:origin x="0" y="-1128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968A-C5CD-48D6-8084-81464DC378B1}" type="datetimeFigureOut">
              <a:rPr lang="fi-FI" sz="800" smtClean="0"/>
              <a:t>1.1.2022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F012230E-46B9-4165-8898-A333A13AD8A2}" type="datetimeFigureOut">
              <a:rPr lang="fi-FI" smtClean="0"/>
              <a:pPr/>
              <a:t>1.1.2022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94EC3156-D817-4798-A24F-2085AE08226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3253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Metsä’s</a:t>
            </a:r>
            <a:r>
              <a:rPr lang="en-US" sz="1200" dirty="0"/>
              <a:t> </a:t>
            </a:r>
            <a:r>
              <a:rPr lang="en-US" sz="1200" dirty="0" err="1"/>
              <a:t>bioproduct</a:t>
            </a:r>
            <a:r>
              <a:rPr lang="en-US" sz="1200" dirty="0"/>
              <a:t> mill in </a:t>
            </a:r>
            <a:r>
              <a:rPr lang="en-US" sz="1200" dirty="0" err="1"/>
              <a:t>Äänekoski</a:t>
            </a:r>
            <a:r>
              <a:rPr lang="en-US" sz="1200" dirty="0"/>
              <a:t> is the largest wood-processing plant in the Northern Hemisphere. The company says it has a capacity of 1.3 million </a:t>
            </a:r>
            <a:r>
              <a:rPr lang="en-US" sz="1200" dirty="0" err="1"/>
              <a:t>tonnes</a:t>
            </a:r>
            <a:r>
              <a:rPr lang="en-US" sz="1200" dirty="0"/>
              <a:t> of pulp annually and creates more than twice the amount of electricity it needs. In addition to traditional pulp products, the mill creates </a:t>
            </a:r>
            <a:r>
              <a:rPr lang="en-US" sz="1200" dirty="0" err="1"/>
              <a:t>bioproducts</a:t>
            </a:r>
            <a:r>
              <a:rPr lang="en-US" sz="1200" dirty="0"/>
              <a:t> like tall oil and biogas.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3834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7475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575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5992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901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stats are from Statistics Finland and the Natural Resources Institute Finland (Luke), unless stated otherwise. 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2175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2724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7698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2427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9267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6663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8999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882F-6FA4-46CF-A8EE-FAEC11772BB6}" type="datetime1">
              <a:rPr lang="fi-FI" smtClean="0"/>
              <a:t>1.1.2022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775450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9FD55B-118D-43A4-8BE3-2671986A2DE9}" type="datetime1">
              <a:rPr lang="fi-FI" smtClean="0"/>
              <a:t>1.1.2022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5239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4840-EC16-4AD9-9E63-131000EF363A}" type="datetime1">
              <a:rPr lang="fi-FI" smtClean="0"/>
              <a:t>1.1.2022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2503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D4C7-DC30-4D72-AD15-09A0FAF8FEF6}" type="datetime1">
              <a:rPr lang="fi-FI" smtClean="0"/>
              <a:t>1.1.2022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4611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77A8-F06A-4763-B466-13C38868FF98}" type="datetime1">
              <a:rPr lang="fi-FI" smtClean="0"/>
              <a:t>1.1.2022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353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4A44B-B7C7-4272-B6C4-3F79201367F0}" type="datetime1">
              <a:rPr lang="fi-FI" smtClean="0"/>
              <a:t>1.1.2022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0152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64EC-1F92-439C-A334-93E67D933082}" type="datetime1">
              <a:rPr lang="fi-FI" smtClean="0"/>
              <a:t>1.1.2022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169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9B9C0-9DF1-4F96-B925-6ED2D784ABD9}" type="datetime1">
              <a:rPr lang="fi-FI" smtClean="0"/>
              <a:t>1.1.2022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1133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0AE1-D009-49A6-AFBC-48C836E46FD5}" type="datetime1">
              <a:rPr lang="fi-FI" smtClean="0"/>
              <a:t>1.1.2022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6066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6E6A-F1BF-4D0B-8E96-152A3DAE3272}" type="datetime1">
              <a:rPr lang="fi-FI" smtClean="0"/>
              <a:t>1.1.2022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0561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7EA1DF-865A-4043-89D3-51B1EE7AF1CF}" type="datetime1">
              <a:rPr lang="fi-FI" smtClean="0"/>
              <a:t>1.1.2022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0038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0D005-A54C-4DFE-9765-2BED80465EA0}" type="datetime1">
              <a:rPr lang="fi-FI" smtClean="0"/>
              <a:t>1.1.2022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7704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9E4EB1-FA89-4A39-96C3-37483AE5CEE2}" type="datetime1">
              <a:rPr lang="fi-FI" smtClean="0"/>
              <a:t>1.1.2022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2071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B58426-5F65-40EC-9872-4F186B4238D1}" type="datetime1">
              <a:rPr lang="fi-FI" smtClean="0"/>
              <a:t>1.1.2022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8697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0AE1-D009-49A6-AFBC-48C836E46FD5}" type="datetime1">
              <a:rPr lang="fi-FI" smtClean="0"/>
              <a:t>1.1.2022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9537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6E6A-F1BF-4D0B-8E96-152A3DAE3272}" type="datetime1">
              <a:rPr lang="fi-FI" smtClean="0"/>
              <a:t>1.1.2022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754952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7EA1DF-865A-4043-89D3-51B1EE7AF1CF}" type="datetime1">
              <a:rPr lang="fi-FI" smtClean="0"/>
              <a:t>1.1.2022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777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1FF6A-88FE-4829-AABE-A8D19FDDA656}" type="datetime1">
              <a:rPr lang="fi-FI" smtClean="0"/>
              <a:t>1.1.2022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1070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04A870-5DDB-45A8-A254-49DFCA16BCAA}" type="datetime1">
              <a:rPr lang="fi-FI" smtClean="0"/>
              <a:t>1.1.2022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9590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E1373DCC-2263-4F88-B652-EFBDCB9320F8}" type="datetime1">
              <a:rPr lang="fi-FI" noProof="0" smtClean="0"/>
              <a:t>1.1.2022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76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99213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E1373DCC-2263-4F88-B652-EFBDCB9320F8}" type="datetime1">
              <a:rPr lang="fi-FI" noProof="0" smtClean="0"/>
              <a:t>1.1.2022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9443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882F-6FA4-46CF-A8EE-FAEC11772BB6}" type="datetime1">
              <a:rPr lang="fi-FI" smtClean="0"/>
              <a:t>1.1.2022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8091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noProof="0" dirty="0"/>
              <a:t>La madera como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8193"/>
            <a:ext cx="8208912" cy="2879701"/>
          </a:xfrm>
        </p:spPr>
        <p:txBody>
          <a:bodyPr/>
          <a:lstStyle/>
          <a:p>
            <a:r>
              <a:rPr lang="es-ES" noProof="0" dirty="0"/>
              <a:t>La madera, como materia prima versátil, ha despertado muchísimo interés en Finlandia.</a:t>
            </a:r>
          </a:p>
          <a:p>
            <a:endParaRPr lang="es-ES" dirty="0"/>
          </a:p>
          <a:p>
            <a:r>
              <a:rPr lang="es-ES" noProof="0" dirty="0"/>
              <a:t>El petróleo puede sustituirse por madera en muchos productos</a:t>
            </a:r>
            <a:r>
              <a:rPr lang="es-CO" noProof="0" dirty="0"/>
              <a:t>. </a:t>
            </a:r>
          </a:p>
          <a:p>
            <a:pPr lvl="1"/>
            <a:r>
              <a:rPr lang="es-ES" noProof="0" dirty="0"/>
              <a:t>Todo lo que se puede hacer con plásticos se puede hacer con madera. La madera puede utilizarse en bioplásticos, bioquímicos, biocombustibles, textiles, productos farmacéuticos, aditivos alimentarios y caucho.</a:t>
            </a:r>
          </a:p>
          <a:p>
            <a:pPr lvl="1"/>
            <a:endParaRPr lang="es-CO" noProof="0" dirty="0"/>
          </a:p>
          <a:p>
            <a:r>
              <a:rPr lang="es-ES" noProof="0" dirty="0"/>
              <a:t>Empresas finlandesas han fabricado incluso lavamanos de madera y escayolas de madera para huesos fracturados. En muchos casos, esos productos a base de madera poseen características superiores a las de los antiguos productos fabricados con materia prima fósil.</a:t>
            </a:r>
            <a:endParaRPr lang="es-CO" noProof="0" dirty="0"/>
          </a:p>
        </p:txBody>
      </p:sp>
    </p:spTree>
    <p:extLst>
      <p:ext uri="{BB962C8B-B14F-4D97-AF65-F5344CB8AC3E}">
        <p14:creationId xmlns:p14="http://schemas.microsoft.com/office/powerpoint/2010/main" val="200783743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3096890" cy="863427"/>
          </a:xfrm>
        </p:spPr>
        <p:txBody>
          <a:bodyPr/>
          <a:lstStyle/>
          <a:p>
            <a:r>
              <a:rPr lang="es-CO" noProof="0" dirty="0"/>
              <a:t>Empaques</a:t>
            </a:r>
          </a:p>
        </p:txBody>
      </p:sp>
      <p:pic>
        <p:nvPicPr>
          <p:cNvPr id="3" name="Picture Placeholder 2" descr="Eco-friendly packaging, straws and a comb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6" r="18905"/>
          <a:stretch/>
        </p:blipFill>
        <p:spPr/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11560" y="1203599"/>
            <a:ext cx="4464496" cy="3168352"/>
          </a:xfrm>
        </p:spPr>
        <p:txBody>
          <a:bodyPr/>
          <a:lstStyle/>
          <a:p>
            <a:r>
              <a:rPr lang="es-ES" noProof="0" dirty="0"/>
              <a:t>Dentro de la bioeconomía, el sector del envasado es uno de los más interesantes, por la mayor conciencia a escala mundial de la contaminación por plásticos.</a:t>
            </a:r>
          </a:p>
          <a:p>
            <a:endParaRPr lang="es-ES" dirty="0"/>
          </a:p>
          <a:p>
            <a:r>
              <a:rPr lang="es-ES" noProof="0" dirty="0"/>
              <a:t>Las empresas forestales finlandesas han realizado grandes inversiones en empaques de madera, incluidos los bioplásticos.</a:t>
            </a:r>
          </a:p>
          <a:p>
            <a:endParaRPr lang="es-ES" dirty="0"/>
          </a:p>
          <a:p>
            <a:r>
              <a:rPr lang="es-ES" noProof="0" dirty="0"/>
              <a:t>El sector también recibe apoyo del Gobierno.</a:t>
            </a:r>
            <a:endParaRPr lang="es-CO" noProof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96136" y="4803998"/>
            <a:ext cx="3096344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1200" dirty="0">
                <a:solidFill>
                  <a:schemeClr val="bg1"/>
                </a:solidFill>
              </a:rPr>
              <a:t>Foto: </a:t>
            </a:r>
            <a:r>
              <a:rPr lang="es-CO" sz="1200" dirty="0" err="1">
                <a:solidFill>
                  <a:schemeClr val="bg1"/>
                </a:solidFill>
              </a:rPr>
              <a:t>Sulapac</a:t>
            </a:r>
            <a:endParaRPr lang="es-C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0103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3096890" cy="863427"/>
          </a:xfrm>
        </p:spPr>
        <p:txBody>
          <a:bodyPr/>
          <a:lstStyle/>
          <a:p>
            <a:r>
              <a:rPr lang="es-CO" noProof="0" dirty="0"/>
              <a:t>Telas</a:t>
            </a:r>
          </a:p>
        </p:txBody>
      </p:sp>
      <p:pic>
        <p:nvPicPr>
          <p:cNvPr id="3" name="Picture Placeholder 2" descr="Colorful pieces of fabric photographed from above. 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1" r="12741"/>
          <a:stretch/>
        </p:blipFill>
        <p:spPr/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11560" y="1203598"/>
            <a:ext cx="4320480" cy="3384375"/>
          </a:xfrm>
        </p:spPr>
        <p:txBody>
          <a:bodyPr/>
          <a:lstStyle/>
          <a:p>
            <a:r>
              <a:rPr lang="es-ES" noProof="0" dirty="0"/>
              <a:t>En Finlandia se han realizado varios inventos prometedores para hacer telas a partir de diversas materias primas, incluida la madera.</a:t>
            </a:r>
          </a:p>
          <a:p>
            <a:endParaRPr lang="es-ES" dirty="0"/>
          </a:p>
          <a:p>
            <a:r>
              <a:rPr lang="es-ES" noProof="0" dirty="0"/>
              <a:t>Business </a:t>
            </a:r>
            <a:r>
              <a:rPr lang="es-ES" noProof="0" dirty="0" err="1"/>
              <a:t>Finland</a:t>
            </a:r>
            <a:r>
              <a:rPr lang="es-ES" noProof="0" dirty="0"/>
              <a:t> estima que con las innovaciones finlandesas se podría sustituir 1/3 de la producción mundial de algodón</a:t>
            </a:r>
            <a:r>
              <a:rPr lang="es-CO" noProof="0" dirty="0"/>
              <a:t>.</a:t>
            </a:r>
            <a:br>
              <a:rPr lang="es-CO" noProof="0" dirty="0"/>
            </a:br>
            <a:endParaRPr lang="es-CO" noProof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96136" y="4803998"/>
            <a:ext cx="3096344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1200" dirty="0">
                <a:solidFill>
                  <a:schemeClr val="bg1"/>
                </a:solidFill>
              </a:rPr>
              <a:t>Foto: </a:t>
            </a:r>
            <a:r>
              <a:rPr lang="es-CO" sz="1200" dirty="0" err="1">
                <a:solidFill>
                  <a:schemeClr val="bg1"/>
                </a:solidFill>
              </a:rPr>
              <a:t>Eeva</a:t>
            </a:r>
            <a:r>
              <a:rPr lang="es-CO" sz="1200" dirty="0">
                <a:solidFill>
                  <a:schemeClr val="bg1"/>
                </a:solidFill>
              </a:rPr>
              <a:t> </a:t>
            </a:r>
            <a:r>
              <a:rPr lang="es-CO" sz="1200" dirty="0" err="1">
                <a:solidFill>
                  <a:schemeClr val="bg1"/>
                </a:solidFill>
              </a:rPr>
              <a:t>Suorlahti</a:t>
            </a:r>
            <a:r>
              <a:rPr lang="es-CO" sz="1200" dirty="0">
                <a:solidFill>
                  <a:schemeClr val="bg1"/>
                </a:solidFill>
              </a:rPr>
              <a:t>/</a:t>
            </a:r>
            <a:r>
              <a:rPr lang="es-CO" sz="1200" dirty="0" err="1">
                <a:solidFill>
                  <a:schemeClr val="bg1"/>
                </a:solidFill>
              </a:rPr>
              <a:t>Ioncell</a:t>
            </a:r>
            <a:endParaRPr lang="es-C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48149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Metsä’s bioproduct mill in Äänekoski surrounded with forest and lake.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Freeform 7"/>
          <p:cNvSpPr>
            <a:spLocks noEditPoints="1"/>
          </p:cNvSpPr>
          <p:nvPr/>
        </p:nvSpPr>
        <p:spPr bwMode="auto">
          <a:xfrm>
            <a:off x="468313" y="48351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1"/>
          <p:cNvSpPr>
            <a:spLocks noChangeAspect="1" noEditPoints="1"/>
          </p:cNvSpPr>
          <p:nvPr/>
        </p:nvSpPr>
        <p:spPr bwMode="auto">
          <a:xfrm>
            <a:off x="7982988" y="48351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 descr="Metsä’s bioproduct mill in Äänekoski surrounded with a lake and forest."/>
          <p:cNvSpPr/>
          <p:nvPr/>
        </p:nvSpPr>
        <p:spPr>
          <a:xfrm>
            <a:off x="323528" y="3579862"/>
            <a:ext cx="691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La fábrica de </a:t>
            </a:r>
            <a:r>
              <a:rPr lang="es-ES" sz="2400" b="1" dirty="0" err="1">
                <a:solidFill>
                  <a:schemeClr val="bg1"/>
                </a:solidFill>
              </a:rPr>
              <a:t>bioproductos</a:t>
            </a:r>
            <a:r>
              <a:rPr lang="es-ES" sz="2400" b="1" dirty="0">
                <a:solidFill>
                  <a:schemeClr val="bg1"/>
                </a:solidFill>
              </a:rPr>
              <a:t> de </a:t>
            </a:r>
            <a:r>
              <a:rPr lang="es-ES" sz="2400" b="1" dirty="0" err="1">
                <a:solidFill>
                  <a:schemeClr val="bg1"/>
                </a:solidFill>
              </a:rPr>
              <a:t>Metsä</a:t>
            </a:r>
            <a:r>
              <a:rPr lang="es-ES" sz="2400" b="1" dirty="0">
                <a:solidFill>
                  <a:schemeClr val="bg1"/>
                </a:solidFill>
              </a:rPr>
              <a:t> en </a:t>
            </a:r>
            <a:r>
              <a:rPr lang="es-ES" sz="2400" b="1" dirty="0" err="1">
                <a:solidFill>
                  <a:schemeClr val="bg1"/>
                </a:solidFill>
              </a:rPr>
              <a:t>Äänekoski</a:t>
            </a:r>
            <a:r>
              <a:rPr lang="es-ES" sz="2400" b="1" dirty="0">
                <a:solidFill>
                  <a:schemeClr val="bg1"/>
                </a:solidFill>
              </a:rPr>
              <a:t> es la mayor planta de procesamiento de madera del hemisferio norte.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96136" y="4803998"/>
            <a:ext cx="3096344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1200" dirty="0">
                <a:solidFill>
                  <a:schemeClr val="bg1"/>
                </a:solidFill>
              </a:rPr>
              <a:t>Foto: </a:t>
            </a:r>
            <a:r>
              <a:rPr lang="es-CO" sz="1200" dirty="0" err="1">
                <a:solidFill>
                  <a:schemeClr val="bg1"/>
                </a:solidFill>
              </a:rPr>
              <a:t>Metsä</a:t>
            </a:r>
            <a:r>
              <a:rPr lang="es-CO" sz="1200" dirty="0">
                <a:solidFill>
                  <a:schemeClr val="bg1"/>
                </a:solidFill>
              </a:rPr>
              <a:t> </a:t>
            </a:r>
            <a:r>
              <a:rPr lang="es-CO" sz="1200" dirty="0" err="1">
                <a:solidFill>
                  <a:schemeClr val="bg1"/>
                </a:solidFill>
              </a:rPr>
              <a:t>Group</a:t>
            </a:r>
            <a:endParaRPr lang="es-C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8502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noProof="0" dirty="0"/>
              <a:t>Inversiones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02400"/>
            <a:ext cx="7992888" cy="2879701"/>
          </a:xfrm>
        </p:spPr>
        <p:txBody>
          <a:bodyPr/>
          <a:lstStyle/>
          <a:p>
            <a:r>
              <a:rPr lang="es-CO" dirty="0"/>
              <a:t>El sector de los servicios de bioeconomía es uno de los de mayor crecimiento. En 2019, la producción creció un 5,2%; por otra parte, las inversiones se dispararon un 9,3%, y el número de empleados aumentó un 2,8%.</a:t>
            </a:r>
          </a:p>
          <a:p>
            <a:endParaRPr lang="es-CO" dirty="0"/>
          </a:p>
          <a:p>
            <a:r>
              <a:rPr lang="es-ES" noProof="0" dirty="0"/>
              <a:t>La alimentación fue la que más inversiones atrajo: 1.700 millones de euros en 2019. La silvicultura recibió 1.400 millones de euros en inversiones, y el sector energético 949 millones</a:t>
            </a:r>
            <a:r>
              <a:rPr lang="es-CO" noProof="0" dirty="0"/>
              <a:t>.</a:t>
            </a:r>
          </a:p>
          <a:p>
            <a:endParaRPr lang="es-CO" noProof="0" dirty="0"/>
          </a:p>
          <a:p>
            <a:r>
              <a:rPr lang="es-CO" dirty="0"/>
              <a:t>A largo plazo, el sector energético es el que más crece en inversiones, en torno al 13% anual.</a:t>
            </a:r>
          </a:p>
        </p:txBody>
      </p:sp>
    </p:spTree>
    <p:extLst>
      <p:ext uri="{BB962C8B-B14F-4D97-AF65-F5344CB8AC3E}">
        <p14:creationId xmlns:p14="http://schemas.microsoft.com/office/powerpoint/2010/main" val="1966060261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People looking at a screen in a fair.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r="85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6156176" y="4803998"/>
            <a:ext cx="280831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96136" y="4803998"/>
            <a:ext cx="3096344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1200" dirty="0">
                <a:solidFill>
                  <a:schemeClr val="tx1"/>
                </a:solidFill>
              </a:rPr>
              <a:t>Foto: </a:t>
            </a:r>
            <a:r>
              <a:rPr lang="es-CO" sz="1200" dirty="0" err="1">
                <a:solidFill>
                  <a:schemeClr val="tx1"/>
                </a:solidFill>
              </a:rPr>
              <a:t>Riitta</a:t>
            </a:r>
            <a:r>
              <a:rPr lang="es-CO" sz="1200" dirty="0">
                <a:solidFill>
                  <a:schemeClr val="tx1"/>
                </a:solidFill>
              </a:rPr>
              <a:t> </a:t>
            </a:r>
            <a:r>
              <a:rPr lang="es-CO" sz="1200" dirty="0" err="1">
                <a:solidFill>
                  <a:schemeClr val="tx1"/>
                </a:solidFill>
              </a:rPr>
              <a:t>Supperi</a:t>
            </a:r>
            <a:r>
              <a:rPr lang="es-CO" sz="1200" dirty="0">
                <a:solidFill>
                  <a:schemeClr val="tx1"/>
                </a:solidFill>
              </a:rPr>
              <a:t>/</a:t>
            </a:r>
            <a:r>
              <a:rPr lang="es-CO" sz="1200" dirty="0" err="1">
                <a:solidFill>
                  <a:schemeClr val="tx1"/>
                </a:solidFill>
              </a:rPr>
              <a:t>Keksi</a:t>
            </a:r>
            <a:r>
              <a:rPr lang="es-CO" sz="1200" dirty="0">
                <a:solidFill>
                  <a:schemeClr val="tx1"/>
                </a:solidFill>
              </a:rPr>
              <a:t>/</a:t>
            </a:r>
            <a:r>
              <a:rPr lang="es-CO" sz="1200" dirty="0" err="1">
                <a:solidFill>
                  <a:schemeClr val="tx1"/>
                </a:solidFill>
              </a:rPr>
              <a:t>Team</a:t>
            </a:r>
            <a:r>
              <a:rPr lang="es-CO" sz="1200" dirty="0">
                <a:solidFill>
                  <a:schemeClr val="tx1"/>
                </a:solidFill>
              </a:rPr>
              <a:t> </a:t>
            </a:r>
            <a:r>
              <a:rPr lang="es-CO" sz="1200" dirty="0" err="1">
                <a:solidFill>
                  <a:schemeClr val="tx1"/>
                </a:solidFill>
              </a:rPr>
              <a:t>Finland</a:t>
            </a:r>
            <a:endParaRPr lang="es-CO" sz="1200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484187"/>
            <a:ext cx="3672408" cy="863427"/>
          </a:xfrm>
        </p:spPr>
        <p:txBody>
          <a:bodyPr/>
          <a:lstStyle/>
          <a:p>
            <a:r>
              <a:rPr lang="es-CO" noProof="0" dirty="0"/>
              <a:t>Alianzas internacionales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11560" y="1131590"/>
            <a:ext cx="4320480" cy="3168352"/>
          </a:xfrm>
        </p:spPr>
        <p:txBody>
          <a:bodyPr/>
          <a:lstStyle/>
          <a:p>
            <a:r>
              <a:rPr lang="es-ES" noProof="0" dirty="0"/>
              <a:t>Es difícil para un país desarrollar su bioeconomía de forma aislada. Es más rápido y sencillo cultivar alianzas internacionales rentables.</a:t>
            </a:r>
          </a:p>
          <a:p>
            <a:endParaRPr lang="es-ES" dirty="0"/>
          </a:p>
          <a:p>
            <a:r>
              <a:rPr lang="es-ES" noProof="0" dirty="0"/>
              <a:t>Muchas organizaciones finlandesas ya han colaborado con socios internacionales. Por ejemplo, </a:t>
            </a:r>
            <a:r>
              <a:rPr lang="es-ES" noProof="0" dirty="0" err="1"/>
              <a:t>Metsä</a:t>
            </a:r>
            <a:r>
              <a:rPr lang="es-ES" noProof="0" dirty="0"/>
              <a:t> se asoció con la empresa japonesa </a:t>
            </a:r>
            <a:r>
              <a:rPr lang="es-ES" noProof="0" dirty="0" err="1"/>
              <a:t>Itochu</a:t>
            </a:r>
            <a:r>
              <a:rPr lang="es-ES" noProof="0" dirty="0"/>
              <a:t> para construir una planta piloto a escala industrial que produzca fibras textiles a partir de la madera.</a:t>
            </a:r>
            <a:endParaRPr lang="es-CO" noProof="0" dirty="0"/>
          </a:p>
        </p:txBody>
      </p:sp>
    </p:spTree>
    <p:extLst>
      <p:ext uri="{BB962C8B-B14F-4D97-AF65-F5344CB8AC3E}">
        <p14:creationId xmlns:p14="http://schemas.microsoft.com/office/powerpoint/2010/main" val="188158822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Picture of a foggy forest and a swamp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t="23742" r="3878" b="9187"/>
          <a:stretch/>
        </p:blipFill>
        <p:spPr/>
      </p:pic>
      <p:sp>
        <p:nvSpPr>
          <p:cNvPr id="8" name="Freeform 7"/>
          <p:cNvSpPr>
            <a:spLocks noEditPoints="1"/>
          </p:cNvSpPr>
          <p:nvPr/>
        </p:nvSpPr>
        <p:spPr bwMode="auto">
          <a:xfrm>
            <a:off x="468313" y="48351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1"/>
          <p:cNvSpPr>
            <a:spLocks noChangeAspect="1" noEditPoints="1"/>
          </p:cNvSpPr>
          <p:nvPr/>
        </p:nvSpPr>
        <p:spPr bwMode="auto">
          <a:xfrm>
            <a:off x="7982988" y="48351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96136" y="4803998"/>
            <a:ext cx="3096344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1200" dirty="0">
                <a:solidFill>
                  <a:schemeClr val="bg1"/>
                </a:solidFill>
              </a:rPr>
              <a:t>Foto: Julia </a:t>
            </a:r>
            <a:r>
              <a:rPr lang="es-CO" sz="1200" dirty="0" err="1">
                <a:solidFill>
                  <a:schemeClr val="bg1"/>
                </a:solidFill>
              </a:rPr>
              <a:t>Kivelä</a:t>
            </a:r>
            <a:r>
              <a:rPr lang="es-CO" sz="1200" dirty="0">
                <a:solidFill>
                  <a:schemeClr val="bg1"/>
                </a:solidFill>
              </a:rPr>
              <a:t>/</a:t>
            </a:r>
            <a:r>
              <a:rPr lang="es-CO" sz="1200" dirty="0" err="1">
                <a:solidFill>
                  <a:schemeClr val="bg1"/>
                </a:solidFill>
              </a:rPr>
              <a:t>Visit</a:t>
            </a:r>
            <a:r>
              <a:rPr lang="es-CO" sz="1200" dirty="0">
                <a:solidFill>
                  <a:schemeClr val="bg1"/>
                </a:solidFill>
              </a:rPr>
              <a:t> </a:t>
            </a:r>
            <a:r>
              <a:rPr lang="es-CO" sz="1200" dirty="0" err="1">
                <a:solidFill>
                  <a:schemeClr val="bg1"/>
                </a:solidFill>
              </a:rPr>
              <a:t>Finland</a:t>
            </a:r>
            <a:endParaRPr lang="es-CO" sz="1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3867894"/>
            <a:ext cx="691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Según el proyecto </a:t>
            </a:r>
            <a:r>
              <a:rPr lang="es-ES" sz="2400" b="1" dirty="0" err="1">
                <a:solidFill>
                  <a:schemeClr val="bg1"/>
                </a:solidFill>
              </a:rPr>
              <a:t>Metsien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Suomi</a:t>
            </a:r>
            <a:r>
              <a:rPr lang="es-ES" sz="2400" b="1" dirty="0">
                <a:solidFill>
                  <a:schemeClr val="bg1"/>
                </a:solidFill>
              </a:rPr>
              <a:t>, por cada árbol que se tala se plantan otros cuatro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075179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3096890" cy="863427"/>
          </a:xfrm>
        </p:spPr>
        <p:txBody>
          <a:bodyPr/>
          <a:lstStyle/>
          <a:p>
            <a:r>
              <a:rPr lang="es-CO" noProof="0" dirty="0"/>
              <a:t>Apoyo político</a:t>
            </a:r>
          </a:p>
        </p:txBody>
      </p:sp>
      <p:pic>
        <p:nvPicPr>
          <p:cNvPr id="5" name="Picture Placeholder 4" descr="Trees photographed from bottom to top.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 r="25041"/>
          <a:stretch>
            <a:fillRect/>
          </a:stretch>
        </p:blipFill>
        <p:spPr/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11560" y="1203599"/>
            <a:ext cx="4320480" cy="3168352"/>
          </a:xfrm>
        </p:spPr>
        <p:txBody>
          <a:bodyPr/>
          <a:lstStyle/>
          <a:p>
            <a:r>
              <a:rPr lang="es-CO" dirty="0"/>
              <a:t>El Estado finlandés ha prestado un firme y constante apoyo político para garantizar a largo plazo el crecimiento y desarrollo estable de la bioeconomía. </a:t>
            </a:r>
          </a:p>
          <a:p>
            <a:endParaRPr lang="es-CO" noProof="0" dirty="0"/>
          </a:p>
          <a:p>
            <a:r>
              <a:rPr lang="es-CO" dirty="0"/>
              <a:t>La visión de Finlandia para 2025 es que las soluciones sostenibles constituyan la base del futuro estado de bienestar y la competitividad del país.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96136" y="4803998"/>
            <a:ext cx="3096344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1200" dirty="0">
                <a:solidFill>
                  <a:schemeClr val="bg1"/>
                </a:solidFill>
              </a:rPr>
              <a:t>Foto: Mohammed </a:t>
            </a:r>
            <a:r>
              <a:rPr lang="es-CO" sz="1200" dirty="0" err="1">
                <a:solidFill>
                  <a:schemeClr val="bg1"/>
                </a:solidFill>
              </a:rPr>
              <a:t>Alfaraj</a:t>
            </a:r>
            <a:endParaRPr lang="es-C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7478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woman holding a child surrounded with plants.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8313" y="3867894"/>
            <a:ext cx="3671639" cy="864096"/>
          </a:xfrm>
        </p:spPr>
        <p:txBody>
          <a:bodyPr/>
          <a:lstStyle/>
          <a:p>
            <a:r>
              <a:rPr lang="es-CO" cap="none" noProof="0" dirty="0"/>
              <a:t>¡Gracias!</a:t>
            </a:r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468313" y="48351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1"/>
          <p:cNvSpPr>
            <a:spLocks noChangeAspect="1" noEditPoints="1"/>
          </p:cNvSpPr>
          <p:nvPr/>
        </p:nvSpPr>
        <p:spPr bwMode="auto">
          <a:xfrm>
            <a:off x="7982988" y="48351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796136" y="4803998"/>
            <a:ext cx="3096344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1200" dirty="0">
                <a:solidFill>
                  <a:schemeClr val="bg1"/>
                </a:solidFill>
              </a:rPr>
              <a:t>Foto: MMM/</a:t>
            </a:r>
            <a:r>
              <a:rPr lang="es-CO" sz="1200" dirty="0" err="1">
                <a:solidFill>
                  <a:schemeClr val="bg1"/>
                </a:solidFill>
              </a:rPr>
              <a:t>Mavi</a:t>
            </a:r>
            <a:r>
              <a:rPr lang="es-CO" sz="1200" dirty="0">
                <a:solidFill>
                  <a:schemeClr val="bg1"/>
                </a:solidFill>
              </a:rPr>
              <a:t>/</a:t>
            </a:r>
            <a:r>
              <a:rPr lang="es-CO" sz="1200" dirty="0" err="1">
                <a:solidFill>
                  <a:schemeClr val="bg1"/>
                </a:solidFill>
              </a:rPr>
              <a:t>Heli</a:t>
            </a:r>
            <a:r>
              <a:rPr lang="es-CO" sz="1200" dirty="0">
                <a:solidFill>
                  <a:schemeClr val="bg1"/>
                </a:solidFill>
              </a:rPr>
              <a:t> </a:t>
            </a:r>
            <a:r>
              <a:rPr lang="es-CO" sz="1200" dirty="0" err="1">
                <a:solidFill>
                  <a:schemeClr val="bg1"/>
                </a:solidFill>
              </a:rPr>
              <a:t>Sorjonen</a:t>
            </a:r>
            <a:endParaRPr lang="es-C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063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882F-6FA4-46CF-A8EE-FAEC11772BB6}" type="datetime1">
              <a:rPr lang="fi-FI" smtClean="0"/>
              <a:t>1.1.2022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8042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Solar panels photographed from above.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1" b="12471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979712" y="1545636"/>
            <a:ext cx="5473700" cy="2052228"/>
          </a:xfrm>
        </p:spPr>
        <p:txBody>
          <a:bodyPr/>
          <a:lstStyle/>
          <a:p>
            <a:r>
              <a:rPr lang="en-US" b="0" dirty="0"/>
              <a:t>CRECIMIENTO SOSTENIBLE BASADO EN </a:t>
            </a:r>
            <a:br>
              <a:rPr lang="en-US" b="0" dirty="0"/>
            </a:br>
            <a:r>
              <a:rPr lang="en-US" dirty="0"/>
              <a:t>LA BIOECONOMÍA</a:t>
            </a:r>
            <a:endParaRPr lang="es-CO" noProof="0" dirty="0"/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468313" y="48351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1"/>
          <p:cNvSpPr>
            <a:spLocks noChangeAspect="1" noEditPoints="1"/>
          </p:cNvSpPr>
          <p:nvPr/>
        </p:nvSpPr>
        <p:spPr bwMode="auto">
          <a:xfrm>
            <a:off x="7982988" y="48351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796136" y="4803998"/>
            <a:ext cx="3096344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1200" dirty="0">
                <a:solidFill>
                  <a:schemeClr val="bg1"/>
                </a:solidFill>
              </a:rPr>
              <a:t>Foto: Business </a:t>
            </a:r>
            <a:r>
              <a:rPr lang="es-CO" sz="1200" dirty="0" err="1">
                <a:solidFill>
                  <a:schemeClr val="bg1"/>
                </a:solidFill>
              </a:rPr>
              <a:t>Finland</a:t>
            </a:r>
            <a:endParaRPr lang="es-C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2443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4988" y="1201851"/>
            <a:ext cx="629536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La bioeconomía consiste en la producción de alimentos, energía, productos y servicios a partir de </a:t>
            </a:r>
            <a:r>
              <a:rPr lang="es-ES" sz="2000" b="1" dirty="0">
                <a:solidFill>
                  <a:schemeClr val="bg1"/>
                </a:solidFill>
              </a:rPr>
              <a:t>recursos renovables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s-ES" sz="2000" dirty="0">
                <a:solidFill>
                  <a:schemeClr val="bg1"/>
                </a:solidFill>
              </a:rPr>
              <a:t>Una bioeconomía responsable reducirá nuestra dependencia de los recursos naturales de origen fósil, contribuirá a evitar la pérdida de biodiversidad y dará lugar a un crecimiento económico compatible con el desarrollo sostenible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15693" y="2425987"/>
            <a:ext cx="6153150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09269662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noProof="0" dirty="0"/>
              <a:t>La bioeconomía en Finlandia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02400"/>
            <a:ext cx="7992888" cy="2879701"/>
          </a:xfrm>
        </p:spPr>
        <p:txBody>
          <a:bodyPr/>
          <a:lstStyle/>
          <a:p>
            <a:r>
              <a:rPr lang="es-CO" noProof="0" dirty="0"/>
              <a:t>En 2019, la bioeconomía aportó </a:t>
            </a:r>
            <a:r>
              <a:rPr lang="es-CO" b="1" noProof="0" dirty="0"/>
              <a:t>26.000 millones de euros </a:t>
            </a:r>
            <a:r>
              <a:rPr lang="es-CO" noProof="0" dirty="0"/>
              <a:t>a la economía finlandesa. </a:t>
            </a:r>
          </a:p>
          <a:p>
            <a:endParaRPr lang="es-CO" noProof="0" dirty="0"/>
          </a:p>
          <a:p>
            <a:r>
              <a:rPr lang="es-CO" noProof="0" dirty="0"/>
              <a:t>La bioeconomía finlandesa da trabajo a más de </a:t>
            </a:r>
            <a:r>
              <a:rPr lang="es-CO" b="1" noProof="0" dirty="0"/>
              <a:t>300.000</a:t>
            </a:r>
            <a:r>
              <a:rPr lang="es-CO" noProof="0" dirty="0"/>
              <a:t> personas.</a:t>
            </a:r>
          </a:p>
          <a:p>
            <a:endParaRPr lang="es-CO" noProof="0" dirty="0"/>
          </a:p>
          <a:p>
            <a:r>
              <a:rPr lang="es-CO" noProof="0" dirty="0"/>
              <a:t>La bioeconomía representa el </a:t>
            </a:r>
            <a:r>
              <a:rPr lang="es-CO" b="1" noProof="0" dirty="0"/>
              <a:t>13%</a:t>
            </a:r>
            <a:r>
              <a:rPr lang="es-CO" noProof="0" dirty="0"/>
              <a:t> de la economía finlandesa.</a:t>
            </a:r>
          </a:p>
          <a:p>
            <a:endParaRPr lang="es-CO" noProof="0" dirty="0"/>
          </a:p>
          <a:p>
            <a:r>
              <a:rPr lang="es-CO" noProof="0" dirty="0"/>
              <a:t>La silvicultura es el mayor sector </a:t>
            </a:r>
            <a:r>
              <a:rPr lang="es-CO" noProof="0" dirty="0" err="1"/>
              <a:t>bioeconómico</a:t>
            </a:r>
            <a:r>
              <a:rPr lang="es-CO" noProof="0" dirty="0"/>
              <a:t> (9.000 millones de euros), seguido de la construcción (4.600) y la alimentación (4.300).</a:t>
            </a:r>
          </a:p>
        </p:txBody>
      </p:sp>
    </p:spTree>
    <p:extLst>
      <p:ext uri="{BB962C8B-B14F-4D97-AF65-F5344CB8AC3E}">
        <p14:creationId xmlns:p14="http://schemas.microsoft.com/office/powerpoint/2010/main" val="35014767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man wearing working clothes holding wooden chips and a woman on the background.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 b="7871"/>
          <a:stretch>
            <a:fillRect/>
          </a:stretch>
        </p:blipFill>
        <p:spPr/>
      </p:pic>
      <p:sp>
        <p:nvSpPr>
          <p:cNvPr id="8" name="Freeform 7"/>
          <p:cNvSpPr>
            <a:spLocks noEditPoints="1"/>
          </p:cNvSpPr>
          <p:nvPr/>
        </p:nvSpPr>
        <p:spPr bwMode="auto">
          <a:xfrm>
            <a:off x="468313" y="48351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1"/>
          <p:cNvSpPr>
            <a:spLocks noChangeAspect="1" noEditPoints="1"/>
          </p:cNvSpPr>
          <p:nvPr/>
        </p:nvSpPr>
        <p:spPr bwMode="auto">
          <a:xfrm>
            <a:off x="7982988" y="48351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96136" y="4803998"/>
            <a:ext cx="3096344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1200" dirty="0">
                <a:solidFill>
                  <a:schemeClr val="bg1"/>
                </a:solidFill>
              </a:rPr>
              <a:t>Foto: Business </a:t>
            </a:r>
            <a:r>
              <a:rPr lang="es-CO" sz="1200" dirty="0" err="1">
                <a:solidFill>
                  <a:schemeClr val="bg1"/>
                </a:solidFill>
              </a:rPr>
              <a:t>Finland</a:t>
            </a:r>
            <a:endParaRPr lang="es-C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568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3096890" cy="863427"/>
          </a:xfrm>
        </p:spPr>
        <p:txBody>
          <a:bodyPr/>
          <a:lstStyle/>
          <a:p>
            <a:r>
              <a:rPr lang="es-CO" noProof="0" dirty="0"/>
              <a:t>Historia</a:t>
            </a:r>
          </a:p>
        </p:txBody>
      </p:sp>
      <p:pic>
        <p:nvPicPr>
          <p:cNvPr id="3" name="Picture Placeholder 2" descr="Wooden logs.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r="25039"/>
          <a:stretch>
            <a:fillRect/>
          </a:stretch>
        </p:blipFill>
        <p:spPr/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12000" y="1203599"/>
            <a:ext cx="4320480" cy="3168352"/>
          </a:xfrm>
        </p:spPr>
        <p:txBody>
          <a:bodyPr/>
          <a:lstStyle/>
          <a:p>
            <a:r>
              <a:rPr lang="es-CO" noProof="0" dirty="0"/>
              <a:t>Finlandia ha desarrollado su bioeconomía durante cientos de años, en particular su industria forestal. </a:t>
            </a:r>
          </a:p>
          <a:p>
            <a:endParaRPr lang="es-CO" noProof="0" dirty="0"/>
          </a:p>
          <a:p>
            <a:r>
              <a:rPr lang="es-CO" noProof="0" dirty="0"/>
              <a:t>Finlandia gestiona sus bosques de forma responsable y sostenible. De hecho, según el proyecto </a:t>
            </a:r>
            <a:r>
              <a:rPr lang="es-CO" noProof="0" dirty="0" err="1"/>
              <a:t>Metsien</a:t>
            </a:r>
            <a:r>
              <a:rPr lang="es-CO" noProof="0" dirty="0"/>
              <a:t> </a:t>
            </a:r>
            <a:r>
              <a:rPr lang="es-CO" noProof="0" dirty="0" err="1"/>
              <a:t>Suomi</a:t>
            </a:r>
            <a:r>
              <a:rPr lang="es-CO" noProof="0" dirty="0"/>
              <a:t>, hoy en día en los bosques finlandeses hay un 50% más de madera que hace 50 años. </a:t>
            </a:r>
          </a:p>
          <a:p>
            <a:endParaRPr lang="es-CO" noProof="0" dirty="0"/>
          </a:p>
          <a:p>
            <a:endParaRPr lang="es-CO" noProof="0" dirty="0"/>
          </a:p>
          <a:p>
            <a:endParaRPr lang="es-CO" noProof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96136" y="4803998"/>
            <a:ext cx="3096344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1200" dirty="0">
                <a:solidFill>
                  <a:schemeClr val="bg1"/>
                </a:solidFill>
              </a:rPr>
              <a:t>Foto: Business </a:t>
            </a:r>
            <a:r>
              <a:rPr lang="es-CO" sz="1200" dirty="0" err="1">
                <a:solidFill>
                  <a:schemeClr val="bg1"/>
                </a:solidFill>
              </a:rPr>
              <a:t>Finland</a:t>
            </a:r>
            <a:endParaRPr lang="es-C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73182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84187"/>
            <a:ext cx="3312368" cy="863427"/>
          </a:xfrm>
        </p:spPr>
        <p:txBody>
          <a:bodyPr/>
          <a:lstStyle/>
          <a:p>
            <a:r>
              <a:rPr lang="es-CO" noProof="0" dirty="0"/>
              <a:t>Investigación y educación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11560" y="1203599"/>
            <a:ext cx="4320480" cy="3168352"/>
          </a:xfrm>
        </p:spPr>
        <p:txBody>
          <a:bodyPr/>
          <a:lstStyle/>
          <a:p>
            <a:r>
              <a:rPr lang="es-CO" noProof="0" dirty="0"/>
              <a:t>El compromiso de Finlandia con la educación y la investigación la ha convertido en uno de los mejores lugares del mundo para desarrollar soluciones de bioeconomía.</a:t>
            </a:r>
          </a:p>
          <a:p>
            <a:endParaRPr lang="es-CO" noProof="0" dirty="0"/>
          </a:p>
          <a:p>
            <a:r>
              <a:rPr lang="es-CO" noProof="0" dirty="0"/>
              <a:t>Otros aspectos en los que Finlandia se destaca, como el </a:t>
            </a:r>
            <a:r>
              <a:rPr lang="es-CO" i="1" noProof="0" dirty="0"/>
              <a:t>software </a:t>
            </a:r>
            <a:r>
              <a:rPr lang="es-CO" noProof="0" dirty="0"/>
              <a:t>y las comunicaciones móviles, son también fundamentales para la bioeconomía.</a:t>
            </a:r>
          </a:p>
          <a:p>
            <a:endParaRPr lang="es-CO" noProof="0" dirty="0"/>
          </a:p>
        </p:txBody>
      </p:sp>
      <p:pic>
        <p:nvPicPr>
          <p:cNvPr id="6" name="Picture Placeholder 5" descr="A woman working in a laboratory.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 b="5566"/>
          <a:stretch>
            <a:fillRect/>
          </a:stretch>
        </p:blipFill>
        <p:spPr/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796136" y="4803998"/>
            <a:ext cx="3096344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1200" dirty="0">
                <a:solidFill>
                  <a:schemeClr val="bg1"/>
                </a:solidFill>
              </a:rPr>
              <a:t>Foto: Business </a:t>
            </a:r>
            <a:r>
              <a:rPr lang="es-CO" sz="1200" dirty="0" err="1">
                <a:solidFill>
                  <a:schemeClr val="bg1"/>
                </a:solidFill>
              </a:rPr>
              <a:t>Finland</a:t>
            </a:r>
            <a:endParaRPr lang="es-C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0971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noProof="0" dirty="0"/>
              <a:t>Silvicultura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60201"/>
            <a:ext cx="8208912" cy="2879701"/>
          </a:xfrm>
        </p:spPr>
        <p:txBody>
          <a:bodyPr/>
          <a:lstStyle/>
          <a:p>
            <a:r>
              <a:rPr lang="es-CO" noProof="0" dirty="0"/>
              <a:t>Aproximadamente el </a:t>
            </a:r>
            <a:r>
              <a:rPr lang="es-CO" b="1" noProof="0" dirty="0"/>
              <a:t>78%</a:t>
            </a:r>
            <a:r>
              <a:rPr lang="es-CO" noProof="0" dirty="0"/>
              <a:t> de Finlandia está cubierto de bosques. La industria forestal genera unos 20.000 millones de euros de volumen de negocio y constituye el </a:t>
            </a:r>
            <a:r>
              <a:rPr lang="es-CO" b="1" noProof="0" dirty="0"/>
              <a:t>27%</a:t>
            </a:r>
            <a:r>
              <a:rPr lang="es-CO" noProof="0" dirty="0"/>
              <a:t> de las exportaciones netas de Finlandia.</a:t>
            </a:r>
          </a:p>
          <a:p>
            <a:pPr lvl="1"/>
            <a:r>
              <a:rPr lang="es-ES" noProof="0" dirty="0"/>
              <a:t>La amplia experiencia comercial del país y las investigaciones en toda la cadena de valor forestal han permitido descubrir formas de sustituir con madera muchos materiales </a:t>
            </a:r>
            <a:br>
              <a:rPr lang="es-ES" noProof="0" dirty="0"/>
            </a:br>
            <a:r>
              <a:rPr lang="es-ES" noProof="0" dirty="0"/>
              <a:t>—petróleo, telas— que suponen un desperdicio.</a:t>
            </a:r>
            <a:endParaRPr lang="es-CO" noProof="0" dirty="0"/>
          </a:p>
          <a:p>
            <a:pPr marL="0" indent="0">
              <a:buNone/>
            </a:pPr>
            <a:endParaRPr lang="es-CO" noProof="0" dirty="0"/>
          </a:p>
          <a:p>
            <a:r>
              <a:rPr lang="es-CO" dirty="0"/>
              <a:t>Gran parte de la tecnología que se ha desarrollado para transformar la celulosa de madera también puede utilizarse con otros recursos biológicos como la paja y los residuos agrícolas. </a:t>
            </a:r>
          </a:p>
          <a:p>
            <a:pPr lvl="1"/>
            <a:r>
              <a:rPr lang="es-CO" dirty="0"/>
              <a:t>Eso quiere decir que ciertas soluciones ideadas para los bosques nórdicos pueden aplicarse incluso en países que no tienen una industria forestal. </a:t>
            </a:r>
          </a:p>
          <a:p>
            <a:endParaRPr lang="es-CO" noProof="0" dirty="0"/>
          </a:p>
        </p:txBody>
      </p:sp>
    </p:spTree>
    <p:extLst>
      <p:ext uri="{BB962C8B-B14F-4D97-AF65-F5344CB8AC3E}">
        <p14:creationId xmlns:p14="http://schemas.microsoft.com/office/powerpoint/2010/main" val="289214098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Picture of pastel colored wooden buildings.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b="7870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468313" y="48351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1"/>
          <p:cNvSpPr>
            <a:spLocks noChangeAspect="1" noEditPoints="1"/>
          </p:cNvSpPr>
          <p:nvPr/>
        </p:nvSpPr>
        <p:spPr bwMode="auto">
          <a:xfrm>
            <a:off x="7982988" y="48351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96136" y="4803998"/>
            <a:ext cx="3096344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1200" dirty="0">
                <a:solidFill>
                  <a:schemeClr val="bg1"/>
                </a:solidFill>
              </a:rPr>
              <a:t>Foto: </a:t>
            </a:r>
            <a:r>
              <a:rPr lang="es-CO" sz="1200" dirty="0" err="1">
                <a:solidFill>
                  <a:schemeClr val="bg1"/>
                </a:solidFill>
              </a:rPr>
              <a:t>Aku</a:t>
            </a:r>
            <a:r>
              <a:rPr lang="es-CO" sz="1200" dirty="0">
                <a:solidFill>
                  <a:schemeClr val="bg1"/>
                </a:solidFill>
              </a:rPr>
              <a:t> </a:t>
            </a:r>
            <a:r>
              <a:rPr lang="es-CO" sz="1200" dirty="0" err="1">
                <a:solidFill>
                  <a:schemeClr val="bg1"/>
                </a:solidFill>
              </a:rPr>
              <a:t>Pöllänen</a:t>
            </a:r>
            <a:endParaRPr lang="es-CO" sz="1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2861696"/>
            <a:ext cx="698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Finlandia es también pionera en el uso de madera en la construcción. Con apoyo público, empresas privadas innovadoras han utilizado la madera en lugares sorprendentes e interesantes como entornos urbanos, y en obras de infraestructura como puentes.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11720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2_Suomi Finland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fi_3" id="{90061AF2-6DC2-FB40-808F-A2B5BEF98918}" vid="{5FF0AA9E-0BCD-DB41-AE65-37D3D747DFA0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fi_3" id="{90061AF2-6DC2-FB40-808F-A2B5BEF98918}" vid="{ADDD9E6F-F7F6-F443-9237-939A58BB880A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Finland_fi_3</Template>
  <TotalTime>1452</TotalTime>
  <Words>1022</Words>
  <Application>Microsoft Office PowerPoint</Application>
  <PresentationFormat>On-screen Show (16:9)</PresentationFormat>
  <Paragraphs>96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Finlandica</vt:lpstr>
      <vt:lpstr>2_Suomi Finland</vt:lpstr>
      <vt:lpstr>1_Suomi Finland Blanco</vt:lpstr>
      <vt:lpstr>PowerPoint Presentation</vt:lpstr>
      <vt:lpstr>CRECIMIENTO SOSTENIBLE BASADO EN  LA BIOECONOMÍA</vt:lpstr>
      <vt:lpstr>PowerPoint Presentation</vt:lpstr>
      <vt:lpstr>La bioeconomía en Finlandia</vt:lpstr>
      <vt:lpstr>PowerPoint Presentation</vt:lpstr>
      <vt:lpstr>Historia</vt:lpstr>
      <vt:lpstr>Investigación y educación</vt:lpstr>
      <vt:lpstr>Silvicultura</vt:lpstr>
      <vt:lpstr>PowerPoint Presentation</vt:lpstr>
      <vt:lpstr>La madera como material</vt:lpstr>
      <vt:lpstr>Empaques</vt:lpstr>
      <vt:lpstr>Telas</vt:lpstr>
      <vt:lpstr>PowerPoint Presentation</vt:lpstr>
      <vt:lpstr>Inversiones</vt:lpstr>
      <vt:lpstr>Alianzas internacionales</vt:lpstr>
      <vt:lpstr>PowerPoint Presentation</vt:lpstr>
      <vt:lpstr>Apoyo político</vt:lpstr>
      <vt:lpstr>¡Gracias!</vt:lpstr>
      <vt:lpstr>PowerPoint Presentation</vt:lpstr>
    </vt:vector>
  </TitlesOfParts>
  <Manager>Hasan &amp; Partners</Manager>
  <Company>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Tuovinen Evita</dc:creator>
  <cp:lastModifiedBy>Jorge Solá</cp:lastModifiedBy>
  <cp:revision>38</cp:revision>
  <dcterms:created xsi:type="dcterms:W3CDTF">2020-12-15T09:37:23Z</dcterms:created>
  <dcterms:modified xsi:type="dcterms:W3CDTF">2022-01-02T10:33:10Z</dcterms:modified>
</cp:coreProperties>
</file>