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5" r:id="rId1"/>
    <p:sldMasterId id="2147483682" r:id="rId2"/>
  </p:sldMasterIdLst>
  <p:notesMasterIdLst>
    <p:notesMasterId r:id="rId22"/>
  </p:notesMasterIdLst>
  <p:handoutMasterIdLst>
    <p:handoutMasterId r:id="rId23"/>
  </p:handoutMasterIdLst>
  <p:sldIdLst>
    <p:sldId id="289" r:id="rId3"/>
    <p:sldId id="341" r:id="rId4"/>
    <p:sldId id="332" r:id="rId5"/>
    <p:sldId id="344" r:id="rId6"/>
    <p:sldId id="321" r:id="rId7"/>
    <p:sldId id="345" r:id="rId8"/>
    <p:sldId id="327" r:id="rId9"/>
    <p:sldId id="328" r:id="rId10"/>
    <p:sldId id="325" r:id="rId11"/>
    <p:sldId id="329" r:id="rId12"/>
    <p:sldId id="335" r:id="rId13"/>
    <p:sldId id="346" r:id="rId14"/>
    <p:sldId id="311" r:id="rId15"/>
    <p:sldId id="300" r:id="rId16"/>
    <p:sldId id="347" r:id="rId17"/>
    <p:sldId id="337" r:id="rId18"/>
    <p:sldId id="338" r:id="rId19"/>
    <p:sldId id="331" r:id="rId20"/>
    <p:sldId id="293" r:id="rId21"/>
  </p:sldIdLst>
  <p:sldSz cx="9144000" cy="5143500" type="screen16x9"/>
  <p:notesSz cx="6858000" cy="9144000"/>
  <p:embeddedFontLst>
    <p:embeddedFont>
      <p:font typeface="Finlandica" panose="00000500000000000000" pitchFamily="2" charset="0"/>
      <p:regular r:id="rId24"/>
      <p:bold r:id="rId25"/>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guide id="15" pos="79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74" autoAdjust="0"/>
  </p:normalViewPr>
  <p:slideViewPr>
    <p:cSldViewPr showGuides="1">
      <p:cViewPr varScale="1">
        <p:scale>
          <a:sx n="86" d="100"/>
          <a:sy n="86" d="100"/>
        </p:scale>
        <p:origin x="744" y="52"/>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 pos="793"/>
      </p:guideLst>
    </p:cSldViewPr>
  </p:slideViewPr>
  <p:notesTextViewPr>
    <p:cViewPr>
      <p:scale>
        <a:sx n="1" d="1"/>
        <a:sy n="1" d="1"/>
      </p:scale>
      <p:origin x="0" y="0"/>
    </p:cViewPr>
  </p:notesTextViewPr>
  <p:sorterViewPr>
    <p:cViewPr>
      <p:scale>
        <a:sx n="200" d="100"/>
        <a:sy n="200" d="100"/>
      </p:scale>
      <p:origin x="0" y="0"/>
    </p:cViewPr>
  </p:sorter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19.3.2022</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19.3.2022</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ta.tech/Policy/Innovation-Scorecard/International/Data.aspx"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globalinnovationindex.org/hom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cribd.com/document/377159023/Eurobarometr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a:t>
            </a:fld>
            <a:endParaRPr lang="fi-FI"/>
          </a:p>
        </p:txBody>
      </p:sp>
    </p:spTree>
    <p:extLst>
      <p:ext uri="{BB962C8B-B14F-4D97-AF65-F5344CB8AC3E}">
        <p14:creationId xmlns:p14="http://schemas.microsoft.com/office/powerpoint/2010/main" val="2814072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The Legatum Prosperity Index 2021 (Global</a:t>
            </a:r>
            <a:r>
              <a:rPr lang="en-US" sz="1200" b="0" i="0" kern="1200" baseline="0" dirty="0" smtClean="0">
                <a:solidFill>
                  <a:schemeClr val="tx1"/>
                </a:solidFill>
                <a:effectLst/>
                <a:latin typeface="+mn-lt"/>
                <a:ea typeface="+mn-ea"/>
                <a:cs typeface="+mn-cs"/>
              </a:rPr>
              <a:t> prosperity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Source: Bloomberg Innovation Index 2021 and </a:t>
            </a:r>
            <a:r>
              <a:rPr lang="en-US" sz="1200" b="0" i="0" kern="1200" dirty="0" smtClean="0">
                <a:solidFill>
                  <a:schemeClr val="tx1"/>
                </a:solidFill>
                <a:effectLst/>
                <a:latin typeface="+mn-lt"/>
                <a:ea typeface="+mn-ea"/>
                <a:cs typeface="+mn-cs"/>
                <a:hlinkClick r:id="rId3"/>
              </a:rPr>
              <a:t>The Consumer Technology Association 2019</a:t>
            </a:r>
            <a:r>
              <a:rPr lang="en-US" sz="1200" b="0" i="0" kern="1200" dirty="0" smtClean="0">
                <a:solidFill>
                  <a:schemeClr val="tx1"/>
                </a:solidFill>
                <a:effectLst/>
                <a:latin typeface="+mn-lt"/>
                <a:ea typeface="+mn-ea"/>
                <a:cs typeface="+mn-cs"/>
              </a:rPr>
              <a:t> (Innovations)</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4"/>
              </a:rPr>
              <a:t>Global Innovation Index 2018</a:t>
            </a:r>
            <a:r>
              <a:rPr lang="en-US" sz="1200" b="0" i="0" kern="1200" dirty="0" smtClean="0">
                <a:solidFill>
                  <a:schemeClr val="tx1"/>
                </a:solidFill>
                <a:effectLst/>
                <a:latin typeface="+mn-lt"/>
                <a:ea typeface="+mn-ea"/>
                <a:cs typeface="+mn-cs"/>
              </a:rPr>
              <a:t> (Business environment)</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1748962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solidFill>
                  <a:srgbClr val="FFFFFF"/>
                </a:solidFill>
                <a:latin typeface="+mn-lt"/>
                <a:cs typeface="Finlandica"/>
              </a:rPr>
              <a:t>Source: </a:t>
            </a:r>
            <a:r>
              <a:rPr lang="en-US" sz="1200" spc="5" dirty="0" smtClean="0">
                <a:solidFill>
                  <a:srgbClr val="FFFFFF"/>
                </a:solidFill>
                <a:latin typeface="+mn-lt"/>
                <a:cs typeface="Finlandica"/>
              </a:rPr>
              <a:t>Bertelsmann </a:t>
            </a:r>
            <a:r>
              <a:rPr lang="en-US" sz="1200" spc="10" dirty="0" err="1" smtClean="0">
                <a:solidFill>
                  <a:srgbClr val="FFFFFF"/>
                </a:solidFill>
                <a:latin typeface="+mn-lt"/>
                <a:cs typeface="Finlandica"/>
              </a:rPr>
              <a:t>Stiftung</a:t>
            </a:r>
            <a:r>
              <a:rPr lang="en-US" sz="1200" spc="-15" dirty="0" smtClean="0">
                <a:solidFill>
                  <a:srgbClr val="FFFFFF"/>
                </a:solidFill>
                <a:latin typeface="+mn-lt"/>
                <a:cs typeface="Finlandica"/>
              </a:rPr>
              <a:t> </a:t>
            </a:r>
            <a:r>
              <a:rPr lang="en-US" sz="1200" spc="10" dirty="0" smtClean="0">
                <a:solidFill>
                  <a:srgbClr val="FFFFFF"/>
                </a:solidFill>
                <a:latin typeface="+mn-lt"/>
                <a:cs typeface="Finlandica"/>
              </a:rPr>
              <a:t>2017 (Socially just)</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2437189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t>Source: Global Gender Gap Report 2021</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160755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a:t>
            </a:r>
            <a:r>
              <a:rPr lang="en-US" sz="1200" dirty="0" smtClean="0"/>
              <a:t>OECD 2018</a:t>
            </a:r>
            <a:r>
              <a:rPr lang="en-US" sz="1200" dirty="0" smtClean="0">
                <a:solidFill>
                  <a:schemeClr val="tx1"/>
                </a:solidFill>
              </a:rPr>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14</a:t>
            </a:fld>
            <a:endParaRPr lang="fi-FI"/>
          </a:p>
        </p:txBody>
      </p:sp>
    </p:spTree>
    <p:extLst>
      <p:ext uri="{BB962C8B-B14F-4D97-AF65-F5344CB8AC3E}">
        <p14:creationId xmlns:p14="http://schemas.microsoft.com/office/powerpoint/2010/main" val="3154377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15</a:t>
            </a:fld>
            <a:endParaRPr lang="fi-FI"/>
          </a:p>
        </p:txBody>
      </p:sp>
    </p:spTree>
    <p:extLst>
      <p:ext uri="{BB962C8B-B14F-4D97-AF65-F5344CB8AC3E}">
        <p14:creationId xmlns:p14="http://schemas.microsoft.com/office/powerpoint/2010/main" val="1994291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smtClean="0">
                <a:solidFill>
                  <a:srgbClr val="FFFFFF"/>
                </a:solidFill>
                <a:latin typeface="+mn-lt"/>
                <a:cs typeface="Finlandica"/>
              </a:rPr>
              <a:t>Source: </a:t>
            </a:r>
            <a:r>
              <a:rPr lang="en-US" sz="1200" spc="10" dirty="0" smtClean="0">
                <a:solidFill>
                  <a:srgbClr val="FFFFFF"/>
                </a:solidFill>
                <a:latin typeface="+mn-lt"/>
                <a:cs typeface="Finlandica"/>
              </a:rPr>
              <a:t>UNICEF </a:t>
            </a:r>
            <a:r>
              <a:rPr lang="en-US" sz="1200" spc="-15" dirty="0" smtClean="0">
                <a:solidFill>
                  <a:srgbClr val="FFFFFF"/>
                </a:solidFill>
                <a:latin typeface="+mn-lt"/>
                <a:cs typeface="Finlandica"/>
              </a:rPr>
              <a:t>Office </a:t>
            </a:r>
            <a:r>
              <a:rPr lang="en-US" sz="1200" spc="10" dirty="0" smtClean="0">
                <a:solidFill>
                  <a:srgbClr val="FFFFFF"/>
                </a:solidFill>
                <a:latin typeface="+mn-lt"/>
                <a:cs typeface="Finlandica"/>
              </a:rPr>
              <a:t>of Research</a:t>
            </a:r>
            <a:r>
              <a:rPr lang="en-US" sz="1200" spc="-25" dirty="0" smtClean="0">
                <a:solidFill>
                  <a:srgbClr val="FFFFFF"/>
                </a:solidFill>
                <a:latin typeface="+mn-lt"/>
                <a:cs typeface="Finlandica"/>
              </a:rPr>
              <a:t> </a:t>
            </a:r>
            <a:r>
              <a:rPr lang="en-US" sz="1200" spc="10" dirty="0" smtClean="0">
                <a:solidFill>
                  <a:srgbClr val="FFFFFF"/>
                </a:solidFill>
                <a:latin typeface="+mn-lt"/>
                <a:cs typeface="Finlandica"/>
              </a:rPr>
              <a:t>2016 (Fairest</a:t>
            </a:r>
            <a:r>
              <a:rPr lang="en-US" sz="1200" spc="10" baseline="0" dirty="0" smtClean="0">
                <a:solidFill>
                  <a:srgbClr val="FFFFFF"/>
                </a:solidFill>
                <a:latin typeface="+mn-lt"/>
                <a:cs typeface="Finlandica"/>
              </a:rPr>
              <a:t> Country)</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16</a:t>
            </a:fld>
            <a:endParaRPr lang="fi-FI"/>
          </a:p>
        </p:txBody>
      </p:sp>
    </p:spTree>
    <p:extLst>
      <p:ext uri="{BB962C8B-B14F-4D97-AF65-F5344CB8AC3E}">
        <p14:creationId xmlns:p14="http://schemas.microsoft.com/office/powerpoint/2010/main" val="317686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smtClean="0">
                <a:solidFill>
                  <a:srgbClr val="FFFFFF"/>
                </a:solidFill>
                <a:latin typeface="+mn-lt"/>
                <a:cs typeface="Finlandica"/>
              </a:rPr>
              <a:t>Source: </a:t>
            </a:r>
            <a:r>
              <a:rPr lang="en-US" sz="1200" spc="10" dirty="0" smtClean="0">
                <a:solidFill>
                  <a:srgbClr val="FFFFFF"/>
                </a:solidFill>
                <a:latin typeface="+mn-lt"/>
                <a:cs typeface="Finlandica"/>
              </a:rPr>
              <a:t>UNICEF </a:t>
            </a:r>
            <a:r>
              <a:rPr lang="en-US" sz="1200" spc="-15" dirty="0" smtClean="0">
                <a:solidFill>
                  <a:srgbClr val="FFFFFF"/>
                </a:solidFill>
                <a:latin typeface="+mn-lt"/>
                <a:cs typeface="Finlandica"/>
              </a:rPr>
              <a:t>Office </a:t>
            </a:r>
            <a:r>
              <a:rPr lang="en-US" sz="1200" spc="10" dirty="0" smtClean="0">
                <a:solidFill>
                  <a:srgbClr val="FFFFFF"/>
                </a:solidFill>
                <a:latin typeface="+mn-lt"/>
                <a:cs typeface="Finlandica"/>
              </a:rPr>
              <a:t>of Research</a:t>
            </a:r>
            <a:r>
              <a:rPr lang="en-US" sz="1200" spc="-25" dirty="0" smtClean="0">
                <a:solidFill>
                  <a:srgbClr val="FFFFFF"/>
                </a:solidFill>
                <a:latin typeface="+mn-lt"/>
                <a:cs typeface="Finlandica"/>
              </a:rPr>
              <a:t> </a:t>
            </a:r>
            <a:r>
              <a:rPr lang="en-US" sz="1200" spc="10" dirty="0" smtClean="0">
                <a:solidFill>
                  <a:srgbClr val="FFFFFF"/>
                </a:solidFill>
                <a:latin typeface="+mn-lt"/>
                <a:cs typeface="Finlandica"/>
              </a:rPr>
              <a:t>2015</a:t>
            </a:r>
            <a:r>
              <a:rPr lang="en-US" sz="1200" spc="10" baseline="0" dirty="0" smtClean="0">
                <a:solidFill>
                  <a:srgbClr val="FFFFFF"/>
                </a:solidFill>
                <a:latin typeface="+mn-lt"/>
                <a:cs typeface="Finlandica"/>
              </a:rPr>
              <a:t> State of The World’s Mothers Report</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17</a:t>
            </a:fld>
            <a:endParaRPr lang="fi-FI"/>
          </a:p>
        </p:txBody>
      </p:sp>
    </p:spTree>
    <p:extLst>
      <p:ext uri="{BB962C8B-B14F-4D97-AF65-F5344CB8AC3E}">
        <p14:creationId xmlns:p14="http://schemas.microsoft.com/office/powerpoint/2010/main" val="654496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solidFill>
                  <a:srgbClr val="FFFFFF"/>
                </a:solidFill>
                <a:latin typeface="+mn-lt"/>
                <a:cs typeface="Finlandica"/>
              </a:rPr>
              <a:t>Source: </a:t>
            </a:r>
            <a:r>
              <a:rPr lang="en-US" sz="1200" spc="-5" dirty="0" smtClean="0">
                <a:solidFill>
                  <a:srgbClr val="FFFFFF"/>
                </a:solidFill>
                <a:latin typeface="+mn-lt"/>
                <a:cs typeface="Finlandica"/>
              </a:rPr>
              <a:t>The Legatum</a:t>
            </a:r>
            <a:r>
              <a:rPr lang="en-US" sz="1200" spc="-5" baseline="0" dirty="0" smtClean="0">
                <a:solidFill>
                  <a:srgbClr val="FFFFFF"/>
                </a:solidFill>
                <a:latin typeface="+mn-lt"/>
                <a:cs typeface="Finlandica"/>
              </a:rPr>
              <a:t> Prosperity Index 2021</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18</a:t>
            </a:fld>
            <a:endParaRPr lang="fi-FI"/>
          </a:p>
        </p:txBody>
      </p:sp>
    </p:spTree>
    <p:extLst>
      <p:ext uri="{BB962C8B-B14F-4D97-AF65-F5344CB8AC3E}">
        <p14:creationId xmlns:p14="http://schemas.microsoft.com/office/powerpoint/2010/main" val="460527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dirty="0" smtClean="0"/>
          </a:p>
        </p:txBody>
      </p:sp>
      <p:sp>
        <p:nvSpPr>
          <p:cNvPr id="4" name="Dian numeron paikkamerkki 3"/>
          <p:cNvSpPr>
            <a:spLocks noGrp="1"/>
          </p:cNvSpPr>
          <p:nvPr>
            <p:ph type="sldNum" sz="quarter" idx="10"/>
          </p:nvPr>
        </p:nvSpPr>
        <p:spPr/>
        <p:txBody>
          <a:bodyPr/>
          <a:lstStyle/>
          <a:p>
            <a:fld id="{94EC3156-D817-4798-A24F-2085AE082267}" type="slidenum">
              <a:rPr lang="fi-FI" smtClean="0"/>
              <a:pPr/>
              <a:t>19</a:t>
            </a:fld>
            <a:endParaRPr lang="fi-FI"/>
          </a:p>
        </p:txBody>
      </p:sp>
    </p:spTree>
    <p:extLst>
      <p:ext uri="{BB962C8B-B14F-4D97-AF65-F5344CB8AC3E}">
        <p14:creationId xmlns:p14="http://schemas.microsoft.com/office/powerpoint/2010/main" val="194916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Visit Finland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Image Bank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G73487.jpg </a:t>
            </a:r>
            <a:endParaRPr lang="fi-FI" dirty="0" smtClean="0">
              <a:solidFill>
                <a:schemeClr val="tx1">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220860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197957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baseline="0" dirty="0" smtClean="0"/>
              <a:t>FINLAND IMAGE BANK: </a:t>
            </a:r>
            <a:r>
              <a:rPr lang="en-US" dirty="0" smtClean="0"/>
              <a:t>Slush Japan 2015 Slush_Japan_2015 (5).jpg Petri </a:t>
            </a:r>
            <a:r>
              <a:rPr lang="en-US" dirty="0" err="1" smtClean="0"/>
              <a:t>Artturi</a:t>
            </a:r>
            <a:r>
              <a:rPr lang="en-US" dirty="0" smtClean="0"/>
              <a:t> Asikainen/Team Finland/Finland Promotion Board</a:t>
            </a:r>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362497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124310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baseline="0" dirty="0" smtClean="0"/>
              <a:t>VISIT FINLAND IMAGE BANK: </a:t>
            </a:r>
            <a:r>
              <a:rPr lang="en-US" sz="1200" b="0" i="0" kern="1200" dirty="0" smtClean="0">
                <a:solidFill>
                  <a:schemeClr val="tx1"/>
                </a:solidFill>
                <a:effectLst/>
                <a:latin typeface="+mn-lt"/>
                <a:ea typeface="+mn-ea"/>
                <a:cs typeface="+mn-cs"/>
              </a:rPr>
              <a:t>Finland_Helsinki_events_Juhlaviikot_TheNightOfArts_web_byJuliaKivela__MG_1317.jpg  </a:t>
            </a:r>
            <a:r>
              <a:rPr lang="en-US" sz="1200" b="0" i="0" kern="1200" baseline="0" dirty="0" smtClean="0">
                <a:solidFill>
                  <a:schemeClr val="tx1"/>
                </a:solidFill>
                <a:effectLst/>
                <a:latin typeface="+mn-lt"/>
                <a:ea typeface="+mn-ea"/>
                <a:cs typeface="+mn-cs"/>
              </a:rPr>
              <a:t> </a:t>
            </a:r>
            <a:r>
              <a:rPr lang="en-US" dirty="0" smtClean="0">
                <a:effectLst/>
              </a:rPr>
              <a:t>Julia </a:t>
            </a:r>
            <a:r>
              <a:rPr lang="en-US" dirty="0" err="1" smtClean="0">
                <a:effectLst/>
              </a:rPr>
              <a:t>Kivelä</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3427999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The Legatum Prosperity Index 2021 (Best Governance)</a:t>
            </a:r>
          </a:p>
          <a:p>
            <a:r>
              <a:rPr lang="en-US" sz="1200" b="0" i="0" kern="1200" dirty="0" smtClean="0">
                <a:solidFill>
                  <a:schemeClr val="tx1"/>
                </a:solidFill>
                <a:effectLst/>
                <a:latin typeface="+mn-lt"/>
                <a:ea typeface="+mn-ea"/>
                <a:cs typeface="+mn-cs"/>
              </a:rPr>
              <a:t>Source: Fund for Peace 2021 (Most stable nation)</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130106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Transparency International 2018 (Corruption)</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3" tooltip="Follow link"/>
              </a:rPr>
              <a:t>Eurobarometer 471 – April 2018</a:t>
            </a:r>
            <a:r>
              <a:rPr lang="en-US" sz="1200" b="0" i="0" kern="1200" dirty="0" smtClean="0">
                <a:solidFill>
                  <a:schemeClr val="tx1"/>
                </a:solidFill>
                <a:effectLst/>
                <a:latin typeface="+mn-lt"/>
                <a:ea typeface="+mn-ea"/>
                <a:cs typeface="+mn-cs"/>
              </a:rPr>
              <a:t> (Trust)</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2331304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Freedom House 2021 (Freedom)</a:t>
            </a:r>
          </a:p>
          <a:p>
            <a:r>
              <a:rPr lang="en-US" sz="1200" b="0" i="0" kern="1200" dirty="0" smtClean="0">
                <a:solidFill>
                  <a:schemeClr val="tx1"/>
                </a:solidFill>
                <a:effectLst/>
                <a:latin typeface="+mn-lt"/>
                <a:ea typeface="+mn-ea"/>
                <a:cs typeface="+mn-cs"/>
              </a:rPr>
              <a:t>Source: The Legatum Prosperity Index 2021</a:t>
            </a:r>
            <a:r>
              <a:rPr lang="en-US" sz="1200" b="0" i="0" kern="1200" baseline="0" dirty="0" smtClean="0">
                <a:solidFill>
                  <a:schemeClr val="tx1"/>
                </a:solidFill>
                <a:effectLst/>
                <a:latin typeface="+mn-lt"/>
                <a:ea typeface="+mn-ea"/>
                <a:cs typeface="+mn-cs"/>
              </a:rPr>
              <a:t> (Opportunities)</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274472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19.3.2022</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smtClean="0"/>
              <a:t>Insert Picture</a:t>
            </a:r>
            <a:endParaRPr lang="en-US" dirty="0"/>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19.3.2022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19.3.2022</a:t>
            </a:fld>
            <a:endParaRPr lang="en-US"/>
          </a:p>
        </p:txBody>
      </p:sp>
      <p:sp>
        <p:nvSpPr>
          <p:cNvPr id="6" name="Footer Placeholder 5"/>
          <p:cNvSpPr>
            <a:spLocks noGrp="1"/>
          </p:cNvSpPr>
          <p:nvPr>
            <p:ph type="ftr" sz="quarter" idx="11"/>
          </p:nvPr>
        </p:nvSpPr>
        <p:spPr/>
        <p:txBody>
          <a:bodyPr/>
          <a:lstStyle/>
          <a:p>
            <a:r>
              <a:rPr lang="en-US" smtClean="0"/>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19.3.2022</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19.3.2022</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63E03-6B74-054C-8C1B-76808F4A963F}" type="datetime1">
              <a:rPr lang="fi-FI" smtClean="0"/>
              <a:t>19.3.2022</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smtClean="0"/>
              <a:t>Insert Picture</a:t>
            </a:r>
            <a:endParaRPr lang="en-US" dirty="0"/>
          </a:p>
        </p:txBody>
      </p:sp>
      <p:sp>
        <p:nvSpPr>
          <p:cNvPr id="4" name="Date Placeholder 3"/>
          <p:cNvSpPr>
            <a:spLocks noGrp="1"/>
          </p:cNvSpPr>
          <p:nvPr>
            <p:ph type="dt" sz="half" idx="10"/>
          </p:nvPr>
        </p:nvSpPr>
        <p:spPr/>
        <p:txBody>
          <a:bodyPr/>
          <a:lstStyle/>
          <a:p>
            <a:fld id="{516A5A40-F9D2-9F41-9B67-6B25AE089B08}" type="datetime1">
              <a:rPr lang="fi-FI" smtClean="0"/>
              <a:t>19.3.2022</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19.3.2022</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19.3.2022</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19.3.2022</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smtClean="0"/>
              <a:t>Click to edit Master text styles</a:t>
            </a:r>
          </a:p>
          <a:p>
            <a:pPr lvl="1"/>
            <a:r>
              <a:rPr lang="fi-FI"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19.3.2022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smtClean="0"/>
              <a:t>headline</a:t>
            </a:r>
            <a:endParaRPr lang="en-US" dirty="0"/>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19.3.2022</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19.3.2022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smtClean="0"/>
              <a:t>Insert Picture</a:t>
            </a:r>
            <a:endParaRPr lang="en-US" dirty="0"/>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19.3.2022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61757-E20E-604B-9756-4A12243286F2}" type="datetime1">
              <a:rPr lang="fi-FI" smtClean="0"/>
              <a:t>19.3.2022</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E2011-BF93-9647-A265-1814C6D8624D}" type="datetime1">
              <a:rPr lang="fi-FI" smtClean="0"/>
              <a:t>19.3.2022</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19.3.2022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19.3.2022</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19.3.2022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19.3.2022</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smtClean="0"/>
              <a:t>Click</a:t>
            </a:r>
            <a:r>
              <a:rPr lang="fi-FI" noProof="0" dirty="0" smtClean="0"/>
              <a:t> to </a:t>
            </a:r>
            <a:r>
              <a:rPr lang="fi-FI" noProof="0" dirty="0" err="1" smtClean="0"/>
              <a:t>edit</a:t>
            </a:r>
            <a:r>
              <a:rPr lang="fi-FI" noProof="0" dirty="0" smtClean="0"/>
              <a:t> Master </a:t>
            </a:r>
            <a:r>
              <a:rPr lang="fi-FI" noProof="0" dirty="0" err="1" smtClean="0"/>
              <a:t>title</a:t>
            </a:r>
            <a:r>
              <a:rPr lang="fi-FI" noProof="0" dirty="0" smtClean="0"/>
              <a:t> </a:t>
            </a:r>
            <a:r>
              <a:rPr lang="fi-FI" noProof="0" dirty="0" err="1" smtClean="0"/>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19.3.2022</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4.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8.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0.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05896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24"/>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565146"/>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GLOBAL</a:t>
            </a:r>
          </a:p>
          <a:p>
            <a:pPr lvl="0"/>
            <a:r>
              <a:rPr lang="fi-FI" sz="1600" b="1" cap="all" dirty="0" smtClean="0">
                <a:solidFill>
                  <a:schemeClr val="bg1"/>
                </a:solidFill>
                <a:latin typeface="+mj-lt"/>
              </a:rPr>
              <a:t>PROSPERITY</a:t>
            </a:r>
            <a:endParaRPr lang="en-US" sz="1600" b="1" cap="all" dirty="0">
              <a:solidFill>
                <a:schemeClr val="bg1"/>
              </a:solidFill>
              <a:latin typeface="+mj-lt"/>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ranks third </a:t>
            </a:r>
            <a:r>
              <a:rPr lang="en-US" sz="800" b="1" spc="-25" dirty="0" smtClean="0">
                <a:solidFill>
                  <a:srgbClr val="FFFFFF"/>
                </a:solidFill>
                <a:cs typeface="Finlandica"/>
              </a:rPr>
              <a:t>in the Global </a:t>
            </a:r>
            <a:r>
              <a:rPr lang="en-US" sz="800" b="1" spc="-25" dirty="0">
                <a:solidFill>
                  <a:srgbClr val="FFFFFF"/>
                </a:solidFill>
                <a:cs typeface="Finlandica"/>
              </a:rPr>
              <a:t>Prosperity </a:t>
            </a:r>
            <a:r>
              <a:rPr lang="en-US" sz="800" b="1" spc="-25" dirty="0" smtClean="0">
                <a:solidFill>
                  <a:srgbClr val="FFFFFF"/>
                </a:solidFill>
                <a:cs typeface="Finlandica"/>
              </a:rPr>
              <a:t>Index, which measures wealth</a:t>
            </a:r>
            <a:r>
              <a:rPr lang="en-US" sz="800" b="1" spc="-25" dirty="0">
                <a:solidFill>
                  <a:srgbClr val="FFFFFF"/>
                </a:solidFill>
                <a:cs typeface="Finlandica"/>
              </a:rPr>
              <a:t>, </a:t>
            </a:r>
            <a:r>
              <a:rPr lang="en-US" sz="800" b="1" spc="-25" dirty="0" smtClean="0">
                <a:solidFill>
                  <a:srgbClr val="FFFFFF"/>
                </a:solidFill>
                <a:cs typeface="Finlandica"/>
              </a:rPr>
              <a:t>economic growth, wellbeing</a:t>
            </a:r>
            <a:r>
              <a:rPr lang="en-US" sz="800" b="1" spc="-25" dirty="0">
                <a:solidFill>
                  <a:srgbClr val="FFFFFF"/>
                </a:solidFill>
                <a:cs typeface="Finlandica"/>
              </a:rPr>
              <a:t>, life </a:t>
            </a:r>
            <a:r>
              <a:rPr lang="en-US" sz="800" b="1" spc="-25" dirty="0" smtClean="0">
                <a:solidFill>
                  <a:srgbClr val="FFFFFF"/>
                </a:solidFill>
                <a:cs typeface="Finlandica"/>
              </a:rPr>
              <a:t>opportunities and quality of life, among other things.</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4</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fi-FI" sz="1600" b="1" cap="all" dirty="0" err="1" smtClean="0">
                <a:solidFill>
                  <a:schemeClr val="bg1"/>
                </a:solidFill>
                <a:latin typeface="+mj-lt"/>
              </a:rPr>
              <a:t>th</a:t>
            </a:r>
            <a:endParaRPr lang="en-US" sz="1100" b="1" dirty="0" smtClean="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3336" y="2626030"/>
            <a:ext cx="1248651" cy="1132849"/>
          </a:xfrm>
          <a:prstGeom prst="rect">
            <a:avLst/>
          </a:prstGeom>
        </p:spPr>
      </p:pic>
      <p:sp>
        <p:nvSpPr>
          <p:cNvPr id="15" name="Title 1"/>
          <p:cNvSpPr txBox="1">
            <a:spLocks/>
          </p:cNvSpPr>
          <p:nvPr/>
        </p:nvSpPr>
        <p:spPr>
          <a:xfrm>
            <a:off x="1115616" y="1275607"/>
            <a:ext cx="3087622" cy="3600400"/>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Wealth and wellbeing</a:t>
            </a:r>
            <a:r>
              <a:rPr lang="en-US" sz="1800" b="0" dirty="0" smtClean="0"/>
              <a:t> play a part in Finns’ happiness. Finland ranks high in prosperity when measuring economic growth, quality of life and other related categories.</a:t>
            </a:r>
          </a:p>
          <a:p>
            <a:endParaRPr lang="en-US" sz="1800" b="0" dirty="0" smtClean="0"/>
          </a:p>
          <a:p>
            <a:r>
              <a:rPr lang="en-US" sz="1800" b="0" dirty="0" smtClean="0"/>
              <a:t>Finland also ranks in the top ten when ranked according to </a:t>
            </a:r>
            <a:r>
              <a:rPr lang="en-US" sz="1800" dirty="0" smtClean="0"/>
              <a:t>innovations</a:t>
            </a:r>
            <a:r>
              <a:rPr lang="en-US" sz="1800" b="0" dirty="0" smtClean="0"/>
              <a:t> and </a:t>
            </a:r>
            <a:r>
              <a:rPr lang="en-US" sz="1800" dirty="0" smtClean="0"/>
              <a:t>business environment</a:t>
            </a:r>
            <a:r>
              <a:rPr lang="en-US" sz="1800" b="0" dirty="0" smtClean="0"/>
              <a:t>.</a:t>
            </a:r>
          </a:p>
        </p:txBody>
      </p:sp>
      <p:sp>
        <p:nvSpPr>
          <p:cNvPr id="16"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solidFill>
                  <a:schemeClr val="tx1"/>
                </a:solidFill>
              </a:rPr>
              <a:t>The </a:t>
            </a:r>
            <a:r>
              <a:rPr lang="en-US" sz="800" dirty="0">
                <a:solidFill>
                  <a:schemeClr val="tx1"/>
                </a:solidFill>
              </a:rPr>
              <a:t>Legatum Prosperity Index </a:t>
            </a:r>
            <a:r>
              <a:rPr lang="en-US" sz="800" dirty="0" smtClean="0">
                <a:solidFill>
                  <a:schemeClr val="tx1"/>
                </a:solidFill>
              </a:rPr>
              <a:t>2021, </a:t>
            </a:r>
            <a:r>
              <a:rPr lang="en-US" sz="800" dirty="0">
                <a:solidFill>
                  <a:schemeClr val="tx1"/>
                </a:solidFill>
              </a:rPr>
              <a:t>Bloomberg Innovation Index </a:t>
            </a:r>
            <a:r>
              <a:rPr lang="en-US" sz="800" dirty="0" smtClean="0">
                <a:solidFill>
                  <a:schemeClr val="tx1"/>
                </a:solidFill>
              </a:rPr>
              <a:t>2021  </a:t>
            </a:r>
            <a:endParaRPr lang="en-US" sz="800" dirty="0"/>
          </a:p>
        </p:txBody>
      </p:sp>
    </p:spTree>
    <p:extLst>
      <p:ext uri="{BB962C8B-B14F-4D97-AF65-F5344CB8AC3E}">
        <p14:creationId xmlns:p14="http://schemas.microsoft.com/office/powerpoint/2010/main" val="117221114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24"/>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fi-FI" sz="1600" cap="all" dirty="0" smtClean="0">
                <a:solidFill>
                  <a:schemeClr val="bg1"/>
                </a:solidFill>
                <a:latin typeface="+mj-lt"/>
              </a:rPr>
              <a:t>MOST</a:t>
            </a:r>
          </a:p>
          <a:p>
            <a:pPr lvl="0"/>
            <a:r>
              <a:rPr lang="fi-FI" sz="1600" b="1" cap="all" dirty="0" smtClean="0">
                <a:solidFill>
                  <a:schemeClr val="bg1"/>
                </a:solidFill>
                <a:latin typeface="+mj-lt"/>
              </a:rPr>
              <a:t>SOCIALLY</a:t>
            </a:r>
          </a:p>
          <a:p>
            <a:pPr lvl="0"/>
            <a:r>
              <a:rPr lang="fi-FI" sz="1600" b="1" cap="all" dirty="0" smtClean="0">
                <a:solidFill>
                  <a:schemeClr val="bg1"/>
                </a:solidFill>
                <a:latin typeface="+mj-lt"/>
              </a:rPr>
              <a:t>JUST</a:t>
            </a:r>
            <a:endParaRPr lang="en-US" sz="1600" b="1" cap="all" dirty="0">
              <a:solidFill>
                <a:schemeClr val="bg1"/>
              </a:solidFill>
              <a:latin typeface="+mj-lt"/>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a:t>
            </a:r>
            <a:r>
              <a:rPr lang="en-US" sz="800" b="1" spc="-25" dirty="0" smtClean="0">
                <a:solidFill>
                  <a:srgbClr val="FFFFFF"/>
                </a:solidFill>
                <a:cs typeface="Finlandica"/>
              </a:rPr>
              <a:t>ranks as the 3rd </a:t>
            </a:r>
            <a:r>
              <a:rPr lang="en-US" sz="800" b="1" spc="-25" dirty="0">
                <a:solidFill>
                  <a:srgbClr val="FFFFFF"/>
                </a:solidFill>
                <a:cs typeface="Finlandica"/>
              </a:rPr>
              <a:t>most socially just country in the </a:t>
            </a:r>
            <a:r>
              <a:rPr lang="en-US" sz="800" b="1" spc="-25" dirty="0" smtClean="0">
                <a:solidFill>
                  <a:srgbClr val="FFFFFF"/>
                </a:solidFill>
                <a:cs typeface="Finlandica"/>
              </a:rPr>
              <a:t>EU, measured according to poverty prevention</a:t>
            </a:r>
            <a:r>
              <a:rPr lang="en-US" sz="800" b="1" spc="-25" dirty="0">
                <a:solidFill>
                  <a:srgbClr val="FFFFFF"/>
                </a:solidFill>
                <a:cs typeface="Finlandica"/>
              </a:rPr>
              <a:t>, equitable education, </a:t>
            </a:r>
            <a:r>
              <a:rPr lang="en-US" sz="800" b="1" spc="-25" dirty="0" smtClean="0">
                <a:solidFill>
                  <a:srgbClr val="FFFFFF"/>
                </a:solidFill>
                <a:cs typeface="Finlandica"/>
              </a:rPr>
              <a:t> </a:t>
            </a:r>
            <a:r>
              <a:rPr lang="en-US" sz="800" b="1" spc="-25" dirty="0" err="1" smtClean="0">
                <a:solidFill>
                  <a:srgbClr val="FFFFFF"/>
                </a:solidFill>
                <a:cs typeface="Finlandica"/>
              </a:rPr>
              <a:t>labour</a:t>
            </a:r>
            <a:r>
              <a:rPr lang="en-US" sz="800" b="1" spc="-25" dirty="0" smtClean="0">
                <a:solidFill>
                  <a:srgbClr val="FFFFFF"/>
                </a:solidFill>
                <a:cs typeface="Finlandica"/>
              </a:rPr>
              <a:t> market access, health and other factors.</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sp>
        <p:nvSpPr>
          <p:cNvPr id="15"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Healthcare and income security are guaranteed for everyone in Finland.</a:t>
            </a:r>
          </a:p>
          <a:p>
            <a:endParaRPr lang="en-US" sz="1800" dirty="0" smtClean="0"/>
          </a:p>
          <a:p>
            <a:r>
              <a:rPr lang="en-US" sz="1800" b="0" dirty="0" smtClean="0"/>
              <a:t>This means a better chance at happiness for all. It is no coincidence that Finland ranks as one of the most socially just countries in the world.</a:t>
            </a:r>
            <a:endParaRPr lang="en-US" sz="1800" dirty="0" smtClean="0"/>
          </a:p>
        </p:txBody>
      </p:sp>
      <p:pic>
        <p:nvPicPr>
          <p:cNvPr id="2" name="Picture 1"/>
          <p:cNvPicPr>
            <a:picLocks noChangeAspect="1"/>
          </p:cNvPicPr>
          <p:nvPr/>
        </p:nvPicPr>
        <p:blipFill>
          <a:blip r:embed="rId5"/>
          <a:stretch>
            <a:fillRect/>
          </a:stretch>
        </p:blipFill>
        <p:spPr>
          <a:xfrm>
            <a:off x="6868065" y="2570988"/>
            <a:ext cx="1232175" cy="1228593"/>
          </a:xfrm>
          <a:prstGeom prst="rect">
            <a:avLst/>
          </a:prstGeom>
        </p:spPr>
      </p:pic>
      <p:sp>
        <p:nvSpPr>
          <p:cNvPr id="13"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Bertelsmann </a:t>
            </a:r>
            <a:r>
              <a:rPr lang="en-US" sz="800" dirty="0" err="1">
                <a:solidFill>
                  <a:schemeClr val="tx1"/>
                </a:solidFill>
              </a:rPr>
              <a:t>Stiftung</a:t>
            </a:r>
            <a:r>
              <a:rPr lang="en-US" sz="800" dirty="0">
                <a:solidFill>
                  <a:schemeClr val="tx1"/>
                </a:solidFill>
              </a:rPr>
              <a:t> 2017 </a:t>
            </a:r>
            <a:endParaRPr lang="en-US" sz="800" dirty="0"/>
          </a:p>
        </p:txBody>
      </p:sp>
    </p:spTree>
    <p:extLst>
      <p:ext uri="{BB962C8B-B14F-4D97-AF65-F5344CB8AC3E}">
        <p14:creationId xmlns:p14="http://schemas.microsoft.com/office/powerpoint/2010/main" val="79457946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9" name="Sisällön paikkamerkki 8"/>
          <p:cNvSpPr txBox="1">
            <a:spLocks/>
          </p:cNvSpPr>
          <p:nvPr/>
        </p:nvSpPr>
        <p:spPr>
          <a:xfrm>
            <a:off x="539552" y="1494402"/>
            <a:ext cx="4032448" cy="2949556"/>
          </a:xfrm>
          <a:prstGeom prst="rect">
            <a:avLst/>
          </a:prstGeom>
          <a:noFill/>
          <a:ln w="12700">
            <a:solidFill>
              <a:schemeClr val="bg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10" name="TextBox 9"/>
          <p:cNvSpPr txBox="1"/>
          <p:nvPr/>
        </p:nvSpPr>
        <p:spPr>
          <a:xfrm>
            <a:off x="827584" y="1824840"/>
            <a:ext cx="3672408" cy="2411805"/>
          </a:xfrm>
          <a:prstGeom prst="rect">
            <a:avLst/>
          </a:prstGeom>
          <a:noFill/>
          <a:ln>
            <a:noFill/>
          </a:ln>
        </p:spPr>
        <p:txBody>
          <a:bodyPr wrap="square" lIns="36000" tIns="36000" rIns="36000" bIns="36000" rtlCol="0">
            <a:spAutoFit/>
          </a:bodyPr>
          <a:lstStyle/>
          <a:p>
            <a:pPr lvl="0"/>
            <a:r>
              <a:rPr lang="fi-FI" sz="3800" b="1" cap="all" dirty="0" smtClean="0">
                <a:solidFill>
                  <a:schemeClr val="bg1"/>
                </a:solidFill>
                <a:latin typeface="+mj-lt"/>
              </a:rPr>
              <a:t>FINLAND IS ALSO</a:t>
            </a:r>
          </a:p>
          <a:p>
            <a:pPr lvl="0"/>
            <a:r>
              <a:rPr lang="fi-FI" sz="3800" b="1" cap="all" dirty="0" smtClean="0">
                <a:solidFill>
                  <a:schemeClr val="bg1"/>
                </a:solidFill>
                <a:latin typeface="+mj-lt"/>
              </a:rPr>
              <a:t>A HIGHLY EQUAL SOCIETY</a:t>
            </a:r>
            <a:endParaRPr lang="en-US" sz="3800" dirty="0" smtClean="0">
              <a:solidFill>
                <a:schemeClr val="bg1"/>
              </a:solidFill>
            </a:endParaRPr>
          </a:p>
        </p:txBody>
      </p:sp>
    </p:spTree>
    <p:extLst>
      <p:ext uri="{BB962C8B-B14F-4D97-AF65-F5344CB8AC3E}">
        <p14:creationId xmlns:p14="http://schemas.microsoft.com/office/powerpoint/2010/main" val="354139155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0"/>
            <a:ext cx="4572000"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224288" cy="811367"/>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Global</a:t>
            </a:r>
          </a:p>
          <a:p>
            <a:pPr lvl="0"/>
            <a:r>
              <a:rPr lang="en-US" sz="1600" b="1" cap="all" dirty="0" smtClean="0">
                <a:solidFill>
                  <a:schemeClr val="bg1"/>
                </a:solidFill>
                <a:latin typeface="+mj-lt"/>
              </a:rPr>
              <a:t>Gender</a:t>
            </a:r>
          </a:p>
          <a:p>
            <a:pPr lvl="0"/>
            <a:r>
              <a:rPr lang="en-US" sz="1600" b="1" cap="all" dirty="0" smtClean="0">
                <a:solidFill>
                  <a:schemeClr val="bg1"/>
                </a:solidFill>
                <a:latin typeface="+mj-lt"/>
              </a:rPr>
              <a:t>Gap </a:t>
            </a:r>
            <a:r>
              <a:rPr lang="en-US" sz="1600" cap="all" dirty="0" smtClean="0">
                <a:solidFill>
                  <a:schemeClr val="bg1"/>
                </a:solidFill>
                <a:latin typeface="+mj-lt"/>
              </a:rPr>
              <a:t>INDEX</a:t>
            </a:r>
            <a:endParaRPr lang="en-US" sz="1100" dirty="0" smtClean="0">
              <a:solidFill>
                <a:schemeClr val="bg1"/>
              </a:solidFill>
            </a:endParaRPr>
          </a:p>
        </p:txBody>
      </p:sp>
      <p:sp>
        <p:nvSpPr>
          <p:cNvPr id="23"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is one of the best countries in the world for gender equality, according to the World Economic Forum’s Global Gender Gap Report 2021.</a:t>
            </a:r>
          </a:p>
        </p:txBody>
      </p:sp>
      <p:sp>
        <p:nvSpPr>
          <p:cNvPr id="24"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2</a:t>
            </a:r>
            <a:endParaRPr lang="en-US" sz="10000" b="1" dirty="0" smtClean="0">
              <a:solidFill>
                <a:schemeClr val="bg1"/>
              </a:solidFill>
            </a:endParaRPr>
          </a:p>
        </p:txBody>
      </p:sp>
      <p:sp>
        <p:nvSpPr>
          <p:cNvPr id="26"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err="1" smtClean="0">
                <a:solidFill>
                  <a:schemeClr val="bg1"/>
                </a:solidFill>
                <a:latin typeface="+mj-lt"/>
              </a:rPr>
              <a:t>nd</a:t>
            </a:r>
            <a:endParaRPr lang="en-US" sz="1100" b="1" dirty="0" smtClean="0">
              <a:solidFill>
                <a:schemeClr val="bg1"/>
              </a:solidFill>
            </a:endParaRPr>
          </a:p>
        </p:txBody>
      </p:sp>
      <p:pic>
        <p:nvPicPr>
          <p:cNvPr id="3" name="Kuva 2"/>
          <p:cNvPicPr>
            <a:picLocks noChangeAspect="1"/>
          </p:cNvPicPr>
          <p:nvPr/>
        </p:nvPicPr>
        <p:blipFill rotWithShape="1">
          <a:blip r:embed="rId5">
            <a:extLst>
              <a:ext uri="{28A0092B-C50C-407E-A947-70E740481C1C}">
                <a14:useLocalDpi xmlns:a14="http://schemas.microsoft.com/office/drawing/2010/main"/>
              </a:ext>
            </a:extLst>
          </a:blip>
          <a:srcRect l="5227" r="5140"/>
          <a:stretch/>
        </p:blipFill>
        <p:spPr>
          <a:xfrm>
            <a:off x="6839148" y="2497619"/>
            <a:ext cx="1349475" cy="1370275"/>
          </a:xfrm>
          <a:prstGeom prst="rect">
            <a:avLst/>
          </a:prstGeom>
        </p:spPr>
      </p:pic>
      <p:sp>
        <p:nvSpPr>
          <p:cNvPr id="13" name="Title 1"/>
          <p:cNvSpPr txBox="1">
            <a:spLocks/>
          </p:cNvSpPr>
          <p:nvPr/>
        </p:nvSpPr>
        <p:spPr>
          <a:xfrm>
            <a:off x="1186862" y="1349058"/>
            <a:ext cx="3024336" cy="1475829"/>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Gender equality </a:t>
            </a:r>
            <a:r>
              <a:rPr lang="en-US" sz="1800" b="0" dirty="0" smtClean="0"/>
              <a:t>is one of the core values of Finnish society. </a:t>
            </a:r>
          </a:p>
          <a:p>
            <a:endParaRPr lang="en-US" sz="1800" b="0" dirty="0"/>
          </a:p>
          <a:p>
            <a:r>
              <a:rPr lang="en-US" sz="1800" b="0" dirty="0" smtClean="0"/>
              <a:t>Finland would not be one of the most advanced – and happiest – countries in the world had it not been for its strong commitment to equality.</a:t>
            </a:r>
            <a:endParaRPr lang="en-US" sz="1800" b="0" dirty="0"/>
          </a:p>
        </p:txBody>
      </p:sp>
      <p:sp>
        <p:nvSpPr>
          <p:cNvPr id="12"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a:t>Global Gender Gap Report </a:t>
            </a:r>
            <a:r>
              <a:rPr lang="en-US" sz="800" dirty="0" smtClean="0"/>
              <a:t>2021</a:t>
            </a:r>
            <a:r>
              <a:rPr lang="en-US" sz="800" dirty="0" smtClean="0">
                <a:solidFill>
                  <a:schemeClr val="tx1"/>
                </a:solidFill>
              </a:rPr>
              <a:t> </a:t>
            </a:r>
            <a:endParaRPr lang="en-US" sz="800" dirty="0"/>
          </a:p>
        </p:txBody>
      </p:sp>
    </p:spTree>
    <p:extLst>
      <p:ext uri="{BB962C8B-B14F-4D97-AF65-F5344CB8AC3E}">
        <p14:creationId xmlns:p14="http://schemas.microsoft.com/office/powerpoint/2010/main" val="172183909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03108191\Downloads\Father playing with son-2_1206.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9055" y="0"/>
            <a:ext cx="4572000" cy="5143502"/>
          </a:xfrm>
          <a:prstGeom prst="rect">
            <a:avLst/>
          </a:prstGeom>
          <a:noFill/>
          <a:extLst>
            <a:ext uri="{909E8E84-426E-40DD-AFC4-6F175D3DCCD1}">
              <a14:hiddenFill xmlns:a14="http://schemas.microsoft.com/office/drawing/2010/main">
                <a:solidFill>
                  <a:srgbClr val="FFFFFF"/>
                </a:solidFill>
              </a14:hiddenFill>
            </a:ext>
          </a:extLst>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8" y="1275606"/>
            <a:ext cx="1224288"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For</a:t>
            </a:r>
            <a:r>
              <a:rPr lang="en-US" sz="1600" b="1" cap="all" dirty="0" smtClean="0">
                <a:solidFill>
                  <a:schemeClr val="bg1"/>
                </a:solidFill>
                <a:latin typeface="+mj-lt"/>
              </a:rPr>
              <a:t> time dads spend with children</a:t>
            </a:r>
            <a:endParaRPr lang="en-US" sz="1100" dirty="0" smtClean="0">
              <a:solidFill>
                <a:schemeClr val="bg1"/>
              </a:solidFill>
            </a:endParaRPr>
          </a:p>
        </p:txBody>
      </p:sp>
      <p:sp>
        <p:nvSpPr>
          <p:cNvPr id="8" name="Sisällön paikkamerkki 8"/>
          <p:cNvSpPr txBox="1">
            <a:spLocks/>
          </p:cNvSpPr>
          <p:nvPr/>
        </p:nvSpPr>
        <p:spPr>
          <a:xfrm>
            <a:off x="5443597" y="2500268"/>
            <a:ext cx="1368001"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is the only country in the developed world </a:t>
            </a:r>
            <a:br>
              <a:rPr lang="en-US" sz="800" b="1" dirty="0" smtClean="0">
                <a:solidFill>
                  <a:schemeClr val="bg1"/>
                </a:solidFill>
                <a:latin typeface="+mj-lt"/>
              </a:rPr>
            </a:br>
            <a:r>
              <a:rPr lang="en-US" sz="800" b="1" dirty="0" smtClean="0">
                <a:solidFill>
                  <a:schemeClr val="bg1"/>
                </a:solidFill>
                <a:latin typeface="+mj-lt"/>
              </a:rPr>
              <a:t>where dads spend </a:t>
            </a:r>
            <a:br>
              <a:rPr lang="en-US" sz="800" b="1" dirty="0" smtClean="0">
                <a:solidFill>
                  <a:schemeClr val="bg1"/>
                </a:solidFill>
                <a:latin typeface="+mj-lt"/>
              </a:rPr>
            </a:br>
            <a:r>
              <a:rPr lang="en-US" sz="800" b="1" dirty="0" smtClean="0">
                <a:solidFill>
                  <a:schemeClr val="bg1"/>
                </a:solidFill>
                <a:latin typeface="+mj-lt"/>
              </a:rPr>
              <a:t>more time with </a:t>
            </a:r>
            <a:br>
              <a:rPr lang="en-US" sz="800" b="1" dirty="0" smtClean="0">
                <a:solidFill>
                  <a:schemeClr val="bg1"/>
                </a:solidFill>
                <a:latin typeface="+mj-lt"/>
              </a:rPr>
            </a:br>
            <a:r>
              <a:rPr lang="en-US" sz="800" b="1" dirty="0" smtClean="0">
                <a:solidFill>
                  <a:schemeClr val="bg1"/>
                </a:solidFill>
                <a:latin typeface="+mj-lt"/>
              </a:rPr>
              <a:t>school-aged children than mothers do</a:t>
            </a:r>
            <a:r>
              <a:rPr lang="en-US" sz="700" b="1" dirty="0" smtClean="0">
                <a:solidFill>
                  <a:schemeClr val="bg1"/>
                </a:solidFill>
                <a:latin typeface="+mj-lt"/>
              </a:rPr>
              <a:t>.</a:t>
            </a:r>
            <a:endParaRPr kumimoji="0" lang="en-GB" sz="400" b="0" i="0" u="none" strike="noStrike" kern="1200" cap="none" spc="0" normalizeH="0" noProof="0" dirty="0" smtClean="0">
              <a:ln>
                <a:noFill/>
              </a:ln>
              <a:solidFill>
                <a:schemeClr val="bg1"/>
              </a:solidFill>
              <a:effectLst/>
              <a:uLnTx/>
              <a:uFillTx/>
              <a:latin typeface="+mj-lt"/>
            </a:endParaRPr>
          </a:p>
        </p:txBody>
      </p:sp>
      <p:sp>
        <p:nvSpPr>
          <p:cNvPr id="18"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9"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2" name="Kuva 1"/>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911164" y="2500268"/>
            <a:ext cx="1277459" cy="1371327"/>
          </a:xfrm>
          <a:prstGeom prst="rect">
            <a:avLst/>
          </a:prstGeom>
        </p:spPr>
      </p:pic>
      <p:sp>
        <p:nvSpPr>
          <p:cNvPr id="12" name="Title 1"/>
          <p:cNvSpPr txBox="1">
            <a:spLocks/>
          </p:cNvSpPr>
          <p:nvPr/>
        </p:nvSpPr>
        <p:spPr>
          <a:xfrm>
            <a:off x="1186862" y="1349058"/>
            <a:ext cx="302433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Women and men are equal – </a:t>
            </a:r>
            <a:r>
              <a:rPr lang="en-US" sz="1800" dirty="0" smtClean="0"/>
              <a:t>both at work and at home</a:t>
            </a:r>
            <a:r>
              <a:rPr lang="en-US" sz="1800" b="0" dirty="0" smtClean="0"/>
              <a:t>.</a:t>
            </a:r>
          </a:p>
          <a:p>
            <a:endParaRPr lang="en-US" sz="1800" b="0" dirty="0" smtClean="0"/>
          </a:p>
          <a:p>
            <a:r>
              <a:rPr lang="en-US" sz="1800" b="0" dirty="0" smtClean="0"/>
              <a:t>Finland is the only country in the developed world where fathers spend more time with school-aged children than mothers do. </a:t>
            </a:r>
          </a:p>
          <a:p>
            <a:endParaRPr lang="en-US" sz="1800" b="0" dirty="0"/>
          </a:p>
          <a:p>
            <a:r>
              <a:rPr lang="en-US" sz="1800" b="0" dirty="0" smtClean="0"/>
              <a:t>Also, 80% of dads go on paid paternity leave.</a:t>
            </a:r>
            <a:endParaRPr lang="en-US" sz="1800" b="0" dirty="0"/>
          </a:p>
        </p:txBody>
      </p:sp>
      <p:sp>
        <p:nvSpPr>
          <p:cNvPr id="11"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OECD </a:t>
            </a:r>
            <a:r>
              <a:rPr lang="en-US" sz="800" dirty="0"/>
              <a:t>2018</a:t>
            </a:r>
            <a:r>
              <a:rPr lang="en-US" sz="800" dirty="0" smtClean="0">
                <a:solidFill>
                  <a:schemeClr val="tx1"/>
                </a:solidFill>
              </a:rPr>
              <a:t> </a:t>
            </a:r>
            <a:endParaRPr lang="en-US" sz="800" dirty="0"/>
          </a:p>
        </p:txBody>
      </p:sp>
    </p:spTree>
    <p:extLst>
      <p:ext uri="{BB962C8B-B14F-4D97-AF65-F5344CB8AC3E}">
        <p14:creationId xmlns:p14="http://schemas.microsoft.com/office/powerpoint/2010/main" val="250336667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52800"/>
            <a:ext cx="9144000" cy="62491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67544" y="4299942"/>
            <a:ext cx="7704856" cy="648072"/>
          </a:xfrm>
        </p:spPr>
        <p:txBody>
          <a:bodyPr/>
          <a:lstStyle/>
          <a:p>
            <a:r>
              <a:rPr lang="en-US" sz="4400" cap="none" dirty="0"/>
              <a:t>E</a:t>
            </a:r>
            <a:r>
              <a:rPr lang="en-US" sz="4400" cap="none" dirty="0" smtClean="0"/>
              <a:t>veryone gets </a:t>
            </a:r>
            <a:br>
              <a:rPr lang="en-US" sz="4400" cap="none" dirty="0" smtClean="0"/>
            </a:br>
            <a:r>
              <a:rPr lang="en-US" sz="4400" cap="none" dirty="0" smtClean="0"/>
              <a:t>an equal start</a:t>
            </a:r>
            <a:br>
              <a:rPr lang="en-US" sz="4400" cap="none" dirty="0" smtClean="0"/>
            </a:br>
            <a:r>
              <a:rPr lang="en-US" sz="4400" cap="none" dirty="0" smtClean="0"/>
              <a:t>in Finland.</a:t>
            </a:r>
            <a:endParaRPr lang="fi-FI" sz="4400" cap="none"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Tree>
    <p:extLst>
      <p:ext uri="{BB962C8B-B14F-4D97-AF65-F5344CB8AC3E}">
        <p14:creationId xmlns:p14="http://schemas.microsoft.com/office/powerpoint/2010/main" val="428199360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354" y="0"/>
            <a:ext cx="4570646" cy="5143500"/>
          </a:xfrm>
          <a:prstGeom prst="rect">
            <a:avLst/>
          </a:prstGeom>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7" y="1275606"/>
            <a:ext cx="1377025" cy="811367"/>
          </a:xfrm>
          <a:prstGeom prst="rect">
            <a:avLst/>
          </a:prstGeom>
          <a:noFill/>
        </p:spPr>
        <p:txBody>
          <a:bodyPr wrap="square" lIns="36000" tIns="36000" rIns="36000" bIns="36000" rtlCol="0">
            <a:spAutoFit/>
          </a:bodyPr>
          <a:lstStyle/>
          <a:p>
            <a:pPr lvl="0"/>
            <a:r>
              <a:rPr lang="en-US" sz="1600" b="1" cap="all" dirty="0" smtClean="0">
                <a:solidFill>
                  <a:schemeClr val="bg1"/>
                </a:solidFill>
              </a:rPr>
              <a:t>FAIREST</a:t>
            </a:r>
          </a:p>
          <a:p>
            <a:pPr lvl="0"/>
            <a:r>
              <a:rPr lang="fi-FI" sz="1600" b="1" cap="all" dirty="0" smtClean="0">
                <a:solidFill>
                  <a:schemeClr val="bg1"/>
                </a:solidFill>
              </a:rPr>
              <a:t>COUNTRY FOR</a:t>
            </a:r>
          </a:p>
          <a:p>
            <a:pPr lvl="0"/>
            <a:r>
              <a:rPr lang="fi-FI" sz="1600" b="1" cap="all" dirty="0" smtClean="0">
                <a:solidFill>
                  <a:schemeClr val="bg1"/>
                </a:solidFill>
              </a:rPr>
              <a:t>CHILDREN</a:t>
            </a:r>
            <a:endParaRPr lang="en-US" sz="1600" cap="all" dirty="0">
              <a:solidFill>
                <a:schemeClr val="bg1"/>
              </a:solidFill>
            </a:endParaRPr>
          </a:p>
        </p:txBody>
      </p:sp>
      <p:sp>
        <p:nvSpPr>
          <p:cNvPr id="8"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defRPr/>
            </a:pPr>
            <a:r>
              <a:rPr lang="en-US" sz="800" b="1" dirty="0">
                <a:solidFill>
                  <a:prstClr val="white"/>
                </a:solidFill>
              </a:rPr>
              <a:t>Finland ranks second when observing how </a:t>
            </a:r>
            <a:r>
              <a:rPr lang="en-US" sz="800" b="1" dirty="0" smtClean="0">
                <a:solidFill>
                  <a:prstClr val="white"/>
                </a:solidFill>
              </a:rPr>
              <a:t>fair </a:t>
            </a:r>
            <a:r>
              <a:rPr lang="en-US" sz="800" b="1" dirty="0">
                <a:solidFill>
                  <a:prstClr val="white"/>
                </a:solidFill>
              </a:rPr>
              <a:t>a country is for all children and their wellbeing. Each country is ranked </a:t>
            </a:r>
            <a:r>
              <a:rPr lang="en-US" sz="800" b="1" dirty="0" smtClean="0">
                <a:solidFill>
                  <a:prstClr val="white"/>
                </a:solidFill>
              </a:rPr>
              <a:t>by </a:t>
            </a:r>
            <a:r>
              <a:rPr lang="en-US" sz="800" b="1" dirty="0">
                <a:solidFill>
                  <a:prstClr val="white"/>
                </a:solidFill>
              </a:rPr>
              <a:t>inequality of income </a:t>
            </a:r>
            <a:r>
              <a:rPr lang="en-US" sz="800" b="1" dirty="0" smtClean="0">
                <a:solidFill>
                  <a:prstClr val="white"/>
                </a:solidFill>
              </a:rPr>
              <a:t>distribution; education; health; </a:t>
            </a:r>
            <a:r>
              <a:rPr lang="en-US" sz="800" b="1" dirty="0">
                <a:solidFill>
                  <a:prstClr val="white"/>
                </a:solidFill>
              </a:rPr>
              <a:t>and life satisfaction</a:t>
            </a:r>
            <a:r>
              <a:rPr lang="en-US" sz="800" b="1" dirty="0" smtClean="0">
                <a:solidFill>
                  <a:prstClr val="white"/>
                </a:solidFill>
              </a:rPr>
              <a:t>.</a:t>
            </a:r>
            <a:endParaRPr lang="en-US" sz="800" b="1" dirty="0">
              <a:solidFill>
                <a:prstClr val="white"/>
              </a:solidFill>
            </a:endParaRPr>
          </a:p>
        </p:txBody>
      </p:sp>
      <p:sp>
        <p:nvSpPr>
          <p:cNvPr id="18" name="Sisällön paikkamerkki 8"/>
          <p:cNvSpPr txBox="1">
            <a:spLocks/>
          </p:cNvSpPr>
          <p:nvPr/>
        </p:nvSpPr>
        <p:spPr>
          <a:xfrm>
            <a:off x="6876256" y="2500268"/>
            <a:ext cx="1312368"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smtClean="0">
                <a:solidFill>
                  <a:schemeClr val="bg1"/>
                </a:solidFill>
                <a:latin typeface="+mj-lt"/>
              </a:rPr>
              <a:t>2</a:t>
            </a:r>
            <a:endParaRPr lang="en-US" sz="10000" b="1" dirty="0" smtClean="0">
              <a:solidFill>
                <a:schemeClr val="bg1"/>
              </a:solidFill>
            </a:endParaRPr>
          </a:p>
        </p:txBody>
      </p:sp>
      <p:sp>
        <p:nvSpPr>
          <p:cNvPr id="29"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ND</a:t>
            </a:r>
            <a:endParaRPr lang="en-US" sz="1100" b="1" dirty="0" smtClean="0">
              <a:solidFill>
                <a:schemeClr val="bg1"/>
              </a:solidFill>
            </a:endParaRPr>
          </a:p>
        </p:txBody>
      </p:sp>
      <p:pic>
        <p:nvPicPr>
          <p:cNvPr id="5" name="Kuva 4"/>
          <p:cNvPicPr>
            <a:picLocks noChangeAspect="1"/>
          </p:cNvPicPr>
          <p:nvPr/>
        </p:nvPicPr>
        <p:blipFill rotWithShape="1">
          <a:blip r:embed="rId4">
            <a:extLst>
              <a:ext uri="{28A0092B-C50C-407E-A947-70E740481C1C}">
                <a14:useLocalDpi xmlns:a14="http://schemas.microsoft.com/office/drawing/2010/main"/>
              </a:ext>
            </a:extLst>
          </a:blip>
          <a:srcRect l="1901" r="4988" b="5104"/>
          <a:stretch/>
        </p:blipFill>
        <p:spPr>
          <a:xfrm>
            <a:off x="6876256" y="2591688"/>
            <a:ext cx="1312366" cy="1279907"/>
          </a:xfrm>
          <a:prstGeom prst="rect">
            <a:avLst/>
          </a:prstGeom>
        </p:spPr>
      </p:pic>
      <p:sp>
        <p:nvSpPr>
          <p:cNvPr id="16" name="Title 1"/>
          <p:cNvSpPr txBox="1">
            <a:spLocks/>
          </p:cNvSpPr>
          <p:nvPr/>
        </p:nvSpPr>
        <p:spPr>
          <a:xfrm>
            <a:off x="1186862" y="1349058"/>
            <a:ext cx="301637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Finland is one of the fairest countries in the world for children.</a:t>
            </a:r>
          </a:p>
          <a:p>
            <a:endParaRPr lang="fi-FI" sz="1800" b="0" dirty="0"/>
          </a:p>
          <a:p>
            <a:r>
              <a:rPr lang="en-US" sz="1800" b="0" dirty="0" smtClean="0"/>
              <a:t>To guarantee a more equal start to life, every </a:t>
            </a:r>
            <a:r>
              <a:rPr lang="en-US" sz="1800" b="0" dirty="0"/>
              <a:t>Finnish child is welcomed into the world by a </a:t>
            </a:r>
            <a:r>
              <a:rPr lang="en-US" sz="1800" dirty="0"/>
              <a:t>maternity package </a:t>
            </a:r>
            <a:r>
              <a:rPr lang="en-US" sz="1800" b="0" dirty="0"/>
              <a:t>containing clothing and </a:t>
            </a:r>
            <a:r>
              <a:rPr lang="en-US" sz="1800" b="0" dirty="0" smtClean="0"/>
              <a:t/>
            </a:r>
            <a:br>
              <a:rPr lang="en-US" sz="1800" b="0" dirty="0" smtClean="0"/>
            </a:br>
            <a:r>
              <a:rPr lang="en-US" sz="1800" b="0" dirty="0" smtClean="0"/>
              <a:t>baby-care products.</a:t>
            </a:r>
            <a:endParaRPr lang="fi-FI" sz="1800" b="0" dirty="0"/>
          </a:p>
          <a:p>
            <a:endParaRPr lang="en-US" sz="1800" b="0" dirty="0"/>
          </a:p>
        </p:txBody>
      </p:sp>
      <p:sp>
        <p:nvSpPr>
          <p:cNvPr id="12"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UNICEF 2016</a:t>
            </a:r>
            <a:r>
              <a:rPr lang="en-US" sz="800" dirty="0" smtClean="0">
                <a:solidFill>
                  <a:schemeClr val="tx1"/>
                </a:solidFill>
              </a:rPr>
              <a:t> </a:t>
            </a:r>
            <a:endParaRPr lang="en-US" sz="800" dirty="0"/>
          </a:p>
        </p:txBody>
      </p:sp>
    </p:spTree>
    <p:extLst>
      <p:ext uri="{BB962C8B-B14F-4D97-AF65-F5344CB8AC3E}">
        <p14:creationId xmlns:p14="http://schemas.microsoft.com/office/powerpoint/2010/main" val="20644694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7" y="1275606"/>
            <a:ext cx="1377025" cy="811367"/>
          </a:xfrm>
          <a:prstGeom prst="rect">
            <a:avLst/>
          </a:prstGeom>
          <a:noFill/>
        </p:spPr>
        <p:txBody>
          <a:bodyPr wrap="square" lIns="36000" tIns="36000" rIns="36000" bIns="36000" rtlCol="0">
            <a:spAutoFit/>
          </a:bodyPr>
          <a:lstStyle/>
          <a:p>
            <a:pPr lvl="0"/>
            <a:r>
              <a:rPr lang="fi-FI" sz="1600" b="1" cap="all" dirty="0" smtClean="0">
                <a:solidFill>
                  <a:schemeClr val="bg1"/>
                </a:solidFill>
              </a:rPr>
              <a:t>BEST</a:t>
            </a:r>
          </a:p>
          <a:p>
            <a:pPr lvl="0"/>
            <a:r>
              <a:rPr lang="fi-FI" sz="1600" b="1" cap="all" dirty="0" smtClean="0">
                <a:solidFill>
                  <a:schemeClr val="bg1"/>
                </a:solidFill>
              </a:rPr>
              <a:t>COUNTRY TO</a:t>
            </a:r>
          </a:p>
          <a:p>
            <a:pPr lvl="0"/>
            <a:r>
              <a:rPr lang="fi-FI" sz="1600" b="1" cap="all" dirty="0" smtClean="0">
                <a:solidFill>
                  <a:schemeClr val="bg1"/>
                </a:solidFill>
              </a:rPr>
              <a:t>BE A MOTHER</a:t>
            </a:r>
            <a:endParaRPr lang="en-US" sz="1600" cap="all" dirty="0">
              <a:solidFill>
                <a:schemeClr val="bg1"/>
              </a:solidFill>
            </a:endParaRPr>
          </a:p>
        </p:txBody>
      </p:sp>
      <p:sp>
        <p:nvSpPr>
          <p:cNvPr id="8"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defRPr/>
            </a:pPr>
            <a:r>
              <a:rPr lang="en-US" sz="800" b="1" dirty="0" smtClean="0">
                <a:solidFill>
                  <a:prstClr val="white"/>
                </a:solidFill>
              </a:rPr>
              <a:t>UNICEF compiles </a:t>
            </a:r>
            <a:r>
              <a:rPr lang="en-US" sz="800" b="1" dirty="0">
                <a:solidFill>
                  <a:prstClr val="white"/>
                </a:solidFill>
              </a:rPr>
              <a:t>statistics on the health of mothers and children and uses them to produce </a:t>
            </a:r>
            <a:r>
              <a:rPr lang="en-US" sz="800" b="1" dirty="0" smtClean="0">
                <a:solidFill>
                  <a:prstClr val="white"/>
                </a:solidFill>
              </a:rPr>
              <a:t>rankings showing </a:t>
            </a:r>
            <a:r>
              <a:rPr lang="en-US" sz="800" b="1" dirty="0">
                <a:solidFill>
                  <a:prstClr val="white"/>
                </a:solidFill>
              </a:rPr>
              <a:t>where mothers fare best and where they face the greatest hardships.</a:t>
            </a:r>
          </a:p>
        </p:txBody>
      </p:sp>
      <p:sp>
        <p:nvSpPr>
          <p:cNvPr id="18"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smtClean="0">
                <a:solidFill>
                  <a:schemeClr val="bg1"/>
                </a:solidFill>
                <a:latin typeface="+mj-lt"/>
              </a:rPr>
              <a:t>2</a:t>
            </a:r>
            <a:endParaRPr lang="en-US" sz="10000" b="1" dirty="0" smtClean="0">
              <a:solidFill>
                <a:schemeClr val="bg1"/>
              </a:solidFill>
            </a:endParaRPr>
          </a:p>
        </p:txBody>
      </p:sp>
      <p:sp>
        <p:nvSpPr>
          <p:cNvPr id="29"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ND</a:t>
            </a:r>
            <a:endParaRPr lang="en-US" sz="1100" b="1" dirty="0" smtClean="0">
              <a:solidFill>
                <a:schemeClr val="bg1"/>
              </a:solidFill>
            </a:endParaRPr>
          </a:p>
        </p:txBody>
      </p:sp>
      <p:sp>
        <p:nvSpPr>
          <p:cNvPr id="16" name="Title 1"/>
          <p:cNvSpPr txBox="1">
            <a:spLocks/>
          </p:cNvSpPr>
          <p:nvPr/>
        </p:nvSpPr>
        <p:spPr>
          <a:xfrm>
            <a:off x="1186862" y="1349058"/>
            <a:ext cx="302433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a:t>An equal </a:t>
            </a:r>
            <a:r>
              <a:rPr lang="en-US" sz="1800" b="0" dirty="0" smtClean="0"/>
              <a:t>start for everyone requires healthy and happy mothers. Finland offers </a:t>
            </a:r>
            <a:r>
              <a:rPr lang="en-US" sz="1800" dirty="0" smtClean="0"/>
              <a:t>free prenatal care</a:t>
            </a:r>
            <a:r>
              <a:rPr lang="en-US" sz="1800" b="0" dirty="0" smtClean="0"/>
              <a:t> for mothers and nearly a year of </a:t>
            </a:r>
            <a:r>
              <a:rPr lang="en-US" sz="1800" dirty="0" smtClean="0"/>
              <a:t>paid maternity leave</a:t>
            </a:r>
            <a:r>
              <a:rPr lang="en-US" sz="1800" b="0" dirty="0" smtClean="0"/>
              <a:t> when the child is born.</a:t>
            </a:r>
          </a:p>
          <a:p>
            <a:endParaRPr lang="en-US" sz="1800" b="0" dirty="0"/>
          </a:p>
          <a:p>
            <a:r>
              <a:rPr lang="en-US" sz="1800" b="0" dirty="0" smtClean="0"/>
              <a:t>Affordable child care makes it easy for mothers to combine </a:t>
            </a:r>
            <a:r>
              <a:rPr lang="en-US" sz="1800" b="0" dirty="0"/>
              <a:t>work and family </a:t>
            </a:r>
            <a:r>
              <a:rPr lang="en-US" sz="1800" b="0" dirty="0" smtClean="0"/>
              <a:t>life.</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0883" y="2625718"/>
            <a:ext cx="838452" cy="1185689"/>
          </a:xfrm>
          <a:prstGeom prst="rect">
            <a:avLst/>
          </a:prstGeom>
        </p:spPr>
      </p:pic>
      <p:sp>
        <p:nvSpPr>
          <p:cNvPr id="14"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UNICEF 2016</a:t>
            </a:r>
            <a:r>
              <a:rPr lang="en-US" sz="800" dirty="0" smtClean="0">
                <a:solidFill>
                  <a:schemeClr val="tx1"/>
                </a:solidFill>
              </a:rPr>
              <a:t> </a:t>
            </a:r>
            <a:endParaRPr lang="en-US" sz="800" dirty="0"/>
          </a:p>
        </p:txBody>
      </p:sp>
    </p:spTree>
    <p:extLst>
      <p:ext uri="{BB962C8B-B14F-4D97-AF65-F5344CB8AC3E}">
        <p14:creationId xmlns:p14="http://schemas.microsoft.com/office/powerpoint/2010/main" val="180775844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4" cy="5143498"/>
          </a:xfrm>
          <a:prstGeom prst="rect">
            <a:avLst/>
          </a:prstGeom>
        </p:spPr>
      </p:pic>
      <p:sp>
        <p:nvSpPr>
          <p:cNvPr id="2" name="Title 1"/>
          <p:cNvSpPr>
            <a:spLocks noGrp="1"/>
          </p:cNvSpPr>
          <p:nvPr>
            <p:ph type="title"/>
          </p:nvPr>
        </p:nvSpPr>
        <p:spPr>
          <a:xfrm>
            <a:off x="1186862" y="1349058"/>
            <a:ext cx="3024336" cy="3166908"/>
          </a:xfrm>
        </p:spPr>
        <p:txBody>
          <a:bodyPr/>
          <a:lstStyle/>
          <a:p>
            <a:r>
              <a:rPr lang="en-US" sz="1800" b="0" dirty="0" smtClean="0"/>
              <a:t>Equality also means equal access to education.</a:t>
            </a:r>
            <a:r>
              <a:rPr lang="en-US" sz="1800" b="0" dirty="0"/>
              <a:t/>
            </a:r>
            <a:br>
              <a:rPr lang="en-US" sz="1800" b="0" dirty="0"/>
            </a:br>
            <a:r>
              <a:rPr lang="en-US" sz="1800" b="0" dirty="0"/>
              <a:t/>
            </a:r>
            <a:br>
              <a:rPr lang="en-US" sz="1800" b="0" dirty="0"/>
            </a:br>
            <a:r>
              <a:rPr lang="en-US" sz="1800" b="0" dirty="0"/>
              <a:t>Education is free for everyone from </a:t>
            </a:r>
            <a:r>
              <a:rPr lang="en-US" sz="1800" b="0" dirty="0" smtClean="0"/>
              <a:t>preschool </a:t>
            </a:r>
            <a:r>
              <a:rPr lang="en-US" sz="1800" b="0" dirty="0"/>
              <a:t>to higher education. </a:t>
            </a:r>
            <a:r>
              <a:rPr lang="en-US" sz="1800" b="0" dirty="0" smtClean="0"/>
              <a:t>This means that every Finn has a right to go to university tuition-free.</a:t>
            </a:r>
            <a:br>
              <a:rPr lang="en-US" sz="1800" b="0" dirty="0" smtClean="0"/>
            </a:br>
            <a:r>
              <a:rPr lang="en-US" sz="1800" b="0" dirty="0"/>
              <a:t/>
            </a:r>
            <a:br>
              <a:rPr lang="en-US" sz="1800" b="0" dirty="0"/>
            </a:br>
            <a:r>
              <a:rPr lang="en-US" sz="1800" dirty="0"/>
              <a:t>Everyone’s potential </a:t>
            </a:r>
            <a:r>
              <a:rPr lang="en-US" sz="1800" dirty="0" smtClean="0"/>
              <a:t/>
            </a:r>
            <a:br>
              <a:rPr lang="en-US" sz="1800" dirty="0" smtClean="0"/>
            </a:br>
            <a:r>
              <a:rPr lang="en-US" sz="1800" dirty="0" smtClean="0"/>
              <a:t>is </a:t>
            </a:r>
            <a:r>
              <a:rPr lang="en-US" sz="1800" dirty="0" err="1" smtClean="0"/>
              <a:t>utilised</a:t>
            </a:r>
            <a:r>
              <a:rPr lang="en-US" sz="1800" dirty="0"/>
              <a:t>.</a:t>
            </a:r>
            <a:r>
              <a:rPr lang="en-US" sz="1800" b="0" dirty="0" smtClean="0"/>
              <a:t/>
            </a:r>
            <a:br>
              <a:rPr lang="en-US" sz="1800" b="0" dirty="0" smtClean="0"/>
            </a:br>
            <a:r>
              <a:rPr lang="en-US" sz="1800" b="0" dirty="0" smtClean="0"/>
              <a:t/>
            </a:r>
            <a:br>
              <a:rPr lang="en-US" sz="1800" b="0" dirty="0" smtClean="0"/>
            </a:br>
            <a:r>
              <a:rPr lang="en-US" sz="1800" b="0" dirty="0"/>
              <a:t/>
            </a:r>
            <a:br>
              <a:rPr lang="en-US" sz="1800" b="0" dirty="0"/>
            </a:br>
            <a:r>
              <a:rPr lang="en-US" sz="1800" b="0" dirty="0"/>
              <a:t/>
            </a:r>
            <a:br>
              <a:rPr lang="en-US" sz="1800" b="0" dirty="0"/>
            </a:b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739590" y="1275606"/>
            <a:ext cx="1432810" cy="380480"/>
          </a:xfrm>
          <a:prstGeom prst="rect">
            <a:avLst/>
          </a:prstGeom>
          <a:noFill/>
        </p:spPr>
        <p:txBody>
          <a:bodyPr wrap="square" lIns="36000" tIns="36000" rIns="36000" bIns="36000" rtlCol="0">
            <a:spAutoFit/>
          </a:bodyPr>
          <a:lstStyle/>
          <a:p>
            <a:pPr lvl="0"/>
            <a:r>
              <a:rPr lang="fi-FI" sz="2000" b="1" cap="all" dirty="0" smtClean="0">
                <a:solidFill>
                  <a:schemeClr val="bg1"/>
                </a:solidFill>
                <a:latin typeface="+mj-lt"/>
              </a:rPr>
              <a:t>EDUCATION</a:t>
            </a:r>
            <a:endParaRPr lang="en-US" sz="2000" cap="all" dirty="0">
              <a:solidFill>
                <a:schemeClr val="bg1"/>
              </a:solidFill>
              <a:latin typeface="+mj-lt"/>
            </a:endParaRPr>
          </a:p>
        </p:txBody>
      </p:sp>
      <p:sp>
        <p:nvSpPr>
          <p:cNvPr id="23" name="Sisällön paikkamerkki 8"/>
          <p:cNvSpPr txBox="1">
            <a:spLocks/>
          </p:cNvSpPr>
          <p:nvPr/>
        </p:nvSpPr>
        <p:spPr>
          <a:xfrm>
            <a:off x="5443598" y="2500268"/>
            <a:ext cx="133703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smtClean="0">
                <a:solidFill>
                  <a:srgbClr val="FFFFFF"/>
                </a:solidFill>
                <a:cs typeface="Finlandica"/>
              </a:rPr>
              <a:t>Finland ranks number four in education out of 167 countries. The Legatum Prosperity Index measures access to education; quality of education; and human capital.</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4</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fi-FI" sz="1600" b="1" cap="all" dirty="0" err="1" smtClean="0">
                <a:solidFill>
                  <a:schemeClr val="bg1"/>
                </a:solidFill>
                <a:latin typeface="+mj-lt"/>
              </a:rPr>
              <a:t>th</a:t>
            </a:r>
            <a:endParaRPr lang="en-US" sz="1100" b="1" dirty="0" smtClean="0">
              <a:solidFill>
                <a:schemeClr val="bg1"/>
              </a:solidFill>
            </a:endParaRPr>
          </a:p>
        </p:txBody>
      </p:sp>
      <p:sp>
        <p:nvSpPr>
          <p:cNvPr id="12"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solidFill>
                  <a:schemeClr val="tx1"/>
                </a:solidFill>
              </a:rPr>
              <a:t>Legatum Prosperity Index 2021 </a:t>
            </a:r>
            <a:endParaRPr lang="en-US" sz="800" dirty="0"/>
          </a:p>
        </p:txBody>
      </p:sp>
      <p:pic>
        <p:nvPicPr>
          <p:cNvPr id="13" name="Picture 12"/>
          <p:cNvPicPr>
            <a:picLocks noChangeAspect="1"/>
          </p:cNvPicPr>
          <p:nvPr/>
        </p:nvPicPr>
        <p:blipFill>
          <a:blip r:embed="rId5"/>
          <a:stretch>
            <a:fillRect/>
          </a:stretch>
        </p:blipFill>
        <p:spPr>
          <a:xfrm>
            <a:off x="6938991" y="2526082"/>
            <a:ext cx="1161401" cy="1341812"/>
          </a:xfrm>
          <a:prstGeom prst="rect">
            <a:avLst/>
          </a:prstGeom>
        </p:spPr>
      </p:pic>
    </p:spTree>
    <p:extLst>
      <p:ext uri="{BB962C8B-B14F-4D97-AF65-F5344CB8AC3E}">
        <p14:creationId xmlns:p14="http://schemas.microsoft.com/office/powerpoint/2010/main" val="56494842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2931790"/>
            <a:ext cx="7776864" cy="1439862"/>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5400" b="1" kern="1200" cap="all" baseline="0">
                <a:solidFill>
                  <a:schemeClr val="bg1"/>
                </a:solidFill>
                <a:latin typeface="+mj-lt"/>
                <a:ea typeface="+mj-ea"/>
                <a:cs typeface="+mj-cs"/>
              </a:defRPr>
            </a:lvl1pPr>
          </a:lstStyle>
          <a:p>
            <a:r>
              <a:rPr lang="en-US" sz="4400" cap="none" dirty="0" smtClean="0"/>
              <a:t>Finland: </a:t>
            </a:r>
            <a:br>
              <a:rPr lang="en-US" sz="4400" cap="none" dirty="0" smtClean="0"/>
            </a:br>
            <a:r>
              <a:rPr lang="en-US" sz="4400" cap="none" dirty="0" smtClean="0"/>
              <a:t>The Happiest Country </a:t>
            </a:r>
            <a:br>
              <a:rPr lang="en-US" sz="4400" cap="none" dirty="0" smtClean="0"/>
            </a:br>
            <a:r>
              <a:rPr lang="en-US" sz="4400" cap="none" dirty="0" smtClean="0"/>
              <a:t>in the World.</a:t>
            </a:r>
            <a:endParaRPr lang="en-US" sz="4400" cap="none" dirty="0"/>
          </a:p>
        </p:txBody>
      </p:sp>
    </p:spTree>
    <p:extLst>
      <p:ext uri="{BB962C8B-B14F-4D97-AF65-F5344CB8AC3E}">
        <p14:creationId xmlns:p14="http://schemas.microsoft.com/office/powerpoint/2010/main" val="123116109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5" name="Title 4"/>
          <p:cNvSpPr>
            <a:spLocks noGrp="1"/>
          </p:cNvSpPr>
          <p:nvPr>
            <p:ph type="title"/>
          </p:nvPr>
        </p:nvSpPr>
        <p:spPr>
          <a:xfrm>
            <a:off x="1690587" y="771550"/>
            <a:ext cx="7345909" cy="5328592"/>
          </a:xfrm>
        </p:spPr>
        <p:txBody>
          <a:bodyPr/>
          <a:lstStyle/>
          <a:p>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smtClean="0"/>
              <a:t/>
            </a:r>
            <a:br>
              <a:rPr lang="fi-FI" sz="5400" dirty="0" smtClean="0"/>
            </a:br>
            <a:r>
              <a:rPr lang="fi-FI" sz="5400" dirty="0" smtClean="0"/>
              <a:t>FINLAND:</a:t>
            </a:r>
            <a:br>
              <a:rPr lang="fi-FI" sz="5400" dirty="0" smtClean="0"/>
            </a:br>
            <a:r>
              <a:rPr lang="fi-FI" sz="5400" dirty="0" smtClean="0"/>
              <a:t>THE HAPPIEST</a:t>
            </a:r>
            <a:br>
              <a:rPr lang="fi-FI" sz="5400" dirty="0" smtClean="0"/>
            </a:br>
            <a:r>
              <a:rPr lang="fi-FI" sz="5400" dirty="0" smtClean="0"/>
              <a:t>COUNTRY IN</a:t>
            </a:r>
            <a:br>
              <a:rPr lang="fi-FI" sz="5400" dirty="0" smtClean="0"/>
            </a:br>
            <a:r>
              <a:rPr lang="fi-FI" sz="5400" dirty="0" smtClean="0"/>
              <a:t>THE WORLD</a:t>
            </a:r>
            <a:br>
              <a:rPr lang="fi-FI" sz="5400" dirty="0" smtClean="0"/>
            </a:br>
            <a:r>
              <a:rPr lang="fi-FI" sz="5400" dirty="0"/>
              <a:t/>
            </a:r>
            <a:br>
              <a:rPr lang="fi-FI" sz="5400" dirty="0"/>
            </a:br>
            <a:endParaRPr lang="en-US" sz="5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504" y="123478"/>
            <a:ext cx="1296144" cy="1066770"/>
          </a:xfrm>
          <a:prstGeom prst="rect">
            <a:avLst/>
          </a:prstGeom>
        </p:spPr>
      </p:pic>
    </p:spTree>
    <p:extLst>
      <p:ext uri="{BB962C8B-B14F-4D97-AF65-F5344CB8AC3E}">
        <p14:creationId xmlns:p14="http://schemas.microsoft.com/office/powerpoint/2010/main" val="234460194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2" name="Title 1"/>
          <p:cNvSpPr>
            <a:spLocks noGrp="1"/>
          </p:cNvSpPr>
          <p:nvPr>
            <p:ph type="title"/>
          </p:nvPr>
        </p:nvSpPr>
        <p:spPr>
          <a:xfrm>
            <a:off x="1258870" y="1599977"/>
            <a:ext cx="2944368" cy="1475829"/>
          </a:xfrm>
        </p:spPr>
        <p:txBody>
          <a:bodyPr/>
          <a:lstStyle/>
          <a:p>
            <a:pPr marL="0" indent="0"/>
            <a:r>
              <a:rPr lang="en-US" b="0" dirty="0">
                <a:solidFill>
                  <a:schemeClr val="tx1"/>
                </a:solidFill>
              </a:rPr>
              <a:t>For the </a:t>
            </a:r>
            <a:r>
              <a:rPr lang="en-US" b="0" dirty="0" smtClean="0">
                <a:solidFill>
                  <a:schemeClr val="tx1"/>
                </a:solidFill>
              </a:rPr>
              <a:t>fifth </a:t>
            </a:r>
            <a:r>
              <a:rPr lang="en-US" b="0" dirty="0">
                <a:solidFill>
                  <a:schemeClr val="tx1"/>
                </a:solidFill>
              </a:rPr>
              <a:t>year in a row, </a:t>
            </a:r>
            <a:r>
              <a:rPr lang="en-US" dirty="0">
                <a:solidFill>
                  <a:schemeClr val="tx1"/>
                </a:solidFill>
              </a:rPr>
              <a:t>Finland </a:t>
            </a:r>
            <a:r>
              <a:rPr lang="en-US" dirty="0" smtClean="0">
                <a:solidFill>
                  <a:schemeClr val="tx1"/>
                </a:solidFill>
              </a:rPr>
              <a:t>ranks as the </a:t>
            </a:r>
            <a:r>
              <a:rPr lang="en-US" dirty="0">
                <a:solidFill>
                  <a:schemeClr val="tx1"/>
                </a:solidFill>
              </a:rPr>
              <a:t>happiest country in the world </a:t>
            </a:r>
            <a:r>
              <a:rPr lang="en-US" b="0" dirty="0">
                <a:solidFill>
                  <a:schemeClr val="tx1"/>
                </a:solidFill>
              </a:rPr>
              <a:t>in the </a:t>
            </a:r>
            <a:r>
              <a:rPr lang="en-US" b="0" dirty="0" smtClean="0">
                <a:solidFill>
                  <a:schemeClr val="tx1"/>
                </a:solidFill>
              </a:rPr>
              <a:t>UN World </a:t>
            </a:r>
            <a:r>
              <a:rPr lang="en-US" b="0" dirty="0">
                <a:solidFill>
                  <a:schemeClr val="tx1"/>
                </a:solidFill>
              </a:rPr>
              <a:t>Happiness </a:t>
            </a:r>
            <a:r>
              <a:rPr lang="en-US" b="0" dirty="0" smtClean="0">
                <a:solidFill>
                  <a:schemeClr val="tx1"/>
                </a:solidFill>
              </a:rPr>
              <a:t>Report.</a:t>
            </a:r>
            <a:endParaRPr lang="en-US"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12" name="Picture 5" descr="C:\Users\03108191\Downloads\Finland_Helsinki_people_highres_byJuliaKivela__MG_4241.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572000" y="-7094"/>
            <a:ext cx="4572000" cy="5150594"/>
          </a:xfrm>
          <a:prstGeom prst="rect">
            <a:avLst/>
          </a:prstGeom>
          <a:noFill/>
          <a:extLst>
            <a:ext uri="{909E8E84-426E-40DD-AFC4-6F175D3DCCD1}">
              <a14:hiddenFill xmlns:a14="http://schemas.microsoft.com/office/drawing/2010/main">
                <a:solidFill>
                  <a:srgbClr val="FFFFFF"/>
                </a:solidFill>
              </a14:hiddenFill>
            </a:ext>
          </a:extLst>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651477" y="1231013"/>
            <a:ext cx="1432810" cy="811367"/>
          </a:xfrm>
          <a:prstGeom prst="rect">
            <a:avLst/>
          </a:prstGeom>
          <a:noFill/>
        </p:spPr>
        <p:txBody>
          <a:bodyPr wrap="square" lIns="36000" tIns="36000" rIns="36000" bIns="36000" rtlCol="0">
            <a:spAutoFit/>
          </a:bodyPr>
          <a:lstStyle/>
          <a:p>
            <a:pPr lvl="0"/>
            <a:r>
              <a:rPr lang="fi-FI" sz="2400" b="1" cap="all" dirty="0" smtClean="0">
                <a:solidFill>
                  <a:schemeClr val="bg1"/>
                </a:solidFill>
                <a:latin typeface="+mj-lt"/>
              </a:rPr>
              <a:t>HAPPIEST</a:t>
            </a:r>
          </a:p>
          <a:p>
            <a:pPr lvl="0"/>
            <a:r>
              <a:rPr lang="fi-FI" sz="2400" b="1" cap="all" dirty="0" smtClean="0">
                <a:solidFill>
                  <a:schemeClr val="bg1"/>
                </a:solidFill>
                <a:latin typeface="+mj-lt"/>
              </a:rPr>
              <a:t>COUNTRY</a:t>
            </a:r>
            <a:endParaRPr lang="en-US" sz="24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For the </a:t>
            </a:r>
            <a:r>
              <a:rPr lang="en-US" sz="800" b="1" spc="-25" dirty="0" smtClean="0">
                <a:solidFill>
                  <a:srgbClr val="FFFFFF"/>
                </a:solidFill>
                <a:cs typeface="Finlandica"/>
              </a:rPr>
              <a:t>fifth</a:t>
            </a:r>
            <a:r>
              <a:rPr lang="en-US" sz="800" b="1" spc="-25" dirty="0" smtClean="0">
                <a:solidFill>
                  <a:srgbClr val="FFFFFF"/>
                </a:solidFill>
                <a:cs typeface="Finlandica"/>
              </a:rPr>
              <a:t> </a:t>
            </a:r>
            <a:r>
              <a:rPr lang="en-US" sz="800" b="1" spc="-25" dirty="0" smtClean="0">
                <a:solidFill>
                  <a:srgbClr val="FFFFFF"/>
                </a:solidFill>
                <a:cs typeface="Finlandica"/>
              </a:rPr>
              <a:t>year </a:t>
            </a:r>
            <a:r>
              <a:rPr lang="en-US" sz="800" b="1" spc="-25" dirty="0">
                <a:solidFill>
                  <a:srgbClr val="FFFFFF"/>
                </a:solidFill>
                <a:cs typeface="Finlandica"/>
              </a:rPr>
              <a:t>in a row, Finland </a:t>
            </a:r>
            <a:r>
              <a:rPr lang="en-US" sz="800" b="1" spc="-25" dirty="0" smtClean="0">
                <a:solidFill>
                  <a:srgbClr val="FFFFFF"/>
                </a:solidFill>
                <a:cs typeface="Finlandica"/>
              </a:rPr>
              <a:t>is the </a:t>
            </a:r>
            <a:r>
              <a:rPr lang="en-US" sz="800" b="1" spc="-25" dirty="0">
                <a:solidFill>
                  <a:srgbClr val="FFFFFF"/>
                </a:solidFill>
                <a:cs typeface="Finlandica"/>
              </a:rPr>
              <a:t>happiest nation </a:t>
            </a:r>
            <a:r>
              <a:rPr lang="en-US" sz="800" b="1" spc="-25" dirty="0" smtClean="0">
                <a:solidFill>
                  <a:srgbClr val="FFFFFF"/>
                </a:solidFill>
                <a:cs typeface="Finlandica"/>
              </a:rPr>
              <a:t>in </a:t>
            </a:r>
            <a:r>
              <a:rPr lang="en-US" sz="800" b="1" spc="-25" dirty="0">
                <a:solidFill>
                  <a:srgbClr val="FFFFFF"/>
                </a:solidFill>
                <a:cs typeface="Finlandica"/>
              </a:rPr>
              <a:t>the World Happiness </a:t>
            </a:r>
            <a:r>
              <a:rPr lang="en-US" sz="800" b="1" spc="-25" dirty="0" smtClean="0">
                <a:solidFill>
                  <a:srgbClr val="FFFFFF"/>
                </a:solidFill>
                <a:cs typeface="Finlandica"/>
              </a:rPr>
              <a:t>Report, which ranks </a:t>
            </a:r>
            <a:r>
              <a:rPr lang="en-US" sz="800" b="1" spc="-25" dirty="0">
                <a:solidFill>
                  <a:srgbClr val="FFFFFF"/>
                </a:solidFill>
                <a:cs typeface="Finlandica"/>
              </a:rPr>
              <a:t>156 countries </a:t>
            </a:r>
            <a:r>
              <a:rPr lang="en-US" sz="800" b="1" spc="-25" dirty="0" smtClean="0">
                <a:solidFill>
                  <a:srgbClr val="FFFFFF"/>
                </a:solidFill>
                <a:cs typeface="Finlandica"/>
              </a:rPr>
              <a:t>by </a:t>
            </a:r>
            <a:r>
              <a:rPr lang="en-US" sz="800" b="1" spc="-25" dirty="0">
                <a:solidFill>
                  <a:srgbClr val="FFFFFF"/>
                </a:solidFill>
                <a:cs typeface="Finlandica"/>
              </a:rPr>
              <a:t>how happy their citizens perceive themselves to be.</a:t>
            </a: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1</a:t>
            </a:r>
            <a:endParaRPr lang="en-US" sz="10000" b="1" dirty="0" smtClean="0">
              <a:solidFill>
                <a:schemeClr val="bg1"/>
              </a:solidFill>
            </a:endParaRPr>
          </a:p>
        </p:txBody>
      </p:sp>
      <p:sp>
        <p:nvSpPr>
          <p:cNvPr id="26" name="TextBox 6"/>
          <p:cNvSpPr txBox="1"/>
          <p:nvPr/>
        </p:nvSpPr>
        <p:spPr>
          <a:xfrm>
            <a:off x="6228184"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sp>
        <p:nvSpPr>
          <p:cNvPr id="14" name="object 9"/>
          <p:cNvSpPr/>
          <p:nvPr/>
        </p:nvSpPr>
        <p:spPr>
          <a:xfrm>
            <a:off x="6871485" y="2586586"/>
            <a:ext cx="1300915" cy="1239582"/>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7331274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2050" name="Picture 2" descr="C:\Users\03108191\Downloads\Slush_Japan_2015 (5)_1224.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Sisällön paikkamerkki 8"/>
          <p:cNvSpPr txBox="1">
            <a:spLocks/>
          </p:cNvSpPr>
          <p:nvPr/>
        </p:nvSpPr>
        <p:spPr>
          <a:xfrm>
            <a:off x="5724128" y="257504"/>
            <a:ext cx="3024336" cy="224223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gn="r">
              <a:buNone/>
            </a:pPr>
            <a:r>
              <a:rPr lang="en-US" sz="3200" b="1" dirty="0" smtClean="0">
                <a:solidFill>
                  <a:schemeClr val="bg1"/>
                </a:solidFill>
                <a:latin typeface="+mj-lt"/>
              </a:rPr>
              <a:t>What is the World </a:t>
            </a:r>
          </a:p>
          <a:p>
            <a:pPr marL="0" lvl="0" indent="0" algn="r">
              <a:buNone/>
            </a:pPr>
            <a:r>
              <a:rPr lang="en-US" sz="3200" b="1" dirty="0" smtClean="0">
                <a:solidFill>
                  <a:schemeClr val="bg1"/>
                </a:solidFill>
                <a:latin typeface="+mj-lt"/>
              </a:rPr>
              <a:t>Happiness Report?</a:t>
            </a:r>
            <a:r>
              <a:rPr lang="en-US" sz="1200" b="1" dirty="0">
                <a:solidFill>
                  <a:schemeClr val="bg1"/>
                </a:solidFill>
                <a:latin typeface="+mj-lt"/>
              </a:rPr>
              <a:t> </a:t>
            </a:r>
            <a:endParaRPr lang="en-GB" sz="1200" b="1" dirty="0">
              <a:solidFill>
                <a:schemeClr val="bg1"/>
              </a:solidFill>
              <a:latin typeface="+mj-lt"/>
            </a:endParaRPr>
          </a:p>
        </p:txBody>
      </p:sp>
      <p:sp>
        <p:nvSpPr>
          <p:cNvPr id="14" name="Rectangle 13"/>
          <p:cNvSpPr/>
          <p:nvPr/>
        </p:nvSpPr>
        <p:spPr>
          <a:xfrm>
            <a:off x="251520" y="3003798"/>
            <a:ext cx="4874318" cy="1754326"/>
          </a:xfrm>
          <a:prstGeom prst="rect">
            <a:avLst/>
          </a:prstGeom>
        </p:spPr>
        <p:txBody>
          <a:bodyPr wrap="square">
            <a:spAutoFit/>
          </a:bodyPr>
          <a:lstStyle/>
          <a:p>
            <a:r>
              <a:rPr lang="en-US" b="1" dirty="0" smtClean="0">
                <a:solidFill>
                  <a:schemeClr val="bg1"/>
                </a:solidFill>
              </a:rPr>
              <a:t>The UN World Happiness Report ranks 156 countries by their happiness levels.</a:t>
            </a:r>
          </a:p>
          <a:p>
            <a:endParaRPr lang="en-US" b="1" dirty="0" smtClean="0">
              <a:solidFill>
                <a:schemeClr val="bg1"/>
              </a:solidFill>
            </a:endParaRPr>
          </a:p>
          <a:p>
            <a:r>
              <a:rPr lang="en-US" b="1" dirty="0" smtClean="0">
                <a:solidFill>
                  <a:schemeClr val="bg1"/>
                </a:solidFill>
              </a:rPr>
              <a:t>People in each country are asked to rate their life on a 10-step ladder from the best possible to the worst possible life for them.</a:t>
            </a:r>
            <a:endParaRPr lang="en-US" b="1" dirty="0"/>
          </a:p>
        </p:txBody>
      </p:sp>
    </p:spTree>
    <p:extLst>
      <p:ext uri="{BB962C8B-B14F-4D97-AF65-F5344CB8AC3E}">
        <p14:creationId xmlns:p14="http://schemas.microsoft.com/office/powerpoint/2010/main" val="123776126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44905" y="12637"/>
            <a:ext cx="1875565" cy="12524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74293" y="3854945"/>
            <a:ext cx="1901306" cy="126753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84876" y="2573015"/>
            <a:ext cx="1888728" cy="12591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944905" y="3867894"/>
            <a:ext cx="1875565" cy="12524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944905" y="2594414"/>
            <a:ext cx="1875565" cy="125241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944906" y="1288790"/>
            <a:ext cx="1875565" cy="128296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84876" y="1285839"/>
            <a:ext cx="1895763" cy="12659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873286" y="57531"/>
            <a:ext cx="1907353" cy="119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28267" y="1552720"/>
            <a:ext cx="3343733" cy="1516218"/>
          </a:xfrm>
        </p:spPr>
        <p:txBody>
          <a:bodyPr/>
          <a:lstStyle/>
          <a:p>
            <a:r>
              <a:rPr lang="en-US" b="0" dirty="0" smtClean="0"/>
              <a:t>Although the World Happiness Report measures </a:t>
            </a:r>
            <a:r>
              <a:rPr lang="en-US" dirty="0" smtClean="0"/>
              <a:t>subjective happiness</a:t>
            </a:r>
            <a:r>
              <a:rPr lang="en-US" b="0" dirty="0" smtClean="0"/>
              <a:t>, the study also attempts </a:t>
            </a:r>
            <a:r>
              <a:rPr lang="en-US" b="0" dirty="0"/>
              <a:t>to explain </a:t>
            </a:r>
            <a:r>
              <a:rPr lang="en-US" b="0" dirty="0" smtClean="0"/>
              <a:t>each country’s score </a:t>
            </a:r>
            <a:br>
              <a:rPr lang="en-US" b="0" dirty="0" smtClean="0"/>
            </a:br>
            <a:r>
              <a:rPr lang="en-US" b="0" dirty="0" smtClean="0"/>
              <a:t>by referring to a range </a:t>
            </a:r>
            <a:br>
              <a:rPr lang="en-US" b="0" dirty="0" smtClean="0"/>
            </a:br>
            <a:r>
              <a:rPr lang="en-US" b="0" dirty="0" smtClean="0"/>
              <a:t>of factors.</a:t>
            </a:r>
            <a:endParaRPr lang="fi-FI" dirty="0"/>
          </a:p>
        </p:txBody>
      </p:sp>
      <p:sp>
        <p:nvSpPr>
          <p:cNvPr id="3" name="TextBox 2"/>
          <p:cNvSpPr txBox="1"/>
          <p:nvPr/>
        </p:nvSpPr>
        <p:spPr>
          <a:xfrm>
            <a:off x="4966366" y="1965317"/>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GDP</a:t>
            </a:r>
          </a:p>
          <a:p>
            <a:r>
              <a:rPr lang="fi-FI" sz="1600" b="1" smtClean="0">
                <a:solidFill>
                  <a:schemeClr val="bg1"/>
                </a:solidFill>
                <a:effectLst>
                  <a:outerShdw blurRad="38100" dist="38100" dir="2700000" algn="tl">
                    <a:srgbClr val="000000">
                      <a:alpha val="43137"/>
                    </a:srgbClr>
                  </a:outerShdw>
                </a:effectLst>
              </a:rPr>
              <a:t>PER CAPITA</a:t>
            </a:r>
            <a:endParaRPr lang="en-US" sz="1600" b="1" dirty="0" smtClean="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020272" y="1995686"/>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HEALTHY</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LIFE EXPECTANCY</a:t>
            </a:r>
            <a:endParaRPr lang="en-US" sz="16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4884876" y="3258781"/>
            <a:ext cx="1713931"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AVAILABLE</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SOCIAL SUPPORT</a:t>
            </a:r>
            <a:endParaRPr lang="en-US" b="1" dirty="0">
              <a:solidFill>
                <a:schemeClr val="bg1"/>
              </a:solidFill>
              <a:effectLst>
                <a:outerShdw blurRad="38100" dist="38100" dir="2700000" algn="tl">
                  <a:srgbClr val="000000">
                    <a:alpha val="43137"/>
                  </a:srgbClr>
                </a:outerShdw>
              </a:effectLst>
            </a:endParaRPr>
          </a:p>
        </p:txBody>
      </p:sp>
      <p:sp>
        <p:nvSpPr>
          <p:cNvPr id="13" name="Rectangle 12"/>
          <p:cNvSpPr/>
          <p:nvPr/>
        </p:nvSpPr>
        <p:spPr>
          <a:xfrm>
            <a:off x="6958352" y="3248858"/>
            <a:ext cx="1737976"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FREEDOM TO</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MAKE DECISIONS</a:t>
            </a:r>
            <a:endParaRPr lang="en-US" b="1" dirty="0">
              <a:solidFill>
                <a:schemeClr val="bg1"/>
              </a:solidFill>
              <a:effectLst>
                <a:outerShdw blurRad="38100" dist="38100" dir="2700000" algn="tl">
                  <a:srgbClr val="000000">
                    <a:alpha val="43137"/>
                  </a:srgbClr>
                </a:outerShdw>
              </a:effectLst>
            </a:endParaRPr>
          </a:p>
        </p:txBody>
      </p:sp>
      <p:sp>
        <p:nvSpPr>
          <p:cNvPr id="15" name="Rectangle 14"/>
          <p:cNvSpPr/>
          <p:nvPr/>
        </p:nvSpPr>
        <p:spPr>
          <a:xfrm>
            <a:off x="4906988" y="4507255"/>
            <a:ext cx="1321196"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GENEROSITY</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IN SOCIETY</a:t>
            </a:r>
            <a:endParaRPr lang="en-US" b="1" dirty="0">
              <a:solidFill>
                <a:schemeClr val="bg1"/>
              </a:solidFill>
              <a:effectLst>
                <a:outerShdw blurRad="38100" dist="38100" dir="2700000" algn="tl">
                  <a:srgbClr val="000000">
                    <a:alpha val="43137"/>
                  </a:srgbClr>
                </a:outerShdw>
              </a:effectLst>
            </a:endParaRPr>
          </a:p>
        </p:txBody>
      </p:sp>
      <p:sp>
        <p:nvSpPr>
          <p:cNvPr id="24" name="Rectangle 23"/>
          <p:cNvSpPr/>
          <p:nvPr/>
        </p:nvSpPr>
        <p:spPr>
          <a:xfrm>
            <a:off x="6958352" y="4515966"/>
            <a:ext cx="1358064"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ABSENCE OF</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CORRUPTION</a:t>
            </a:r>
            <a:endParaRPr lang="en-US" b="1"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4932040" y="699542"/>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CONFIDENCE IN</a:t>
            </a:r>
          </a:p>
          <a:p>
            <a:r>
              <a:rPr lang="fi-FI" sz="1600" b="1" dirty="0" smtClean="0">
                <a:solidFill>
                  <a:schemeClr val="bg1"/>
                </a:solidFill>
                <a:effectLst>
                  <a:outerShdw blurRad="38100" dist="38100" dir="2700000" algn="tl">
                    <a:srgbClr val="000000">
                      <a:alpha val="43137"/>
                    </a:srgbClr>
                  </a:outerShdw>
                </a:effectLst>
              </a:rPr>
              <a:t>GOVERNMENT</a:t>
            </a:r>
            <a:endParaRPr lang="en-US" sz="1600" b="1" dirty="0" smtClean="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7020272" y="699542"/>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QUALITY OF</a:t>
            </a:r>
          </a:p>
          <a:p>
            <a:r>
              <a:rPr lang="fi-FI" sz="1600" b="1" dirty="0" smtClean="0">
                <a:solidFill>
                  <a:schemeClr val="bg1"/>
                </a:solidFill>
                <a:effectLst>
                  <a:outerShdw blurRad="38100" dist="38100" dir="2700000" algn="tl">
                    <a:srgbClr val="000000">
                      <a:alpha val="43137"/>
                    </a:srgbClr>
                  </a:outerShdw>
                </a:effectLst>
              </a:rPr>
              <a:t>DEMOCRACY</a:t>
            </a:r>
            <a:endParaRPr lang="en-US" sz="16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875074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3108191\Downloads\Finland_Helsinki_events_Juhlaviikot_TheNightOfArts_web_byJuliaKivela__MG_131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914842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9552" y="3147814"/>
            <a:ext cx="7776864" cy="1439862"/>
          </a:xfrm>
        </p:spPr>
        <p:txBody>
          <a:bodyPr/>
          <a:lstStyle/>
          <a:p>
            <a:r>
              <a:rPr lang="en-US" sz="4400" cap="none" dirty="0" smtClean="0"/>
              <a:t>Why are Finns so happy?</a:t>
            </a:r>
            <a:endParaRPr lang="fi-FI" sz="4400" cap="none"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Tree>
    <p:extLst>
      <p:ext uri="{BB962C8B-B14F-4D97-AF65-F5344CB8AC3E}">
        <p14:creationId xmlns:p14="http://schemas.microsoft.com/office/powerpoint/2010/main" val="32840806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500"/>
          </a:xfrm>
          <a:prstGeom prst="rect">
            <a:avLst/>
          </a:prstGeom>
        </p:spPr>
      </p:pic>
      <p:sp>
        <p:nvSpPr>
          <p:cNvPr id="2" name="Title 1"/>
          <p:cNvSpPr>
            <a:spLocks noGrp="1"/>
          </p:cNvSpPr>
          <p:nvPr>
            <p:ph type="title"/>
          </p:nvPr>
        </p:nvSpPr>
        <p:spPr>
          <a:xfrm>
            <a:off x="1115616" y="1527969"/>
            <a:ext cx="3015614" cy="1475829"/>
          </a:xfrm>
        </p:spPr>
        <p:txBody>
          <a:bodyPr/>
          <a:lstStyle/>
          <a:p>
            <a:pPr marL="0" indent="0"/>
            <a:r>
              <a:rPr lang="en-US" sz="1800" b="0" dirty="0" smtClean="0"/>
              <a:t>Finland has </a:t>
            </a:r>
            <a:r>
              <a:rPr lang="en-US" sz="1800" dirty="0" smtClean="0"/>
              <a:t>the best governance</a:t>
            </a:r>
            <a:r>
              <a:rPr lang="en-US" sz="1800" b="0" dirty="0" smtClean="0"/>
              <a:t> in the world as measured by voter turnout, legislative independence </a:t>
            </a:r>
            <a:br>
              <a:rPr lang="en-US" sz="1800" b="0" dirty="0" smtClean="0"/>
            </a:br>
            <a:r>
              <a:rPr lang="en-US" sz="1800" b="0" dirty="0" smtClean="0"/>
              <a:t>and the number of women </a:t>
            </a:r>
            <a:br>
              <a:rPr lang="en-US" sz="1800" b="0" dirty="0" smtClean="0"/>
            </a:br>
            <a:r>
              <a:rPr lang="en-US" sz="1800" b="0" dirty="0" smtClean="0"/>
              <a:t>in Parliament.</a:t>
            </a:r>
            <a:br>
              <a:rPr lang="en-US" sz="1800" b="0" dirty="0" smtClean="0"/>
            </a:br>
            <a:r>
              <a:rPr lang="en-US" sz="1800" b="0" dirty="0"/>
              <a:t/>
            </a:r>
            <a:br>
              <a:rPr lang="en-US" sz="1800" b="0" dirty="0"/>
            </a:br>
            <a:r>
              <a:rPr lang="en-US" sz="1800" b="0" dirty="0" smtClean="0"/>
              <a:t>Finland is also the </a:t>
            </a:r>
            <a:r>
              <a:rPr lang="en-US" sz="1800" dirty="0" smtClean="0"/>
              <a:t>most stable nation</a:t>
            </a:r>
            <a:r>
              <a:rPr lang="en-US" sz="1800" b="0" dirty="0" smtClean="0"/>
              <a:t> in the world.</a:t>
            </a: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7" y="1275606"/>
            <a:ext cx="1276815"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BEST </a:t>
            </a:r>
            <a:endParaRPr lang="en-US" sz="1600" cap="all" dirty="0">
              <a:solidFill>
                <a:schemeClr val="bg1"/>
              </a:solidFill>
              <a:latin typeface="+mj-lt"/>
            </a:endParaRPr>
          </a:p>
          <a:p>
            <a:pPr lvl="0"/>
            <a:r>
              <a:rPr lang="en-US" sz="1600" b="1" cap="all" dirty="0" smtClean="0">
                <a:solidFill>
                  <a:schemeClr val="bg1"/>
                </a:solidFill>
                <a:latin typeface="+mj-lt"/>
              </a:rPr>
              <a:t>GOVERNANCE </a:t>
            </a:r>
            <a:endParaRPr lang="en-US" sz="1600" b="1" cap="all" dirty="0">
              <a:solidFill>
                <a:schemeClr val="bg1"/>
              </a:solidFill>
              <a:latin typeface="+mj-lt"/>
            </a:endParaRPr>
          </a:p>
          <a:p>
            <a:pPr lvl="0"/>
            <a:r>
              <a:rPr lang="fi-FI" sz="1600" b="1" cap="all" dirty="0" smtClean="0">
                <a:solidFill>
                  <a:schemeClr val="bg1"/>
                </a:solidFill>
                <a:latin typeface="+mj-lt"/>
              </a:rPr>
              <a:t>IN THE</a:t>
            </a:r>
          </a:p>
          <a:p>
            <a:pPr lvl="0"/>
            <a:r>
              <a:rPr lang="fi-FI" sz="1600" b="1" cap="all" dirty="0" smtClean="0">
                <a:solidFill>
                  <a:schemeClr val="bg1"/>
                </a:solidFill>
                <a:latin typeface="+mj-lt"/>
              </a:rPr>
              <a:t>WORLD</a:t>
            </a:r>
            <a:endParaRPr lang="en-US" sz="1100" b="1" dirty="0" smtClean="0">
              <a:solidFill>
                <a:schemeClr val="bg1"/>
              </a:solidFill>
            </a:endParaRPr>
          </a:p>
        </p:txBody>
      </p:sp>
      <p:sp>
        <p:nvSpPr>
          <p:cNvPr id="23" name="Sisällön paikkamerkki 8"/>
          <p:cNvSpPr txBox="1">
            <a:spLocks/>
          </p:cNvSpPr>
          <p:nvPr/>
        </p:nvSpPr>
        <p:spPr>
          <a:xfrm>
            <a:off x="5443598" y="2500268"/>
            <a:ext cx="1344272"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a:t>
            </a:r>
            <a:r>
              <a:rPr lang="en-US" sz="800" b="1" dirty="0">
                <a:solidFill>
                  <a:schemeClr val="bg1"/>
                </a:solidFill>
                <a:latin typeface="+mj-lt"/>
              </a:rPr>
              <a:t>has the best governance in the </a:t>
            </a:r>
            <a:r>
              <a:rPr lang="en-US" sz="800" b="1" dirty="0" smtClean="0">
                <a:solidFill>
                  <a:schemeClr val="bg1"/>
                </a:solidFill>
                <a:latin typeface="+mj-lt"/>
              </a:rPr>
              <a:t>world</a:t>
            </a:r>
            <a:r>
              <a:rPr lang="en-US" sz="800" b="1" dirty="0">
                <a:solidFill>
                  <a:schemeClr val="bg1"/>
                </a:solidFill>
                <a:latin typeface="+mj-lt"/>
              </a:rPr>
              <a:t> </a:t>
            </a:r>
            <a:r>
              <a:rPr lang="en-US" sz="800" b="1" dirty="0" smtClean="0">
                <a:solidFill>
                  <a:schemeClr val="bg1"/>
                </a:solidFill>
                <a:latin typeface="+mj-lt"/>
              </a:rPr>
              <a:t>as measured by voter </a:t>
            </a:r>
            <a:r>
              <a:rPr lang="en-US" sz="800" b="1" dirty="0">
                <a:solidFill>
                  <a:schemeClr val="bg1"/>
                </a:solidFill>
                <a:latin typeface="+mj-lt"/>
              </a:rPr>
              <a:t>turnout, </a:t>
            </a:r>
            <a:r>
              <a:rPr lang="en-US" sz="800" b="1" dirty="0" smtClean="0">
                <a:solidFill>
                  <a:schemeClr val="bg1"/>
                </a:solidFill>
                <a:latin typeface="+mj-lt"/>
              </a:rPr>
              <a:t>legislative independence and </a:t>
            </a:r>
            <a:br>
              <a:rPr lang="en-US" sz="800" b="1" dirty="0" smtClean="0">
                <a:solidFill>
                  <a:schemeClr val="bg1"/>
                </a:solidFill>
                <a:latin typeface="+mj-lt"/>
              </a:rPr>
            </a:br>
            <a:r>
              <a:rPr lang="en-US" sz="800" b="1" dirty="0" smtClean="0">
                <a:solidFill>
                  <a:schemeClr val="bg1"/>
                </a:solidFill>
                <a:latin typeface="+mj-lt"/>
              </a:rPr>
              <a:t>the </a:t>
            </a:r>
            <a:r>
              <a:rPr lang="en-US" sz="800" b="1" dirty="0">
                <a:solidFill>
                  <a:schemeClr val="bg1"/>
                </a:solidFill>
                <a:latin typeface="+mj-lt"/>
              </a:rPr>
              <a:t>number of women in </a:t>
            </a:r>
            <a:r>
              <a:rPr lang="en-US" sz="800" b="1" dirty="0" smtClean="0">
                <a:solidFill>
                  <a:schemeClr val="bg1"/>
                </a:solidFill>
                <a:latin typeface="+mj-lt"/>
              </a:rPr>
              <a:t>Parliament.</a:t>
            </a:r>
            <a:endParaRPr kumimoji="0" lang="en-GB" sz="400" b="1" i="0" u="none" strike="noStrike" kern="1200" cap="none" spc="0" normalizeH="0" noProof="0" dirty="0" smtClean="0">
              <a:ln>
                <a:noFill/>
              </a:ln>
              <a:solidFill>
                <a:schemeClr val="bg1"/>
              </a:solidFill>
              <a:effectLst/>
              <a:uLnTx/>
              <a:uFillTx/>
              <a:latin typeface="+mj-lt"/>
            </a:endParaRPr>
          </a:p>
        </p:txBody>
      </p:sp>
      <p:sp>
        <p:nvSpPr>
          <p:cNvPr id="24" name="Sisällön paikkamerkki 8"/>
          <p:cNvSpPr txBox="1">
            <a:spLocks/>
          </p:cNvSpPr>
          <p:nvPr/>
        </p:nvSpPr>
        <p:spPr>
          <a:xfrm>
            <a:off x="6811597" y="2500268"/>
            <a:ext cx="1377027"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0243" y="2571750"/>
            <a:ext cx="1140149" cy="1193746"/>
          </a:xfrm>
          <a:prstGeom prst="rect">
            <a:avLst/>
          </a:prstGeom>
        </p:spPr>
      </p:pic>
      <p:sp>
        <p:nvSpPr>
          <p:cNvPr id="13"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The Legatum </a:t>
            </a:r>
            <a:r>
              <a:rPr lang="en-US" sz="800" dirty="0">
                <a:solidFill>
                  <a:schemeClr val="tx1"/>
                </a:solidFill>
              </a:rPr>
              <a:t>Prosperity Index </a:t>
            </a:r>
            <a:r>
              <a:rPr lang="en-US" sz="800" dirty="0" smtClean="0">
                <a:solidFill>
                  <a:schemeClr val="tx1"/>
                </a:solidFill>
              </a:rPr>
              <a:t>2021, Fund </a:t>
            </a:r>
            <a:r>
              <a:rPr lang="en-US" sz="800" dirty="0">
                <a:solidFill>
                  <a:schemeClr val="tx1"/>
                </a:solidFill>
              </a:rPr>
              <a:t>for Peace </a:t>
            </a:r>
            <a:r>
              <a:rPr lang="en-US" sz="800" dirty="0" smtClean="0">
                <a:solidFill>
                  <a:schemeClr val="tx1"/>
                </a:solidFill>
              </a:rPr>
              <a:t>2021 </a:t>
            </a:r>
            <a:endParaRPr lang="en-US" sz="800" dirty="0"/>
          </a:p>
        </p:txBody>
      </p:sp>
    </p:spTree>
    <p:extLst>
      <p:ext uri="{BB962C8B-B14F-4D97-AF65-F5344CB8AC3E}">
        <p14:creationId xmlns:p14="http://schemas.microsoft.com/office/powerpoint/2010/main" val="406091416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0"/>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LEAST </a:t>
            </a:r>
            <a:endParaRPr lang="en-US" sz="1600" cap="all" dirty="0">
              <a:solidFill>
                <a:schemeClr val="bg1"/>
              </a:solidFill>
              <a:latin typeface="+mj-lt"/>
            </a:endParaRPr>
          </a:p>
          <a:p>
            <a:pPr lvl="0"/>
            <a:r>
              <a:rPr lang="en-US" sz="1600" b="1" cap="all" dirty="0" smtClean="0">
                <a:solidFill>
                  <a:schemeClr val="bg1"/>
                </a:solidFill>
                <a:latin typeface="+mj-lt"/>
              </a:rPr>
              <a:t>CORRUPT</a:t>
            </a:r>
            <a:endParaRPr lang="en-US" sz="1600" b="1" cap="all" dirty="0">
              <a:solidFill>
                <a:schemeClr val="bg1"/>
              </a:solidFill>
              <a:latin typeface="+mj-lt"/>
            </a:endParaRPr>
          </a:p>
          <a:p>
            <a:pPr lvl="0"/>
            <a:r>
              <a:rPr lang="fi-FI" sz="1600" b="1" cap="all" dirty="0" smtClean="0">
                <a:solidFill>
                  <a:schemeClr val="bg1"/>
                </a:solidFill>
                <a:latin typeface="+mj-lt"/>
              </a:rPr>
              <a:t>COUNTRY</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In the 2021 Corruption Perceptions Index (CPI), Finland </a:t>
            </a:r>
            <a:r>
              <a:rPr lang="en-US" sz="800" b="1" spc="-25" dirty="0" err="1">
                <a:solidFill>
                  <a:srgbClr val="FFFFFF"/>
                </a:solidFill>
                <a:cs typeface="Finlandica"/>
              </a:rPr>
              <a:t>rankis</a:t>
            </a:r>
            <a:r>
              <a:rPr lang="en-US" sz="800" b="1" spc="-25" dirty="0">
                <a:solidFill>
                  <a:srgbClr val="FFFFFF"/>
                </a:solidFill>
                <a:cs typeface="Finlandica"/>
              </a:rPr>
              <a:t> in the shared first place with Denmark and New Zealand.</a:t>
            </a:r>
          </a:p>
          <a:p>
            <a:pPr marL="12065" marR="5080" indent="0">
              <a:lnSpc>
                <a:spcPct val="116100"/>
              </a:lnSpc>
              <a:spcBef>
                <a:spcPts val="100"/>
              </a:spcBef>
              <a:buNone/>
            </a:pPr>
            <a:endParaRPr lang="en-US" sz="800" b="1" dirty="0">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st</a:t>
            </a:r>
            <a:endParaRPr lang="en-US" sz="1100" b="1" dirty="0" smtClean="0">
              <a:solidFill>
                <a:schemeClr val="bg1"/>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6656" y="2550556"/>
            <a:ext cx="1039476" cy="1275606"/>
          </a:xfrm>
          <a:prstGeom prst="rect">
            <a:avLst/>
          </a:prstGeom>
        </p:spPr>
      </p:pic>
      <p:sp>
        <p:nvSpPr>
          <p:cNvPr id="13"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Finns can trust the system and each other</a:t>
            </a:r>
            <a:r>
              <a:rPr lang="en-US" sz="1800" b="0" dirty="0" smtClean="0"/>
              <a:t>.</a:t>
            </a:r>
          </a:p>
          <a:p>
            <a:endParaRPr lang="en-US" sz="1800" b="0" dirty="0"/>
          </a:p>
          <a:p>
            <a:r>
              <a:rPr lang="en-US" sz="1800" b="0" dirty="0" smtClean="0"/>
              <a:t>Finland is one of the </a:t>
            </a:r>
            <a:r>
              <a:rPr lang="en-US" sz="1800" dirty="0" smtClean="0"/>
              <a:t>least corrupt</a:t>
            </a:r>
            <a:r>
              <a:rPr lang="en-US" sz="1800" b="0" dirty="0" smtClean="0"/>
              <a:t> countries in the world, </a:t>
            </a:r>
            <a:r>
              <a:rPr lang="en-US" sz="1800" b="0" dirty="0"/>
              <a:t>and </a:t>
            </a:r>
            <a:r>
              <a:rPr lang="en-US" sz="1800" b="0" dirty="0" smtClean="0"/>
              <a:t>85% of Finns agree </a:t>
            </a:r>
            <a:r>
              <a:rPr lang="en-US" sz="1800" b="0" dirty="0"/>
              <a:t>or strongly agree that they can trust most of their </a:t>
            </a:r>
            <a:r>
              <a:rPr lang="en-US" sz="1800" b="0" dirty="0" smtClean="0"/>
              <a:t>fellow citizens. That is the highest percentage in the EU.</a:t>
            </a:r>
            <a:endParaRPr lang="en-US" sz="1800" b="0" dirty="0"/>
          </a:p>
        </p:txBody>
      </p:sp>
      <p:sp>
        <p:nvSpPr>
          <p:cNvPr id="16"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Transparency </a:t>
            </a:r>
            <a:r>
              <a:rPr lang="en-US" sz="800" dirty="0">
                <a:solidFill>
                  <a:schemeClr val="tx1"/>
                </a:solidFill>
              </a:rPr>
              <a:t>International </a:t>
            </a:r>
            <a:r>
              <a:rPr lang="en-US" sz="800" dirty="0" smtClean="0">
                <a:solidFill>
                  <a:schemeClr val="tx1"/>
                </a:solidFill>
              </a:rPr>
              <a:t>2021, </a:t>
            </a:r>
            <a:r>
              <a:rPr lang="en-US" sz="800" dirty="0">
                <a:solidFill>
                  <a:schemeClr val="tx1"/>
                </a:solidFill>
              </a:rPr>
              <a:t>Eurobarometer </a:t>
            </a:r>
            <a:r>
              <a:rPr lang="en-US" sz="800" dirty="0" smtClean="0">
                <a:solidFill>
                  <a:schemeClr val="tx1"/>
                </a:solidFill>
              </a:rPr>
              <a:t>471, 2018</a:t>
            </a:r>
            <a:r>
              <a:rPr lang="en-US" sz="800" dirty="0" smtClean="0"/>
              <a:t> </a:t>
            </a:r>
            <a:endParaRPr lang="en-US" sz="800" dirty="0"/>
          </a:p>
        </p:txBody>
      </p:sp>
    </p:spTree>
    <p:extLst>
      <p:ext uri="{BB962C8B-B14F-4D97-AF65-F5344CB8AC3E}">
        <p14:creationId xmlns:p14="http://schemas.microsoft.com/office/powerpoint/2010/main" val="129196782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MOST </a:t>
            </a:r>
            <a:endParaRPr lang="en-US" sz="1600" cap="all" dirty="0">
              <a:solidFill>
                <a:schemeClr val="bg1"/>
              </a:solidFill>
              <a:latin typeface="+mj-lt"/>
            </a:endParaRPr>
          </a:p>
          <a:p>
            <a:pPr lvl="0"/>
            <a:r>
              <a:rPr lang="en-US" sz="1600" b="1" cap="all" dirty="0" smtClean="0">
                <a:solidFill>
                  <a:schemeClr val="bg1"/>
                </a:solidFill>
                <a:latin typeface="+mj-lt"/>
              </a:rPr>
              <a:t>POLITICAL AND civil</a:t>
            </a:r>
            <a:endParaRPr lang="en-US" sz="1600" b="1" cap="all" dirty="0">
              <a:solidFill>
                <a:schemeClr val="bg1"/>
              </a:solidFill>
              <a:latin typeface="+mj-lt"/>
            </a:endParaRPr>
          </a:p>
          <a:p>
            <a:pPr lvl="0"/>
            <a:r>
              <a:rPr lang="fi-FI" sz="1600" b="1" cap="all" dirty="0" smtClean="0">
                <a:solidFill>
                  <a:schemeClr val="bg1"/>
                </a:solidFill>
                <a:latin typeface="+mj-lt"/>
              </a:rPr>
              <a:t>FREEDOM</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a:t>
            </a:r>
            <a:r>
              <a:rPr lang="en-US" sz="800" b="1" spc="-25" dirty="0" smtClean="0">
                <a:solidFill>
                  <a:srgbClr val="FFFFFF"/>
                </a:solidFill>
                <a:cs typeface="Finlandica"/>
              </a:rPr>
              <a:t>ranks </a:t>
            </a:r>
            <a:r>
              <a:rPr lang="en-US" sz="800" b="1" spc="-15" dirty="0" smtClean="0">
                <a:solidFill>
                  <a:srgbClr val="FFFFFF"/>
                </a:solidFill>
                <a:cs typeface="Finlandica"/>
              </a:rPr>
              <a:t>1</a:t>
            </a:r>
            <a:r>
              <a:rPr lang="en-US" sz="800" b="1" spc="-22" baseline="31250" dirty="0" smtClean="0">
                <a:solidFill>
                  <a:srgbClr val="FFFFFF"/>
                </a:solidFill>
                <a:cs typeface="Finlandica"/>
              </a:rPr>
              <a:t>st </a:t>
            </a:r>
            <a:r>
              <a:rPr lang="en-US" sz="800" b="1" spc="-30" dirty="0" smtClean="0">
                <a:solidFill>
                  <a:srgbClr val="FFFFFF"/>
                </a:solidFill>
                <a:cs typeface="Finlandica"/>
              </a:rPr>
              <a:t>among </a:t>
            </a:r>
            <a:r>
              <a:rPr lang="en-US" sz="800" b="1" dirty="0" smtClean="0">
                <a:solidFill>
                  <a:srgbClr val="FFFFFF"/>
                </a:solidFill>
                <a:cs typeface="Finlandica"/>
              </a:rPr>
              <a:t>countries with the </a:t>
            </a:r>
            <a:r>
              <a:rPr lang="en-US" sz="800" b="1" spc="-5" dirty="0" smtClean="0">
                <a:solidFill>
                  <a:srgbClr val="FFFFFF"/>
                </a:solidFill>
                <a:cs typeface="Finlandica"/>
              </a:rPr>
              <a:t>most</a:t>
            </a:r>
            <a:r>
              <a:rPr lang="en-US" sz="800" b="1" spc="-60" dirty="0" smtClean="0">
                <a:solidFill>
                  <a:srgbClr val="FFFFFF"/>
                </a:solidFill>
                <a:cs typeface="Finlandica"/>
              </a:rPr>
              <a:t> </a:t>
            </a:r>
            <a:r>
              <a:rPr lang="en-US" sz="800" b="1" dirty="0" smtClean="0">
                <a:solidFill>
                  <a:srgbClr val="FFFFFF"/>
                </a:solidFill>
                <a:cs typeface="Finlandica"/>
              </a:rPr>
              <a:t>political </a:t>
            </a:r>
            <a:r>
              <a:rPr lang="en-US" sz="800" b="1" dirty="0">
                <a:solidFill>
                  <a:srgbClr val="FFFFFF"/>
                </a:solidFill>
                <a:cs typeface="Finlandica"/>
              </a:rPr>
              <a:t>and civil </a:t>
            </a:r>
            <a:r>
              <a:rPr lang="en-US" sz="800" b="1" spc="-5" dirty="0" smtClean="0">
                <a:solidFill>
                  <a:srgbClr val="FFFFFF"/>
                </a:solidFill>
                <a:cs typeface="Finlandica"/>
              </a:rPr>
              <a:t>freedom</a:t>
            </a:r>
            <a:r>
              <a:rPr lang="en-US" sz="800" b="1" dirty="0" smtClean="0">
                <a:solidFill>
                  <a:srgbClr val="FFFFFF"/>
                </a:solidFill>
                <a:cs typeface="Finlandica"/>
              </a:rPr>
              <a:t>. </a:t>
            </a:r>
            <a:r>
              <a:rPr lang="en-US" sz="800" b="1" spc="-5" dirty="0" smtClean="0">
                <a:solidFill>
                  <a:srgbClr val="FFFFFF"/>
                </a:solidFill>
                <a:cs typeface="Finlandica"/>
              </a:rPr>
              <a:t>The index </a:t>
            </a:r>
            <a:r>
              <a:rPr lang="en-US" sz="800" b="1" dirty="0" smtClean="0">
                <a:solidFill>
                  <a:srgbClr val="FFFFFF"/>
                </a:solidFill>
                <a:cs typeface="Finlandica"/>
              </a:rPr>
              <a:t>uses </a:t>
            </a:r>
            <a:r>
              <a:rPr lang="en-US" sz="800" b="1" dirty="0">
                <a:solidFill>
                  <a:srgbClr val="FFFFFF"/>
                </a:solidFill>
                <a:cs typeface="Finlandica"/>
              </a:rPr>
              <a:t>indicators such as</a:t>
            </a:r>
            <a:r>
              <a:rPr lang="en-US" sz="800" b="1" spc="-50" dirty="0">
                <a:solidFill>
                  <a:srgbClr val="FFFFFF"/>
                </a:solidFill>
                <a:cs typeface="Finlandica"/>
              </a:rPr>
              <a:t> </a:t>
            </a:r>
            <a:r>
              <a:rPr lang="en-US" sz="800" b="1" spc="-5" dirty="0" smtClean="0">
                <a:solidFill>
                  <a:srgbClr val="FFFFFF"/>
                </a:solidFill>
                <a:cs typeface="Finlandica"/>
              </a:rPr>
              <a:t>status of freedom</a:t>
            </a:r>
            <a:r>
              <a:rPr lang="en-US" sz="800" b="1" dirty="0" smtClean="0">
                <a:solidFill>
                  <a:srgbClr val="FFFFFF"/>
                </a:solidFill>
                <a:cs typeface="Finlandica"/>
              </a:rPr>
              <a:t>, </a:t>
            </a:r>
            <a:r>
              <a:rPr lang="en-US" sz="800" b="1" dirty="0">
                <a:solidFill>
                  <a:srgbClr val="FFFFFF"/>
                </a:solidFill>
                <a:cs typeface="Finlandica"/>
              </a:rPr>
              <a:t>p</a:t>
            </a:r>
            <a:r>
              <a:rPr lang="en-US" sz="800" b="1" dirty="0" smtClean="0">
                <a:solidFill>
                  <a:srgbClr val="FFFFFF"/>
                </a:solidFill>
                <a:cs typeface="Finlandica"/>
              </a:rPr>
              <a:t>olitical </a:t>
            </a:r>
            <a:r>
              <a:rPr lang="en-US" sz="800" b="1" spc="-5" dirty="0">
                <a:solidFill>
                  <a:srgbClr val="FFFFFF"/>
                </a:solidFill>
                <a:cs typeface="Finlandica"/>
              </a:rPr>
              <a:t>r</a:t>
            </a:r>
            <a:r>
              <a:rPr lang="en-US" sz="800" b="1" spc="-5" dirty="0" smtClean="0">
                <a:solidFill>
                  <a:srgbClr val="FFFFFF"/>
                </a:solidFill>
                <a:cs typeface="Finlandica"/>
              </a:rPr>
              <a:t>ights </a:t>
            </a:r>
            <a:r>
              <a:rPr lang="en-US" sz="800" b="1" dirty="0">
                <a:solidFill>
                  <a:srgbClr val="FFFFFF"/>
                </a:solidFill>
                <a:cs typeface="Finlandica"/>
              </a:rPr>
              <a:t>and </a:t>
            </a:r>
            <a:r>
              <a:rPr lang="en-US" sz="800" b="1" dirty="0" smtClean="0">
                <a:solidFill>
                  <a:srgbClr val="FFFFFF"/>
                </a:solidFill>
                <a:cs typeface="Finlandica"/>
              </a:rPr>
              <a:t>civil liberties.</a:t>
            </a:r>
            <a:endParaRPr lang="en-US" sz="800" b="1" dirty="0">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9198" y="2509469"/>
            <a:ext cx="1291952" cy="1313903"/>
          </a:xfrm>
          <a:prstGeom prst="rect">
            <a:avLst/>
          </a:prstGeom>
        </p:spPr>
      </p:pic>
      <p:sp>
        <p:nvSpPr>
          <p:cNvPr id="14"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Finns truly have the freedom to make decisions.</a:t>
            </a:r>
          </a:p>
          <a:p>
            <a:endParaRPr lang="en-US" sz="1800" b="0" dirty="0" smtClean="0"/>
          </a:p>
          <a:p>
            <a:r>
              <a:rPr lang="en-US" sz="1800" b="0" dirty="0" smtClean="0"/>
              <a:t>Finland ranks first among countries with the </a:t>
            </a:r>
            <a:r>
              <a:rPr lang="en-US" sz="1800" dirty="0" smtClean="0"/>
              <a:t>most political and civil freedom</a:t>
            </a:r>
            <a:r>
              <a:rPr lang="en-US" sz="1800" b="0" dirty="0" smtClean="0"/>
              <a:t>. Finns are also in the global top three when it comes to </a:t>
            </a:r>
            <a:r>
              <a:rPr lang="en-US" sz="1800" dirty="0" smtClean="0"/>
              <a:t>opportunities available to a nation’s citizens</a:t>
            </a:r>
            <a:r>
              <a:rPr lang="en-US" sz="1800" b="0" dirty="0" smtClean="0"/>
              <a:t>.</a:t>
            </a:r>
          </a:p>
        </p:txBody>
      </p:sp>
      <p:sp>
        <p:nvSpPr>
          <p:cNvPr id="13"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Freedom House </a:t>
            </a:r>
            <a:r>
              <a:rPr lang="en-US" sz="800" dirty="0" smtClean="0">
                <a:solidFill>
                  <a:schemeClr val="tx1"/>
                </a:solidFill>
              </a:rPr>
              <a:t>2021, </a:t>
            </a:r>
            <a:r>
              <a:rPr lang="en-US" sz="800" dirty="0">
                <a:solidFill>
                  <a:schemeClr val="tx1"/>
                </a:solidFill>
              </a:rPr>
              <a:t>The Legatum Prosperity Index </a:t>
            </a:r>
            <a:r>
              <a:rPr lang="en-US" sz="800" dirty="0" smtClean="0">
                <a:solidFill>
                  <a:schemeClr val="tx1"/>
                </a:solidFill>
              </a:rPr>
              <a:t>2021  </a:t>
            </a:r>
            <a:endParaRPr lang="en-US" sz="800" dirty="0"/>
          </a:p>
        </p:txBody>
      </p:sp>
    </p:spTree>
    <p:extLst>
      <p:ext uri="{BB962C8B-B14F-4D97-AF65-F5344CB8AC3E}">
        <p14:creationId xmlns:p14="http://schemas.microsoft.com/office/powerpoint/2010/main" val="248578027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Finland_sample-3">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13414</TotalTime>
  <Words>1082</Words>
  <Application>Microsoft Office PowerPoint</Application>
  <PresentationFormat>On-screen Show (16:9)</PresentationFormat>
  <Paragraphs>159</Paragraphs>
  <Slides>19</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Finlandica</vt:lpstr>
      <vt:lpstr>Arial</vt:lpstr>
      <vt:lpstr>Finland_sample-3</vt:lpstr>
      <vt:lpstr>1_Suomi Finland Blanco</vt:lpstr>
      <vt:lpstr>PowerPoint Presentation</vt:lpstr>
      <vt:lpstr>          FINLAND: THE HAPPIEST COUNTRY IN THE WORLD  </vt:lpstr>
      <vt:lpstr>For the fifth year in a row, Finland ranks as the happiest country in the world in the UN World Happiness Report.</vt:lpstr>
      <vt:lpstr>PowerPoint Presentation</vt:lpstr>
      <vt:lpstr>Although the World Happiness Report measures subjective happiness, the study also attempts to explain each country’s score  by referring to a range  of factors.</vt:lpstr>
      <vt:lpstr>Why are Finns so happy?</vt:lpstr>
      <vt:lpstr>Finland has the best governance in the world as measured by voter turnout, legislative independence  and the number of women  in Parliament.  Finland is also the most stable nation in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Everyone gets  an equal start in Finland.</vt:lpstr>
      <vt:lpstr>PowerPoint Presentation</vt:lpstr>
      <vt:lpstr>PowerPoint Presentation</vt:lpstr>
      <vt:lpstr>Equality also means equal access to education.  Education is free for everyone from preschool to higher education. This means that every Finn has a right to go to university tuition-free.  Everyone’s potential  is utilised.    </vt:lpstr>
      <vt:lpstr>PowerPoint Presentation</vt:lpstr>
    </vt:vector>
  </TitlesOfParts>
  <Manager>Hasan &amp; Partners</Manager>
  <Company>FORMIN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Rispoli Emma</dc:creator>
  <cp:lastModifiedBy>Pappi Meira</cp:lastModifiedBy>
  <cp:revision>509</cp:revision>
  <dcterms:created xsi:type="dcterms:W3CDTF">2017-11-03T10:48:57Z</dcterms:created>
  <dcterms:modified xsi:type="dcterms:W3CDTF">2022-03-19T19:03:58Z</dcterms:modified>
</cp:coreProperties>
</file>