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6E_C54AF170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5"/>
    <p:sldMasterId id="2147483682" r:id="rId6"/>
  </p:sldMasterIdLst>
  <p:notesMasterIdLst>
    <p:notesMasterId r:id="rId59"/>
  </p:notesMasterIdLst>
  <p:handoutMasterIdLst>
    <p:handoutMasterId r:id="rId60"/>
  </p:handoutMasterIdLst>
  <p:sldIdLst>
    <p:sldId id="289" r:id="rId7"/>
    <p:sldId id="350" r:id="rId8"/>
    <p:sldId id="332" r:id="rId9"/>
    <p:sldId id="344" r:id="rId10"/>
    <p:sldId id="321" r:id="rId11"/>
    <p:sldId id="345" r:id="rId12"/>
    <p:sldId id="335" r:id="rId13"/>
    <p:sldId id="329" r:id="rId14"/>
    <p:sldId id="351" r:id="rId15"/>
    <p:sldId id="341" r:id="rId16"/>
    <p:sldId id="359" r:id="rId17"/>
    <p:sldId id="366" r:id="rId18"/>
    <p:sldId id="352" r:id="rId19"/>
    <p:sldId id="370" r:id="rId20"/>
    <p:sldId id="354" r:id="rId21"/>
    <p:sldId id="358" r:id="rId22"/>
    <p:sldId id="381" r:id="rId23"/>
    <p:sldId id="382" r:id="rId24"/>
    <p:sldId id="356" r:id="rId25"/>
    <p:sldId id="383" r:id="rId26"/>
    <p:sldId id="384" r:id="rId27"/>
    <p:sldId id="387" r:id="rId28"/>
    <p:sldId id="389" r:id="rId29"/>
    <p:sldId id="403" r:id="rId30"/>
    <p:sldId id="385" r:id="rId31"/>
    <p:sldId id="338" r:id="rId32"/>
    <p:sldId id="372" r:id="rId33"/>
    <p:sldId id="398" r:id="rId34"/>
    <p:sldId id="300" r:id="rId35"/>
    <p:sldId id="391" r:id="rId36"/>
    <p:sldId id="395" r:id="rId37"/>
    <p:sldId id="394" r:id="rId38"/>
    <p:sldId id="369" r:id="rId39"/>
    <p:sldId id="423" r:id="rId40"/>
    <p:sldId id="364" r:id="rId41"/>
    <p:sldId id="331" r:id="rId42"/>
    <p:sldId id="400" r:id="rId43"/>
    <p:sldId id="412" r:id="rId44"/>
    <p:sldId id="410" r:id="rId45"/>
    <p:sldId id="373" r:id="rId46"/>
    <p:sldId id="411" r:id="rId47"/>
    <p:sldId id="374" r:id="rId48"/>
    <p:sldId id="375" r:id="rId49"/>
    <p:sldId id="402" r:id="rId50"/>
    <p:sldId id="417" r:id="rId51"/>
    <p:sldId id="378" r:id="rId52"/>
    <p:sldId id="325" r:id="rId53"/>
    <p:sldId id="421" r:id="rId54"/>
    <p:sldId id="422" r:id="rId55"/>
    <p:sldId id="293" r:id="rId56"/>
    <p:sldId id="424" r:id="rId57"/>
    <p:sldId id="413" r:id="rId58"/>
  </p:sldIdLst>
  <p:sldSz cx="9144000" cy="5143500" type="screen16x9"/>
  <p:notesSz cx="6858000" cy="9144000"/>
  <p:embeddedFontLst>
    <p:embeddedFont>
      <p:font typeface="Finlandica" panose="00000500000000000000" pitchFamily="2" charset="0"/>
      <p:regular r:id="rId61"/>
      <p:bold r:id="rId6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pos="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8DE026-44C2-C390-CA88-99741607B375}" name="David Cord" initials="DC" userId="f3adf64277b806f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80497" autoAdjust="0"/>
  </p:normalViewPr>
  <p:slideViewPr>
    <p:cSldViewPr showGuides="1">
      <p:cViewPr varScale="1">
        <p:scale>
          <a:sx n="69" d="100"/>
          <a:sy n="69" d="100"/>
        </p:scale>
        <p:origin x="1152" y="6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font" Target="fonts/font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rd" userId="f3adf64277b806f7" providerId="LiveId" clId="{AF4672B1-284D-4859-8F67-72A71BCE3AD9}"/>
    <pc:docChg chg="custSel modSld">
      <pc:chgData name="David Cord" userId="f3adf64277b806f7" providerId="LiveId" clId="{AF4672B1-284D-4859-8F67-72A71BCE3AD9}" dt="2022-06-05T12:32:20.713" v="131" actId="20577"/>
      <pc:docMkLst>
        <pc:docMk/>
      </pc:docMkLst>
      <pc:sldChg chg="modSp mod">
        <pc:chgData name="David Cord" userId="f3adf64277b806f7" providerId="LiveId" clId="{AF4672B1-284D-4859-8F67-72A71BCE3AD9}" dt="2022-06-05T12:13:24.889" v="5" actId="20577"/>
        <pc:sldMkLst>
          <pc:docMk/>
          <pc:sldMk cId="1172211148" sldId="329"/>
        </pc:sldMkLst>
        <pc:spChg chg="mod">
          <ac:chgData name="David Cord" userId="f3adf64277b806f7" providerId="LiveId" clId="{AF4672B1-284D-4859-8F67-72A71BCE3AD9}" dt="2022-06-05T12:13:24.889" v="5" actId="20577"/>
          <ac:spMkLst>
            <pc:docMk/>
            <pc:sldMk cId="1172211148" sldId="329"/>
            <ac:spMk id="17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13:42.216" v="17" actId="20577"/>
        <pc:sldMkLst>
          <pc:docMk/>
          <pc:sldMk cId="2727123647" sldId="351"/>
        </pc:sldMkLst>
        <pc:spChg chg="mod">
          <ac:chgData name="David Cord" userId="f3adf64277b806f7" providerId="LiveId" clId="{AF4672B1-284D-4859-8F67-72A71BCE3AD9}" dt="2022-06-05T12:13:42.216" v="17" actId="20577"/>
          <ac:spMkLst>
            <pc:docMk/>
            <pc:sldMk cId="2727123647" sldId="351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1:22.302" v="48" actId="20577"/>
        <pc:sldMkLst>
          <pc:docMk/>
          <pc:sldMk cId="3308480996" sldId="354"/>
        </pc:sldMkLst>
        <pc:spChg chg="mod">
          <ac:chgData name="David Cord" userId="f3adf64277b806f7" providerId="LiveId" clId="{AF4672B1-284D-4859-8F67-72A71BCE3AD9}" dt="2022-06-05T12:21:22.302" v="48" actId="20577"/>
          <ac:spMkLst>
            <pc:docMk/>
            <pc:sldMk cId="3308480996" sldId="354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2:57.859" v="64" actId="20577"/>
        <pc:sldMkLst>
          <pc:docMk/>
          <pc:sldMk cId="624417501" sldId="356"/>
        </pc:sldMkLst>
        <pc:spChg chg="mod">
          <ac:chgData name="David Cord" userId="f3adf64277b806f7" providerId="LiveId" clId="{AF4672B1-284D-4859-8F67-72A71BCE3AD9}" dt="2022-06-05T12:22:57.859" v="64" actId="20577"/>
          <ac:spMkLst>
            <pc:docMk/>
            <pc:sldMk cId="624417501" sldId="356"/>
            <ac:spMk id="15" creationId="{00000000-0000-0000-0000-000000000000}"/>
          </ac:spMkLst>
        </pc:spChg>
      </pc:sldChg>
      <pc:sldChg chg="addCm">
        <pc:chgData name="David Cord" userId="f3adf64277b806f7" providerId="LiveId" clId="{AF4672B1-284D-4859-8F67-72A71BCE3AD9}" dt="2022-06-05T12:17:03.366" v="18"/>
        <pc:sldMkLst>
          <pc:docMk/>
          <pc:sldMk cId="3310023024" sldId="366"/>
        </pc:sldMkLst>
      </pc:sldChg>
      <pc:sldChg chg="modSp mod">
        <pc:chgData name="David Cord" userId="f3adf64277b806f7" providerId="LiveId" clId="{AF4672B1-284D-4859-8F67-72A71BCE3AD9}" dt="2022-06-05T12:26:49.891" v="94" actId="20577"/>
        <pc:sldMkLst>
          <pc:docMk/>
          <pc:sldMk cId="1827000683" sldId="369"/>
        </pc:sldMkLst>
        <pc:spChg chg="mod">
          <ac:chgData name="David Cord" userId="f3adf64277b806f7" providerId="LiveId" clId="{AF4672B1-284D-4859-8F67-72A71BCE3AD9}" dt="2022-06-05T12:26:49.891" v="94" actId="20577"/>
          <ac:spMkLst>
            <pc:docMk/>
            <pc:sldMk cId="1827000683" sldId="369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0:47.042" v="118" actId="20577"/>
        <pc:sldMkLst>
          <pc:docMk/>
          <pc:sldMk cId="343225482" sldId="374"/>
        </pc:sldMkLst>
        <pc:spChg chg="mod">
          <ac:chgData name="David Cord" userId="f3adf64277b806f7" providerId="LiveId" clId="{AF4672B1-284D-4859-8F67-72A71BCE3AD9}" dt="2022-06-05T12:30:47.042" v="118" actId="20577"/>
          <ac:spMkLst>
            <pc:docMk/>
            <pc:sldMk cId="343225482" sldId="374"/>
            <ac:spMk id="14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5:14.491" v="77" actId="20577"/>
        <pc:sldMkLst>
          <pc:docMk/>
          <pc:sldMk cId="4253027277" sldId="398"/>
        </pc:sldMkLst>
        <pc:spChg chg="mod">
          <ac:chgData name="David Cord" userId="f3adf64277b806f7" providerId="LiveId" clId="{AF4672B1-284D-4859-8F67-72A71BCE3AD9}" dt="2022-06-05T12:25:14.491" v="77" actId="20577"/>
          <ac:spMkLst>
            <pc:docMk/>
            <pc:sldMk cId="4253027277" sldId="398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1:17.898" v="125" actId="20577"/>
        <pc:sldMkLst>
          <pc:docMk/>
          <pc:sldMk cId="1655326233" sldId="402"/>
        </pc:sldMkLst>
        <pc:spChg chg="mod">
          <ac:chgData name="David Cord" userId="f3adf64277b806f7" providerId="LiveId" clId="{AF4672B1-284D-4859-8F67-72A71BCE3AD9}" dt="2022-06-05T12:31:17.898" v="125" actId="20577"/>
          <ac:spMkLst>
            <pc:docMk/>
            <pc:sldMk cId="1655326233" sldId="402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2:20.713" v="131" actId="20577"/>
        <pc:sldMkLst>
          <pc:docMk/>
          <pc:sldMk cId="3913785063" sldId="413"/>
        </pc:sldMkLst>
        <pc:spChg chg="mod">
          <ac:chgData name="David Cord" userId="f3adf64277b806f7" providerId="LiveId" clId="{AF4672B1-284D-4859-8F67-72A71BCE3AD9}" dt="2022-06-05T12:32:20.713" v="131" actId="20577"/>
          <ac:spMkLst>
            <pc:docMk/>
            <pc:sldMk cId="3913785063" sldId="413"/>
            <ac:spMk id="15" creationId="{00000000-0000-0000-0000-000000000000}"/>
          </ac:spMkLst>
        </pc:spChg>
      </pc:sldChg>
    </pc:docChg>
  </pc:docChgLst>
</pc:chgInfo>
</file>

<file path=ppt/comments/modernComment_16E_C54AF1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F2D1CC-8C2C-4949-9BB9-4054F255FD6E}" authorId="{338DE026-44C2-C390-CA88-99741607B375}" created="2022-06-05T12:17:03.2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10023024" sldId="366"/>
      <ac:spMk id="14" creationId="{00000000-0000-0000-0000-000000000000}"/>
      <ac:txMk cp="100" len="37">
        <ac:context len="139" hash="1306327267"/>
      </ac:txMk>
    </ac:txMkLst>
    <p188:pos x="2446954" y="1588408"/>
    <p188:txBody>
      <a:bodyPr/>
      <a:lstStyle/>
      <a:p>
        <a:r>
          <a:rPr lang="en-FI"/>
          <a:t>Another option: "a Parliament which accurately reflects society's diversity."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20.4.2023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20.4.2023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4072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0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 Jussi </a:t>
            </a:r>
            <a:r>
              <a:rPr lang="fi-FI" dirty="0" err="1"/>
              <a:t>Hellstén</a:t>
            </a:r>
            <a:r>
              <a:rPr lang="fi-FI" dirty="0"/>
              <a:t> / City of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04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baseline="0" dirty="0" err="1" smtClean="0"/>
              <a:t>Karoliina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Bärlund</a:t>
            </a:r>
            <a:r>
              <a:rPr lang="en-US" baseline="0" dirty="0" smtClean="0"/>
              <a:t> / </a:t>
            </a:r>
            <a:r>
              <a:rPr lang="en-US" dirty="0" smtClean="0"/>
              <a:t>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89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90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Jules Hatfield &amp; Christine Williams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414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Shoot Hayley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73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Jussi </a:t>
            </a:r>
            <a:r>
              <a:rPr lang="fi-FI" baseline="0" dirty="0" err="1" smtClean="0"/>
              <a:t>Hellstén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5184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Jussi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285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Jukka Repo / Finland Image Bank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</a:t>
            </a:r>
            <a:r>
              <a:rPr lang="en-US" sz="1200" dirty="0" smtClean="0"/>
              <a:t>% trust the</a:t>
            </a:r>
            <a:r>
              <a:rPr lang="en-US" sz="1200" baseline="0" dirty="0" smtClean="0"/>
              <a:t> army (2021)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https://www.oecd-ilibrary.org/governance/trust-in-government-the-civil-service-the-parliament-and-the-police-2018_c638e596-en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06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Pasi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Markkanen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80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9510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Paul Williams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421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Photo:</a:t>
            </a:r>
            <a:r>
              <a:rPr lang="fi-FI" baseline="0" dirty="0" smtClean="0"/>
              <a:t> Eetu </a:t>
            </a:r>
            <a:r>
              <a:rPr lang="fi-FI" baseline="0" dirty="0" err="1" smtClean="0"/>
              <a:t>Ahanen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75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</a:t>
            </a:r>
            <a:r>
              <a:rPr lang="en-US" dirty="0" smtClean="0"/>
              <a:t>Partners</a:t>
            </a:r>
          </a:p>
          <a:p>
            <a:endParaRPr lang="fi-FI" dirty="0" smtClean="0"/>
          </a:p>
          <a:p>
            <a:r>
              <a:rPr lang="fi-FI" dirty="0" smtClean="0"/>
              <a:t>Lähde:</a:t>
            </a:r>
            <a:r>
              <a:rPr lang="fi-FI" baseline="0" dirty="0" smtClean="0"/>
              <a:t> https://www.socialprogress.org/?code=FIN&amp;tab=2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73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  <a:p>
            <a:endParaRPr lang="en-US" dirty="0"/>
          </a:p>
          <a:p>
            <a:r>
              <a:rPr lang="en-US" smtClean="0"/>
              <a:t>https</a:t>
            </a:r>
            <a:r>
              <a:rPr lang="en-US" dirty="0" smtClean="0"/>
              <a:t>://www.socialprogress.org/?code=FIN&amp;tab=2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118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Mikko Huotari / </a:t>
            </a:r>
            <a:r>
              <a:rPr lang="fi-FI" baseline="0" dirty="0" err="1"/>
              <a:t>Visit</a:t>
            </a:r>
            <a:r>
              <a:rPr lang="fi-FI" baseline="0" dirty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945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438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" dirty="0" smtClean="0">
                <a:solidFill>
                  <a:srgbClr val="FFFFFF"/>
                </a:solidFill>
                <a:latin typeface="+mn-lt"/>
                <a:cs typeface="Finlandica"/>
              </a:rPr>
              <a:t>Photo</a:t>
            </a:r>
            <a:r>
              <a:rPr lang="en-US" sz="1200" spc="5" baseline="0" dirty="0" smtClean="0">
                <a:solidFill>
                  <a:srgbClr val="FFFFFF"/>
                </a:solidFill>
                <a:latin typeface="+mn-lt"/>
                <a:cs typeface="Finlandica"/>
              </a:rPr>
              <a:t>: Tern Bicycles</a:t>
            </a: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496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  <a:cs typeface="Finlandica"/>
              </a:rPr>
              <a:t>Photo</a:t>
            </a:r>
            <a:r>
              <a:rPr lang="en-US" sz="1200" baseline="0" dirty="0" smtClean="0">
                <a:latin typeface="+mn-lt"/>
                <a:cs typeface="Finlandica"/>
              </a:rPr>
              <a:t>: Jussi </a:t>
            </a:r>
            <a:r>
              <a:rPr lang="en-US" sz="1200" baseline="0" dirty="0" err="1" smtClean="0">
                <a:latin typeface="+mn-lt"/>
                <a:cs typeface="Finlandica"/>
              </a:rPr>
              <a:t>Hellstén</a:t>
            </a:r>
            <a:r>
              <a:rPr lang="en-US" sz="1200" baseline="0" dirty="0" smtClean="0">
                <a:latin typeface="+mn-lt"/>
                <a:cs typeface="Finlandica"/>
              </a:rPr>
              <a:t> /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725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Jukka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Kuvatoimisto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Keksi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1983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Maija </a:t>
            </a:r>
            <a:r>
              <a:rPr lang="en-US" baseline="0" dirty="0" err="1" smtClean="0"/>
              <a:t>Astikainen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7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Juulia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9571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Pasi Markkanen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802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10" baseline="0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LIFE</a:t>
            </a:r>
            <a:r>
              <a:rPr lang="en-US" dirty="0"/>
              <a:t> • Under five mortality rate • Life expectancy at birth • Maternal mortality ratio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HEALTHCARE</a:t>
            </a:r>
            <a:r>
              <a:rPr lang="en-US" dirty="0"/>
              <a:t> • % of under five year olds suffering from underweight • Immunization of one year old children • % of population using improved sanitation facilities (urban and rural) • % of population using improved drinking water sources (urban and rural) </a:t>
            </a:r>
            <a:endParaRPr lang="en-US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EDUCATION</a:t>
            </a:r>
            <a:r>
              <a:rPr lang="en-US" dirty="0"/>
              <a:t> • Expected years of schooling of girls • Expected years of schooling of boys • Gender inequality in expected years of schooling (absolute difference between girls and boys)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PROTECTION</a:t>
            </a:r>
            <a:r>
              <a:rPr lang="en-US" dirty="0"/>
              <a:t> • Child </a:t>
            </a:r>
            <a:r>
              <a:rPr lang="en-US" dirty="0" err="1"/>
              <a:t>labour</a:t>
            </a:r>
            <a:r>
              <a:rPr lang="en-US" dirty="0"/>
              <a:t> • Adolescent birth rate • Birth registration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CHILD RIGHTS ENVIRONMENT</a:t>
            </a:r>
            <a:r>
              <a:rPr lang="en-US" dirty="0"/>
              <a:t> • Non-discrimination • Best interests of the child • Enabling legislation • Best available budget • Respect for the views of the child/child participation • Collection and analysis of disaggregate data • State-civil society cooperation for child rights participation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041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787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 smtClean="0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  <a:endParaRPr lang="en-US" sz="1200" dirty="0" smtClean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999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</a:t>
            </a:r>
            <a:r>
              <a:rPr lang="fi-FI" dirty="0" smtClean="0">
                <a:effectLst/>
              </a:rPr>
              <a:t>Riitta </a:t>
            </a:r>
            <a:r>
              <a:rPr lang="fi-FI" dirty="0" err="1" smtClean="0">
                <a:effectLst/>
              </a:rPr>
              <a:t>Supperi</a:t>
            </a:r>
            <a:r>
              <a:rPr lang="fi-FI" dirty="0" smtClean="0">
                <a:effectLst/>
              </a:rPr>
              <a:t> / Kuvatoimisto Keksi / </a:t>
            </a:r>
            <a:r>
              <a:rPr lang="fi-FI" baseline="0" dirty="0" smtClean="0">
                <a:effectLst/>
              </a:rPr>
              <a:t>Finland Image Bank</a:t>
            </a:r>
            <a:r>
              <a:rPr lang="fi-FI" dirty="0" smtClean="0"/>
              <a:t/>
            </a:r>
            <a:br>
              <a:rPr lang="fi-FI" dirty="0" smtClean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605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Maija Astikainen / City of Helsinki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422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effectLst/>
              </a:rPr>
              <a:t>Photo:</a:t>
            </a:r>
            <a:r>
              <a:rPr lang="fi-FI" baseline="0" dirty="0" smtClean="0">
                <a:effectLst/>
              </a:rPr>
              <a:t> </a:t>
            </a:r>
            <a:r>
              <a:rPr lang="fi-FI" dirty="0" smtClean="0">
                <a:effectLst/>
              </a:rPr>
              <a:t>Elina Manninen / Kuvatoimisto Keksi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527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072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Photo: Riitta </a:t>
            </a:r>
            <a:r>
              <a:rPr lang="en-US" dirty="0" err="1" smtClean="0"/>
              <a:t>Supperi</a:t>
            </a:r>
            <a:r>
              <a:rPr lang="en-US" dirty="0" smtClean="0"/>
              <a:t> / </a:t>
            </a:r>
            <a:r>
              <a:rPr lang="en-US" dirty="0" err="1" smtClean="0"/>
              <a:t>Kuvatoimisto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Keksi</a:t>
            </a:r>
            <a:r>
              <a:rPr lang="en-US" baseline="0" dirty="0" smtClean="0"/>
              <a:t> / </a:t>
            </a:r>
            <a:r>
              <a:rPr lang="en-US" dirty="0" smtClean="0"/>
              <a:t>Finland</a:t>
            </a:r>
            <a:r>
              <a:rPr lang="en-US" baseline="0" dirty="0" smtClean="0"/>
              <a:t> Image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548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Matti </a:t>
            </a:r>
            <a:r>
              <a:rPr lang="en-US" dirty="0" err="1"/>
              <a:t>Pyykkö</a:t>
            </a:r>
            <a:r>
              <a:rPr lang="en-US" dirty="0"/>
              <a:t> / </a:t>
            </a:r>
            <a:r>
              <a:rPr lang="en-US" dirty="0" smtClean="0"/>
              <a:t>N2 </a:t>
            </a:r>
            <a:r>
              <a:rPr lang="en-US" dirty="0" err="1" smtClean="0"/>
              <a:t>Albiino</a:t>
            </a:r>
            <a:r>
              <a:rPr lang="en-US" dirty="0" smtClean="0"/>
              <a:t> / Helsinki</a:t>
            </a:r>
            <a:r>
              <a:rPr lang="en-US" baseline="0" dirty="0" smtClean="0"/>
              <a:t> </a:t>
            </a:r>
            <a:r>
              <a:rPr lang="en-US" baseline="0" dirty="0"/>
              <a:t>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21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Petri Artturi Asikainen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4977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 Partners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659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</a:t>
            </a:r>
            <a:r>
              <a:rPr lang="en-US" sz="1200" baseline="0" dirty="0">
                <a:latin typeface="+mn-lt"/>
                <a:cs typeface="Finlandica"/>
              </a:rPr>
              <a:t> Natura Viva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551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40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</a:t>
            </a:r>
            <a:r>
              <a:rPr lang="en-US" sz="1200" baseline="0" dirty="0">
                <a:latin typeface="+mn-lt"/>
                <a:cs typeface="Finlandica"/>
              </a:rPr>
              <a:t>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098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City of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https://toolbox.finland.fi/themes/nature-and-sustainable-development/finnish-nature-every-persons-right/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3692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</a:t>
            </a:r>
            <a:r>
              <a:rPr lang="en-US" sz="1200" dirty="0" smtClean="0">
                <a:latin typeface="+mn-lt"/>
                <a:cs typeface="Finlandica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Jussi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547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Juulia Kivelä / </a:t>
            </a:r>
            <a:r>
              <a:rPr lang="fi-FI" baseline="0" dirty="0" err="1" smtClean="0"/>
              <a:t>Visit</a:t>
            </a:r>
            <a:r>
              <a:rPr lang="fi-FI" baseline="0" dirty="0" smtClean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4932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Tern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Bicycles</a:t>
            </a:r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7225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Vesa Laitinen / City of </a:t>
            </a:r>
            <a:r>
              <a:rPr lang="fi-FI" baseline="0" dirty="0" smtClean="0"/>
              <a:t>Helsinki</a:t>
            </a:r>
          </a:p>
          <a:p>
            <a:endParaRPr lang="fi-FI" baseline="0" dirty="0" smtClean="0"/>
          </a:p>
          <a:p>
            <a:r>
              <a:rPr lang="fi-FI" baseline="0" dirty="0" err="1" smtClean="0"/>
              <a:t>Not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hard</a:t>
            </a:r>
            <a:r>
              <a:rPr lang="fi-FI" baseline="0" dirty="0" smtClean="0"/>
              <a:t> to </a:t>
            </a:r>
            <a:r>
              <a:rPr lang="fi-FI" baseline="0" dirty="0" err="1" smtClean="0"/>
              <a:t>make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ends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meet</a:t>
            </a:r>
            <a:r>
              <a:rPr lang="fi-FI" baseline="0" dirty="0" smtClean="0"/>
              <a:t>: https://www.oecd-ilibrary.org/sites/9870c393-en/1/3/2/index.html?itemId=/content/publication/9870c393-en&amp;_csp_=fab41822851fa020ad60bb57bb82180a&amp;itemIGO=oecd&amp;itemContentType=book#section-d1e5379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318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Vesa </a:t>
            </a:r>
            <a:r>
              <a:rPr lang="en-US" baseline="0" dirty="0" err="1" smtClean="0"/>
              <a:t>Laitinen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764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Confidence in government: </a:t>
            </a:r>
            <a:r>
              <a:rPr lang="en-US" baseline="0" dirty="0" err="1" smtClean="0"/>
              <a:t>Jussi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Hellstén</a:t>
            </a:r>
            <a:r>
              <a:rPr lang="en-US" baseline="0" dirty="0" smtClean="0"/>
              <a:t>/City of Helsinki</a:t>
            </a:r>
          </a:p>
          <a:p>
            <a:r>
              <a:rPr lang="en-US" baseline="0" dirty="0" smtClean="0"/>
              <a:t>Quality of democracy: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baseline="0" dirty="0" smtClean="0"/>
          </a:p>
          <a:p>
            <a:r>
              <a:rPr lang="en-US" baseline="0" dirty="0" smtClean="0"/>
              <a:t>GPD per capita: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Healthy life expectancy: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 Markkanen/Finland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baseline="0" dirty="0" smtClean="0"/>
          </a:p>
          <a:p>
            <a:r>
              <a:rPr lang="en-US" baseline="0" dirty="0" smtClean="0"/>
              <a:t>Available social support: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 </a:t>
            </a:r>
          </a:p>
          <a:p>
            <a:r>
              <a:rPr lang="en-US" baseline="0" dirty="0" smtClean="0"/>
              <a:t>Freedom to make decisions: </a:t>
            </a:r>
            <a:r>
              <a:rPr lang="en-US" baseline="0" dirty="0" err="1" smtClean="0"/>
              <a:t>Pasi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Markkanen</a:t>
            </a:r>
            <a:r>
              <a:rPr lang="en-US" baseline="0" dirty="0" smtClean="0"/>
              <a:t>/Finland Image Bank</a:t>
            </a:r>
          </a:p>
          <a:p>
            <a:r>
              <a:rPr lang="en-US" baseline="0" dirty="0" smtClean="0"/>
              <a:t>Generosity in society: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Inberg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</a:t>
            </a:r>
            <a:endParaRPr lang="en-US" baseline="0" dirty="0" smtClean="0"/>
          </a:p>
          <a:p>
            <a:r>
              <a:rPr lang="en-US" baseline="0" dirty="0" smtClean="0"/>
              <a:t>Absence of corruption: Rami Salle/Finland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101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162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9144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Ahanen</a:t>
            </a:r>
            <a:r>
              <a:rPr lang="en-US" baseline="0" dirty="0" smtClean="0"/>
              <a:t> / Helsinki Partners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Tax article</a:t>
            </a:r>
            <a:r>
              <a:rPr lang="en-US" baseline="0" dirty="0" smtClean="0"/>
              <a:t> with examples at: </a:t>
            </a:r>
            <a:r>
              <a:rPr lang="en-US" dirty="0" smtClean="0"/>
              <a:t>https</a:t>
            </a:r>
            <a:r>
              <a:rPr lang="en-US" dirty="0"/>
              <a:t>://finland.fi/life-society/facts-and-feelings-do-taxes-make-finnish-people-happy/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41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Julia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99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dirty="0" smtClean="0">
                <a:solidFill>
                  <a:srgbClr val="FFFFFF"/>
                </a:solidFill>
                <a:latin typeface="+mn-lt"/>
                <a:cs typeface="Finlandica"/>
              </a:rPr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sz="1200" spc="10" dirty="0" smtClean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Social justice refers to a political and philosophical theory that focuses on the concept of fairness in relations between individuals in society and equal access to wealth, opportunities, and social privileges.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18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 / Kuvatoimisto Keksi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896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Omar 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873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20.4.2023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20.4.2023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20.4.2023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20.4.2023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20.4.2023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20.4.2023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20.4.2023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dirty="0" err="1"/>
              <a:t>Footer</a:t>
            </a:r>
            <a:r>
              <a:rPr lang="fi-FI" noProof="0" dirty="0"/>
              <a:t>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20.4.2023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18/10/relationships/comments" Target="../comments/modernComment_16E_C54AF17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fragilestatesindex.org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hyperlink" Target="https://rsf.org/en/index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hyperlink" Target="https://www.transparency.org/en/cpi/2021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hyperlink" Target="https://europa.eu/eurobarometer/surveys/detail/2166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5" Type="http://schemas.openxmlformats.org/officeDocument/2006/relationships/hyperlink" Target="https://www.socialprogress.org/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hyperlink" Target="https://www.weforum.org/reports/global-gender-gap-report-2021/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emf"/><Relationship Id="rId4" Type="http://schemas.openxmlformats.org/officeDocument/2006/relationships/hyperlink" Target="https://www.economist.com/graphic-detail/glass-ceiling-inde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hyperlink" Target="https://www.getkisi.com/work-life-balance-2021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hyperlink" Target="https://www.oecd.org/publications/the-pursuit-of-gender-equality-9789264281318-en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s://worldhappiness.report/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hyperlink" Target="https://www.kidsrights.org/research/kidsrights-index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emf"/><Relationship Id="rId4" Type="http://schemas.openxmlformats.org/officeDocument/2006/relationships/hyperlink" Target="https://www.unicef.org/media/84891/file/SOWC-2015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hyperlink" Target="https://www.oecdbetterlifeindex.org/topics/education/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emf"/><Relationship Id="rId5" Type="http://schemas.openxmlformats.org/officeDocument/2006/relationships/hyperlink" Target="https://www.cedefop.europa.eu/files/esi_-_technical_report_2020.pdf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hyperlink" Target="https://sedac.ciesin.columbia.edu/data/set/epi-environmental-performance-index-2016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wmf"/><Relationship Id="rId5" Type="http://schemas.openxmlformats.org/officeDocument/2006/relationships/hyperlink" Target="https://www.oecd.org/wise/how-s-life-23089679.htm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hyperlink" Target="https://ec.europa.eu/eurostat/documents/3217494/13394938/KS-EI-21-001-EN-N.pdf/ad9053c2-debd-68c0-2167-f2646efeaec1?t=1632300620367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emf"/><Relationship Id="rId5" Type="http://schemas.openxmlformats.org/officeDocument/2006/relationships/hyperlink" Target="https://www.sdgindex.org/reports/sustainable-development-report-2022/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hyperlink" Target="https://freedomhouse.org/report/freedom-world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www.bertelsmann-stiftung.de/en/publications/publication/did/social-justice-in-the-eu-and-oecd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36"/>
            <a:ext cx="9148508" cy="514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2479" y="1316262"/>
            <a:ext cx="8496944" cy="1439862"/>
          </a:xfrm>
        </p:spPr>
        <p:txBody>
          <a:bodyPr/>
          <a:lstStyle/>
          <a:p>
            <a:r>
              <a:rPr lang="en-US" sz="4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take a look. </a:t>
            </a:r>
            <a:endParaRPr lang="fi-FI" sz="4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601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31540" y="555526"/>
            <a:ext cx="6336704" cy="15841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681424"/>
            <a:ext cx="6120680" cy="124225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governance is at 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heart of happiness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8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1748730"/>
            <a:ext cx="4722907" cy="7085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500" cap="all" dirty="0">
                <a:solidFill>
                  <a:schemeClr val="bg1"/>
                </a:solidFill>
                <a:latin typeface="+mj-lt"/>
              </a:rPr>
              <a:t>BEST </a:t>
            </a:r>
          </a:p>
          <a:p>
            <a:pPr lvl="0"/>
            <a:r>
              <a:rPr lang="en-US" sz="1500" b="1" cap="all" dirty="0">
                <a:solidFill>
                  <a:schemeClr val="bg1"/>
                </a:solidFill>
                <a:latin typeface="+mj-lt"/>
              </a:rPr>
              <a:t>GOVERNANCE 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IN THE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WORLD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</a:t>
            </a:r>
            <a:r>
              <a:rPr lang="en-US" sz="1200" b="1" dirty="0" smtClean="0">
                <a:solidFill>
                  <a:schemeClr val="bg1"/>
                </a:solidFill>
              </a:rPr>
              <a:t>2023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has the best governance in the world as measured by voter turnout, legislative independence and the number of women in Parliament.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20538"/>
            <a:ext cx="4721712" cy="634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12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7652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STABLE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Fragile 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States Index </a:t>
            </a:r>
            <a:r>
              <a:rPr lang="en-US" sz="1200" b="1" dirty="0" smtClean="0">
                <a:solidFill>
                  <a:schemeClr val="bg1"/>
                </a:solidFill>
              </a:rPr>
              <a:t>2023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very stable when measured by political, social, economic and cohesion indicators.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14" y="3005250"/>
            <a:ext cx="394223" cy="4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2608116"/>
            <a:ext cx="5183874" cy="777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press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9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Reporters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Without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Borders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press is free in </a:t>
            </a:r>
            <a:r>
              <a:rPr lang="en-US" sz="2000" dirty="0" smtClean="0"/>
              <a:t>Finland. </a:t>
            </a:r>
            <a:r>
              <a:rPr lang="en-US" sz="2000" dirty="0"/>
              <a:t>Press freedom entails media independence, pluralism, lack of self-censorship, transparency, good legislative framework and infrastructure.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99742"/>
            <a:ext cx="1188180" cy="14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-2612826"/>
            <a:ext cx="5183874" cy="778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LEAST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CORRUPT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Corruption Perceptions Index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56" y="2550556"/>
            <a:ext cx="1039476" cy="127560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1671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And Finland measures </a:t>
            </a:r>
            <a:r>
              <a:rPr lang="en-US" sz="2000" dirty="0" smtClean="0">
                <a:solidFill>
                  <a:schemeClr val="tx1"/>
                </a:solidFill>
              </a:rPr>
              <a:t>very little corruption.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80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677435" y="1072537"/>
            <a:ext cx="4284737" cy="223224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677" y="1275146"/>
            <a:ext cx="4066811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FINNS CAN TRUST THE SYSTEM AND EACH OTHER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44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850933"/>
            <a:ext cx="4572000" cy="68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TRUST IN INSTITUTIONS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Public institutions are trusted in Finland. People’s trust in institutions is a common indicator of public administrations’ performance.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37" y="2797044"/>
            <a:ext cx="1349475" cy="9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6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40447"/>
            <a:ext cx="4572000" cy="56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THE POLICE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police </a:t>
            </a:r>
            <a:r>
              <a:rPr lang="en-US" sz="2000" dirty="0"/>
              <a:t>are one of the most trusted institutions in Finland. More than 90% of Finns say they trust the police. </a:t>
            </a:r>
          </a:p>
        </p:txBody>
      </p:sp>
      <p:pic>
        <p:nvPicPr>
          <p:cNvPr id="11" name="Kuva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64" y="2500268"/>
            <a:ext cx="1277459" cy="1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 CAPITAL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</a:t>
            </a: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Trust in institutions is also a component of social capital. Other elements are high civic participation and strong personal and social relationships.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1699" b="3833"/>
          <a:stretch/>
        </p:blipFill>
        <p:spPr>
          <a:xfrm>
            <a:off x="6916223" y="2541585"/>
            <a:ext cx="122809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1" y="-1410780"/>
            <a:ext cx="11697510" cy="779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35150" y="2715765"/>
            <a:ext cx="7345362" cy="1440161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FINLAND: </a:t>
            </a:r>
            <a:b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HAPPIEST COUNTRY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fi-F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8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252786"/>
            <a:ext cx="4929584" cy="740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FELLOW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CITIZENS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Eurobarometer 2018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85% of Finns agree or strongly agree that they can trust most of their fellow citizens. This is the highest percentage in Europe.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49" y="2613789"/>
            <a:ext cx="1214426" cy="1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10" name="TextBox 9"/>
          <p:cNvSpPr txBox="1"/>
          <p:nvPr/>
        </p:nvSpPr>
        <p:spPr>
          <a:xfrm>
            <a:off x="2483768" y="555526"/>
            <a:ext cx="518457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Trust comes easy when fairness is paired with equality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195736" y="267494"/>
            <a:ext cx="5616624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427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252786"/>
            <a:ext cx="5423002" cy="813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th</a:t>
            </a:r>
            <a:endParaRPr lang="fi-FI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places strong emphasis on social rights and equality. Basic welfare is a priority, as is equality of political power by gender, social group and socioeconomic position.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12055"/>
          <a:stretch/>
        </p:blipFill>
        <p:spPr>
          <a:xfrm>
            <a:off x="6829783" y="2571750"/>
            <a:ext cx="1368204" cy="12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6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59937"/>
            <a:ext cx="4572000" cy="6859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  <a:br>
              <a:rPr lang="en-US" sz="1600" cap="all" dirty="0">
                <a:solidFill>
                  <a:schemeClr val="bg1"/>
                </a:solidFill>
                <a:latin typeface="+mj-lt"/>
              </a:rPr>
            </a:b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FOR MINORITIES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2022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Inclusivity includes minorities, too. There is very little discrimination or violence against minorities, and a high acceptance of sexual minorities.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62" y="2772345"/>
            <a:ext cx="1343026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3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43"/>
            <a:ext cx="9143999" cy="6216445"/>
          </a:xfrm>
        </p:spPr>
      </p:pic>
      <p:sp>
        <p:nvSpPr>
          <p:cNvPr id="10" name="TextBox 9"/>
          <p:cNvSpPr txBox="1"/>
          <p:nvPr/>
        </p:nvSpPr>
        <p:spPr>
          <a:xfrm>
            <a:off x="2627784" y="1010163"/>
            <a:ext cx="5616624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GENDER EQUALITY IS ONE OF THE CORE VALUES OF FINNISH SOCIETY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267744" y="771550"/>
            <a:ext cx="6264696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222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956642"/>
            <a:ext cx="5400600" cy="8102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GENDER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EQUALITY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9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Global Gender Gap Report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2022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r="5140"/>
          <a:stretch/>
        </p:blipFill>
        <p:spPr>
          <a:xfrm>
            <a:off x="6839148" y="2497619"/>
            <a:ext cx="1349475" cy="1370275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would not be the happiest country in the world had it not been for its strong commitment to equality.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587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94" y="-977346"/>
            <a:ext cx="5371506" cy="6120846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FOR WORKING MOTHERS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Economist Glass-Ceiling Index </a:t>
            </a: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3" y="2625718"/>
            <a:ext cx="838452" cy="118568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Women make up 49% of the Finnish </a:t>
            </a:r>
            <a:r>
              <a:rPr lang="en-US" sz="2000" dirty="0" err="1"/>
              <a:t>labour</a:t>
            </a:r>
            <a:r>
              <a:rPr lang="en-US" sz="2000" dirty="0"/>
              <a:t> force.</a:t>
            </a:r>
          </a:p>
          <a:p>
            <a:pPr marL="0" indent="0">
              <a:buNone/>
            </a:pPr>
            <a:r>
              <a:rPr lang="en-US" sz="2000" dirty="0"/>
              <a:t>Affordable </a:t>
            </a:r>
            <a:r>
              <a:rPr lang="en-US" sz="2000" dirty="0" smtClean="0"/>
              <a:t>child care </a:t>
            </a:r>
            <a:r>
              <a:rPr lang="en-US" sz="2000" dirty="0"/>
              <a:t>and strong maternity rights make it easy for mothers to have a career in Finland.</a:t>
            </a:r>
          </a:p>
        </p:txBody>
      </p:sp>
    </p:spTree>
    <p:extLst>
      <p:ext uri="{BB962C8B-B14F-4D97-AF65-F5344CB8AC3E}">
        <p14:creationId xmlns:p14="http://schemas.microsoft.com/office/powerpoint/2010/main" val="1807758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668610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WORK-LIFE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BALANCE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Kisi Work–Life Balance Index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spc="-25" dirty="0">
              <a:solidFill>
                <a:srgbClr val="FFFFFF"/>
              </a:solidFill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 working life </a:t>
            </a:r>
            <a:r>
              <a:rPr lang="en-US" sz="2000" dirty="0" smtClean="0"/>
              <a:t>that </a:t>
            </a:r>
            <a:r>
              <a:rPr lang="en-US" sz="2000" dirty="0"/>
              <a:t>includes parental leave, flexible hours and remote </a:t>
            </a:r>
            <a:r>
              <a:rPr lang="en-US" sz="2000" dirty="0" smtClean="0"/>
              <a:t>work </a:t>
            </a:r>
            <a:r>
              <a:rPr lang="en-US" sz="2000" dirty="0"/>
              <a:t>makes it easy for parents – and everyone else – to combine work with personal life.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25" y="2643758"/>
            <a:ext cx="1362397" cy="11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597"/>
            <a:ext cx="7803952" cy="5202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2367435"/>
            <a:ext cx="3600400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9321" y="2715766"/>
            <a:ext cx="3528391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Women and men are equal – both at work and at home.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80</a:t>
            </a:r>
            <a:r>
              <a:rPr lang="en-US" sz="2000" dirty="0">
                <a:solidFill>
                  <a:schemeClr val="bg1"/>
                </a:solidFill>
              </a:rPr>
              <a:t>% of Finnish dads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take </a:t>
            </a:r>
            <a:r>
              <a:rPr lang="en-US" sz="2000" dirty="0">
                <a:solidFill>
                  <a:schemeClr val="bg1"/>
                </a:solidFill>
              </a:rPr>
              <a:t>paid parental leave.</a:t>
            </a:r>
          </a:p>
        </p:txBody>
      </p:sp>
    </p:spTree>
    <p:extLst>
      <p:ext uri="{BB962C8B-B14F-4D97-AF65-F5344CB8AC3E}">
        <p14:creationId xmlns:p14="http://schemas.microsoft.com/office/powerpoint/2010/main" val="4253027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0900" y="-847356"/>
            <a:ext cx="3993100" cy="59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 time dads spend with children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7" y="2500268"/>
            <a:ext cx="1368001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Pursuit of Gender Equality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2017 (OECD)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3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the only country in the developed world where fathers spend more time with </a:t>
            </a:r>
            <a:r>
              <a:rPr lang="en-US" sz="2000" dirty="0" smtClean="0"/>
              <a:t>their school-aged </a:t>
            </a:r>
            <a:r>
              <a:rPr lang="en-US" sz="2000" dirty="0"/>
              <a:t>children than mothers do.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/>
          <a:stretch/>
        </p:blipFill>
        <p:spPr>
          <a:xfrm>
            <a:off x="6857211" y="2701719"/>
            <a:ext cx="1349937" cy="10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12" name="Picture 5" descr="C:\Users\03108191\Downloads\Finland_Helsinki_people_highres_byJuliaKivela__MG_42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92546"/>
            <a:ext cx="46660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651477" y="1231013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HAPPIEST</a:t>
            </a:r>
          </a:p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496567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The </a:t>
            </a:r>
            <a:r>
              <a:rPr lang="en-US" sz="1100" b="1" dirty="0">
                <a:solidFill>
                  <a:schemeClr val="bg1"/>
                </a:solidFill>
              </a:rPr>
              <a:t>World Happiness </a:t>
            </a:r>
            <a:r>
              <a:rPr lang="en-US" sz="1000" b="1" dirty="0">
                <a:solidFill>
                  <a:schemeClr val="bg1"/>
                </a:solidFill>
              </a:rPr>
              <a:t>Report</a:t>
            </a: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2018–2023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object 9"/>
          <p:cNvSpPr/>
          <p:nvPr/>
        </p:nvSpPr>
        <p:spPr>
          <a:xfrm>
            <a:off x="6871485" y="2560171"/>
            <a:ext cx="1300915" cy="1239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20280" cy="71946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Since 2018, the World Happiness Report has ranked Finland as the happiest country in the world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2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251520" y="2499742"/>
            <a:ext cx="4032448" cy="23014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460851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NATURE FOSTERS WELLBEING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0970"/>
            <a:ext cx="9144000" cy="62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069" y="483518"/>
            <a:ext cx="61926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GETS AN </a:t>
            </a:r>
          </a:p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 START IN FINLAND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2843808" y="390971"/>
            <a:ext cx="6048672" cy="144016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024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82" y="-668610"/>
            <a:ext cx="5643542" cy="581211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CHILDREN’s</a:t>
            </a:r>
            <a:br>
              <a:rPr lang="en-US" sz="1600" b="1" cap="all" dirty="0">
                <a:solidFill>
                  <a:schemeClr val="bg1"/>
                </a:solidFill>
              </a:rPr>
            </a:br>
            <a:r>
              <a:rPr lang="en-US" sz="1600" b="1" cap="all" dirty="0">
                <a:solidFill>
                  <a:schemeClr val="bg1"/>
                </a:solidFill>
              </a:rPr>
              <a:t>RIGHTS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fi-FI" sz="1200" b="1" spc="10" dirty="0" err="1">
                <a:solidFill>
                  <a:srgbClr val="FFFFFF"/>
                </a:solidFill>
                <a:cs typeface="Finlandica"/>
              </a:rPr>
              <a:t>KidsRights</a:t>
            </a:r>
            <a:r>
              <a:rPr lang="fi-FI" sz="1200" b="1" spc="10" dirty="0">
                <a:solidFill>
                  <a:srgbClr val="FFFFFF"/>
                </a:solidFill>
                <a:cs typeface="Finlandica"/>
              </a:rPr>
              <a:t> Index</a:t>
            </a:r>
          </a:p>
          <a:p>
            <a:pPr marL="0" indent="0" algn="ctr">
              <a:buNone/>
              <a:defRPr/>
            </a:pPr>
            <a:r>
              <a:rPr lang="fi-FI" sz="1200" b="1" spc="10" dirty="0" smtClean="0">
                <a:solidFill>
                  <a:srgbClr val="FFFFFF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Happiness starts at birth. Finland is committed to protecting, respecting and continually improving the rights of children.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19" y="2675338"/>
            <a:ext cx="1062532" cy="1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3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11048"/>
            <a:ext cx="5962939" cy="5962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4574477" cy="2488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010823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To guarantee a more equal start to life, </a:t>
            </a:r>
            <a:r>
              <a:rPr lang="en-US" sz="2000" dirty="0" smtClean="0">
                <a:solidFill>
                  <a:schemeClr val="bg1"/>
                </a:solidFill>
              </a:rPr>
              <a:t>every child in Finland </a:t>
            </a:r>
            <a:r>
              <a:rPr lang="en-US" sz="2000" dirty="0">
                <a:solidFill>
                  <a:schemeClr val="bg1"/>
                </a:solidFill>
              </a:rPr>
              <a:t>is welcomed into the world </a:t>
            </a:r>
            <a:r>
              <a:rPr lang="en-US" sz="2000" dirty="0" smtClean="0">
                <a:solidFill>
                  <a:schemeClr val="bg1"/>
                </a:solidFill>
              </a:rPr>
              <a:t>with </a:t>
            </a:r>
            <a:r>
              <a:rPr lang="en-US" sz="2000" dirty="0">
                <a:solidFill>
                  <a:schemeClr val="bg1"/>
                </a:solidFill>
              </a:rPr>
              <a:t>a maternity package containing clothing and </a:t>
            </a:r>
            <a:r>
              <a:rPr lang="en-US" sz="2000" dirty="0" smtClean="0">
                <a:solidFill>
                  <a:schemeClr val="bg1"/>
                </a:solidFill>
              </a:rPr>
              <a:t>baby-care </a:t>
            </a:r>
            <a:r>
              <a:rPr lang="en-US" sz="2000" dirty="0">
                <a:solidFill>
                  <a:schemeClr val="bg1"/>
                </a:solidFill>
              </a:rPr>
              <a:t>products.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27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82" y="-1316682"/>
            <a:ext cx="4598825" cy="716400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TO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 A MOTHER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5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State of The World’s Mothers Report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2015 (UNICEF)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57414" y="2500268"/>
            <a:ext cx="1331209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An equal start for everyone requires healthy and happy mothers. Finland offers free prenatal care for mothers and nearly a year of paid parental leave when the child is born.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-1" r="778" b="-3450"/>
          <a:stretch/>
        </p:blipFill>
        <p:spPr>
          <a:xfrm>
            <a:off x="6857414" y="2643758"/>
            <a:ext cx="134498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0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6468"/>
            <a:ext cx="9902165" cy="5569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365" y="2499742"/>
            <a:ext cx="5185083" cy="237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87417" y="2787774"/>
            <a:ext cx="4464496" cy="1079501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dirty="0">
                <a:solidFill>
                  <a:schemeClr val="bg1"/>
                </a:solidFill>
              </a:rPr>
              <a:t>All children and their families are provided with healthcare and practical advice free of charge at </a:t>
            </a:r>
            <a:r>
              <a:rPr lang="en-US" sz="2000" i="1" dirty="0" err="1">
                <a:solidFill>
                  <a:schemeClr val="bg1"/>
                </a:solidFill>
              </a:rPr>
              <a:t>neuvola</a:t>
            </a:r>
            <a:r>
              <a:rPr lang="en-US" sz="2000" dirty="0">
                <a:solidFill>
                  <a:schemeClr val="bg1"/>
                </a:solidFill>
              </a:rPr>
              <a:t>, a national network of maternity and child health clinics.</a:t>
            </a:r>
          </a:p>
        </p:txBody>
      </p:sp>
    </p:spTree>
    <p:extLst>
      <p:ext uri="{BB962C8B-B14F-4D97-AF65-F5344CB8AC3E}">
        <p14:creationId xmlns:p14="http://schemas.microsoft.com/office/powerpoint/2010/main" val="36753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131840" y="711577"/>
            <a:ext cx="5779781" cy="17752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0561" y="947292"/>
            <a:ext cx="5823437" cy="130380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CAN REALISE THEIR POTENTIAL </a:t>
            </a:r>
          </a:p>
        </p:txBody>
      </p:sp>
    </p:spTree>
    <p:extLst>
      <p:ext uri="{BB962C8B-B14F-4D97-AF65-F5344CB8AC3E}">
        <p14:creationId xmlns:p14="http://schemas.microsoft.com/office/powerpoint/2010/main" val="3578900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06" y="0"/>
            <a:ext cx="4529816" cy="5308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000" b="1" cap="all" dirty="0">
                <a:solidFill>
                  <a:schemeClr val="bg1"/>
                </a:solidFill>
                <a:latin typeface="+mj-lt"/>
              </a:rPr>
              <a:t>EDUCATION</a:t>
            </a:r>
            <a:endParaRPr lang="en-US" sz="20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OECD Better Life Index 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991" y="2526082"/>
            <a:ext cx="1161401" cy="134181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Equality also means equal access to education. Education is free for everyone from preschool to higher education. This means that </a:t>
            </a:r>
            <a:r>
              <a:rPr lang="en-US" sz="2000" dirty="0" smtClean="0"/>
              <a:t>everyone </a:t>
            </a:r>
            <a:r>
              <a:rPr lang="en-US" sz="2000" dirty="0"/>
              <a:t>has the right to go </a:t>
            </a:r>
            <a:r>
              <a:rPr lang="en-US" sz="2000" dirty="0" smtClean="0"/>
              <a:t>attend </a:t>
            </a:r>
            <a:r>
              <a:rPr lang="en-US" sz="2000" dirty="0"/>
              <a:t>university tuition-free.</a:t>
            </a:r>
          </a:p>
        </p:txBody>
      </p:sp>
    </p:spTree>
    <p:extLst>
      <p:ext uri="{BB962C8B-B14F-4D97-AF65-F5344CB8AC3E}">
        <p14:creationId xmlns:p14="http://schemas.microsoft.com/office/powerpoint/2010/main" val="564948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23" y="-59938"/>
            <a:ext cx="9414513" cy="5295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7" y="1163219"/>
            <a:ext cx="5040561" cy="24166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1491630"/>
            <a:ext cx="4328655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And Finns are happy studying, too. According to </a:t>
            </a:r>
            <a:r>
              <a:rPr lang="en-US" sz="2000" dirty="0" smtClean="0">
                <a:solidFill>
                  <a:schemeClr val="bg1"/>
                </a:solidFill>
              </a:rPr>
              <a:t>the OECD’s </a:t>
            </a:r>
            <a:r>
              <a:rPr lang="en-US" sz="2000" dirty="0">
                <a:solidFill>
                  <a:schemeClr val="bg1"/>
                </a:solidFill>
              </a:rPr>
              <a:t>PISA study, Finland is the only nation where both students’ reading skills and </a:t>
            </a:r>
            <a:r>
              <a:rPr lang="en-US" sz="2000" dirty="0" smtClean="0">
                <a:solidFill>
                  <a:schemeClr val="bg1"/>
                </a:solidFill>
              </a:rPr>
              <a:t>their satisfaction </a:t>
            </a:r>
            <a:r>
              <a:rPr lang="en-US" sz="2000" dirty="0">
                <a:solidFill>
                  <a:schemeClr val="bg1"/>
                </a:solidFill>
              </a:rPr>
              <a:t>with life are at a high level.  </a:t>
            </a:r>
          </a:p>
        </p:txBody>
      </p:sp>
    </p:spTree>
    <p:extLst>
      <p:ext uri="{BB962C8B-B14F-4D97-AF65-F5344CB8AC3E}">
        <p14:creationId xmlns:p14="http://schemas.microsoft.com/office/powerpoint/2010/main" val="355789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14" y="-164554"/>
            <a:ext cx="4466586" cy="595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SKILLS DEVELOPMENT AT WORK</a:t>
            </a:r>
            <a:endParaRPr lang="en-US" sz="16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European </a:t>
            </a:r>
            <a:r>
              <a:rPr lang="en-US" sz="1200" b="1" dirty="0">
                <a:solidFill>
                  <a:schemeClr val="bg1"/>
                </a:solidFill>
              </a:rPr>
              <a:t>Skills Index Technical </a:t>
            </a:r>
            <a:r>
              <a:rPr lang="en-US" sz="1200" b="1">
                <a:solidFill>
                  <a:schemeClr val="bg1"/>
                </a:solidFill>
              </a:rPr>
              <a:t>Report </a:t>
            </a:r>
            <a:r>
              <a:rPr lang="en-US" sz="1200" b="1" smtClean="0">
                <a:solidFill>
                  <a:schemeClr val="bg1"/>
                </a:solidFill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Finland, learning doesn’t end when you </a:t>
            </a:r>
            <a:r>
              <a:rPr lang="en-US" sz="2000" dirty="0" smtClean="0"/>
              <a:t>graduate. </a:t>
            </a:r>
            <a:r>
              <a:rPr lang="en-US" sz="2000" dirty="0"/>
              <a:t>Finnish societal structures support lifelong learning and skills development at work.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21" y="2571750"/>
            <a:ext cx="1071492" cy="12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1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072"/>
            <a:ext cx="7803952" cy="5201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2366507"/>
            <a:ext cx="5832648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37468" y="2643758"/>
            <a:ext cx="5036815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Trust, equality and low hierarchies are also staples of Finnish work culture. Employees’ opinions are taken into </a:t>
            </a:r>
            <a:r>
              <a:rPr lang="en-US" sz="2000" dirty="0" smtClean="0">
                <a:solidFill>
                  <a:schemeClr val="bg1"/>
                </a:solidFill>
              </a:rPr>
              <a:t>account, </a:t>
            </a:r>
            <a:r>
              <a:rPr lang="en-US" sz="2000" dirty="0">
                <a:solidFill>
                  <a:schemeClr val="bg1"/>
                </a:solidFill>
              </a:rPr>
              <a:t>and instead of constant monitoring, people are trusted to do what everyone has decided.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2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03108191\Downloads\Slush_Japan_2015 (5)_12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5724128" y="257504"/>
            <a:ext cx="3024336" cy="2242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What is the World </a:t>
            </a:r>
          </a:p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Happiness Report?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 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3003798"/>
            <a:ext cx="4874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World </a:t>
            </a:r>
            <a:r>
              <a:rPr lang="en-US" b="1" dirty="0">
                <a:solidFill>
                  <a:schemeClr val="bg1"/>
                </a:solidFill>
              </a:rPr>
              <a:t>Happiness Report ranks 156 countries by their happiness levels.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People in each country are asked to rate their life on a 10-step ladder from the best possible to the worst possible life for them.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7761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77" y="-524594"/>
            <a:ext cx="9985513" cy="6655667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95536" y="490440"/>
            <a:ext cx="4032448" cy="20093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75343"/>
            <a:ext cx="388843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NATURE FOSTERS WELLBEING</a:t>
            </a:r>
          </a:p>
        </p:txBody>
      </p:sp>
    </p:spTree>
    <p:extLst>
      <p:ext uri="{BB962C8B-B14F-4D97-AF65-F5344CB8AC3E}">
        <p14:creationId xmlns:p14="http://schemas.microsoft.com/office/powerpoint/2010/main" val="3142999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512" y="-1715884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CLEANEST COUNTRY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Environmental Performance Index </a:t>
            </a: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Clean water, unpolluted air and </a:t>
            </a:r>
            <a:r>
              <a:rPr lang="en-US" sz="2000" dirty="0" smtClean="0"/>
              <a:t>unspoiled </a:t>
            </a:r>
            <a:r>
              <a:rPr lang="en-US" sz="2000" dirty="0"/>
              <a:t>nature greatly contribute to wellbeing and happiness.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97" y="2745831"/>
            <a:ext cx="1280729" cy="9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83" y="0"/>
            <a:ext cx="5447025" cy="515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CLOSENESS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TO NATURE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How’s Life? 2020 (OECD)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Nature is always close in Finland. Even if you live in a city, you are never more than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10-minute </a:t>
            </a:r>
            <a:r>
              <a:rPr lang="en-US" sz="2000" dirty="0"/>
              <a:t>walk from a park or forest.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2189" b="2452"/>
          <a:stretch/>
        </p:blipFill>
        <p:spPr>
          <a:xfrm>
            <a:off x="6822925" y="2542671"/>
            <a:ext cx="1373811" cy="13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292" y="-795763"/>
            <a:ext cx="6540436" cy="73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FORESTED </a:t>
            </a:r>
            <a:br>
              <a:rPr lang="fi-FI" sz="1600" b="1" cap="all" dirty="0">
                <a:solidFill>
                  <a:schemeClr val="bg1"/>
                </a:solidFill>
                <a:latin typeface="+mj-lt"/>
              </a:rPr>
            </a:br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IN EUROPE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 smtClean="0">
              <a:solidFill>
                <a:srgbClr val="FFFFFF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Eurostat</a:t>
            </a: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2021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71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Finns </a:t>
            </a:r>
            <a:r>
              <a:rPr lang="en-US" sz="2000" dirty="0" smtClean="0"/>
              <a:t>love the </a:t>
            </a:r>
            <a:r>
              <a:rPr lang="en-US" sz="2000" dirty="0"/>
              <a:t>forest. More than 80% of Finns say the forest is important to them. Serenity, security, </a:t>
            </a:r>
            <a:r>
              <a:rPr lang="en-US" sz="2000" dirty="0" smtClean="0"/>
              <a:t>joy</a:t>
            </a:r>
            <a:r>
              <a:rPr lang="en-US" sz="2000" dirty="0"/>
              <a:t> </a:t>
            </a:r>
            <a:r>
              <a:rPr lang="en-US" sz="2000" dirty="0" smtClean="0"/>
              <a:t>and energy are </a:t>
            </a:r>
            <a:r>
              <a:rPr lang="en-US" sz="2000" dirty="0"/>
              <a:t>the </a:t>
            </a:r>
            <a:r>
              <a:rPr lang="en-US" sz="2000" dirty="0" smtClean="0"/>
              <a:t>words </a:t>
            </a:r>
            <a:r>
              <a:rPr lang="en-US" sz="2000" dirty="0"/>
              <a:t>most associated with the woods.</a:t>
            </a:r>
          </a:p>
        </p:txBody>
      </p:sp>
      <p:pic>
        <p:nvPicPr>
          <p:cNvPr id="11" name="Kuva 3">
            <a:extLst>
              <a:ext uri="{FF2B5EF4-FFF2-40B4-BE49-F238E27FC236}">
                <a16:creationId xmlns:a16="http://schemas.microsoft.com/office/drawing/2014/main" id="{C860068A-474D-E24E-81EF-4DF21F2DF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5" y="2668745"/>
            <a:ext cx="1320628" cy="11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68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82" y="0"/>
            <a:ext cx="7721714" cy="5146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5078533" cy="2920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25664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Two-thirds of Finnish forests are owned by ordinary families, but 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concept of </a:t>
            </a:r>
            <a:r>
              <a:rPr lang="en-US" sz="2000" dirty="0" smtClean="0">
                <a:solidFill>
                  <a:schemeClr val="bg1"/>
                </a:solidFill>
              </a:rPr>
              <a:t>Every Person’s </a:t>
            </a:r>
            <a:r>
              <a:rPr lang="en-US" sz="2000" dirty="0">
                <a:solidFill>
                  <a:schemeClr val="bg1"/>
                </a:solidFill>
              </a:rPr>
              <a:t>Right means that anyone may hike, camp, and gather mushrooms and berries in any forest, regardless of who owns it.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26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73" y="-1820738"/>
            <a:ext cx="6860872" cy="69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SUSTAINABLE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DEVELOPMENT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Sustainable Development Report 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ensure future happiness, sustainable development needs to be a priority. This includes clean, affordable energy, responsible consumption and climate action.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4516" b="9316"/>
          <a:stretch/>
        </p:blipFill>
        <p:spPr>
          <a:xfrm>
            <a:off x="6822925" y="2643758"/>
            <a:ext cx="1368369" cy="11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3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9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172886" y="2499742"/>
            <a:ext cx="6199314" cy="22294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590465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People in Finland </a:t>
            </a:r>
          </a:p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TRULY HAVE THE FREEDOM TO MAKE DECISIONS 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052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7" y="-1038666"/>
            <a:ext cx="4710250" cy="7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POLITICAL AND civil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Freedom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in the World 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98" y="2509469"/>
            <a:ext cx="1291952" cy="131390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ranks first in political rights and civil liberties, while the Finnish infrastructure of happiness allows for even more comprehensive freedom.</a:t>
            </a:r>
          </a:p>
        </p:txBody>
      </p:sp>
    </p:spTree>
    <p:extLst>
      <p:ext uri="{BB962C8B-B14F-4D97-AF65-F5344CB8AC3E}">
        <p14:creationId xmlns:p14="http://schemas.microsoft.com/office/powerpoint/2010/main" val="2485780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2" y="-653134"/>
            <a:ext cx="9159652" cy="6105204"/>
          </a:xfrm>
        </p:spPr>
      </p:pic>
      <p:sp>
        <p:nvSpPr>
          <p:cNvPr id="5" name="Rectangle 4"/>
          <p:cNvSpPr/>
          <p:nvPr/>
        </p:nvSpPr>
        <p:spPr>
          <a:xfrm>
            <a:off x="899592" y="2139702"/>
            <a:ext cx="5112568" cy="2504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3648" y="2427734"/>
            <a:ext cx="4320480" cy="7194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People in Finland are </a:t>
            </a:r>
            <a:r>
              <a:rPr lang="en-US" sz="2000" dirty="0"/>
              <a:t>free to make mistakes. P</a:t>
            </a:r>
            <a:r>
              <a:rPr lang="en-US" sz="2000" dirty="0" smtClean="0"/>
              <a:t>oor </a:t>
            </a:r>
            <a:r>
              <a:rPr lang="en-US" sz="2000" dirty="0"/>
              <a:t>life decisions or bad luck don’t necessarily mean falling too far behind, and people are free to explore and find their own path.</a:t>
            </a:r>
          </a:p>
        </p:txBody>
      </p:sp>
    </p:spTree>
    <p:extLst>
      <p:ext uri="{BB962C8B-B14F-4D97-AF65-F5344CB8AC3E}">
        <p14:creationId xmlns:p14="http://schemas.microsoft.com/office/powerpoint/2010/main" val="1752833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a well-functioning, safe, fair, equal and ‘error-friendly’ society, people can worry less and concentrate on living their lives. </a:t>
            </a:r>
            <a:r>
              <a:rPr lang="en-US" sz="2000" dirty="0">
                <a:solidFill>
                  <a:schemeClr val="tx1"/>
                </a:solidFill>
              </a:rPr>
              <a:t>People have the freedom to be happy.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2192"/>
            <a:ext cx="5040561" cy="52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1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12637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293" y="3854945"/>
            <a:ext cx="1901306" cy="12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2573015"/>
            <a:ext cx="1888728" cy="12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3867894"/>
            <a:ext cx="1875565" cy="12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2594414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6" y="1288790"/>
            <a:ext cx="1875565" cy="12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1285839"/>
            <a:ext cx="1895763" cy="12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286" y="57531"/>
            <a:ext cx="1907353" cy="11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6366" y="1965317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</a:t>
            </a:r>
          </a:p>
          <a:p>
            <a:r>
              <a:rPr lang="fi-FI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1995686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EXPECTANCY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4876" y="3258781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SUPPORT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8352" y="3248858"/>
            <a:ext cx="1737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TO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DECISIONS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6988" y="4507255"/>
            <a:ext cx="132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GENEROSITY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SOCIETY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58352" y="4515966"/>
            <a:ext cx="1358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2040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Although the World Happiness Report measures subjective happiness, the study also attempts to explain each country’s score by referring to a range of underlying factors.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50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931790"/>
            <a:ext cx="7776864" cy="143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/>
              <a:t>Finland: </a:t>
            </a:r>
            <a:br>
              <a:rPr lang="en-US" sz="4400" cap="none" dirty="0"/>
            </a:br>
            <a:r>
              <a:rPr lang="en-US" sz="4400" cap="none" dirty="0"/>
              <a:t>The Happiest Country </a:t>
            </a:r>
            <a:br>
              <a:rPr lang="en-US" sz="4400" cap="none" dirty="0"/>
            </a:br>
            <a:r>
              <a:rPr lang="en-US" sz="4400" cap="none" dirty="0"/>
              <a:t>in the World.</a:t>
            </a:r>
          </a:p>
        </p:txBody>
      </p:sp>
    </p:spTree>
    <p:extLst>
      <p:ext uri="{BB962C8B-B14F-4D97-AF65-F5344CB8AC3E}">
        <p14:creationId xmlns:p14="http://schemas.microsoft.com/office/powerpoint/2010/main" val="1231161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for questions: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37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60" y="-53365"/>
            <a:ext cx="7803952" cy="5192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1347614"/>
            <a:ext cx="5400600" cy="3168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47664" y="1635646"/>
            <a:ext cx="4464496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According to a survey commissioned by the Tax Administration in 2019, 80% of Finns are happy to pay their taxes, 96% believe paying taxes is an important civic duty and 98% believe taxes are important for maintaining Finland’s welfare state.</a:t>
            </a:r>
          </a:p>
        </p:txBody>
      </p:sp>
    </p:spTree>
    <p:extLst>
      <p:ext uri="{BB962C8B-B14F-4D97-AF65-F5344CB8AC3E}">
        <p14:creationId xmlns:p14="http://schemas.microsoft.com/office/powerpoint/2010/main" val="3913785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3108191\Downloads\Finland_Helsinki_events_Juhlaviikot_TheNightOfArts_web_byJuliaKivela__MG_1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84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Finns so </a:t>
            </a:r>
            <a:r>
              <a:rPr lang="en-US" sz="4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happy?</a:t>
            </a:r>
            <a:endParaRPr lang="fi-FI" sz="4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SOCIALLY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JUST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Social Justice Index</a:t>
            </a:r>
            <a:r>
              <a:rPr lang="en-US" sz="1200" b="1" spc="-15" dirty="0">
                <a:solidFill>
                  <a:srgbClr val="FFFFFF"/>
                </a:solidFill>
                <a:cs typeface="Finlandica"/>
              </a:rPr>
              <a:t>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2019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065" y="2570988"/>
            <a:ext cx="1232175" cy="1228593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Happiness starts with the basics: </a:t>
            </a:r>
            <a:r>
              <a:rPr lang="en-US" sz="2000" dirty="0" smtClean="0">
                <a:solidFill>
                  <a:schemeClr val="tx1"/>
                </a:solidFill>
              </a:rPr>
              <a:t>healthcare, poverty prevention and  </a:t>
            </a:r>
            <a:r>
              <a:rPr lang="en-US" sz="2000" dirty="0" err="1">
                <a:solidFill>
                  <a:schemeClr val="tx1"/>
                </a:solidFill>
              </a:rPr>
              <a:t>labour</a:t>
            </a:r>
            <a:r>
              <a:rPr lang="en-US" sz="2000" dirty="0">
                <a:solidFill>
                  <a:schemeClr val="tx1"/>
                </a:solidFill>
              </a:rPr>
              <a:t> market </a:t>
            </a:r>
            <a:r>
              <a:rPr lang="en-US" sz="2000" dirty="0" smtClean="0">
                <a:solidFill>
                  <a:schemeClr val="tx1"/>
                </a:solidFill>
              </a:rPr>
              <a:t>access. </a:t>
            </a:r>
            <a:r>
              <a:rPr lang="en-US" sz="2000" dirty="0">
                <a:solidFill>
                  <a:schemeClr val="tx1"/>
                </a:solidFill>
              </a:rPr>
              <a:t>In Finland, healthcare and income security are guaranteed to everyone.</a:t>
            </a:r>
          </a:p>
        </p:txBody>
      </p:sp>
    </p:spTree>
    <p:extLst>
      <p:ext uri="{BB962C8B-B14F-4D97-AF65-F5344CB8AC3E}">
        <p14:creationId xmlns:p14="http://schemas.microsoft.com/office/powerpoint/2010/main" val="794579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GLOBAL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PROSPERITY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The Legatum Prosperity Index </a:t>
            </a:r>
            <a:r>
              <a:rPr lang="en-US" sz="1200" b="1" spc="5" dirty="0" smtClean="0">
                <a:solidFill>
                  <a:srgbClr val="FFFFFF"/>
                </a:solidFill>
                <a:cs typeface="Finlandica"/>
              </a:rPr>
              <a:t>2023</a:t>
            </a:r>
            <a:endParaRPr lang="en-US" sz="1200" b="1" spc="-15" dirty="0">
              <a:solidFill>
                <a:srgbClr val="FFFFFF"/>
              </a:solidFill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36" y="2626030"/>
            <a:ext cx="1248651" cy="1132849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Wealth </a:t>
            </a:r>
            <a:r>
              <a:rPr lang="en-US" sz="2000" dirty="0"/>
              <a:t>also plays a part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 Finns’ happiness. However, according to the World Happiness Report, GDP per capita alone doesn’t explain happiness.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</a:t>
            </a:r>
            <a:r>
              <a:rPr lang="en-US" sz="2000" dirty="0" smtClean="0"/>
              <a:t>explains it, </a:t>
            </a:r>
            <a:r>
              <a:rPr lang="en-US" sz="2000" dirty="0"/>
              <a:t>then?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11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-380578"/>
            <a:ext cx="4594110" cy="574263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secret is: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 infrastructure of happiness.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Finnish society is arranged in a way that allows for happiness.</a:t>
            </a:r>
          </a:p>
        </p:txBody>
      </p:sp>
    </p:spTree>
    <p:extLst>
      <p:ext uri="{BB962C8B-B14F-4D97-AF65-F5344CB8AC3E}">
        <p14:creationId xmlns:p14="http://schemas.microsoft.com/office/powerpoint/2010/main" val="2727123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mpusUMWorkspaceUnitTaxonomyTaxHTField0 xmlns="c138b538-c2fd-4cca-8c26-6e4e32e5a042">
      <Terms xmlns="http://schemas.microsoft.com/office/infopath/2007/PartnerControls"/>
    </KampusUMWorkspaceUnitTaxonomyTaxHTField0>
    <KampusUMWorkspaceEdustustotTaxonomyTaxHTField0 xmlns="c138b538-c2fd-4cca-8c26-6e4e32e5a042">
      <Terms xmlns="http://schemas.microsoft.com/office/infopath/2007/PartnerControls"/>
    </KampusUMWorkspaceEdustustotTaxonomyTaxHTField0>
    <KampusOrganizationTaxHTField0 xmlns="c138b538-c2fd-4cca-8c26-6e4e32e5a042">
      <Terms xmlns="http://schemas.microsoft.com/office/infopath/2007/PartnerControls"/>
    </KampusOrganizationTaxHTField0>
    <KampusKeywordsTaxHTField0 xmlns="c138b538-c2fd-4cca-8c26-6e4e32e5a042">
      <Terms xmlns="http://schemas.microsoft.com/office/infopath/2007/PartnerControls"/>
    </KampusKeywordsTaxHTField0>
    <TaxCatchAll xmlns="c138b538-c2fd-4cca-8c26-6e4e32e5a042"/>
  </documentManagement>
</p:properties>
</file>

<file path=customXml/item2.xml><?xml version="1.0" encoding="utf-8"?>
<?mso-contentType ?>
<SharedContentType xmlns="Microsoft.SharePoint.Taxonomy.ContentTypeSync" SourceId="acce3c4a-091f-4b07-a6c7-e4a083e8073a" ContentTypeId="0x010100B5FAB64B6C204DD994D3FAC0C34E2BFF005CF2430FFC79460EB5C0D5057385B5CC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ampus UM asiakirja" ma:contentTypeID="0x010100B5FAB64B6C204DD994D3FAC0C34E2BFF005CF2430FFC79460EB5C0D5057385B5CC0081DA05BA70136A4BA875CCB8DE438B23" ma:contentTypeVersion="4" ma:contentTypeDescription="Kampus UM asiakirja" ma:contentTypeScope="" ma:versionID="38ed7cb7a078a076faa6fa7637134d4a">
  <xsd:schema xmlns:xsd="http://www.w3.org/2001/XMLSchema" xmlns:xs="http://www.w3.org/2001/XMLSchema" xmlns:p="http://schemas.microsoft.com/office/2006/metadata/properties" xmlns:ns1="c138b538-c2fd-4cca-8c26-6e4e32e5a042" xmlns:ns3="fd163cb2-84b8-42b0-b2ee-8461c0cad317" targetNamespace="http://schemas.microsoft.com/office/2006/metadata/properties" ma:root="true" ma:fieldsID="b76f9d6b9c29f9952235152c0cb2509e" ns1:_="" ns3:_="">
    <xsd:import namespace="c138b538-c2fd-4cca-8c26-6e4e32e5a042"/>
    <xsd:import namespace="fd163cb2-84b8-42b0-b2ee-8461c0cad317"/>
    <xsd:element name="properties">
      <xsd:complexType>
        <xsd:sequence>
          <xsd:element name="documentManagement">
            <xsd:complexType>
              <xsd:all>
                <xsd:element ref="ns1:KampusUMWorkspaceUnitTaxonomyTaxHTField0" minOccurs="0"/>
                <xsd:element ref="ns1:KampusUMWorkspaceEdustustotTaxonomyTaxHTField0" minOccurs="0"/>
                <xsd:element ref="ns1:KampusKeywordsTaxHTField0" minOccurs="0"/>
                <xsd:element ref="ns1:TaxCatchAll" minOccurs="0"/>
                <xsd:element ref="ns1:TaxCatchAllLabel" minOccurs="0"/>
                <xsd:element ref="ns1:KampusOrganizationTaxHTField0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8b538-c2fd-4cca-8c26-6e4e32e5a042" elementFormDefault="qualified">
    <xsd:import namespace="http://schemas.microsoft.com/office/2006/documentManagement/types"/>
    <xsd:import namespace="http://schemas.microsoft.com/office/infopath/2007/PartnerControls"/>
    <xsd:element name="KampusUMWorkspaceUnitTaxonomyTaxHTField0" ma:index="1" nillable="true" ma:taxonomy="true" ma:internalName="KampusUMWorkspaceUnitTaxonomyTaxHTField0" ma:taxonomyFieldName="KampusUMWorkspaceUnitTaxonomy" ma:displayName="Units" ma:default="" ma:fieldId="{a353fed3-d079-45f2-a4c2-2895ec69f9e9}" ma:taxonomyMulti="true" ma:sspId="acce3c4a-091f-4b07-a6c7-e4a083e8073a" ma:termSetId="80e3562b-7485-4316-bebc-d1df3a5fb8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UMWorkspaceEdustustotTaxonomyTaxHTField0" ma:index="2" nillable="true" ma:taxonomy="true" ma:internalName="KampusUMWorkspaceEdustustotTaxonomyTaxHTField0" ma:taxonomyFieldName="KampusUMWorkspaceEdustustotTaxonomy" ma:displayName="Missions" ma:default="" ma:fieldId="{baf8dec7-292a-4aff-b29f-bf33d6bb81a2}" ma:taxonomyMulti="true" ma:sspId="acce3c4a-091f-4b07-a6c7-e4a083e8073a" ma:termSetId="9daea566-ebc8-4053-9e4e-00493b474a3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KeywordsTaxHTField0" ma:index="4" nillable="true" ma:taxonomy="true" ma:internalName="KampusKeywordsTaxHTField0" ma:taxonomyFieldName="KampusKeywords" ma:displayName="Keywords" ma:default="" ma:fieldId="{1b40a1dd-212b-4729-a26e-8a2bffa86a15}" ma:taxonomyMulti="true" ma:sspId="acce3c4a-091f-4b07-a6c7-e4a083e8073a" ma:termSetId="c57e3b40-808e-4864-abb2-3453a6c26e7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CatchAll" ma:description="" ma:hidden="true" ma:list="{b1f2bebe-84ad-4a5e-b9e7-6b8f5e85d74d}" ma:internalName="TaxCatchAll" ma:showField="CatchAllData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CatchAllLabel" ma:description="" ma:hidden="true" ma:list="{b1f2bebe-84ad-4a5e-b9e7-6b8f5e85d74d}" ma:internalName="TaxCatchAllLabel" ma:readOnly="true" ma:showField="CatchAllDataLabel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ampusOrganizationTaxHTField0" ma:index="16" nillable="true" ma:taxonomy="true" ma:internalName="KampusOrganizationTaxHTField0" ma:taxonomyFieldName="KampusOrganization" ma:displayName="Organization" ma:readOnly="false" ma:default="" ma:fieldId="{2db0ae7a-6cf0-4985-ba6a-e776373147cc}" ma:taxonomyMulti="true" ma:sspId="acce3c4a-091f-4b07-a6c7-e4a083e8073a" ma:termSetId="96581ae4-b9dd-471b-b644-43b1ab68b7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63cb2-84b8-42b0-b2ee-8461c0cad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A7EA03-7606-40EE-AB5B-EE6FC1A583F5}">
  <ds:schemaRefs>
    <ds:schemaRef ds:uri="c138b538-c2fd-4cca-8c26-6e4e32e5a04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fd163cb2-84b8-42b0-b2ee-8461c0cad31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C0FEAE-B2E6-4124-BF6E-339F541AD87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D29D2C6-D090-455F-8D34-F4986B9D8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8b538-c2fd-4cca-8c26-6e4e32e5a042"/>
    <ds:schemaRef ds:uri="fd163cb2-84b8-42b0-b2ee-8461c0cad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DE3E995-2FE3-43EE-989B-2B367FC1B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43487</TotalTime>
  <Words>2102</Words>
  <Application>Microsoft Office PowerPoint</Application>
  <PresentationFormat>On-screen Show (16:9)</PresentationFormat>
  <Paragraphs>384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Finlandica</vt:lpstr>
      <vt:lpstr>Arial</vt:lpstr>
      <vt:lpstr>Finland_sample-3</vt:lpstr>
      <vt:lpstr>1_Suomi Finland Blanco</vt:lpstr>
      <vt:lpstr>PowerPoint Presentation</vt:lpstr>
      <vt:lpstr>FINLAND:  The HAPPIEST COUNTRY  IN THE WORLD</vt:lpstr>
      <vt:lpstr>PowerPoint Presentation</vt:lpstr>
      <vt:lpstr>PowerPoint Presentation</vt:lpstr>
      <vt:lpstr>PowerPoint Presentation</vt:lpstr>
      <vt:lpstr>Why are Finns so happy?</vt:lpstr>
      <vt:lpstr>PowerPoint Presentation</vt:lpstr>
      <vt:lpstr>PowerPoint Presentation</vt:lpstr>
      <vt:lpstr>PowerPoint Presentation</vt:lpstr>
      <vt:lpstr>Let’s take a look.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 for questions:</vt:lpstr>
      <vt:lpstr>PowerPoint Presentation</vt:lpstr>
    </vt:vector>
  </TitlesOfParts>
  <Manager>Hasan &amp; Partners</Manager>
  <Company>FORMIN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Pappi Meira</cp:lastModifiedBy>
  <cp:revision>948</cp:revision>
  <dcterms:created xsi:type="dcterms:W3CDTF">2017-11-03T10:48:57Z</dcterms:created>
  <dcterms:modified xsi:type="dcterms:W3CDTF">2023-04-20T12:28:38Z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0x010100B5FAB64B6C204DD994D3FAC0C34E2BFF005CF2430FFC79460EB5C0D5057385B5CC0081DA05BA70136A4BA875CCB8DE438B23</vt:lpwstr>
  </property>
  <property fmtid="{D5CDD505-2E9C-101B-9397-08002B2CF9AE}" pid="3" name="KampusOrganization">
    <vt:lpwstr/>
  </property>
  <property fmtid="{D5CDD505-2E9C-101B-9397-08002B2CF9AE}" pid="4" name="KampusUMWorkspaceEdustustotTaxonomy">
    <vt:lpwstr/>
  </property>
  <property fmtid="{D5CDD505-2E9C-101B-9397-08002B2CF9AE}" pid="5" name="KampusUMWorkspaceUnitTaxonomy">
    <vt:lpwstr/>
  </property>
  <property fmtid="{D5CDD505-2E9C-101B-9397-08002B2CF9AE}" pid="6" name="KampusKeywords">
    <vt:lpwstr/>
  </property>
</Properties>
</file>