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668" r:id="rId2"/>
  </p:sldMasterIdLst>
  <p:notesMasterIdLst>
    <p:notesMasterId r:id="rId24"/>
  </p:notesMasterIdLst>
  <p:handoutMasterIdLst>
    <p:handoutMasterId r:id="rId25"/>
  </p:handoutMasterIdLst>
  <p:sldIdLst>
    <p:sldId id="256" r:id="rId3"/>
    <p:sldId id="257" r:id="rId4"/>
    <p:sldId id="258" r:id="rId5"/>
    <p:sldId id="276" r:id="rId6"/>
    <p:sldId id="265" r:id="rId7"/>
    <p:sldId id="277" r:id="rId8"/>
    <p:sldId id="269" r:id="rId9"/>
    <p:sldId id="278" r:id="rId10"/>
    <p:sldId id="280" r:id="rId11"/>
    <p:sldId id="281" r:id="rId12"/>
    <p:sldId id="282" r:id="rId13"/>
    <p:sldId id="270" r:id="rId14"/>
    <p:sldId id="263" r:id="rId15"/>
    <p:sldId id="271" r:id="rId16"/>
    <p:sldId id="283" r:id="rId17"/>
    <p:sldId id="286" r:id="rId18"/>
    <p:sldId id="284" r:id="rId19"/>
    <p:sldId id="264" r:id="rId20"/>
    <p:sldId id="266" r:id="rId21"/>
    <p:sldId id="267" r:id="rId22"/>
    <p:sldId id="268" r:id="rId23"/>
  </p:sldIdLst>
  <p:sldSz cx="9144000" cy="5143500" type="screen16x9"/>
  <p:notesSz cx="6858000" cy="9144000"/>
  <p:embeddedFontLst>
    <p:embeddedFont>
      <p:font typeface="Finlandica" pitchFamily="2" charset="77"/>
      <p:regular r:id="rId26"/>
      <p:bold r:id="rId27"/>
      <p:italic r:id="rId28"/>
      <p:boldItalic r:id="rId29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A340"/>
    <a:srgbClr val="000000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0" autoAdjust="0"/>
    <p:restoredTop sz="73265" autoAdjust="0"/>
  </p:normalViewPr>
  <p:slideViewPr>
    <p:cSldViewPr showGuides="1">
      <p:cViewPr varScale="1">
        <p:scale>
          <a:sx n="122" d="100"/>
          <a:sy n="122" d="100"/>
        </p:scale>
        <p:origin x="2144" y="200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968A-C5CD-48D6-8084-81464DC378B1}" type="datetimeFigureOut">
              <a:rPr lang="fi-FI" sz="800" smtClean="0"/>
              <a:t>22.3.2023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F012230E-46B9-4165-8898-A333A13AD8A2}" type="datetimeFigureOut">
              <a:rPr lang="fi-FI" smtClean="0"/>
              <a:pPr/>
              <a:t>22.3.2023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 Riitta </a:t>
            </a:r>
            <a:r>
              <a:rPr lang="en-US" dirty="0" err="1"/>
              <a:t>Supperi</a:t>
            </a:r>
            <a:r>
              <a:rPr lang="en-US" dirty="0"/>
              <a:t>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Keksi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/Finland Promotion Board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9944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Riitta </a:t>
            </a:r>
            <a:r>
              <a:rPr lang="en-US" dirty="0" err="1"/>
              <a:t>Supperi</a:t>
            </a:r>
            <a:r>
              <a:rPr lang="en-US" dirty="0"/>
              <a:t>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Keksi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/Finland Promotion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6658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err="1"/>
              <a:t>Riku</a:t>
            </a:r>
            <a:r>
              <a:rPr lang="en-US" dirty="0"/>
              <a:t> </a:t>
            </a:r>
            <a:r>
              <a:rPr lang="en-US" dirty="0" err="1"/>
              <a:t>Isohella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8705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/>
              <a:t>Thanks to this policy and an emphasis on support to children with learning difficulties, Finnish education results are impressively equal. 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1200" b="0" dirty="0"/>
              <a:t>Photo: </a:t>
            </a:r>
            <a:r>
              <a:rPr lang="en-US" sz="1200" b="0" dirty="0" err="1"/>
              <a:t>Sakari</a:t>
            </a:r>
            <a:r>
              <a:rPr lang="en-US" sz="1200" b="0" dirty="0"/>
              <a:t> </a:t>
            </a:r>
            <a:r>
              <a:rPr lang="en-US" sz="1200" b="0" dirty="0" err="1"/>
              <a:t>Piippo</a:t>
            </a: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9748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But as seriously as Finns take education, they are also serious about the </a:t>
            </a:r>
            <a:r>
              <a:rPr lang="en-US" sz="1200" b="1" dirty="0"/>
              <a:t>joy of learning</a:t>
            </a:r>
            <a:r>
              <a:rPr lang="en-US" sz="1200" dirty="0"/>
              <a:t>. </a:t>
            </a:r>
            <a:r>
              <a:rPr lang="en-US" dirty="0"/>
              <a:t>Play and creativity are an especially important part of early childhood education, while music, arts and physical education continue to be a vital part of the curriculum in primary and secondary schools. </a:t>
            </a:r>
          </a:p>
          <a:p>
            <a:endParaRPr lang="en-US" dirty="0"/>
          </a:p>
          <a:p>
            <a:r>
              <a:rPr lang="en-US" dirty="0"/>
              <a:t>At upper secondary school the aim is to develop the pupils</a:t>
            </a:r>
            <a:r>
              <a:rPr lang="en-US" b="1" dirty="0"/>
              <a:t>’ transversal competences</a:t>
            </a:r>
            <a:r>
              <a:rPr lang="en-US" dirty="0"/>
              <a:t>. </a:t>
            </a:r>
            <a:r>
              <a:rPr lang="en-US" sz="1200" dirty="0"/>
              <a:t>These contain skills in life management and responsible involvement, not only boosting lifelong learning but also helping pupils to grow into </a:t>
            </a:r>
            <a:r>
              <a:rPr lang="en-US" sz="1200" b="1" dirty="0"/>
              <a:t>balanced, enlightened humans and citizens</a:t>
            </a:r>
            <a:r>
              <a:rPr lang="en-US" sz="1200" dirty="0"/>
              <a:t>.</a:t>
            </a:r>
            <a:endParaRPr lang="fi-FI" sz="1200" b="1" dirty="0"/>
          </a:p>
          <a:p>
            <a:pPr marL="0" indent="0">
              <a:buNone/>
            </a:pPr>
            <a:endParaRPr lang="en-US" sz="1200" b="0" dirty="0"/>
          </a:p>
          <a:p>
            <a:pPr marL="0" indent="0">
              <a:buNone/>
            </a:pPr>
            <a:r>
              <a:rPr lang="en-US" sz="1200" b="0" dirty="0"/>
              <a:t>Photo: </a:t>
            </a:r>
            <a:r>
              <a:rPr lang="en-US" sz="1200" b="0" dirty="0" err="1"/>
              <a:t>Pasi</a:t>
            </a:r>
            <a:r>
              <a:rPr lang="en-US" sz="1200" b="0" dirty="0"/>
              <a:t> Markkanen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4896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2668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err="1"/>
              <a:t>Riku</a:t>
            </a:r>
            <a:r>
              <a:rPr lang="en-US" dirty="0"/>
              <a:t> </a:t>
            </a:r>
            <a:r>
              <a:rPr lang="en-US" dirty="0" err="1"/>
              <a:t>Isohella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6353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this makes Finland uniquely positioned to adapt to </a:t>
            </a:r>
            <a:r>
              <a:rPr lang="en-US" b="1" dirty="0"/>
              <a:t>a world transformed by </a:t>
            </a:r>
            <a:r>
              <a:rPr lang="en-US" b="1" dirty="0" err="1"/>
              <a:t>digitalisation</a:t>
            </a:r>
            <a:r>
              <a:rPr lang="en-US" b="1" dirty="0"/>
              <a:t>, automation, Artificial Intelligence and other new </a:t>
            </a:r>
            <a:r>
              <a:rPr lang="en-US" dirty="0"/>
              <a:t>technologies, where traditional tasks and occupations will change or even disappear, and others emerge in their place</a:t>
            </a:r>
          </a:p>
          <a:p>
            <a:endParaRPr lang="en-US" dirty="0"/>
          </a:p>
          <a:p>
            <a:r>
              <a:rPr lang="en-US" dirty="0"/>
              <a:t>Photo: Elina Manninen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9730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Finnish system is also open to public-private partnerships as well as enterprise and research cooperation. </a:t>
            </a:r>
          </a:p>
          <a:p>
            <a:pPr marL="0" indent="0">
              <a:buNone/>
            </a:pPr>
            <a:endParaRPr lang="fi-FI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 Elina Manninen</a:t>
            </a:r>
          </a:p>
          <a:p>
            <a:pPr marL="0" indent="0">
              <a:buNone/>
            </a:pPr>
            <a:endParaRPr lang="fi-FI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4561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Continuous investment in education, research and lifelong learning is </a:t>
            </a:r>
            <a:r>
              <a:rPr lang="en-US" b="1" dirty="0"/>
              <a:t>an investment in equal opportunities</a:t>
            </a:r>
            <a:r>
              <a:rPr lang="en-US" dirty="0"/>
              <a:t>. </a:t>
            </a:r>
            <a:endParaRPr lang="fi-FI" dirty="0"/>
          </a:p>
          <a:p>
            <a:pPr marL="0" indent="0">
              <a:buNone/>
            </a:pPr>
            <a:endParaRPr lang="fi-FI" sz="1200" dirty="0"/>
          </a:p>
          <a:p>
            <a:pPr marL="0" indent="0">
              <a:buNone/>
            </a:pPr>
            <a:r>
              <a:rPr lang="fi-FI" sz="1200" dirty="0"/>
              <a:t>Photo: ulkoministeriö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792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Continuous investment in education, research and lifelong learning is an investment in equal opportunities. </a:t>
            </a:r>
            <a:endParaRPr lang="fi-FI" dirty="0">
              <a:solidFill>
                <a:schemeClr val="bg1"/>
              </a:solidFill>
            </a:endParaRPr>
          </a:p>
          <a:p>
            <a:endParaRPr lang="en-US" dirty="0"/>
          </a:p>
          <a:p>
            <a:r>
              <a:rPr lang="en-US" dirty="0"/>
              <a:t>Photo: </a:t>
            </a:r>
            <a:r>
              <a:rPr lang="en-US" dirty="0" err="1"/>
              <a:t>Pasi</a:t>
            </a:r>
            <a:r>
              <a:rPr lang="en-US" dirty="0"/>
              <a:t> Markkanen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1417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That has meant that education should be available to everyone regardless of their gender or socioeconomic background. </a:t>
            </a: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 Riitta </a:t>
            </a:r>
            <a:r>
              <a:rPr lang="en-US" dirty="0" err="1"/>
              <a:t>Supperi</a:t>
            </a:r>
            <a:r>
              <a:rPr lang="en-US" dirty="0"/>
              <a:t>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Keksi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/Finland Promotion Board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7431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Photo: Riitta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Supperi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Keksi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/Finland Promotion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8875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 Finnish thinking, learning environments should encourage innovation, make room for creativity and allow the various abilities of individuals to flourish. That means </a:t>
            </a:r>
            <a:r>
              <a:rPr lang="en-US" sz="1200" b="1" dirty="0"/>
              <a:t>equality, creativity and competitiveness </a:t>
            </a:r>
            <a:r>
              <a:rPr lang="en-US" sz="1200" dirty="0"/>
              <a:t>are all very much intertwined.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Photo: Riitta </a:t>
            </a:r>
            <a:r>
              <a:rPr lang="en-US" sz="1200" dirty="0" err="1"/>
              <a:t>Supperi</a:t>
            </a:r>
            <a:r>
              <a:rPr lang="en-US" sz="1200" dirty="0"/>
              <a:t>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Keksi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/Finland Promotion Board</a:t>
            </a:r>
            <a:endParaRPr lang="fi-FI" sz="1200" dirty="0"/>
          </a:p>
          <a:p>
            <a:pPr marL="0" indent="0">
              <a:buNone/>
            </a:pPr>
            <a:endParaRPr lang="fi-FI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7642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6887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Velhot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Photography Oy/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Riku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Isohella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9578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Photo: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Velhot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Photography Oy/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Riku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Isohella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9600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Emilia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Kangasluoma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4100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 Riitta </a:t>
            </a:r>
            <a:r>
              <a:rPr lang="en-US" dirty="0" err="1"/>
              <a:t>Supperi</a:t>
            </a:r>
            <a:r>
              <a:rPr lang="en-US" dirty="0"/>
              <a:t>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Keksi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/Finland Promotion Board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847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882F-6FA4-46CF-A8EE-FAEC11772BB6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775450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9FD55B-118D-43A4-8BE3-2671986A2DE9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5239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4840-EC16-4AD9-9E63-131000EF363A}" type="datetime1">
              <a:rPr lang="fi-FI" smtClean="0"/>
              <a:t>22.3.2023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2503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D4C7-DC30-4D72-AD15-09A0FAF8FEF6}" type="datetime1">
              <a:rPr lang="fi-FI" smtClean="0"/>
              <a:t>22.3.2023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4611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77A8-F06A-4763-B466-13C38868FF98}" type="datetime1">
              <a:rPr lang="fi-FI" smtClean="0"/>
              <a:t>22.3.2023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353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A44B-B7C7-4272-B6C4-3F79201367F0}" type="datetime1">
              <a:rPr lang="fi-FI" smtClean="0"/>
              <a:t>22.3.2023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0152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64EC-1F92-439C-A334-93E67D933082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169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9B9C0-9DF1-4F96-B925-6ED2D784ABD9}" type="datetime1">
              <a:rPr lang="fi-FI" smtClean="0"/>
              <a:t>22.3.2023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1133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6066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0561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003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D005-A54C-4DFE-9765-2BED80465EA0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7704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9E4EB1-FA89-4A39-96C3-37483AE5CEE2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2071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B58426-5F65-40EC-9872-4F186B4238D1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8697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9537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754952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777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1FF6A-88FE-4829-AABE-A8D19FDDA656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1070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04A870-5DDB-45A8-A254-49DFCA16BCAA}" type="datetime1">
              <a:rPr lang="fi-FI" smtClean="0"/>
              <a:t>22.3.2023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9590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22.3.2023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76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99213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22.3.2023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9443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882F-6FA4-46CF-A8EE-FAEC11772BB6}" type="datetime1">
              <a:rPr lang="fi-FI" smtClean="0"/>
              <a:t>22.3.2023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8091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BABB8-ABAB-0B23-1E60-3164AE5B2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Autonomous</a:t>
            </a:r>
            <a:r>
              <a:rPr lang="fi-FI" dirty="0"/>
              <a:t> </a:t>
            </a:r>
            <a:r>
              <a:rPr lang="fi-FI" dirty="0" err="1"/>
              <a:t>teachers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B1D9C-615B-5760-F0D4-AAFFB4239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Teachers are highly respected in Finland. All teachers are university-educated.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Teachers also work independently and have significant autonomy to choose teaching methods, study materials, and many other matters.</a:t>
            </a:r>
            <a:endParaRPr lang="fi-FI" sz="1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9" name="Picture Placeholder 8" descr="A group of people working on computers&#10;&#10;Description automatically generated with low confidence">
            <a:extLst>
              <a:ext uri="{FF2B5EF4-FFF2-40B4-BE49-F238E27FC236}">
                <a16:creationId xmlns:a16="http://schemas.microsoft.com/office/drawing/2014/main" id="{7DCF0160-F362-F6A8-C3CC-14B50D07D1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8959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E0DD3-B7FE-8EC2-FA77-ADE5B7D8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Student-centred</a:t>
            </a:r>
            <a:r>
              <a:rPr lang="en-US" dirty="0"/>
              <a:t>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25ACF-2A75-C8AB-FA9F-96771FA3F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Finnish pupils spend less time in classrooms than most of their counterparts around the world. 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In basic education, the average class size is 20 students.</a:t>
            </a:r>
          </a:p>
          <a:p>
            <a:endParaRPr lang="en-US" dirty="0"/>
          </a:p>
        </p:txBody>
      </p:sp>
      <p:pic>
        <p:nvPicPr>
          <p:cNvPr id="10" name="Picture Placeholder 9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733B081C-E198-834D-275C-6B5B6E14F1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52"/>
          <a:stretch/>
        </p:blipFill>
        <p:spPr/>
      </p:pic>
    </p:spTree>
    <p:extLst>
      <p:ext uri="{BB962C8B-B14F-4D97-AF65-F5344CB8AC3E}">
        <p14:creationId xmlns:p14="http://schemas.microsoft.com/office/powerpoint/2010/main" val="37407595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table, group&#10;&#10;Description automatically generated">
            <a:extLst>
              <a:ext uri="{FF2B5EF4-FFF2-40B4-BE49-F238E27FC236}">
                <a16:creationId xmlns:a16="http://schemas.microsoft.com/office/drawing/2014/main" id="{E773F760-8830-71CF-DE08-222EA17531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86" b="9277"/>
          <a:stretch/>
        </p:blipFill>
        <p:spPr>
          <a:xfrm>
            <a:off x="0" y="-452587"/>
            <a:ext cx="9252520" cy="5596087"/>
          </a:xfrm>
          <a:prstGeom prst="rect">
            <a:avLst/>
          </a:prstGeom>
        </p:spPr>
      </p:pic>
      <p:sp>
        <p:nvSpPr>
          <p:cNvPr id="8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3435846"/>
            <a:ext cx="6408712" cy="1224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While new technologies can benefit learning in many ways,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it is </a:t>
            </a:r>
            <a:r>
              <a:rPr lang="en-US" dirty="0" err="1">
                <a:solidFill>
                  <a:schemeClr val="bg1"/>
                </a:solidFill>
              </a:rPr>
              <a:t>recognised</a:t>
            </a:r>
            <a:r>
              <a:rPr lang="en-US" dirty="0">
                <a:solidFill>
                  <a:schemeClr val="bg1"/>
                </a:solidFill>
              </a:rPr>
              <a:t> that they need to be used in a pedagogically meaningful way to be effective. </a:t>
            </a:r>
          </a:p>
        </p:txBody>
      </p:sp>
    </p:spTree>
    <p:extLst>
      <p:ext uri="{BB962C8B-B14F-4D97-AF65-F5344CB8AC3E}">
        <p14:creationId xmlns:p14="http://schemas.microsoft.com/office/powerpoint/2010/main" val="2082702822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3559E-71EA-8B64-CF49-962481CF5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Equal</a:t>
            </a:r>
            <a:r>
              <a:rPr lang="fi-FI" dirty="0"/>
              <a:t> </a:t>
            </a:r>
            <a:r>
              <a:rPr lang="fi-FI" dirty="0" err="1"/>
              <a:t>opportunities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/>
              <a:t>Regional and</a:t>
            </a:r>
          </a:p>
          <a:p>
            <a:pPr marL="0" indent="0">
              <a:buNone/>
            </a:pPr>
            <a:r>
              <a:rPr lang="en-US" sz="1600" dirty="0"/>
              <a:t>socioeconomic differences in learning outcomes are very modest. The Finnish system is based on providing every child with a neighborhood school that is just as good as any other school in the country.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Content Placeholder 6" descr="Children wearing safety vests walking in line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4916" r="46656" b="4916"/>
          <a:stretch/>
        </p:blipFill>
        <p:spPr>
          <a:xfrm>
            <a:off x="5292725" y="0"/>
            <a:ext cx="38512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3130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0AA53-5F8E-68C6-10AE-3A12ED782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Joy of learning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/>
              <a:t>Schooldays are relatively short, and there is no </a:t>
            </a:r>
            <a:r>
              <a:rPr lang="en-US" sz="1600" dirty="0" err="1"/>
              <a:t>standardised</a:t>
            </a:r>
            <a:r>
              <a:rPr lang="en-US" sz="1600" dirty="0"/>
              <a:t> testing. 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Finnish schools focus on creating a motivating environment in the classroom, support for those who need it, and on a holistic perspective on children’s well-being. 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" name="Picture 2" descr="Children playing in the nature with an adult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2" r="14011" b="10253"/>
          <a:stretch/>
        </p:blipFill>
        <p:spPr>
          <a:xfrm>
            <a:off x="5264566" y="0"/>
            <a:ext cx="38512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12821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78D90-7C6E-6EF9-EC86-71C0AB4DF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0"/>
              <a:t>High academic performance and </a:t>
            </a:r>
            <a:br>
              <a:rPr lang="fi-FI" b="0"/>
            </a:br>
            <a:r>
              <a:rPr lang="fi-FI" b="0"/>
              <a:t>high life satisfaction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1B99E-1F22-D4AA-16A8-972FB2E4F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150" y="1492249"/>
            <a:ext cx="5689178" cy="2879701"/>
          </a:xfrm>
        </p:spPr>
        <p:txBody>
          <a:bodyPr/>
          <a:lstStyle/>
          <a:p>
            <a:pPr marL="0" indent="0">
              <a:buNone/>
            </a:pPr>
            <a:endParaRPr lang="en-US" sz="1600" b="0" dirty="0"/>
          </a:p>
          <a:p>
            <a:pPr marL="0" indent="0">
              <a:buNone/>
            </a:pPr>
            <a:r>
              <a:rPr lang="en-US" sz="1600" b="0" dirty="0"/>
              <a:t>Finland has consistently ranked high on the</a:t>
            </a:r>
            <a:r>
              <a:rPr lang="fi-FI" sz="1600" b="0" dirty="0"/>
              <a:t> </a:t>
            </a:r>
            <a:r>
              <a:rPr lang="fi-FI" sz="1600" b="0" dirty="0" err="1"/>
              <a:t>Programme</a:t>
            </a:r>
            <a:r>
              <a:rPr lang="fi-FI" sz="1600" b="0" dirty="0"/>
              <a:t> for International </a:t>
            </a:r>
            <a:r>
              <a:rPr lang="fi-FI" sz="1600" b="0" dirty="0" err="1"/>
              <a:t>Student</a:t>
            </a:r>
            <a:r>
              <a:rPr lang="fi-FI" sz="1600" b="0" dirty="0"/>
              <a:t> </a:t>
            </a:r>
            <a:r>
              <a:rPr lang="fi-FI" sz="1600" b="0" dirty="0" err="1"/>
              <a:t>Assessment</a:t>
            </a:r>
            <a:r>
              <a:rPr lang="fi-FI" sz="1600" b="0" dirty="0"/>
              <a:t> (PISA), a </a:t>
            </a:r>
            <a:r>
              <a:rPr lang="fi-FI" sz="1600" b="0" dirty="0" err="1"/>
              <a:t>comparison</a:t>
            </a:r>
            <a:r>
              <a:rPr lang="fi-FI" sz="1600" b="0" dirty="0"/>
              <a:t> </a:t>
            </a:r>
            <a:r>
              <a:rPr lang="fi-FI" sz="1600" b="0" dirty="0" err="1"/>
              <a:t>testing</a:t>
            </a:r>
            <a:r>
              <a:rPr lang="fi-FI" sz="1600" b="0" dirty="0"/>
              <a:t> </a:t>
            </a:r>
            <a:r>
              <a:rPr lang="fi-FI" sz="1600" b="0" dirty="0" err="1"/>
              <a:t>the</a:t>
            </a:r>
            <a:r>
              <a:rPr lang="fi-FI" sz="1600" b="0" dirty="0"/>
              <a:t> </a:t>
            </a:r>
            <a:r>
              <a:rPr lang="fi-FI" sz="1600" b="0" dirty="0" err="1"/>
              <a:t>skills</a:t>
            </a:r>
            <a:r>
              <a:rPr lang="fi-FI" sz="1600" b="0" dirty="0"/>
              <a:t> and </a:t>
            </a:r>
            <a:r>
              <a:rPr lang="fi-FI" sz="1600" b="0" dirty="0" err="1"/>
              <a:t>knowledge</a:t>
            </a:r>
            <a:r>
              <a:rPr lang="fi-FI" sz="1600" b="0" dirty="0"/>
              <a:t> of 15-year-old </a:t>
            </a:r>
            <a:r>
              <a:rPr lang="fi-FI" sz="1600" b="0" dirty="0" err="1"/>
              <a:t>students</a:t>
            </a:r>
            <a:r>
              <a:rPr lang="fi-FI" sz="1600" b="0" dirty="0"/>
              <a:t> in </a:t>
            </a:r>
            <a:r>
              <a:rPr lang="fi-FI" sz="1600" b="0" dirty="0" err="1"/>
              <a:t>different</a:t>
            </a:r>
            <a:r>
              <a:rPr lang="fi-FI" sz="1600" b="0" dirty="0"/>
              <a:t> </a:t>
            </a:r>
            <a:r>
              <a:rPr lang="fi-FI" sz="1600" b="0" dirty="0" err="1"/>
              <a:t>countries</a:t>
            </a:r>
            <a:r>
              <a:rPr lang="fi-FI" sz="1600" b="0" dirty="0"/>
              <a:t>. </a:t>
            </a:r>
          </a:p>
          <a:p>
            <a:pPr marL="0" indent="0">
              <a:buNone/>
            </a:pPr>
            <a:endParaRPr lang="fi-FI" sz="1600" b="0" dirty="0"/>
          </a:p>
          <a:p>
            <a:pPr marL="0" indent="0">
              <a:buNone/>
            </a:pPr>
            <a:r>
              <a:rPr lang="fi-FI" sz="1600" b="0" dirty="0" err="1"/>
              <a:t>Finnish</a:t>
            </a:r>
            <a:r>
              <a:rPr lang="fi-FI" sz="1600" b="0" dirty="0"/>
              <a:t> </a:t>
            </a:r>
            <a:r>
              <a:rPr lang="fi-FI" sz="1600" b="0" dirty="0" err="1"/>
              <a:t>students</a:t>
            </a:r>
            <a:r>
              <a:rPr lang="fi-FI" sz="1600" b="0" dirty="0"/>
              <a:t> </a:t>
            </a:r>
            <a:r>
              <a:rPr lang="fi-FI" sz="1600" b="0" dirty="0" err="1"/>
              <a:t>are</a:t>
            </a:r>
            <a:r>
              <a:rPr lang="fi-FI" sz="1600" b="0" dirty="0"/>
              <a:t> </a:t>
            </a:r>
            <a:r>
              <a:rPr lang="fi-FI" sz="1600" b="0" dirty="0" err="1"/>
              <a:t>also</a:t>
            </a:r>
            <a:r>
              <a:rPr lang="fi-FI" sz="1600" b="0" dirty="0"/>
              <a:t> </a:t>
            </a:r>
            <a:r>
              <a:rPr lang="fi-FI" sz="1600" b="0" dirty="0" err="1"/>
              <a:t>placed</a:t>
            </a:r>
            <a:r>
              <a:rPr lang="fi-FI" sz="1600" b="0" dirty="0"/>
              <a:t> </a:t>
            </a:r>
            <a:r>
              <a:rPr lang="fi-FI" sz="1600" b="0" dirty="0" err="1"/>
              <a:t>high</a:t>
            </a:r>
            <a:r>
              <a:rPr lang="fi-FI" sz="1600" b="0" dirty="0"/>
              <a:t> in </a:t>
            </a:r>
            <a:r>
              <a:rPr lang="fi-FI" sz="1600" b="0" dirty="0" err="1"/>
              <a:t>the</a:t>
            </a:r>
            <a:r>
              <a:rPr lang="fi-FI" sz="1600" b="0" dirty="0"/>
              <a:t> </a:t>
            </a:r>
            <a:r>
              <a:rPr lang="fi-FI" sz="1600" b="0" dirty="0" err="1"/>
              <a:t>assessment</a:t>
            </a:r>
            <a:r>
              <a:rPr lang="fi-FI" sz="1600" b="0" dirty="0"/>
              <a:t> of life </a:t>
            </a:r>
            <a:r>
              <a:rPr lang="fi-FI" sz="1600" b="0" dirty="0" err="1"/>
              <a:t>satisfaction</a:t>
            </a:r>
            <a:r>
              <a:rPr lang="fi-FI" sz="1600" b="0" dirty="0"/>
              <a:t>, </a:t>
            </a:r>
            <a:r>
              <a:rPr lang="fi-FI" sz="1600" b="0" dirty="0" err="1"/>
              <a:t>making</a:t>
            </a:r>
            <a:r>
              <a:rPr lang="fi-FI" sz="1600" b="0" dirty="0"/>
              <a:t> Finland </a:t>
            </a:r>
            <a:r>
              <a:rPr lang="fi-FI" sz="1600" b="0" dirty="0" err="1"/>
              <a:t>the</a:t>
            </a:r>
            <a:r>
              <a:rPr lang="fi-FI" sz="1600" b="0" dirty="0"/>
              <a:t> </a:t>
            </a:r>
            <a:r>
              <a:rPr lang="fi-FI" sz="1600" b="0" dirty="0" err="1"/>
              <a:t>only</a:t>
            </a:r>
            <a:r>
              <a:rPr lang="fi-FI" sz="1600" b="0" dirty="0"/>
              <a:t> country in </a:t>
            </a:r>
            <a:r>
              <a:rPr lang="fi-FI" sz="1600" b="0" dirty="0" err="1"/>
              <a:t>the</a:t>
            </a:r>
            <a:r>
              <a:rPr lang="fi-FI" sz="1600" b="0" dirty="0"/>
              <a:t> PISA </a:t>
            </a:r>
            <a:r>
              <a:rPr lang="fi-FI" sz="1600" b="0" dirty="0" err="1"/>
              <a:t>study</a:t>
            </a:r>
            <a:r>
              <a:rPr lang="fi-FI" sz="1600" b="0" dirty="0"/>
              <a:t> </a:t>
            </a:r>
            <a:r>
              <a:rPr lang="fi-FI" sz="1600" b="0" dirty="0" err="1"/>
              <a:t>combining</a:t>
            </a:r>
            <a:r>
              <a:rPr lang="fi-FI" sz="1600" b="0" dirty="0"/>
              <a:t> </a:t>
            </a:r>
            <a:r>
              <a:rPr lang="fi-FI" sz="1600" b="0" dirty="0" err="1"/>
              <a:t>high</a:t>
            </a:r>
            <a:r>
              <a:rPr lang="fi-FI" sz="1600" b="0" dirty="0"/>
              <a:t> </a:t>
            </a:r>
            <a:r>
              <a:rPr lang="fi-FI" sz="1600" b="0" dirty="0" err="1"/>
              <a:t>academic</a:t>
            </a:r>
            <a:r>
              <a:rPr lang="fi-FI" sz="1600" b="0" dirty="0"/>
              <a:t> </a:t>
            </a:r>
            <a:r>
              <a:rPr lang="fi-FI" sz="1600" b="0" dirty="0" err="1"/>
              <a:t>performance</a:t>
            </a:r>
            <a:r>
              <a:rPr lang="fi-FI" sz="1600" b="0" dirty="0"/>
              <a:t> </a:t>
            </a:r>
            <a:r>
              <a:rPr lang="fi-FI" sz="1600" b="0" dirty="0" err="1"/>
              <a:t>with</a:t>
            </a:r>
            <a:r>
              <a:rPr lang="fi-FI" sz="1600" b="0" dirty="0"/>
              <a:t> </a:t>
            </a:r>
            <a:r>
              <a:rPr lang="fi-FI" sz="1600" b="0" dirty="0" err="1"/>
              <a:t>high</a:t>
            </a:r>
            <a:r>
              <a:rPr lang="fi-FI" sz="1600" b="0" dirty="0"/>
              <a:t> life </a:t>
            </a:r>
            <a:r>
              <a:rPr lang="fi-FI" sz="1600" b="0" dirty="0" err="1"/>
              <a:t>satisfaction</a:t>
            </a:r>
            <a:r>
              <a:rPr lang="fi-FI" sz="1600" b="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5762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riting on a whiteboard&#10;&#10;Description automatically generated with medium confidence">
            <a:extLst>
              <a:ext uri="{FF2B5EF4-FFF2-40B4-BE49-F238E27FC236}">
                <a16:creationId xmlns:a16="http://schemas.microsoft.com/office/drawing/2014/main" id="{2745C110-7F01-2B33-F7A5-1499FAF1CE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8979" r="132" b="8599"/>
          <a:stretch/>
        </p:blipFill>
        <p:spPr>
          <a:xfrm>
            <a:off x="-36512" y="-524594"/>
            <a:ext cx="10157082" cy="56680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2" y="3291830"/>
            <a:ext cx="6984776" cy="1224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One of the factors behind Finland’s PISA results is the fact that low-achieving students perform better than in most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309606143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DFAAA-0577-59C1-CF25-3DCA94CC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Investing</a:t>
            </a:r>
            <a:r>
              <a:rPr lang="fi-FI" dirty="0"/>
              <a:t> in </a:t>
            </a:r>
            <a:r>
              <a:rPr lang="fi-FI" dirty="0" err="1"/>
              <a:t>education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611EC-BD61-BAFC-6F24-2510A0AC7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Finland is investing in its universities and other institutions of higher learning.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By 2030, Finland plans to invest 4% of its GDP in Research and Development. </a:t>
            </a:r>
          </a:p>
          <a:p>
            <a:endParaRPr lang="en-US" dirty="0"/>
          </a:p>
        </p:txBody>
      </p:sp>
      <p:pic>
        <p:nvPicPr>
          <p:cNvPr id="9" name="Picture Placeholder 8" descr="A picture containing person, indoor, person, preparing&#10;&#10;Description automatically generated">
            <a:extLst>
              <a:ext uri="{FF2B5EF4-FFF2-40B4-BE49-F238E27FC236}">
                <a16:creationId xmlns:a16="http://schemas.microsoft.com/office/drawing/2014/main" id="{B4476F78-430A-9F16-95DF-691D012C17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" b="5370"/>
          <a:stretch/>
        </p:blipFill>
        <p:spPr/>
      </p:pic>
    </p:spTree>
    <p:extLst>
      <p:ext uri="{BB962C8B-B14F-4D97-AF65-F5344CB8AC3E}">
        <p14:creationId xmlns:p14="http://schemas.microsoft.com/office/powerpoint/2010/main" val="392432728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5D57215-DAFA-7D70-C2B5-A6BE22A4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Skills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future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7694ECF-B65D-3E49-258D-6FB21B0D3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/>
              <a:t>Finland's strengths lie in excellent, relatively equal learning outcomes, a high education level, a healthy work-life balance, and flexibility of the education system, making it possible to rapidly adapt to new technologies. </a:t>
            </a:r>
          </a:p>
          <a:p>
            <a:endParaRPr lang="en-US" dirty="0"/>
          </a:p>
        </p:txBody>
      </p:sp>
      <p:pic>
        <p:nvPicPr>
          <p:cNvPr id="4" name="Content Placeholder 3" descr="A children witing the letter 'A' with a table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" b="5514"/>
          <a:stretch/>
        </p:blipFill>
        <p:spPr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835150" y="1492249"/>
            <a:ext cx="2736850" cy="28797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3745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81692-2268-A24C-A468-DF62DBB98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Evolving education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j-lt"/>
              </a:rPr>
              <a:t>As the world changes, educational systems must evolve to continue providing citizens with the skills needed in the future.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j-lt"/>
              </a:rPr>
              <a:t>Embedded in Finnish culture are an open-mindedness for science and technology and a commitment to knowledge-based growth and prosperity</a:t>
            </a:r>
            <a:r>
              <a:rPr lang="en-US" sz="1600" dirty="0"/>
              <a:t>. </a:t>
            </a:r>
            <a:endParaRPr lang="fi-FI" sz="1600" dirty="0"/>
          </a:p>
          <a:p>
            <a:pPr marL="0" indent="0">
              <a:buNone/>
            </a:pPr>
            <a:endParaRPr lang="en-US" sz="1600" dirty="0"/>
          </a:p>
          <a:p>
            <a:endParaRPr lang="fi-FI" dirty="0"/>
          </a:p>
          <a:p>
            <a:endParaRPr lang="en-US" dirty="0"/>
          </a:p>
        </p:txBody>
      </p:sp>
      <p:pic>
        <p:nvPicPr>
          <p:cNvPr id="7" name="Picture Placeholder 6" descr="A picture containing engine, indoor&#10;&#10;Description automatically generated">
            <a:extLst>
              <a:ext uri="{FF2B5EF4-FFF2-40B4-BE49-F238E27FC236}">
                <a16:creationId xmlns:a16="http://schemas.microsoft.com/office/drawing/2014/main" id="{D91884C0-5CCB-BA07-A036-73E64F8718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6" r="25066"/>
          <a:stretch/>
        </p:blipFill>
        <p:spPr/>
      </p:pic>
    </p:spTree>
    <p:extLst>
      <p:ext uri="{BB962C8B-B14F-4D97-AF65-F5344CB8AC3E}">
        <p14:creationId xmlns:p14="http://schemas.microsoft.com/office/powerpoint/2010/main" val="151213663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dren in the schoolyard looking up to camera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80180" cy="51640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139" y="-20538"/>
            <a:ext cx="9190457" cy="5155934"/>
          </a:xfrm>
          <a:prstGeom prst="rect">
            <a:avLst/>
          </a:prstGeom>
          <a:solidFill>
            <a:srgbClr val="000000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8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35150" y="2067992"/>
            <a:ext cx="5689178" cy="1439862"/>
          </a:xfrm>
        </p:spPr>
        <p:txBody>
          <a:bodyPr/>
          <a:lstStyle/>
          <a:p>
            <a:r>
              <a:rPr lang="en-US" sz="6600" dirty="0"/>
              <a:t>Future Skills</a:t>
            </a:r>
            <a:br>
              <a:rPr lang="en-US" sz="6600" dirty="0"/>
            </a:br>
            <a:r>
              <a:rPr lang="en-US" sz="6600" b="0" dirty="0"/>
              <a:t>with </a:t>
            </a:r>
            <a:r>
              <a:rPr lang="en-US" sz="6600" dirty="0"/>
              <a:t>FINLAND</a:t>
            </a:r>
          </a:p>
        </p:txBody>
      </p:sp>
    </p:spTree>
    <p:extLst>
      <p:ext uri="{BB962C8B-B14F-4D97-AF65-F5344CB8AC3E}">
        <p14:creationId xmlns:p14="http://schemas.microsoft.com/office/powerpoint/2010/main" val="325071219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girls climbing to the tree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0" b="15800"/>
          <a:stretch/>
        </p:blipFill>
        <p:spPr>
          <a:xfrm>
            <a:off x="0" y="0"/>
            <a:ext cx="9144000" cy="5164038"/>
          </a:xfrm>
          <a:prstGeom prst="rect">
            <a:avLst/>
          </a:prstGeom>
        </p:spPr>
      </p:pic>
      <p:sp>
        <p:nvSpPr>
          <p:cNvPr id="4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6965" y="3507854"/>
            <a:ext cx="7985549" cy="1224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Just like in the 1800s, the best way to achieve sustainable economic growth and well-being in the future is to </a:t>
            </a:r>
            <a:r>
              <a:rPr lang="en-US" dirty="0" err="1">
                <a:solidFill>
                  <a:schemeClr val="bg1"/>
                </a:solidFill>
              </a:rPr>
              <a:t>mobilise</a:t>
            </a:r>
            <a:r>
              <a:rPr lang="en-US" dirty="0">
                <a:solidFill>
                  <a:schemeClr val="bg1"/>
                </a:solidFill>
              </a:rPr>
              <a:t> everyone’s competence and talents. </a:t>
            </a:r>
          </a:p>
        </p:txBody>
      </p:sp>
    </p:spTree>
    <p:extLst>
      <p:ext uri="{BB962C8B-B14F-4D97-AF65-F5344CB8AC3E}">
        <p14:creationId xmlns:p14="http://schemas.microsoft.com/office/powerpoint/2010/main" val="4197476570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882F-6FA4-46CF-A8EE-FAEC11772BB6}" type="datetime1">
              <a:rPr lang="fi-FI" smtClean="0"/>
              <a:t>22.3.2023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2236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10F8E-EA6C-1536-2C8C-CDE877ED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/>
              <a:t>The Finnish education system has been built on the belief that a nation can only fulfill its human and economic potential if every citizen has an equal opportunity to fulfill their personal potential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 descr="Children playing in the schoolyard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40" y="0"/>
            <a:ext cx="38578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34626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9DB89-36EF-DDC8-9ADA-82183DE6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famous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908DE-C271-D40C-1B8A-3FED46D1F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Today, the Finnish education system is world famous, and Finland consistently ranks at or near the top in</a:t>
            </a:r>
          </a:p>
          <a:p>
            <a:pPr marL="0" indent="0">
              <a:buNone/>
            </a:pPr>
            <a:r>
              <a:rPr lang="en-US" sz="1600" dirty="0"/>
              <a:t>international comparisons of students’ academic results. </a:t>
            </a:r>
          </a:p>
          <a:p>
            <a:endParaRPr lang="en-US" dirty="0"/>
          </a:p>
        </p:txBody>
      </p:sp>
      <p:pic>
        <p:nvPicPr>
          <p:cNvPr id="13" name="Picture Placeholder 12" descr="A picture containing indoor, floor, wall, clothes&#10;&#10;Description automatically generated">
            <a:extLst>
              <a:ext uri="{FF2B5EF4-FFF2-40B4-BE49-F238E27FC236}">
                <a16:creationId xmlns:a16="http://schemas.microsoft.com/office/drawing/2014/main" id="{00C24AEC-5020-A061-E85C-F34DB9B87E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" b="3946"/>
          <a:stretch/>
        </p:blipFill>
        <p:spPr/>
      </p:pic>
    </p:spTree>
    <p:extLst>
      <p:ext uri="{BB962C8B-B14F-4D97-AF65-F5344CB8AC3E}">
        <p14:creationId xmlns:p14="http://schemas.microsoft.com/office/powerpoint/2010/main" val="103293237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ldren around the table drawing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6" y="-20538"/>
            <a:ext cx="9166375" cy="6505071"/>
          </a:xfrm>
          <a:prstGeom prst="rect">
            <a:avLst/>
          </a:prstGeom>
        </p:spPr>
      </p:pic>
      <p:sp>
        <p:nvSpPr>
          <p:cNvPr id="6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37A094AE-F662-067E-6DBB-D09AC9C52B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8" r="3142"/>
          <a:stretch/>
        </p:blipFill>
        <p:spPr>
          <a:xfrm>
            <a:off x="1" y="-20538"/>
            <a:ext cx="9144000" cy="5328591"/>
          </a:xfrm>
          <a:prstGeom prst="rect">
            <a:avLst/>
          </a:prstGeom>
        </p:spPr>
      </p:pic>
      <p:sp>
        <p:nvSpPr>
          <p:cNvPr id="7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532CC6-1EAA-39F8-A962-A5E9E6753C62}"/>
              </a:ext>
            </a:extLst>
          </p:cNvPr>
          <p:cNvSpPr txBox="1"/>
          <p:nvPr/>
        </p:nvSpPr>
        <p:spPr>
          <a:xfrm>
            <a:off x="323528" y="1203598"/>
            <a:ext cx="4104456" cy="172354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endParaRPr lang="en-US" sz="2000" b="0" dirty="0">
              <a:solidFill>
                <a:schemeClr val="bg1"/>
              </a:solidFill>
            </a:endParaRPr>
          </a:p>
          <a:p>
            <a:pPr algn="ctr"/>
            <a:r>
              <a:rPr lang="en-US" sz="2000" b="0" dirty="0">
                <a:solidFill>
                  <a:schemeClr val="bg1"/>
                </a:solidFill>
              </a:rPr>
              <a:t>Finnish education has been </a:t>
            </a:r>
          </a:p>
          <a:p>
            <a:pPr algn="ctr"/>
            <a:r>
              <a:rPr lang="en-US" sz="2000" b="0" dirty="0">
                <a:solidFill>
                  <a:schemeClr val="bg1"/>
                </a:solidFill>
              </a:rPr>
              <a:t>ranked second best in the world.</a:t>
            </a:r>
          </a:p>
          <a:p>
            <a:pPr algn="ctr"/>
            <a:br>
              <a:rPr lang="en-US" sz="1400" b="0" dirty="0">
                <a:solidFill>
                  <a:schemeClr val="bg1"/>
                </a:solidFill>
              </a:rPr>
            </a:br>
            <a:r>
              <a:rPr lang="en-US" sz="1400" b="0" dirty="0">
                <a:solidFill>
                  <a:schemeClr val="bg1"/>
                </a:solidFill>
              </a:rPr>
              <a:t>(Legatum Prosperity Index, 2023)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4847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86EB6-F261-F7F2-0F00-B35602C4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Happiest country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9E2B0-2A73-9317-93B9-EF3AE7A1F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/>
              <a:t>Finland  – in six consecutive years ranked the happiest nation in the world – is one of the few countries in the world to combine high educational achievement with high life satisfaction.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1D039-34C7-7BA6-2A03-6B9B4C15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Placeholder 9" descr="A person and a couple of children playing a board game&#10;&#10;Description automatically generated with low confidence">
            <a:extLst>
              <a:ext uri="{FF2B5EF4-FFF2-40B4-BE49-F238E27FC236}">
                <a16:creationId xmlns:a16="http://schemas.microsoft.com/office/drawing/2014/main" id="{6C6316B9-D355-844A-EAFA-26306CA2CE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2" r="-278"/>
          <a:stretch/>
        </p:blipFill>
        <p:spPr>
          <a:xfrm>
            <a:off x="5292080" y="-1"/>
            <a:ext cx="3923283" cy="5239669"/>
          </a:xfrm>
        </p:spPr>
      </p:pic>
    </p:spTree>
    <p:extLst>
      <p:ext uri="{BB962C8B-B14F-4D97-AF65-F5344CB8AC3E}">
        <p14:creationId xmlns:p14="http://schemas.microsoft.com/office/powerpoint/2010/main" val="400137833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dessert&#10;&#10;Description automatically generated">
            <a:extLst>
              <a:ext uri="{FF2B5EF4-FFF2-40B4-BE49-F238E27FC236}">
                <a16:creationId xmlns:a16="http://schemas.microsoft.com/office/drawing/2014/main" id="{1243646A-1A07-D285-2863-F7078CBC6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1" r="1176" b="21530"/>
          <a:stretch/>
        </p:blipFill>
        <p:spPr>
          <a:xfrm>
            <a:off x="-258353" y="0"/>
            <a:ext cx="9396536" cy="5256584"/>
          </a:xfrm>
          <a:prstGeom prst="rect">
            <a:avLst/>
          </a:prstGeom>
        </p:spPr>
      </p:pic>
      <p:sp>
        <p:nvSpPr>
          <p:cNvPr id="8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66105-FFFB-6188-49B2-8A73C03FC7F3}"/>
              </a:ext>
            </a:extLst>
          </p:cNvPr>
          <p:cNvSpPr txBox="1"/>
          <p:nvPr/>
        </p:nvSpPr>
        <p:spPr>
          <a:xfrm>
            <a:off x="611560" y="3219822"/>
            <a:ext cx="4440033" cy="1119143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Highly educated and motivated workforce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is the backbone of the Finnish economy.</a:t>
            </a:r>
            <a:endParaRPr lang="fi-FI" dirty="0">
              <a:solidFill>
                <a:schemeClr val="bg1"/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3210851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2C0CF-A322-B504-6880-C5DF40CC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for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0FDEE-AD2A-637E-C8B0-C8EF167C8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/>
              <a:t>All education from preschool to universities is free of charge for Finnish and EU citizens.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Institutions of adult education as well as informal programs and online courses promote the important principle of lifelong learning.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Placeholder 8" descr="A group of women in a room&#10;&#10;Description automatically generated with low confidence">
            <a:extLst>
              <a:ext uri="{FF2B5EF4-FFF2-40B4-BE49-F238E27FC236}">
                <a16:creationId xmlns:a16="http://schemas.microsoft.com/office/drawing/2014/main" id="{C897A507-9227-F685-A004-B9351BE1BD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4" r="25014"/>
          <a:stretch/>
        </p:blipFill>
        <p:spPr/>
      </p:pic>
    </p:spTree>
    <p:extLst>
      <p:ext uri="{BB962C8B-B14F-4D97-AF65-F5344CB8AC3E}">
        <p14:creationId xmlns:p14="http://schemas.microsoft.com/office/powerpoint/2010/main" val="39256192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73576-9AD0-6A7E-71D0-93E98C259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9B9C0-9DF1-4F96-B925-6ED2D784ABD9}" type="datetime1">
              <a:rPr lang="fi-FI" smtClean="0"/>
              <a:t>22.3.2023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6B6A55-2E12-296D-B1FE-C70BDD74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85F55-E311-2507-0332-E1B9A99E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 descr="A group of people sitting at desks in a classroom&#10;&#10;Description automatically generated">
            <a:extLst>
              <a:ext uri="{FF2B5EF4-FFF2-40B4-BE49-F238E27FC236}">
                <a16:creationId xmlns:a16="http://schemas.microsoft.com/office/drawing/2014/main" id="{BB57DCF1-A608-F313-FCFF-A5FACAD662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8829" b="9075"/>
          <a:stretch/>
        </p:blipFill>
        <p:spPr>
          <a:xfrm>
            <a:off x="0" y="0"/>
            <a:ext cx="9144000" cy="5169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32CC6-1EAA-39F8-A962-A5E9E6753C62}"/>
              </a:ext>
            </a:extLst>
          </p:cNvPr>
          <p:cNvSpPr txBox="1"/>
          <p:nvPr/>
        </p:nvSpPr>
        <p:spPr>
          <a:xfrm>
            <a:off x="468313" y="2787774"/>
            <a:ext cx="4392488" cy="203132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endParaRPr lang="en-US" sz="2000" b="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In Finland, the participation rate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in adult education and training ranks as second in the EU. 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(Eurostat 2021)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6970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2_Suomi Finland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fi_3" id="{90061AF2-6DC2-FB40-808F-A2B5BEF98918}" vid="{5FF0AA9E-0BCD-DB41-AE65-37D3D747DFA0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fi_3" id="{90061AF2-6DC2-FB40-808F-A2B5BEF98918}" vid="{ADDD9E6F-F7F6-F443-9237-939A58BB880A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Finland_fi_3</Template>
  <TotalTime>2774</TotalTime>
  <Words>1018</Words>
  <Application>Microsoft Macintosh PowerPoint</Application>
  <PresentationFormat>On-screen Show (16:9)</PresentationFormat>
  <Paragraphs>133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Finlandica</vt:lpstr>
      <vt:lpstr>Arial</vt:lpstr>
      <vt:lpstr>2_Suomi Finland</vt:lpstr>
      <vt:lpstr>1_Suomi Finland Blanco</vt:lpstr>
      <vt:lpstr>PowerPoint Presentation</vt:lpstr>
      <vt:lpstr>Future Skills with FINLAND</vt:lpstr>
      <vt:lpstr>Education system</vt:lpstr>
      <vt:lpstr>World famous education</vt:lpstr>
      <vt:lpstr>PowerPoint Presentation</vt:lpstr>
      <vt:lpstr>Happiest country</vt:lpstr>
      <vt:lpstr>PowerPoint Presentation</vt:lpstr>
      <vt:lpstr>Education for all</vt:lpstr>
      <vt:lpstr>PowerPoint Presentation</vt:lpstr>
      <vt:lpstr>Autonomous teachers</vt:lpstr>
      <vt:lpstr>Student-centred approach</vt:lpstr>
      <vt:lpstr>PowerPoint Presentation</vt:lpstr>
      <vt:lpstr>Equal opportunities</vt:lpstr>
      <vt:lpstr>Joy of learning</vt:lpstr>
      <vt:lpstr>High academic performance and  high life satisfaction</vt:lpstr>
      <vt:lpstr>PowerPoint Presentation</vt:lpstr>
      <vt:lpstr>Investing in education</vt:lpstr>
      <vt:lpstr>Skills for the future</vt:lpstr>
      <vt:lpstr>Evolving education system</vt:lpstr>
      <vt:lpstr>PowerPoint Presentation</vt:lpstr>
      <vt:lpstr>PowerPoint Presentation</vt:lpstr>
    </vt:vector>
  </TitlesOfParts>
  <Manager>Hasan &amp; Partners</Manager>
  <Company>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Tuovinen Evita</dc:creator>
  <cp:lastModifiedBy>Helena Liikanen-Renger</cp:lastModifiedBy>
  <cp:revision>67</cp:revision>
  <dcterms:created xsi:type="dcterms:W3CDTF">2020-11-13T12:11:25Z</dcterms:created>
  <dcterms:modified xsi:type="dcterms:W3CDTF">2023-03-22T12:06:58Z</dcterms:modified>
</cp:coreProperties>
</file>