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5" r:id="rId5"/>
    <p:sldMasterId id="2147483682" r:id="rId6"/>
  </p:sldMasterIdLst>
  <p:notesMasterIdLst>
    <p:notesMasterId r:id="rId46"/>
  </p:notesMasterIdLst>
  <p:handoutMasterIdLst>
    <p:handoutMasterId r:id="rId47"/>
  </p:handoutMasterIdLst>
  <p:sldIdLst>
    <p:sldId id="289" r:id="rId7"/>
    <p:sldId id="350" r:id="rId8"/>
    <p:sldId id="332" r:id="rId9"/>
    <p:sldId id="366" r:id="rId10"/>
    <p:sldId id="429" r:id="rId11"/>
    <p:sldId id="431" r:id="rId12"/>
    <p:sldId id="464" r:id="rId13"/>
    <p:sldId id="432" r:id="rId14"/>
    <p:sldId id="430" r:id="rId15"/>
    <p:sldId id="449" r:id="rId16"/>
    <p:sldId id="400" r:id="rId17"/>
    <p:sldId id="458" r:id="rId18"/>
    <p:sldId id="459" r:id="rId19"/>
    <p:sldId id="433" r:id="rId20"/>
    <p:sldId id="434" r:id="rId21"/>
    <p:sldId id="436" r:id="rId22"/>
    <p:sldId id="440" r:id="rId23"/>
    <p:sldId id="461" r:id="rId24"/>
    <p:sldId id="450" r:id="rId25"/>
    <p:sldId id="452" r:id="rId26"/>
    <p:sldId id="453" r:id="rId27"/>
    <p:sldId id="454" r:id="rId28"/>
    <p:sldId id="455" r:id="rId29"/>
    <p:sldId id="456" r:id="rId30"/>
    <p:sldId id="457" r:id="rId31"/>
    <p:sldId id="460" r:id="rId32"/>
    <p:sldId id="439" r:id="rId33"/>
    <p:sldId id="441" r:id="rId34"/>
    <p:sldId id="423" r:id="rId35"/>
    <p:sldId id="462" r:id="rId36"/>
    <p:sldId id="442" r:id="rId37"/>
    <p:sldId id="443" r:id="rId38"/>
    <p:sldId id="446" r:id="rId39"/>
    <p:sldId id="410" r:id="rId40"/>
    <p:sldId id="463" r:id="rId41"/>
    <p:sldId id="445" r:id="rId42"/>
    <p:sldId id="466" r:id="rId43"/>
    <p:sldId id="465" r:id="rId44"/>
    <p:sldId id="428" r:id="rId45"/>
  </p:sldIdLst>
  <p:sldSz cx="9144000" cy="5143500" type="screen16x9"/>
  <p:notesSz cx="6858000" cy="9144000"/>
  <p:embeddedFontLst>
    <p:embeddedFont>
      <p:font typeface="Finlandica" panose="00000500000000000000" pitchFamily="2" charset="0"/>
      <p:regular r:id="rId48"/>
      <p:bold r:id="rId49"/>
      <p:italic r:id="rId50"/>
      <p:boldItalic r:id="rId51"/>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guide id="15" pos="79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8DE026-44C2-C390-CA88-99741607B375}" name="David Cord" initials="DC" userId="f3adf64277b806f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63" autoAdjust="0"/>
    <p:restoredTop sz="80497" autoAdjust="0"/>
  </p:normalViewPr>
  <p:slideViewPr>
    <p:cSldViewPr showGuides="1">
      <p:cViewPr varScale="1">
        <p:scale>
          <a:sx n="69" d="100"/>
          <a:sy n="69" d="100"/>
        </p:scale>
        <p:origin x="1152" y="48"/>
      </p:cViewPr>
      <p:guideLst>
        <p:guide orient="horz" pos="1620"/>
        <p:guide orient="horz" pos="305"/>
        <p:guide orient="horz" pos="2754"/>
        <p:guide orient="horz" pos="531"/>
        <p:guide orient="horz" pos="940"/>
        <p:guide orient="horz" pos="849"/>
        <p:guide orient="horz" pos="1756"/>
        <p:guide pos="2880"/>
        <p:guide pos="295"/>
        <p:guide pos="5465"/>
        <p:guide pos="1156"/>
        <p:guide pos="1973"/>
        <p:guide pos="3787"/>
        <p:guide pos="4604"/>
        <p:guide pos="793"/>
      </p:guideLst>
    </p:cSldViewPr>
  </p:slideViewPr>
  <p:notesTextViewPr>
    <p:cViewPr>
      <p:scale>
        <a:sx n="1" d="1"/>
        <a:sy n="1" d="1"/>
      </p:scale>
      <p:origin x="0" y="0"/>
    </p:cViewPr>
  </p:notesTextViewPr>
  <p:sorterViewPr>
    <p:cViewPr>
      <p:scale>
        <a:sx n="200" d="100"/>
        <a:sy n="200" d="100"/>
      </p:scale>
      <p:origin x="0" y="0"/>
    </p:cViewPr>
  </p:sorterViewPr>
  <p:notesViewPr>
    <p:cSldViewPr showGuides="1">
      <p:cViewPr varScale="1">
        <p:scale>
          <a:sx n="86" d="100"/>
          <a:sy n="86" d="100"/>
        </p:scale>
        <p:origin x="-381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2.fntdata"/><Relationship Id="rId57"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1.fntdata"/><Relationship Id="rId56" Type="http://schemas.microsoft.com/office/2018/10/relationships/authors" Target="authors.xml"/><Relationship Id="rId8" Type="http://schemas.openxmlformats.org/officeDocument/2006/relationships/slide" Target="slides/slide2.xml"/><Relationship Id="rId51" Type="http://schemas.openxmlformats.org/officeDocument/2006/relationships/font" Target="fonts/font4.fntdata"/><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Cord" userId="f3adf64277b806f7" providerId="LiveId" clId="{A543D621-9262-4FA8-8F6D-E3E74B36FB7A}"/>
    <pc:docChg chg="custSel modSld">
      <pc:chgData name="David Cord" userId="f3adf64277b806f7" providerId="LiveId" clId="{A543D621-9262-4FA8-8F6D-E3E74B36FB7A}" dt="2023-08-28T07:04:04.460" v="1495" actId="20577"/>
      <pc:docMkLst>
        <pc:docMk/>
      </pc:docMkLst>
      <pc:sldChg chg="modSp mod">
        <pc:chgData name="David Cord" userId="f3adf64277b806f7" providerId="LiveId" clId="{A543D621-9262-4FA8-8F6D-E3E74B36FB7A}" dt="2023-08-28T06:57:21.802" v="1459" actId="20577"/>
        <pc:sldMkLst>
          <pc:docMk/>
          <pc:sldMk cId="2273312742" sldId="332"/>
        </pc:sldMkLst>
        <pc:spChg chg="mod">
          <ac:chgData name="David Cord" userId="f3adf64277b806f7" providerId="LiveId" clId="{A543D621-9262-4FA8-8F6D-E3E74B36FB7A}" dt="2023-08-28T06:57:21.802" v="1459" actId="20577"/>
          <ac:spMkLst>
            <pc:docMk/>
            <pc:sldMk cId="2273312742" sldId="332"/>
            <ac:spMk id="15" creationId="{00000000-0000-0000-0000-000000000000}"/>
          </ac:spMkLst>
        </pc:spChg>
      </pc:sldChg>
      <pc:sldChg chg="modSp mod">
        <pc:chgData name="David Cord" userId="f3adf64277b806f7" providerId="LiveId" clId="{A543D621-9262-4FA8-8F6D-E3E74B36FB7A}" dt="2023-08-25T05:00:37.844" v="418" actId="20577"/>
        <pc:sldMkLst>
          <pc:docMk/>
          <pc:sldMk cId="355789475" sldId="400"/>
        </pc:sldMkLst>
        <pc:spChg chg="mod">
          <ac:chgData name="David Cord" userId="f3adf64277b806f7" providerId="LiveId" clId="{A543D621-9262-4FA8-8F6D-E3E74B36FB7A}" dt="2023-08-25T05:00:37.844" v="418" actId="20577"/>
          <ac:spMkLst>
            <pc:docMk/>
            <pc:sldMk cId="355789475" sldId="400"/>
            <ac:spMk id="15" creationId="{00000000-0000-0000-0000-000000000000}"/>
          </ac:spMkLst>
        </pc:spChg>
      </pc:sldChg>
      <pc:sldChg chg="modSp mod">
        <pc:chgData name="David Cord" userId="f3adf64277b806f7" providerId="LiveId" clId="{A543D621-9262-4FA8-8F6D-E3E74B36FB7A}" dt="2023-08-25T05:42:59.192" v="1214" actId="20577"/>
        <pc:sldMkLst>
          <pc:docMk/>
          <pc:sldMk cId="514102014" sldId="410"/>
        </pc:sldMkLst>
        <pc:spChg chg="mod">
          <ac:chgData name="David Cord" userId="f3adf64277b806f7" providerId="LiveId" clId="{A543D621-9262-4FA8-8F6D-E3E74B36FB7A}" dt="2023-08-25T05:42:59.192" v="1214" actId="20577"/>
          <ac:spMkLst>
            <pc:docMk/>
            <pc:sldMk cId="514102014" sldId="410"/>
            <ac:spMk id="15" creationId="{00000000-0000-0000-0000-000000000000}"/>
          </ac:spMkLst>
        </pc:spChg>
      </pc:sldChg>
      <pc:sldChg chg="modSp mod">
        <pc:chgData name="David Cord" userId="f3adf64277b806f7" providerId="LiveId" clId="{A543D621-9262-4FA8-8F6D-E3E74B36FB7A}" dt="2023-08-25T05:34:37.983" v="984" actId="20577"/>
        <pc:sldMkLst>
          <pc:docMk/>
          <pc:sldMk cId="36753878" sldId="423"/>
        </pc:sldMkLst>
        <pc:spChg chg="mod">
          <ac:chgData name="David Cord" userId="f3adf64277b806f7" providerId="LiveId" clId="{A543D621-9262-4FA8-8F6D-E3E74B36FB7A}" dt="2023-08-25T05:34:37.983" v="984" actId="20577"/>
          <ac:spMkLst>
            <pc:docMk/>
            <pc:sldMk cId="36753878" sldId="423"/>
            <ac:spMk id="15" creationId="{00000000-0000-0000-0000-000000000000}"/>
          </ac:spMkLst>
        </pc:spChg>
      </pc:sldChg>
      <pc:sldChg chg="modSp mod">
        <pc:chgData name="David Cord" userId="f3adf64277b806f7" providerId="LiveId" clId="{A543D621-9262-4FA8-8F6D-E3E74B36FB7A}" dt="2023-08-28T06:00:41.118" v="1352" actId="20577"/>
        <pc:sldMkLst>
          <pc:docMk/>
          <pc:sldMk cId="3535952298" sldId="430"/>
        </pc:sldMkLst>
        <pc:spChg chg="mod">
          <ac:chgData name="David Cord" userId="f3adf64277b806f7" providerId="LiveId" clId="{A543D621-9262-4FA8-8F6D-E3E74B36FB7A}" dt="2023-08-28T06:00:41.118" v="1352" actId="20577"/>
          <ac:spMkLst>
            <pc:docMk/>
            <pc:sldMk cId="3535952298" sldId="430"/>
            <ac:spMk id="14" creationId="{00000000-0000-0000-0000-000000000000}"/>
          </ac:spMkLst>
        </pc:spChg>
      </pc:sldChg>
      <pc:sldChg chg="modSp mod">
        <pc:chgData name="David Cord" userId="f3adf64277b806f7" providerId="LiveId" clId="{A543D621-9262-4FA8-8F6D-E3E74B36FB7A}" dt="2023-08-28T05:58:55.367" v="1350" actId="20577"/>
        <pc:sldMkLst>
          <pc:docMk/>
          <pc:sldMk cId="316857336" sldId="431"/>
        </pc:sldMkLst>
        <pc:spChg chg="mod">
          <ac:chgData name="David Cord" userId="f3adf64277b806f7" providerId="LiveId" clId="{A543D621-9262-4FA8-8F6D-E3E74B36FB7A}" dt="2023-08-28T05:58:55.367" v="1350" actId="20577"/>
          <ac:spMkLst>
            <pc:docMk/>
            <pc:sldMk cId="316857336" sldId="431"/>
            <ac:spMk id="14" creationId="{00000000-0000-0000-0000-000000000000}"/>
          </ac:spMkLst>
        </pc:spChg>
      </pc:sldChg>
      <pc:sldChg chg="modSp mod">
        <pc:chgData name="David Cord" userId="f3adf64277b806f7" providerId="LiveId" clId="{A543D621-9262-4FA8-8F6D-E3E74B36FB7A}" dt="2023-08-25T04:50:58.890" v="12" actId="20577"/>
        <pc:sldMkLst>
          <pc:docMk/>
          <pc:sldMk cId="1700320474" sldId="432"/>
        </pc:sldMkLst>
        <pc:spChg chg="mod">
          <ac:chgData name="David Cord" userId="f3adf64277b806f7" providerId="LiveId" clId="{A543D621-9262-4FA8-8F6D-E3E74B36FB7A}" dt="2023-08-25T04:50:58.890" v="12" actId="20577"/>
          <ac:spMkLst>
            <pc:docMk/>
            <pc:sldMk cId="1700320474" sldId="432"/>
            <ac:spMk id="11" creationId="{00000000-0000-0000-0000-000000000000}"/>
          </ac:spMkLst>
        </pc:spChg>
      </pc:sldChg>
      <pc:sldChg chg="modSp mod">
        <pc:chgData name="David Cord" userId="f3adf64277b806f7" providerId="LiveId" clId="{A543D621-9262-4FA8-8F6D-E3E74B36FB7A}" dt="2023-08-28T06:59:32.116" v="1461" actId="20577"/>
        <pc:sldMkLst>
          <pc:docMk/>
          <pc:sldMk cId="2627896743" sldId="434"/>
        </pc:sldMkLst>
        <pc:spChg chg="mod">
          <ac:chgData name="David Cord" userId="f3adf64277b806f7" providerId="LiveId" clId="{A543D621-9262-4FA8-8F6D-E3E74B36FB7A}" dt="2023-08-28T06:59:32.116" v="1461" actId="20577"/>
          <ac:spMkLst>
            <pc:docMk/>
            <pc:sldMk cId="2627896743" sldId="434"/>
            <ac:spMk id="14" creationId="{00000000-0000-0000-0000-000000000000}"/>
          </ac:spMkLst>
        </pc:spChg>
      </pc:sldChg>
      <pc:sldChg chg="modSp mod">
        <pc:chgData name="David Cord" userId="f3adf64277b806f7" providerId="LiveId" clId="{A543D621-9262-4FA8-8F6D-E3E74B36FB7A}" dt="2023-08-25T05:04:11.382" v="450" actId="20577"/>
        <pc:sldMkLst>
          <pc:docMk/>
          <pc:sldMk cId="1281712745" sldId="436"/>
        </pc:sldMkLst>
        <pc:spChg chg="mod">
          <ac:chgData name="David Cord" userId="f3adf64277b806f7" providerId="LiveId" clId="{A543D621-9262-4FA8-8F6D-E3E74B36FB7A}" dt="2023-08-25T05:04:11.382" v="450" actId="20577"/>
          <ac:spMkLst>
            <pc:docMk/>
            <pc:sldMk cId="1281712745" sldId="436"/>
            <ac:spMk id="14" creationId="{00000000-0000-0000-0000-000000000000}"/>
          </ac:spMkLst>
        </pc:spChg>
      </pc:sldChg>
      <pc:sldChg chg="modSp mod">
        <pc:chgData name="David Cord" userId="f3adf64277b806f7" providerId="LiveId" clId="{A543D621-9262-4FA8-8F6D-E3E74B36FB7A}" dt="2023-08-28T07:02:37.121" v="1493" actId="20577"/>
        <pc:sldMkLst>
          <pc:docMk/>
          <pc:sldMk cId="301716245" sldId="439"/>
        </pc:sldMkLst>
        <pc:spChg chg="mod">
          <ac:chgData name="David Cord" userId="f3adf64277b806f7" providerId="LiveId" clId="{A543D621-9262-4FA8-8F6D-E3E74B36FB7A}" dt="2023-08-28T07:02:37.121" v="1493" actId="20577"/>
          <ac:spMkLst>
            <pc:docMk/>
            <pc:sldMk cId="301716245" sldId="439"/>
            <ac:spMk id="14" creationId="{00000000-0000-0000-0000-000000000000}"/>
          </ac:spMkLst>
        </pc:spChg>
      </pc:sldChg>
      <pc:sldChg chg="modSp mod">
        <pc:chgData name="David Cord" userId="f3adf64277b806f7" providerId="LiveId" clId="{A543D621-9262-4FA8-8F6D-E3E74B36FB7A}" dt="2023-08-28T07:00:04.955" v="1491" actId="20577"/>
        <pc:sldMkLst>
          <pc:docMk/>
          <pc:sldMk cId="2676633411" sldId="440"/>
        </pc:sldMkLst>
        <pc:spChg chg="mod">
          <ac:chgData name="David Cord" userId="f3adf64277b806f7" providerId="LiveId" clId="{A543D621-9262-4FA8-8F6D-E3E74B36FB7A}" dt="2023-08-28T07:00:04.955" v="1491" actId="20577"/>
          <ac:spMkLst>
            <pc:docMk/>
            <pc:sldMk cId="2676633411" sldId="440"/>
            <ac:spMk id="14" creationId="{00000000-0000-0000-0000-000000000000}"/>
          </ac:spMkLst>
        </pc:spChg>
      </pc:sldChg>
      <pc:sldChg chg="modSp mod">
        <pc:chgData name="David Cord" userId="f3adf64277b806f7" providerId="LiveId" clId="{A543D621-9262-4FA8-8F6D-E3E74B36FB7A}" dt="2023-08-25T05:36:35.939" v="1037" actId="20577"/>
        <pc:sldMkLst>
          <pc:docMk/>
          <pc:sldMk cId="4259474999" sldId="442"/>
        </pc:sldMkLst>
        <pc:spChg chg="mod">
          <ac:chgData name="David Cord" userId="f3adf64277b806f7" providerId="LiveId" clId="{A543D621-9262-4FA8-8F6D-E3E74B36FB7A}" dt="2023-08-25T05:36:35.939" v="1037" actId="20577"/>
          <ac:spMkLst>
            <pc:docMk/>
            <pc:sldMk cId="4259474999" sldId="442"/>
            <ac:spMk id="14" creationId="{00000000-0000-0000-0000-000000000000}"/>
          </ac:spMkLst>
        </pc:spChg>
      </pc:sldChg>
      <pc:sldChg chg="modSp mod">
        <pc:chgData name="David Cord" userId="f3adf64277b806f7" providerId="LiveId" clId="{A543D621-9262-4FA8-8F6D-E3E74B36FB7A}" dt="2023-08-25T05:37:23.184" v="1049" actId="20577"/>
        <pc:sldMkLst>
          <pc:docMk/>
          <pc:sldMk cId="1943745922" sldId="443"/>
        </pc:sldMkLst>
        <pc:spChg chg="mod">
          <ac:chgData name="David Cord" userId="f3adf64277b806f7" providerId="LiveId" clId="{A543D621-9262-4FA8-8F6D-E3E74B36FB7A}" dt="2023-08-25T05:37:23.184" v="1049" actId="20577"/>
          <ac:spMkLst>
            <pc:docMk/>
            <pc:sldMk cId="1943745922" sldId="443"/>
            <ac:spMk id="14" creationId="{00000000-0000-0000-0000-000000000000}"/>
          </ac:spMkLst>
        </pc:spChg>
      </pc:sldChg>
      <pc:sldChg chg="modSp mod">
        <pc:chgData name="David Cord" userId="f3adf64277b806f7" providerId="LiveId" clId="{A543D621-9262-4FA8-8F6D-E3E74B36FB7A}" dt="2023-08-28T07:04:04.460" v="1495" actId="20577"/>
        <pc:sldMkLst>
          <pc:docMk/>
          <pc:sldMk cId="1023310487" sldId="445"/>
        </pc:sldMkLst>
        <pc:spChg chg="mod">
          <ac:chgData name="David Cord" userId="f3adf64277b806f7" providerId="LiveId" clId="{A543D621-9262-4FA8-8F6D-E3E74B36FB7A}" dt="2023-08-28T07:04:04.460" v="1495" actId="20577"/>
          <ac:spMkLst>
            <pc:docMk/>
            <pc:sldMk cId="1023310487" sldId="445"/>
            <ac:spMk id="14" creationId="{00000000-0000-0000-0000-000000000000}"/>
          </ac:spMkLst>
        </pc:spChg>
      </pc:sldChg>
      <pc:sldChg chg="modSp mod">
        <pc:chgData name="David Cord" userId="f3adf64277b806f7" providerId="LiveId" clId="{A543D621-9262-4FA8-8F6D-E3E74B36FB7A}" dt="2023-08-28T06:12:25.550" v="1393" actId="20577"/>
        <pc:sldMkLst>
          <pc:docMk/>
          <pc:sldMk cId="758118815" sldId="446"/>
        </pc:sldMkLst>
        <pc:spChg chg="mod">
          <ac:chgData name="David Cord" userId="f3adf64277b806f7" providerId="LiveId" clId="{A543D621-9262-4FA8-8F6D-E3E74B36FB7A}" dt="2023-08-28T06:12:25.550" v="1393" actId="20577"/>
          <ac:spMkLst>
            <pc:docMk/>
            <pc:sldMk cId="758118815" sldId="446"/>
            <ac:spMk id="14" creationId="{00000000-0000-0000-0000-000000000000}"/>
          </ac:spMkLst>
        </pc:spChg>
      </pc:sldChg>
      <pc:sldChg chg="modSp mod">
        <pc:chgData name="David Cord" userId="f3adf64277b806f7" providerId="LiveId" clId="{A543D621-9262-4FA8-8F6D-E3E74B36FB7A}" dt="2023-08-28T06:01:29.373" v="1373" actId="20577"/>
        <pc:sldMkLst>
          <pc:docMk/>
          <pc:sldMk cId="2299647100" sldId="449"/>
        </pc:sldMkLst>
        <pc:spChg chg="mod">
          <ac:chgData name="David Cord" userId="f3adf64277b806f7" providerId="LiveId" clId="{A543D621-9262-4FA8-8F6D-E3E74B36FB7A}" dt="2023-08-28T06:01:29.373" v="1373" actId="20577"/>
          <ac:spMkLst>
            <pc:docMk/>
            <pc:sldMk cId="2299647100" sldId="449"/>
            <ac:spMk id="14" creationId="{00000000-0000-0000-0000-000000000000}"/>
          </ac:spMkLst>
        </pc:spChg>
      </pc:sldChg>
      <pc:sldChg chg="modSp mod">
        <pc:chgData name="David Cord" userId="f3adf64277b806f7" providerId="LiveId" clId="{A543D621-9262-4FA8-8F6D-E3E74B36FB7A}" dt="2023-08-28T06:07:39.614" v="1377" actId="20577"/>
        <pc:sldMkLst>
          <pc:docMk/>
          <pc:sldMk cId="44157418" sldId="450"/>
        </pc:sldMkLst>
        <pc:spChg chg="mod">
          <ac:chgData name="David Cord" userId="f3adf64277b806f7" providerId="LiveId" clId="{A543D621-9262-4FA8-8F6D-E3E74B36FB7A}" dt="2023-08-28T06:07:39.614" v="1377" actId="20577"/>
          <ac:spMkLst>
            <pc:docMk/>
            <pc:sldMk cId="44157418" sldId="450"/>
            <ac:spMk id="14" creationId="{00000000-0000-0000-0000-000000000000}"/>
          </ac:spMkLst>
        </pc:spChg>
      </pc:sldChg>
      <pc:sldChg chg="modSp mod">
        <pc:chgData name="David Cord" userId="f3adf64277b806f7" providerId="LiveId" clId="{A543D621-9262-4FA8-8F6D-E3E74B36FB7A}" dt="2023-08-25T05:18:57.337" v="628" actId="20577"/>
        <pc:sldMkLst>
          <pc:docMk/>
          <pc:sldMk cId="998645684" sldId="452"/>
        </pc:sldMkLst>
        <pc:spChg chg="mod">
          <ac:chgData name="David Cord" userId="f3adf64277b806f7" providerId="LiveId" clId="{A543D621-9262-4FA8-8F6D-E3E74B36FB7A}" dt="2023-08-25T05:18:57.337" v="628" actId="20577"/>
          <ac:spMkLst>
            <pc:docMk/>
            <pc:sldMk cId="998645684" sldId="452"/>
            <ac:spMk id="14" creationId="{00000000-0000-0000-0000-000000000000}"/>
          </ac:spMkLst>
        </pc:spChg>
      </pc:sldChg>
      <pc:sldChg chg="modSp mod">
        <pc:chgData name="David Cord" userId="f3adf64277b806f7" providerId="LiveId" clId="{A543D621-9262-4FA8-8F6D-E3E74B36FB7A}" dt="2023-08-25T05:19:36.813" v="630" actId="20577"/>
        <pc:sldMkLst>
          <pc:docMk/>
          <pc:sldMk cId="830057405" sldId="453"/>
        </pc:sldMkLst>
        <pc:spChg chg="mod">
          <ac:chgData name="David Cord" userId="f3adf64277b806f7" providerId="LiveId" clId="{A543D621-9262-4FA8-8F6D-E3E74B36FB7A}" dt="2023-08-25T05:19:36.813" v="630" actId="20577"/>
          <ac:spMkLst>
            <pc:docMk/>
            <pc:sldMk cId="830057405" sldId="453"/>
            <ac:spMk id="14" creationId="{00000000-0000-0000-0000-000000000000}"/>
          </ac:spMkLst>
        </pc:spChg>
      </pc:sldChg>
      <pc:sldChg chg="modSp mod">
        <pc:chgData name="David Cord" userId="f3adf64277b806f7" providerId="LiveId" clId="{A543D621-9262-4FA8-8F6D-E3E74B36FB7A}" dt="2023-08-25T05:25:27.506" v="858" actId="20577"/>
        <pc:sldMkLst>
          <pc:docMk/>
          <pc:sldMk cId="2341981278" sldId="454"/>
        </pc:sldMkLst>
        <pc:spChg chg="mod">
          <ac:chgData name="David Cord" userId="f3adf64277b806f7" providerId="LiveId" clId="{A543D621-9262-4FA8-8F6D-E3E74B36FB7A}" dt="2023-08-25T05:25:27.506" v="858" actId="20577"/>
          <ac:spMkLst>
            <pc:docMk/>
            <pc:sldMk cId="2341981278" sldId="454"/>
            <ac:spMk id="14" creationId="{00000000-0000-0000-0000-000000000000}"/>
          </ac:spMkLst>
        </pc:spChg>
      </pc:sldChg>
      <pc:sldChg chg="modSp mod">
        <pc:chgData name="David Cord" userId="f3adf64277b806f7" providerId="LiveId" clId="{A543D621-9262-4FA8-8F6D-E3E74B36FB7A}" dt="2023-08-25T05:26:41.311" v="866" actId="20577"/>
        <pc:sldMkLst>
          <pc:docMk/>
          <pc:sldMk cId="1426644399" sldId="455"/>
        </pc:sldMkLst>
        <pc:spChg chg="mod">
          <ac:chgData name="David Cord" userId="f3adf64277b806f7" providerId="LiveId" clId="{A543D621-9262-4FA8-8F6D-E3E74B36FB7A}" dt="2023-08-25T05:26:41.311" v="866" actId="20577"/>
          <ac:spMkLst>
            <pc:docMk/>
            <pc:sldMk cId="1426644399" sldId="455"/>
            <ac:spMk id="14" creationId="{00000000-0000-0000-0000-000000000000}"/>
          </ac:spMkLst>
        </pc:spChg>
      </pc:sldChg>
      <pc:sldChg chg="modSp mod">
        <pc:chgData name="David Cord" userId="f3adf64277b806f7" providerId="LiveId" clId="{A543D621-9262-4FA8-8F6D-E3E74B36FB7A}" dt="2023-08-25T05:28:28.930" v="913" actId="20577"/>
        <pc:sldMkLst>
          <pc:docMk/>
          <pc:sldMk cId="4165081485" sldId="456"/>
        </pc:sldMkLst>
        <pc:spChg chg="mod">
          <ac:chgData name="David Cord" userId="f3adf64277b806f7" providerId="LiveId" clId="{A543D621-9262-4FA8-8F6D-E3E74B36FB7A}" dt="2023-08-25T05:28:28.930" v="913" actId="20577"/>
          <ac:spMkLst>
            <pc:docMk/>
            <pc:sldMk cId="4165081485" sldId="456"/>
            <ac:spMk id="14" creationId="{00000000-0000-0000-0000-000000000000}"/>
          </ac:spMkLst>
        </pc:spChg>
      </pc:sldChg>
      <pc:sldChg chg="modSp mod">
        <pc:chgData name="David Cord" userId="f3adf64277b806f7" providerId="LiveId" clId="{A543D621-9262-4FA8-8F6D-E3E74B36FB7A}" dt="2023-08-25T05:30:30.113" v="953" actId="20577"/>
        <pc:sldMkLst>
          <pc:docMk/>
          <pc:sldMk cId="2157203815" sldId="457"/>
        </pc:sldMkLst>
        <pc:spChg chg="mod">
          <ac:chgData name="David Cord" userId="f3adf64277b806f7" providerId="LiveId" clId="{A543D621-9262-4FA8-8F6D-E3E74B36FB7A}" dt="2023-08-25T05:30:30.113" v="953" actId="20577"/>
          <ac:spMkLst>
            <pc:docMk/>
            <pc:sldMk cId="2157203815" sldId="457"/>
            <ac:spMk id="14" creationId="{00000000-0000-0000-0000-000000000000}"/>
          </ac:spMkLst>
        </pc:spChg>
      </pc:sldChg>
      <pc:sldChg chg="modSp mod">
        <pc:chgData name="David Cord" userId="f3adf64277b806f7" providerId="LiveId" clId="{A543D621-9262-4FA8-8F6D-E3E74B36FB7A}" dt="2023-08-25T05:01:23.137" v="424" actId="20577"/>
        <pc:sldMkLst>
          <pc:docMk/>
          <pc:sldMk cId="551865709" sldId="458"/>
        </pc:sldMkLst>
        <pc:spChg chg="mod">
          <ac:chgData name="David Cord" userId="f3adf64277b806f7" providerId="LiveId" clId="{A543D621-9262-4FA8-8F6D-E3E74B36FB7A}" dt="2023-08-25T05:01:23.137" v="424" actId="20577"/>
          <ac:spMkLst>
            <pc:docMk/>
            <pc:sldMk cId="551865709" sldId="458"/>
            <ac:spMk id="3" creationId="{00000000-0000-0000-0000-000000000000}"/>
          </ac:spMkLst>
        </pc:spChg>
      </pc:sldChg>
      <pc:sldChg chg="modSp mod">
        <pc:chgData name="David Cord" userId="f3adf64277b806f7" providerId="LiveId" clId="{A543D621-9262-4FA8-8F6D-E3E74B36FB7A}" dt="2023-08-25T05:45:16.710" v="1266" actId="20577"/>
        <pc:sldMkLst>
          <pc:docMk/>
          <pc:sldMk cId="106469249" sldId="466"/>
        </pc:sldMkLst>
        <pc:spChg chg="mod">
          <ac:chgData name="David Cord" userId="f3adf64277b806f7" providerId="LiveId" clId="{A543D621-9262-4FA8-8F6D-E3E74B36FB7A}" dt="2023-08-25T05:45:16.710" v="1266" actId="20577"/>
          <ac:spMkLst>
            <pc:docMk/>
            <pc:sldMk cId="106469249" sldId="466"/>
            <ac:spMk id="14"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30.8.2023</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30.8.2023</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aterialbank.myhelsinki.fi/images?query=Jules%20Hatfield%20&amp;%20Christine%20William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a:t>
            </a:fld>
            <a:endParaRPr lang="fi-FI" dirty="0"/>
          </a:p>
        </p:txBody>
      </p:sp>
    </p:spTree>
    <p:extLst>
      <p:ext uri="{BB962C8B-B14F-4D97-AF65-F5344CB8AC3E}">
        <p14:creationId xmlns:p14="http://schemas.microsoft.com/office/powerpoint/2010/main" val="2814072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Photo: </a:t>
            </a:r>
            <a:r>
              <a:rPr lang="en-US" baseline="0" dirty="0"/>
              <a:t>Pasi Markkanen</a:t>
            </a:r>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2191847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Photo</a:t>
            </a:r>
            <a:r>
              <a:rPr lang="en-US" baseline="0" dirty="0"/>
              <a:t>: </a:t>
            </a:r>
            <a:r>
              <a:rPr lang="fi-FI" sz="1200" b="0" i="0" kern="1200" dirty="0">
                <a:solidFill>
                  <a:schemeClr val="tx1"/>
                </a:solidFill>
                <a:effectLst/>
                <a:latin typeface="+mn-lt"/>
                <a:ea typeface="+mn-ea"/>
                <a:cs typeface="+mn-cs"/>
              </a:rPr>
              <a:t>Riitta </a:t>
            </a:r>
            <a:r>
              <a:rPr lang="fi-FI" sz="1200" b="0" i="0" kern="1200" dirty="0" err="1">
                <a:solidFill>
                  <a:schemeClr val="tx1"/>
                </a:solidFill>
                <a:effectLst/>
                <a:latin typeface="+mn-lt"/>
                <a:ea typeface="+mn-ea"/>
                <a:cs typeface="+mn-cs"/>
              </a:rPr>
              <a:t>Supperi</a:t>
            </a:r>
            <a:r>
              <a:rPr lang="fi-FI" sz="1200" b="0" i="0" kern="1200" dirty="0">
                <a:solidFill>
                  <a:schemeClr val="tx1"/>
                </a:solidFill>
                <a:effectLst/>
                <a:latin typeface="+mn-lt"/>
                <a:ea typeface="+mn-ea"/>
                <a:cs typeface="+mn-cs"/>
              </a:rPr>
              <a:t> / Kuvatoimisto Keksi / </a:t>
            </a:r>
            <a:r>
              <a:rPr lang="fi-FI" sz="1200" b="0" i="0" kern="1200" baseline="0" dirty="0">
                <a:solidFill>
                  <a:schemeClr val="tx1"/>
                </a:solidFill>
                <a:effectLst/>
                <a:latin typeface="+mn-lt"/>
                <a:ea typeface="+mn-ea"/>
                <a:cs typeface="+mn-cs"/>
              </a:rPr>
              <a:t>Finland Image Bank</a:t>
            </a:r>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630072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Photo: </a:t>
            </a:r>
            <a:r>
              <a:rPr lang="en-US" baseline="0" dirty="0" err="1"/>
              <a:t>Karoliina</a:t>
            </a:r>
            <a:r>
              <a:rPr lang="en-US" baseline="0" dirty="0"/>
              <a:t> </a:t>
            </a:r>
            <a:r>
              <a:rPr lang="en-US" baseline="0" dirty="0" err="1"/>
              <a:t>Bärlund</a:t>
            </a:r>
            <a:r>
              <a:rPr lang="en-US" baseline="0" dirty="0"/>
              <a:t> / </a:t>
            </a:r>
            <a:r>
              <a:rPr lang="en-US" dirty="0"/>
              <a:t>Helsinki Partners</a:t>
            </a:r>
          </a:p>
        </p:txBody>
      </p:sp>
      <p:sp>
        <p:nvSpPr>
          <p:cNvPr id="4" name="Slide Number Placeholder 3"/>
          <p:cNvSpPr>
            <a:spLocks noGrp="1"/>
          </p:cNvSpPr>
          <p:nvPr>
            <p:ph type="sldNum" sz="quarter" idx="10"/>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3368688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Tablet rental at </a:t>
            </a:r>
            <a:r>
              <a:rPr lang="en-US" sz="1200" b="0" i="0" kern="1200" dirty="0" err="1">
                <a:solidFill>
                  <a:schemeClr val="tx1"/>
                </a:solidFill>
                <a:effectLst/>
                <a:latin typeface="+mn-lt"/>
                <a:ea typeface="+mn-ea"/>
                <a:cs typeface="+mn-cs"/>
              </a:rPr>
              <a:t>Oodi</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Oodi</a:t>
            </a:r>
            <a:r>
              <a:rPr lang="en-US" sz="1200" b="0" i="0" kern="1200" dirty="0">
                <a:solidFill>
                  <a:schemeClr val="tx1"/>
                </a:solidFill>
                <a:effectLst/>
                <a:latin typeface="+mn-lt"/>
                <a:ea typeface="+mn-ea"/>
                <a:cs typeface="+mn-cs"/>
              </a:rPr>
              <a:t> is Helsinki's new Central Library and a living meeting place in the city </a:t>
            </a:r>
            <a:r>
              <a:rPr lang="en-US" sz="1200" b="0" i="0" kern="1200" dirty="0" err="1">
                <a:solidFill>
                  <a:schemeClr val="tx1"/>
                </a:solidFill>
                <a:effectLst/>
                <a:latin typeface="+mn-lt"/>
                <a:ea typeface="+mn-ea"/>
                <a:cs typeface="+mn-cs"/>
              </a:rPr>
              <a:t>centre</a:t>
            </a:r>
            <a:r>
              <a:rPr lang="en-US" sz="1200" b="0" i="0" kern="1200" dirty="0">
                <a:solidFill>
                  <a:schemeClr val="tx1"/>
                </a:solidFill>
                <a:effectLst/>
                <a:latin typeface="+mn-lt"/>
                <a:ea typeface="+mn-ea"/>
                <a:cs typeface="+mn-cs"/>
              </a:rPr>
              <a:t> on the </a:t>
            </a:r>
            <a:r>
              <a:rPr lang="en-US" sz="1200" b="0" i="0" kern="1200" dirty="0" err="1">
                <a:solidFill>
                  <a:schemeClr val="tx1"/>
                </a:solidFill>
                <a:effectLst/>
                <a:latin typeface="+mn-lt"/>
                <a:ea typeface="+mn-ea"/>
                <a:cs typeface="+mn-cs"/>
              </a:rPr>
              <a:t>Kansalaistori</a:t>
            </a:r>
            <a:r>
              <a:rPr lang="en-US" sz="1200" b="0" i="0" kern="1200" dirty="0">
                <a:solidFill>
                  <a:schemeClr val="tx1"/>
                </a:solidFill>
                <a:effectLst/>
                <a:latin typeface="+mn-lt"/>
                <a:ea typeface="+mn-ea"/>
                <a:cs typeface="+mn-cs"/>
              </a:rPr>
              <a:t> Square. </a:t>
            </a:r>
            <a:r>
              <a:rPr lang="en-US" sz="1200" b="0" i="0" kern="1200" dirty="0" err="1">
                <a:solidFill>
                  <a:schemeClr val="tx1"/>
                </a:solidFill>
                <a:effectLst/>
                <a:latin typeface="+mn-lt"/>
                <a:ea typeface="+mn-ea"/>
                <a:cs typeface="+mn-cs"/>
              </a:rPr>
              <a:t>Oodi</a:t>
            </a:r>
            <a:r>
              <a:rPr lang="en-US" sz="1200" b="0" i="0" kern="1200" dirty="0">
                <a:solidFill>
                  <a:schemeClr val="tx1"/>
                </a:solidFill>
                <a:effectLst/>
                <a:latin typeface="+mn-lt"/>
                <a:ea typeface="+mn-ea"/>
                <a:cs typeface="+mn-cs"/>
              </a:rPr>
              <a:t> is a venue for events, a house of reading and a diverse urban experience. It will provide its users with knowledge, new skills and stories, and will be an easy place to access for learning, story immersion, work and relaxation. </a:t>
            </a:r>
            <a:r>
              <a:rPr lang="en-US" sz="1200" b="0" i="0" kern="1200" dirty="0" err="1">
                <a:solidFill>
                  <a:schemeClr val="tx1"/>
                </a:solidFill>
                <a:effectLst/>
                <a:latin typeface="+mn-lt"/>
                <a:ea typeface="+mn-ea"/>
                <a:cs typeface="+mn-cs"/>
              </a:rPr>
              <a:t>Oodi</a:t>
            </a:r>
            <a:r>
              <a:rPr lang="en-US" sz="1200" b="0" i="0" kern="1200" dirty="0">
                <a:solidFill>
                  <a:schemeClr val="tx1"/>
                </a:solidFill>
                <a:effectLst/>
                <a:latin typeface="+mn-lt"/>
                <a:ea typeface="+mn-ea"/>
                <a:cs typeface="+mn-cs"/>
              </a:rPr>
              <a:t> is a library of a new era, a living and functional meeting place open for all.</a:t>
            </a:r>
          </a:p>
          <a:p>
            <a:r>
              <a:rPr lang="en-US" sz="1200" b="0" i="0" kern="1200" dirty="0">
                <a:solidFill>
                  <a:schemeClr val="tx1"/>
                </a:solidFill>
                <a:effectLst/>
                <a:latin typeface="+mn-lt"/>
                <a:ea typeface="+mn-ea"/>
                <a:cs typeface="+mn-cs"/>
              </a:rPr>
              <a:t>Photo: Aleksi </a:t>
            </a:r>
            <a:r>
              <a:rPr lang="en-US" sz="1200" b="0" i="0" kern="1200" dirty="0" err="1">
                <a:solidFill>
                  <a:schemeClr val="tx1"/>
                </a:solidFill>
                <a:effectLst/>
                <a:latin typeface="+mn-lt"/>
                <a:ea typeface="+mn-ea"/>
                <a:cs typeface="+mn-cs"/>
              </a:rPr>
              <a:t>Poutanen</a:t>
            </a:r>
            <a:r>
              <a:rPr lang="en-US" sz="1200" b="0" i="0" kern="1200" dirty="0">
                <a:solidFill>
                  <a:schemeClr val="tx1"/>
                </a:solidFill>
                <a:effectLst/>
                <a:latin typeface="+mn-lt"/>
                <a:ea typeface="+mn-ea"/>
                <a:cs typeface="+mn-cs"/>
              </a:rPr>
              <a:t> / Helsinki Partners</a:t>
            </a:r>
          </a:p>
        </p:txBody>
      </p:sp>
      <p:sp>
        <p:nvSpPr>
          <p:cNvPr id="4" name="Slide Number Placeholder 3"/>
          <p:cNvSpPr>
            <a:spLocks noGrp="1"/>
          </p:cNvSpPr>
          <p:nvPr>
            <p:ph type="sldNum" sz="quarter" idx="10"/>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2935636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Photo: </a:t>
            </a:r>
            <a:r>
              <a:rPr lang="en-US" baseline="0" dirty="0" err="1"/>
              <a:t>Karoliina</a:t>
            </a:r>
            <a:r>
              <a:rPr lang="en-US" baseline="0" dirty="0"/>
              <a:t> </a:t>
            </a:r>
            <a:r>
              <a:rPr lang="en-US" baseline="0" dirty="0" err="1"/>
              <a:t>Bärlund</a:t>
            </a:r>
            <a:r>
              <a:rPr lang="en-US" baseline="0" dirty="0"/>
              <a:t> / </a:t>
            </a:r>
            <a:r>
              <a:rPr lang="en-US" dirty="0"/>
              <a:t>Helsinki Partners</a:t>
            </a:r>
          </a:p>
        </p:txBody>
      </p:sp>
      <p:sp>
        <p:nvSpPr>
          <p:cNvPr id="4" name="Slide Number Placeholder 3"/>
          <p:cNvSpPr>
            <a:spLocks noGrp="1"/>
          </p:cNvSpPr>
          <p:nvPr>
            <p:ph type="sldNum" sz="quarter" idx="10"/>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1538519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Photo: </a:t>
            </a:r>
            <a:r>
              <a:rPr lang="en-US" baseline="0" dirty="0" err="1"/>
              <a:t>Karoliina</a:t>
            </a:r>
            <a:r>
              <a:rPr lang="en-US" baseline="0" dirty="0"/>
              <a:t> </a:t>
            </a:r>
            <a:r>
              <a:rPr lang="en-US" baseline="0" dirty="0" err="1"/>
              <a:t>Bärlund</a:t>
            </a:r>
            <a:r>
              <a:rPr lang="en-US" baseline="0" dirty="0"/>
              <a:t> / </a:t>
            </a:r>
            <a:r>
              <a:rPr lang="en-US" dirty="0"/>
              <a:t>Helsinki Partners</a:t>
            </a:r>
          </a:p>
        </p:txBody>
      </p:sp>
      <p:sp>
        <p:nvSpPr>
          <p:cNvPr id="4" name="Slide Number Placeholder 3"/>
          <p:cNvSpPr>
            <a:spLocks noGrp="1"/>
          </p:cNvSpPr>
          <p:nvPr>
            <p:ph type="sldNum" sz="quarter" idx="10"/>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2349722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Photo: </a:t>
            </a:r>
            <a:r>
              <a:rPr lang="en-US" baseline="0" dirty="0" err="1"/>
              <a:t>Karoliina</a:t>
            </a:r>
            <a:r>
              <a:rPr lang="en-US" baseline="0" dirty="0"/>
              <a:t> </a:t>
            </a:r>
            <a:r>
              <a:rPr lang="en-US" baseline="0" dirty="0" err="1"/>
              <a:t>Bärlund</a:t>
            </a:r>
            <a:r>
              <a:rPr lang="en-US" baseline="0" dirty="0"/>
              <a:t> / </a:t>
            </a:r>
            <a:r>
              <a:rPr lang="en-US" dirty="0"/>
              <a:t>Helsinki Partners</a:t>
            </a:r>
          </a:p>
        </p:txBody>
      </p:sp>
      <p:sp>
        <p:nvSpPr>
          <p:cNvPr id="4" name="Slide Number Placeholder 3"/>
          <p:cNvSpPr>
            <a:spLocks noGrp="1"/>
          </p:cNvSpPr>
          <p:nvPr>
            <p:ph type="sldNum" sz="quarter" idx="10"/>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1941327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Photo: </a:t>
            </a:r>
            <a:r>
              <a:rPr lang="en-US" baseline="0" dirty="0" err="1"/>
              <a:t>Karoliina</a:t>
            </a:r>
            <a:r>
              <a:rPr lang="en-US" baseline="0" dirty="0"/>
              <a:t> </a:t>
            </a:r>
            <a:r>
              <a:rPr lang="en-US" baseline="0" dirty="0" err="1"/>
              <a:t>Bärlund</a:t>
            </a:r>
            <a:r>
              <a:rPr lang="en-US" baseline="0" dirty="0"/>
              <a:t> / </a:t>
            </a:r>
            <a:r>
              <a:rPr lang="en-US" dirty="0"/>
              <a:t>Helsinki Partners</a:t>
            </a:r>
          </a:p>
        </p:txBody>
      </p:sp>
      <p:sp>
        <p:nvSpPr>
          <p:cNvPr id="4" name="Slide Number Placeholder 3"/>
          <p:cNvSpPr>
            <a:spLocks noGrp="1"/>
          </p:cNvSpPr>
          <p:nvPr>
            <p:ph type="sldNum" sz="quarter" idx="10"/>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927040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fi-FI" dirty="0"/>
              <a:t>Photo: Laura </a:t>
            </a:r>
            <a:r>
              <a:rPr lang="fi-FI" dirty="0" err="1"/>
              <a:t>Dove</a:t>
            </a:r>
            <a:endParaRPr lang="fi-FI" dirty="0"/>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4088081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Photo: </a:t>
            </a:r>
            <a:r>
              <a:rPr lang="en-US" baseline="0" dirty="0"/>
              <a:t>Karoliina </a:t>
            </a:r>
            <a:r>
              <a:rPr lang="en-US" baseline="0" dirty="0" err="1"/>
              <a:t>Bärlund</a:t>
            </a:r>
            <a:r>
              <a:rPr lang="en-US" baseline="0" dirty="0"/>
              <a:t> / </a:t>
            </a:r>
            <a:r>
              <a:rPr lang="en-US" dirty="0"/>
              <a:t>Helsinki </a:t>
            </a:r>
            <a:r>
              <a:rPr lang="en-US" dirty="0" smtClean="0"/>
              <a:t>Partners</a:t>
            </a:r>
          </a:p>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19</a:t>
            </a:fld>
            <a:endParaRPr lang="fi-FI"/>
          </a:p>
        </p:txBody>
      </p:sp>
    </p:spTree>
    <p:extLst>
      <p:ext uri="{BB962C8B-B14F-4D97-AF65-F5344CB8AC3E}">
        <p14:creationId xmlns:p14="http://schemas.microsoft.com/office/powerpoint/2010/main" val="4006853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i="0" kern="1200" dirty="0">
                <a:solidFill>
                  <a:schemeClr val="tx1"/>
                </a:solidFill>
                <a:effectLst/>
                <a:latin typeface="+mn-lt"/>
                <a:ea typeface="+mn-ea"/>
                <a:cs typeface="+mn-cs"/>
              </a:rPr>
              <a:t>Photo: Laura</a:t>
            </a:r>
            <a:r>
              <a:rPr lang="fi-FI" sz="1200" b="0" i="0" kern="1200" baseline="0" dirty="0">
                <a:solidFill>
                  <a:schemeClr val="tx1"/>
                </a:solidFill>
                <a:effectLst/>
                <a:latin typeface="+mn-lt"/>
                <a:ea typeface="+mn-ea"/>
                <a:cs typeface="+mn-cs"/>
              </a:rPr>
              <a:t> </a:t>
            </a:r>
            <a:r>
              <a:rPr lang="fi-FI" sz="1200" b="0" i="0" kern="1200" baseline="0" dirty="0" err="1">
                <a:solidFill>
                  <a:schemeClr val="tx1"/>
                </a:solidFill>
                <a:effectLst/>
                <a:latin typeface="+mn-lt"/>
                <a:ea typeface="+mn-ea"/>
                <a:cs typeface="+mn-cs"/>
              </a:rPr>
              <a:t>Dove</a:t>
            </a:r>
            <a:endParaRPr lang="fi-FI"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2609510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20</a:t>
            </a:fld>
            <a:endParaRPr lang="fi-FI"/>
          </a:p>
        </p:txBody>
      </p:sp>
    </p:spTree>
    <p:extLst>
      <p:ext uri="{BB962C8B-B14F-4D97-AF65-F5344CB8AC3E}">
        <p14:creationId xmlns:p14="http://schemas.microsoft.com/office/powerpoint/2010/main" val="1961067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21</a:t>
            </a:fld>
            <a:endParaRPr lang="fi-FI"/>
          </a:p>
        </p:txBody>
      </p:sp>
    </p:spTree>
    <p:extLst>
      <p:ext uri="{BB962C8B-B14F-4D97-AF65-F5344CB8AC3E}">
        <p14:creationId xmlns:p14="http://schemas.microsoft.com/office/powerpoint/2010/main" val="1657991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22</a:t>
            </a:fld>
            <a:endParaRPr lang="fi-FI"/>
          </a:p>
        </p:txBody>
      </p:sp>
    </p:spTree>
    <p:extLst>
      <p:ext uri="{BB962C8B-B14F-4D97-AF65-F5344CB8AC3E}">
        <p14:creationId xmlns:p14="http://schemas.microsoft.com/office/powerpoint/2010/main" val="3205480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23</a:t>
            </a:fld>
            <a:endParaRPr lang="fi-FI"/>
          </a:p>
        </p:txBody>
      </p:sp>
    </p:spTree>
    <p:extLst>
      <p:ext uri="{BB962C8B-B14F-4D97-AF65-F5344CB8AC3E}">
        <p14:creationId xmlns:p14="http://schemas.microsoft.com/office/powerpoint/2010/main" val="338056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24</a:t>
            </a:fld>
            <a:endParaRPr lang="fi-FI"/>
          </a:p>
        </p:txBody>
      </p:sp>
    </p:spTree>
    <p:extLst>
      <p:ext uri="{BB962C8B-B14F-4D97-AF65-F5344CB8AC3E}">
        <p14:creationId xmlns:p14="http://schemas.microsoft.com/office/powerpoint/2010/main" val="955786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25</a:t>
            </a:fld>
            <a:endParaRPr lang="fi-FI"/>
          </a:p>
        </p:txBody>
      </p:sp>
    </p:spTree>
    <p:extLst>
      <p:ext uri="{BB962C8B-B14F-4D97-AF65-F5344CB8AC3E}">
        <p14:creationId xmlns:p14="http://schemas.microsoft.com/office/powerpoint/2010/main" val="3584917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Photo</a:t>
            </a:r>
            <a:r>
              <a:rPr lang="fi-FI" baseline="0" dirty="0"/>
              <a:t>: Elina Manninen / Keksi</a:t>
            </a:r>
            <a:endParaRPr lang="fi-FI" dirty="0"/>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26</a:t>
            </a:fld>
            <a:endParaRPr lang="fi-FI"/>
          </a:p>
        </p:txBody>
      </p:sp>
    </p:spTree>
    <p:extLst>
      <p:ext uri="{BB962C8B-B14F-4D97-AF65-F5344CB8AC3E}">
        <p14:creationId xmlns:p14="http://schemas.microsoft.com/office/powerpoint/2010/main" val="2771590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Photo: </a:t>
            </a:r>
            <a:r>
              <a:rPr lang="en-US" baseline="0" dirty="0"/>
              <a:t>Elina </a:t>
            </a:r>
            <a:r>
              <a:rPr lang="en-US" baseline="0" dirty="0" err="1"/>
              <a:t>Manninen</a:t>
            </a:r>
            <a:r>
              <a:rPr lang="en-US" baseline="0" dirty="0"/>
              <a:t> / </a:t>
            </a:r>
            <a:r>
              <a:rPr lang="en-US" baseline="0" dirty="0" err="1"/>
              <a:t>Keksi</a:t>
            </a:r>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27</a:t>
            </a:fld>
            <a:endParaRPr lang="fi-FI"/>
          </a:p>
        </p:txBody>
      </p:sp>
    </p:spTree>
    <p:extLst>
      <p:ext uri="{BB962C8B-B14F-4D97-AF65-F5344CB8AC3E}">
        <p14:creationId xmlns:p14="http://schemas.microsoft.com/office/powerpoint/2010/main" val="4135576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28</a:t>
            </a:fld>
            <a:endParaRPr lang="fi-FI"/>
          </a:p>
        </p:txBody>
      </p:sp>
    </p:spTree>
    <p:extLst>
      <p:ext uri="{BB962C8B-B14F-4D97-AF65-F5344CB8AC3E}">
        <p14:creationId xmlns:p14="http://schemas.microsoft.com/office/powerpoint/2010/main" val="1533519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Photo:</a:t>
            </a:r>
            <a:r>
              <a:rPr lang="en-US" baseline="0" dirty="0"/>
              <a:t> </a:t>
            </a:r>
            <a:r>
              <a:rPr lang="en-US" baseline="0" dirty="0" err="1"/>
              <a:t>Kansallinen</a:t>
            </a:r>
            <a:r>
              <a:rPr lang="en-US" baseline="0" dirty="0"/>
              <a:t> </a:t>
            </a:r>
            <a:r>
              <a:rPr lang="en-US" baseline="0" dirty="0" err="1"/>
              <a:t>audiovisuaalinen</a:t>
            </a:r>
            <a:r>
              <a:rPr lang="en-US" baseline="0" dirty="0"/>
              <a:t> </a:t>
            </a:r>
            <a:r>
              <a:rPr lang="en-US" baseline="0" dirty="0" err="1"/>
              <a:t>instituutti</a:t>
            </a:r>
            <a:r>
              <a:rPr lang="fi-FI" dirty="0"/>
              <a:t/>
            </a:r>
            <a:br>
              <a:rPr lang="fi-FI" dirty="0"/>
            </a:br>
            <a:endParaRPr lang="en-US" baseline="0"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29</a:t>
            </a:fld>
            <a:endParaRPr lang="fi-FI"/>
          </a:p>
        </p:txBody>
      </p:sp>
    </p:spTree>
    <p:extLst>
      <p:ext uri="{BB962C8B-B14F-4D97-AF65-F5344CB8AC3E}">
        <p14:creationId xmlns:p14="http://schemas.microsoft.com/office/powerpoint/2010/main" val="2204605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Photo: </a:t>
            </a:r>
            <a:endParaRPr lang="en-US" baseline="0"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1979571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a:t>
            </a:r>
            <a:r>
              <a:rPr lang="en-US" sz="1200" b="0" i="0" kern="1200" baseline="0" dirty="0">
                <a:solidFill>
                  <a:schemeClr val="tx1"/>
                </a:solidFill>
                <a:effectLst/>
                <a:latin typeface="+mn-lt"/>
                <a:ea typeface="+mn-ea"/>
                <a:cs typeface="+mn-cs"/>
              </a:rPr>
              <a:t> </a:t>
            </a:r>
            <a:r>
              <a:rPr lang="fi-FI" sz="1200" b="0" i="0" kern="1200" dirty="0">
                <a:solidFill>
                  <a:schemeClr val="tx1"/>
                </a:solidFill>
                <a:effectLst/>
                <a:latin typeface="+mn-lt"/>
                <a:ea typeface="+mn-ea"/>
                <a:cs typeface="+mn-cs"/>
              </a:rPr>
              <a:t>Velhot </a:t>
            </a:r>
            <a:r>
              <a:rPr lang="fi-FI" sz="1200" b="0" i="0" kern="1200" dirty="0" err="1">
                <a:solidFill>
                  <a:schemeClr val="tx1"/>
                </a:solidFill>
                <a:effectLst/>
                <a:latin typeface="+mn-lt"/>
                <a:ea typeface="+mn-ea"/>
                <a:cs typeface="+mn-cs"/>
              </a:rPr>
              <a:t>Photography</a:t>
            </a:r>
            <a:r>
              <a:rPr lang="fi-FI" sz="1200" b="0" i="0" kern="1200" dirty="0">
                <a:solidFill>
                  <a:schemeClr val="tx1"/>
                </a:solidFill>
                <a:effectLst/>
                <a:latin typeface="+mn-lt"/>
                <a:ea typeface="+mn-ea"/>
                <a:cs typeface="+mn-cs"/>
              </a:rPr>
              <a:t> Oy/ Riku Isohella</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30</a:t>
            </a:fld>
            <a:endParaRPr lang="fi-FI"/>
          </a:p>
        </p:txBody>
      </p:sp>
    </p:spTree>
    <p:extLst>
      <p:ext uri="{BB962C8B-B14F-4D97-AF65-F5344CB8AC3E}">
        <p14:creationId xmlns:p14="http://schemas.microsoft.com/office/powerpoint/2010/main" val="964202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31</a:t>
            </a:fld>
            <a:endParaRPr lang="fi-FI"/>
          </a:p>
        </p:txBody>
      </p:sp>
    </p:spTree>
    <p:extLst>
      <p:ext uri="{BB962C8B-B14F-4D97-AF65-F5344CB8AC3E}">
        <p14:creationId xmlns:p14="http://schemas.microsoft.com/office/powerpoint/2010/main" val="479135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32</a:t>
            </a:fld>
            <a:endParaRPr lang="fi-FI"/>
          </a:p>
        </p:txBody>
      </p:sp>
    </p:spTree>
    <p:extLst>
      <p:ext uri="{BB962C8B-B14F-4D97-AF65-F5344CB8AC3E}">
        <p14:creationId xmlns:p14="http://schemas.microsoft.com/office/powerpoint/2010/main" val="2156045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33</a:t>
            </a:fld>
            <a:endParaRPr lang="fi-FI"/>
          </a:p>
        </p:txBody>
      </p:sp>
    </p:spTree>
    <p:extLst>
      <p:ext uri="{BB962C8B-B14F-4D97-AF65-F5344CB8AC3E}">
        <p14:creationId xmlns:p14="http://schemas.microsoft.com/office/powerpoint/2010/main" val="713226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Photo: Matti </a:t>
            </a:r>
            <a:r>
              <a:rPr lang="en-US" dirty="0" err="1"/>
              <a:t>Pyykkö</a:t>
            </a:r>
            <a:r>
              <a:rPr lang="en-US" dirty="0"/>
              <a:t> / N2 </a:t>
            </a:r>
            <a:r>
              <a:rPr lang="en-US" dirty="0" err="1"/>
              <a:t>Albiino</a:t>
            </a:r>
            <a:r>
              <a:rPr lang="en-US" dirty="0"/>
              <a:t> / Helsinki</a:t>
            </a:r>
            <a:r>
              <a:rPr lang="en-US" baseline="0" dirty="0"/>
              <a:t> Partners</a:t>
            </a:r>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34</a:t>
            </a:fld>
            <a:endParaRPr lang="fi-FI"/>
          </a:p>
        </p:txBody>
      </p:sp>
    </p:spTree>
    <p:extLst>
      <p:ext uri="{BB962C8B-B14F-4D97-AF65-F5344CB8AC3E}">
        <p14:creationId xmlns:p14="http://schemas.microsoft.com/office/powerpoint/2010/main" val="4232213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i="0" kern="1200" dirty="0">
                <a:solidFill>
                  <a:schemeClr val="tx1"/>
                </a:solidFill>
                <a:effectLst/>
                <a:latin typeface="+mn-lt"/>
                <a:ea typeface="+mn-ea"/>
                <a:cs typeface="+mn-cs"/>
              </a:rPr>
              <a:t>Photo: Julia Kivelä</a:t>
            </a:r>
            <a:r>
              <a:rPr lang="fi-FI" sz="1200" b="0" i="0" kern="1200" baseline="0" dirty="0">
                <a:solidFill>
                  <a:schemeClr val="tx1"/>
                </a:solidFill>
                <a:effectLst/>
                <a:latin typeface="+mn-lt"/>
                <a:ea typeface="+mn-ea"/>
                <a:cs typeface="+mn-cs"/>
              </a:rPr>
              <a:t> / </a:t>
            </a:r>
            <a:r>
              <a:rPr lang="fi-FI" sz="1200" b="0" i="0" kern="1200" dirty="0" err="1">
                <a:solidFill>
                  <a:schemeClr val="tx1"/>
                </a:solidFill>
                <a:effectLst/>
                <a:latin typeface="+mn-lt"/>
                <a:ea typeface="+mn-ea"/>
                <a:cs typeface="+mn-cs"/>
              </a:rPr>
              <a:t>Visit</a:t>
            </a:r>
            <a:r>
              <a:rPr lang="fi-FI" sz="1200" b="0" i="0" kern="1200" dirty="0">
                <a:solidFill>
                  <a:schemeClr val="tx1"/>
                </a:solidFill>
                <a:effectLst/>
                <a:latin typeface="+mn-lt"/>
                <a:ea typeface="+mn-ea"/>
                <a:cs typeface="+mn-cs"/>
              </a:rPr>
              <a:t> Finland</a:t>
            </a:r>
            <a:endParaRPr lang="fi-FI" dirty="0">
              <a:solidFill>
                <a:schemeClr val="tx1">
                  <a:lumMod val="60000"/>
                  <a:lumOff val="40000"/>
                </a:schemeClr>
              </a:solidFill>
            </a:endParaRPr>
          </a:p>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35</a:t>
            </a:fld>
            <a:endParaRPr lang="fi-FI"/>
          </a:p>
        </p:txBody>
      </p:sp>
    </p:spTree>
    <p:extLst>
      <p:ext uri="{BB962C8B-B14F-4D97-AF65-F5344CB8AC3E}">
        <p14:creationId xmlns:p14="http://schemas.microsoft.com/office/powerpoint/2010/main" val="915267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36</a:t>
            </a:fld>
            <a:endParaRPr lang="fi-FI"/>
          </a:p>
        </p:txBody>
      </p:sp>
    </p:spTree>
    <p:extLst>
      <p:ext uri="{BB962C8B-B14F-4D97-AF65-F5344CB8AC3E}">
        <p14:creationId xmlns:p14="http://schemas.microsoft.com/office/powerpoint/2010/main" val="1315049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37</a:t>
            </a:fld>
            <a:endParaRPr lang="fi-FI"/>
          </a:p>
        </p:txBody>
      </p:sp>
    </p:spTree>
    <p:extLst>
      <p:ext uri="{BB962C8B-B14F-4D97-AF65-F5344CB8AC3E}">
        <p14:creationId xmlns:p14="http://schemas.microsoft.com/office/powerpoint/2010/main" val="3153555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i-FI" dirty="0"/>
          </a:p>
        </p:txBody>
      </p:sp>
      <p:sp>
        <p:nvSpPr>
          <p:cNvPr id="4" name="Dian numeron paikkamerkki 3"/>
          <p:cNvSpPr>
            <a:spLocks noGrp="1"/>
          </p:cNvSpPr>
          <p:nvPr>
            <p:ph type="sldNum" sz="quarter" idx="10"/>
          </p:nvPr>
        </p:nvSpPr>
        <p:spPr/>
        <p:txBody>
          <a:bodyPr/>
          <a:lstStyle/>
          <a:p>
            <a:fld id="{94EC3156-D817-4798-A24F-2085AE082267}" type="slidenum">
              <a:rPr lang="fi-FI" smtClean="0"/>
              <a:pPr/>
              <a:t>38</a:t>
            </a:fld>
            <a:endParaRPr lang="fi-FI" dirty="0"/>
          </a:p>
        </p:txBody>
      </p:sp>
    </p:spTree>
    <p:extLst>
      <p:ext uri="{BB962C8B-B14F-4D97-AF65-F5344CB8AC3E}">
        <p14:creationId xmlns:p14="http://schemas.microsoft.com/office/powerpoint/2010/main" val="3973728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indent="0">
              <a:buNone/>
            </a:pPr>
            <a:r>
              <a:rPr lang="fi-FI" dirty="0">
                <a:solidFill>
                  <a:schemeClr val="bg1"/>
                </a:solidFill>
              </a:rPr>
              <a:t>Photo:</a:t>
            </a:r>
            <a:r>
              <a:rPr lang="fi-FI" baseline="0" dirty="0">
                <a:solidFill>
                  <a:schemeClr val="bg1"/>
                </a:solidFill>
              </a:rPr>
              <a:t> </a:t>
            </a:r>
            <a:r>
              <a:rPr lang="en-US" sz="1200" b="0" i="0" u="sng" kern="1200" dirty="0">
                <a:solidFill>
                  <a:schemeClr val="tx1"/>
                </a:solidFill>
                <a:effectLst/>
                <a:latin typeface="+mn-lt"/>
                <a:ea typeface="+mn-ea"/>
                <a:cs typeface="+mn-cs"/>
                <a:hlinkClick r:id="rId3"/>
              </a:rPr>
              <a:t>Jules Hatfield &amp; Christine Williams</a:t>
            </a:r>
            <a:r>
              <a:rPr lang="en-US" sz="1200" b="0" i="0" kern="1200" dirty="0">
                <a:solidFill>
                  <a:schemeClr val="tx1"/>
                </a:solidFill>
                <a:effectLst/>
                <a:latin typeface="+mn-lt"/>
                <a:ea typeface="+mn-ea"/>
                <a:cs typeface="+mn-cs"/>
              </a:rPr>
              <a:t> , </a:t>
            </a:r>
            <a:r>
              <a:rPr lang="en-US" sz="1200" b="0" i="0" u="sng" kern="1200" dirty="0">
                <a:solidFill>
                  <a:schemeClr val="tx1"/>
                </a:solidFill>
                <a:effectLst/>
                <a:latin typeface="+mn-lt"/>
                <a:ea typeface="+mn-ea"/>
                <a:cs typeface="+mn-cs"/>
                <a:hlinkClick r:id="rId3"/>
              </a:rPr>
              <a:t>Jules Hatfield &amp; Christine Williams</a:t>
            </a:r>
            <a:endParaRPr lang="en-US" sz="1200" b="0" i="0" u="sng" kern="1200" dirty="0">
              <a:solidFill>
                <a:schemeClr val="tx1"/>
              </a:solidFill>
              <a:effectLst/>
              <a:latin typeface="+mn-lt"/>
              <a:ea typeface="+mn-ea"/>
              <a:cs typeface="+mn-cs"/>
            </a:endParaRPr>
          </a:p>
          <a:p>
            <a:pPr marL="0" indent="0">
              <a:buNone/>
            </a:pPr>
            <a:r>
              <a:rPr lang="en-US" sz="1200" b="0" i="0" u="sng" kern="1200" dirty="0">
                <a:solidFill>
                  <a:schemeClr val="tx1"/>
                </a:solidFill>
                <a:effectLst/>
                <a:latin typeface="+mn-lt"/>
                <a:ea typeface="+mn-ea"/>
                <a:cs typeface="+mn-cs"/>
              </a:rPr>
              <a:t>Woman reading in </a:t>
            </a:r>
            <a:r>
              <a:rPr lang="en-US" sz="1200" b="0" i="0" u="sng" kern="1200" dirty="0" err="1">
                <a:solidFill>
                  <a:schemeClr val="tx1"/>
                </a:solidFill>
                <a:effectLst/>
                <a:latin typeface="+mn-lt"/>
                <a:ea typeface="+mn-ea"/>
                <a:cs typeface="+mn-cs"/>
              </a:rPr>
              <a:t>Oodi</a:t>
            </a:r>
            <a:r>
              <a:rPr lang="en-US" sz="1200" b="0" i="0" u="sng" kern="1200" dirty="0">
                <a:solidFill>
                  <a:schemeClr val="tx1"/>
                </a:solidFill>
                <a:effectLst/>
                <a:latin typeface="+mn-lt"/>
                <a:ea typeface="+mn-ea"/>
                <a:cs typeface="+mn-cs"/>
              </a:rPr>
              <a:t> library</a:t>
            </a:r>
            <a:endParaRPr lang="fi-FI" dirty="0">
              <a:solidFill>
                <a:schemeClr val="bg1"/>
              </a:solidFill>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3472894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Photo: </a:t>
            </a:r>
            <a:r>
              <a:rPr lang="en-US" baseline="0" dirty="0"/>
              <a:t>Tuomas </a:t>
            </a:r>
            <a:r>
              <a:rPr lang="en-US" baseline="0" dirty="0" err="1"/>
              <a:t>Uusheimo</a:t>
            </a:r>
            <a:endParaRPr lang="en-US" baseline="0" dirty="0"/>
          </a:p>
          <a:p>
            <a:r>
              <a:rPr lang="en-US" baseline="0" dirty="0"/>
              <a:t>Kaisa House</a:t>
            </a:r>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3190453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Photo: </a:t>
            </a:r>
            <a:r>
              <a:rPr lang="en-US" baseline="0" dirty="0" err="1"/>
              <a:t>Karoliina</a:t>
            </a:r>
            <a:r>
              <a:rPr lang="en-US" baseline="0" dirty="0"/>
              <a:t> </a:t>
            </a:r>
            <a:r>
              <a:rPr lang="en-US" baseline="0" dirty="0" err="1"/>
              <a:t>Bärlund</a:t>
            </a:r>
            <a:r>
              <a:rPr lang="en-US" baseline="0" dirty="0"/>
              <a:t> / </a:t>
            </a:r>
            <a:r>
              <a:rPr lang="en-US" dirty="0"/>
              <a:t>Helsinki Partners</a:t>
            </a:r>
          </a:p>
        </p:txBody>
      </p:sp>
      <p:sp>
        <p:nvSpPr>
          <p:cNvPr id="4" name="Slide Number Placeholder 3"/>
          <p:cNvSpPr>
            <a:spLocks noGrp="1"/>
          </p:cNvSpPr>
          <p:nvPr>
            <p:ph type="sldNum" sz="quarter" idx="10"/>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3938043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fi-FI" dirty="0"/>
              <a:t>Photo: Laura </a:t>
            </a:r>
            <a:r>
              <a:rPr lang="fi-FI" dirty="0" err="1"/>
              <a:t>Dove</a:t>
            </a:r>
            <a:endParaRPr lang="fi-FI" dirty="0"/>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3128943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Hiidenkivi</a:t>
            </a:r>
            <a:r>
              <a:rPr lang="en-US" sz="1200" b="0" i="0" kern="1200" dirty="0">
                <a:solidFill>
                  <a:schemeClr val="tx1"/>
                </a:solidFill>
                <a:effectLst/>
                <a:latin typeface="+mn-lt"/>
                <a:ea typeface="+mn-ea"/>
                <a:cs typeface="+mn-cs"/>
              </a:rPr>
              <a:t> school is a contemporary community school for children and young people in its district. It has some interactive class rooms.</a:t>
            </a:r>
          </a:p>
          <a:p>
            <a:r>
              <a:rPr lang="en-US" sz="1200" b="0" i="0" kern="1200" dirty="0">
                <a:solidFill>
                  <a:schemeClr val="tx1"/>
                </a:solidFill>
                <a:effectLst/>
                <a:latin typeface="+mn-lt"/>
                <a:ea typeface="+mn-ea"/>
                <a:cs typeface="+mn-cs"/>
              </a:rPr>
              <a:t>Photo: Maija </a:t>
            </a:r>
            <a:r>
              <a:rPr lang="en-US" sz="1200" b="0" i="0" kern="1200" dirty="0" err="1">
                <a:solidFill>
                  <a:schemeClr val="tx1"/>
                </a:solidFill>
                <a:effectLst/>
                <a:latin typeface="+mn-lt"/>
                <a:ea typeface="+mn-ea"/>
                <a:cs typeface="+mn-cs"/>
              </a:rPr>
              <a:t>Astikainen</a:t>
            </a:r>
            <a:r>
              <a:rPr lang="en-US" sz="1200" b="0" i="0" kern="1200" dirty="0">
                <a:solidFill>
                  <a:schemeClr val="tx1"/>
                </a:solidFill>
                <a:effectLst/>
                <a:latin typeface="+mn-lt"/>
                <a:ea typeface="+mn-ea"/>
                <a:cs typeface="+mn-cs"/>
              </a:rPr>
              <a:t> / City of Helsinki</a:t>
            </a:r>
            <a:endParaRPr lang="fi-FI"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4074848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Photo: </a:t>
            </a:r>
            <a:r>
              <a:rPr lang="en-US" baseline="0" dirty="0"/>
              <a:t>Karoliina </a:t>
            </a:r>
            <a:r>
              <a:rPr lang="en-US" baseline="0" dirty="0" err="1"/>
              <a:t>Bärlund</a:t>
            </a:r>
            <a:r>
              <a:rPr lang="en-US" baseline="0" dirty="0"/>
              <a:t> / </a:t>
            </a:r>
            <a:r>
              <a:rPr lang="en-US" dirty="0"/>
              <a:t>Helsinki </a:t>
            </a:r>
            <a:r>
              <a:rPr lang="en-US" dirty="0" smtClean="0"/>
              <a:t>Partners</a:t>
            </a:r>
          </a:p>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3372138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30.8.2023</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dirty="0"/>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30.8.2023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CC14F9-EB2B-0D4F-8F28-271F12107DB4}" type="datetime1">
              <a:rPr lang="fi-FI" smtClean="0"/>
              <a:t>30.8.2023</a:t>
            </a:fld>
            <a:endParaRPr lang="en-US"/>
          </a:p>
        </p:txBody>
      </p:sp>
      <p:sp>
        <p:nvSpPr>
          <p:cNvPr id="6" name="Footer Placeholder 5"/>
          <p:cNvSpPr>
            <a:spLocks noGrp="1"/>
          </p:cNvSpPr>
          <p:nvPr>
            <p:ph type="ftr" sz="quarter" idx="11"/>
          </p:nvPr>
        </p:nvSpPr>
        <p:spPr/>
        <p:txBody>
          <a:bodyPr/>
          <a:lstStyle/>
          <a:p>
            <a:r>
              <a:rPr lang="en-US"/>
              <a:t>Footer Here</a:t>
            </a:r>
            <a:endParaRPr lang="en-US" dirty="0"/>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11E6EC-92F7-6B4E-8279-5EB71B38C0C5}" type="datetime1">
              <a:rPr lang="fi-FI" smtClean="0"/>
              <a:t>30.8.2023</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F00B84-8DDB-8C40-AD8F-F50D046CC222}" type="datetime1">
              <a:rPr lang="fi-FI" smtClean="0"/>
              <a:t>30.8.2023</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F63E03-6B74-054C-8C1B-76808F4A963F}" type="datetime1">
              <a:rPr lang="fi-FI" smtClean="0"/>
              <a:t>30.8.2023</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US"/>
              <a:t>Click to edit Master title style</a:t>
            </a:r>
            <a:endParaRPr lang="en-US" dirty="0"/>
          </a:p>
        </p:txBody>
      </p:sp>
      <p:sp>
        <p:nvSpPr>
          <p:cNvPr id="3" name="Content Placeholder 2"/>
          <p:cNvSpPr>
            <a:spLocks noGrp="1"/>
          </p:cNvSpPr>
          <p:nvPr>
            <p:ph idx="1"/>
          </p:nvPr>
        </p:nvSpPr>
        <p:spPr>
          <a:xfrm>
            <a:off x="1835150" y="1492249"/>
            <a:ext cx="2736850" cy="28797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dirty="0"/>
              <a:t>Insert Picture</a:t>
            </a:r>
          </a:p>
        </p:txBody>
      </p:sp>
      <p:sp>
        <p:nvSpPr>
          <p:cNvPr id="4" name="Date Placeholder 3"/>
          <p:cNvSpPr>
            <a:spLocks noGrp="1"/>
          </p:cNvSpPr>
          <p:nvPr>
            <p:ph type="dt" sz="half" idx="10"/>
          </p:nvPr>
        </p:nvSpPr>
        <p:spPr/>
        <p:txBody>
          <a:bodyPr/>
          <a:lstStyle/>
          <a:p>
            <a:fld id="{516A5A40-F9D2-9F41-9B67-6B25AE089B08}" type="datetime1">
              <a:rPr lang="fi-FI" smtClean="0"/>
              <a:t>30.8.2023</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30.8.2023</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30.8.2023</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30.8.2023</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Click to edit Master text styles</a:t>
            </a:r>
          </a:p>
          <a:p>
            <a:pPr lvl="1"/>
            <a:r>
              <a:rPr lang="fi-FI"/>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30.8.2023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dirty="0"/>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C9FF73-6F0C-C549-A81B-BD4518F8C2F1}" type="datetime1">
              <a:rPr lang="fi-FI" smtClean="0"/>
              <a:t>30.8.2023</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30.8.2023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dirty="0"/>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30.8.2023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E61757-E20E-604B-9756-4A12243286F2}" type="datetime1">
              <a:rPr lang="fi-FI" smtClean="0"/>
              <a:t>30.8.2023</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EE2011-BF93-9647-A265-1814C6D8624D}" type="datetime1">
              <a:rPr lang="fi-FI" smtClean="0"/>
              <a:t>30.8.2023</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30.8.2023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B8C59C2F-8A8A-2C41-8FED-B9EAA7D2E2FE}" type="datetime1">
              <a:rPr lang="fi-FI" smtClean="0"/>
              <a:t>30.8.2023</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30.8.2023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US" noProof="0"/>
              <a:t>Click to edit Master title style</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30.8.2023</a:t>
            </a:fld>
            <a:endParaRPr lang="fi-FI" noProof="0" dirty="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dirty="0" err="1"/>
              <a:t>Footer</a:t>
            </a:r>
            <a:r>
              <a:rPr lang="fi-FI" noProof="0" dirty="0"/>
              <a:t>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dirty="0"/>
          </a:p>
        </p:txBody>
      </p:sp>
      <p:sp>
        <p:nvSpPr>
          <p:cNvPr id="76" name="Freeform 11"/>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14" name="Freeform 6"/>
          <p:cNvSpPr>
            <a:spLocks/>
          </p:cNvSpPr>
          <p:nvPr/>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endParaRPr lang="fi-FI" noProof="0" dirty="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30.8.2023</a:t>
            </a:fld>
            <a:endParaRPr lang="fi-FI" noProof="0" dirty="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endParaRPr lang="fi-FI" noProof="0" dirty="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dirty="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www.mediataitokoulu.fi/e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hyperlink" Target="https://worldhappiness.report/" TargetMode="Externa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eoppiva.fi/koulutukset/medialukutaito-julkishallinnossa/"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058968"/>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676" y="-20538"/>
            <a:ext cx="5416706" cy="516403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sp>
        <p:nvSpPr>
          <p:cNvPr id="14" name="Content Placeholder 2"/>
          <p:cNvSpPr>
            <a:spLocks noGrp="1"/>
          </p:cNvSpPr>
          <p:nvPr>
            <p:ph idx="1"/>
          </p:nvPr>
        </p:nvSpPr>
        <p:spPr>
          <a:xfrm>
            <a:off x="1259632" y="1492249"/>
            <a:ext cx="2808312" cy="719461"/>
          </a:xfrm>
        </p:spPr>
        <p:txBody>
          <a:bodyPr/>
          <a:lstStyle/>
          <a:p>
            <a:pPr marL="0" lvl="0" indent="0">
              <a:buNone/>
            </a:pPr>
            <a:r>
              <a:rPr lang="en-US" dirty="0"/>
              <a:t>Media education is not new in Finland. Content related to media literacy has been part of formal education since the 1970s. </a:t>
            </a:r>
            <a:r>
              <a:rPr lang="en-US" dirty="0" smtClean="0"/>
              <a:t>It has</a:t>
            </a:r>
            <a:r>
              <a:rPr lang="en-US" dirty="0" smtClean="0"/>
              <a:t> </a:t>
            </a:r>
            <a:r>
              <a:rPr lang="en-US" dirty="0"/>
              <a:t>evolved as media education has adapted to a changing media culture.</a:t>
            </a:r>
          </a:p>
        </p:txBody>
      </p:sp>
    </p:spTree>
    <p:extLst>
      <p:ext uri="{BB962C8B-B14F-4D97-AF65-F5344CB8AC3E}">
        <p14:creationId xmlns:p14="http://schemas.microsoft.com/office/powerpoint/2010/main" val="2299647100"/>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5971"/>
            <a:ext cx="10692680" cy="6014997"/>
          </a:xfrm>
          <a:prstGeom prst="rect">
            <a:avLst/>
          </a:prstGeom>
        </p:spPr>
      </p:pic>
      <p:sp>
        <p:nvSpPr>
          <p:cNvPr id="3" name="Rectangle 2"/>
          <p:cNvSpPr/>
          <p:nvPr/>
        </p:nvSpPr>
        <p:spPr>
          <a:xfrm>
            <a:off x="683567" y="1163219"/>
            <a:ext cx="5040561" cy="30647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Content Placeholder 2"/>
          <p:cNvSpPr>
            <a:spLocks noGrp="1"/>
          </p:cNvSpPr>
          <p:nvPr>
            <p:ph idx="1"/>
          </p:nvPr>
        </p:nvSpPr>
        <p:spPr>
          <a:xfrm>
            <a:off x="1107441" y="1491630"/>
            <a:ext cx="4328655" cy="719461"/>
          </a:xfrm>
        </p:spPr>
        <p:txBody>
          <a:bodyPr/>
          <a:lstStyle/>
          <a:p>
            <a:pPr marL="0" indent="0">
              <a:buNone/>
            </a:pPr>
            <a:r>
              <a:rPr lang="en-US" dirty="0">
                <a:solidFill>
                  <a:schemeClr val="bg1"/>
                </a:solidFill>
              </a:rPr>
              <a:t>In 2019, Finland prepared a National Policy for Media Literacy, working together with a large number of stakeholders. </a:t>
            </a:r>
          </a:p>
          <a:p>
            <a:pPr marL="0" indent="0">
              <a:buNone/>
            </a:pPr>
            <a:endParaRPr lang="en-US" dirty="0">
              <a:solidFill>
                <a:schemeClr val="bg1"/>
              </a:solidFill>
            </a:endParaRPr>
          </a:p>
          <a:p>
            <a:pPr marL="0" indent="0">
              <a:buNone/>
            </a:pPr>
            <a:r>
              <a:rPr lang="en-US" dirty="0">
                <a:solidFill>
                  <a:schemeClr val="bg1"/>
                </a:solidFill>
              </a:rPr>
              <a:t>The policy created a common basis for continuing to develop media literacy, and includes a vision for future work.</a:t>
            </a:r>
            <a:endParaRPr lang="fi-FI" dirty="0">
              <a:solidFill>
                <a:schemeClr val="bg1"/>
              </a:solidFill>
            </a:endParaRPr>
          </a:p>
        </p:txBody>
      </p:sp>
    </p:spTree>
    <p:extLst>
      <p:ext uri="{BB962C8B-B14F-4D97-AF65-F5344CB8AC3E}">
        <p14:creationId xmlns:p14="http://schemas.microsoft.com/office/powerpoint/2010/main" val="355789475"/>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676" y="-1748730"/>
            <a:ext cx="4722907" cy="708578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sp>
        <p:nvSpPr>
          <p:cNvPr id="26" name="TextBox 6"/>
          <p:cNvSpPr txBox="1"/>
          <p:nvPr/>
        </p:nvSpPr>
        <p:spPr>
          <a:xfrm>
            <a:off x="6300192" y="1275606"/>
            <a:ext cx="331217" cy="318924"/>
          </a:xfrm>
          <a:prstGeom prst="rect">
            <a:avLst/>
          </a:prstGeom>
          <a:noFill/>
        </p:spPr>
        <p:txBody>
          <a:bodyPr wrap="square" lIns="36000" tIns="36000" rIns="36000" bIns="36000" rtlCol="0">
            <a:spAutoFit/>
          </a:bodyPr>
          <a:lstStyle/>
          <a:p>
            <a:pPr lvl="0"/>
            <a:r>
              <a:rPr lang="en-US" sz="1600" b="1" cap="all" dirty="0">
                <a:solidFill>
                  <a:schemeClr val="bg1"/>
                </a:solidFill>
                <a:latin typeface="+mj-lt"/>
              </a:rPr>
              <a:t>ST</a:t>
            </a:r>
            <a:endParaRPr lang="en-US" sz="1100" b="1" dirty="0">
              <a:solidFill>
                <a:schemeClr val="bg1"/>
              </a:solidFill>
            </a:endParaRPr>
          </a:p>
        </p:txBody>
      </p:sp>
      <p:sp>
        <p:nvSpPr>
          <p:cNvPr id="6" name="Title 4"/>
          <p:cNvSpPr>
            <a:spLocks noGrp="1"/>
          </p:cNvSpPr>
          <p:nvPr>
            <p:ph type="title"/>
          </p:nvPr>
        </p:nvSpPr>
        <p:spPr/>
        <p:txBody>
          <a:bodyPr/>
          <a:lstStyle/>
          <a:p>
            <a:r>
              <a:rPr lang="en-US" dirty="0"/>
              <a:t>Finland’s Media Literacy vision has </a:t>
            </a:r>
            <a:br>
              <a:rPr lang="en-US" dirty="0"/>
            </a:br>
            <a:r>
              <a:rPr lang="en-US" dirty="0"/>
              <a:t>three objectives: </a:t>
            </a:r>
            <a:br>
              <a:rPr lang="en-US" dirty="0"/>
            </a:br>
            <a:endParaRPr lang="fi-FI" dirty="0"/>
          </a:p>
        </p:txBody>
      </p:sp>
      <p:sp>
        <p:nvSpPr>
          <p:cNvPr id="5" name="Rectangle 4"/>
          <p:cNvSpPr/>
          <p:nvPr/>
        </p:nvSpPr>
        <p:spPr>
          <a:xfrm>
            <a:off x="1835150" y="1594530"/>
            <a:ext cx="6121226" cy="32094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Content Placeholder 2"/>
          <p:cNvSpPr>
            <a:spLocks noGrp="1"/>
          </p:cNvSpPr>
          <p:nvPr>
            <p:ph idx="1"/>
          </p:nvPr>
        </p:nvSpPr>
        <p:spPr>
          <a:xfrm>
            <a:off x="1979166" y="1852289"/>
            <a:ext cx="5761186" cy="935485"/>
          </a:xfrm>
        </p:spPr>
        <p:txBody>
          <a:bodyPr/>
          <a:lstStyle/>
          <a:p>
            <a:pPr marL="342900" indent="-342900">
              <a:buAutoNum type="arabicPeriod"/>
            </a:pPr>
            <a:r>
              <a:rPr lang="en-US" dirty="0">
                <a:solidFill>
                  <a:schemeClr val="bg1"/>
                </a:solidFill>
              </a:rPr>
              <a:t>Media education needs to be comprehensive in </a:t>
            </a:r>
            <a:br>
              <a:rPr lang="en-US" dirty="0">
                <a:solidFill>
                  <a:schemeClr val="bg1"/>
                </a:solidFill>
              </a:rPr>
            </a:br>
            <a:r>
              <a:rPr lang="en-US" dirty="0">
                <a:solidFill>
                  <a:schemeClr val="bg1"/>
                </a:solidFill>
              </a:rPr>
              <a:t>terms of its content, perspectives, target groups and geographic distribution.</a:t>
            </a:r>
          </a:p>
          <a:p>
            <a:pPr marL="342900" indent="-342900">
              <a:buFont typeface="Arial" panose="020B0604020202020204" pitchFamily="34" charset="0"/>
              <a:buAutoNum type="arabicPeriod"/>
            </a:pPr>
            <a:r>
              <a:rPr lang="en-US" dirty="0">
                <a:solidFill>
                  <a:schemeClr val="bg1"/>
                </a:solidFill>
              </a:rPr>
              <a:t>Media education must be </a:t>
            </a:r>
            <a:r>
              <a:rPr lang="en-US" dirty="0" smtClean="0">
                <a:solidFill>
                  <a:schemeClr val="bg1"/>
                </a:solidFill>
              </a:rPr>
              <a:t>high-quality</a:t>
            </a:r>
            <a:r>
              <a:rPr lang="en-US" dirty="0">
                <a:solidFill>
                  <a:schemeClr val="bg1"/>
                </a:solidFill>
              </a:rPr>
              <a:t>, meaningful and non-discriminatory. The quality of media education is assessed and developed based on research.</a:t>
            </a:r>
          </a:p>
          <a:p>
            <a:pPr marL="342900" indent="-342900">
              <a:buFont typeface="Arial" panose="020B0604020202020204" pitchFamily="34" charset="0"/>
              <a:buAutoNum type="arabicPeriod"/>
            </a:pPr>
            <a:r>
              <a:rPr lang="en-US" dirty="0">
                <a:solidFill>
                  <a:schemeClr val="bg1"/>
                </a:solidFill>
              </a:rPr>
              <a:t>Media education has to be systematic and consistent in all parts of Finland.</a:t>
            </a:r>
            <a:endParaRPr lang="fi-FI" dirty="0">
              <a:solidFill>
                <a:schemeClr val="bg1"/>
              </a:solidFill>
            </a:endParaRPr>
          </a:p>
          <a:p>
            <a:pPr marL="342900" indent="-342900">
              <a:buAutoNum type="arabicPeriod"/>
            </a:pPr>
            <a:endParaRPr lang="fi-FI" dirty="0">
              <a:solidFill>
                <a:schemeClr val="bg1"/>
              </a:solidFill>
            </a:endParaRPr>
          </a:p>
          <a:p>
            <a:pPr algn="ctr"/>
            <a:endParaRPr lang="fi-FI" dirty="0">
              <a:solidFill>
                <a:schemeClr val="bg1"/>
              </a:solidFill>
            </a:endParaRPr>
          </a:p>
        </p:txBody>
      </p:sp>
    </p:spTree>
    <p:extLst>
      <p:ext uri="{BB962C8B-B14F-4D97-AF65-F5344CB8AC3E}">
        <p14:creationId xmlns:p14="http://schemas.microsoft.com/office/powerpoint/2010/main" val="55186570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0" y="-520289"/>
            <a:ext cx="9142155" cy="6094770"/>
          </a:xfrm>
        </p:spPr>
      </p:pic>
      <p:sp>
        <p:nvSpPr>
          <p:cNvPr id="9" name="Sisällön paikkamerkki 8"/>
          <p:cNvSpPr txBox="1">
            <a:spLocks/>
          </p:cNvSpPr>
          <p:nvPr/>
        </p:nvSpPr>
        <p:spPr>
          <a:xfrm>
            <a:off x="1682110" y="1684132"/>
            <a:ext cx="5779781" cy="1775237"/>
          </a:xfrm>
          <a:prstGeom prst="rect">
            <a:avLst/>
          </a:prstGeom>
          <a:solidFill>
            <a:schemeClr val="tx1">
              <a:alpha val="50000"/>
            </a:schemeClr>
          </a:solidFill>
          <a:ln w="12700">
            <a:noFill/>
          </a:ln>
        </p:spPr>
        <p:txBody>
          <a:bodyPr vert="horz" lIns="108000" tIns="21600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marR="0" lvl="0" indent="0" algn="l" defTabSz="914400" rtl="0" eaLnBrk="1" fontAlgn="auto" latinLnBrk="0" hangingPunct="1">
              <a:lnSpc>
                <a:spcPct val="120000"/>
              </a:lnSpc>
              <a:spcBef>
                <a:spcPts val="200"/>
              </a:spcBef>
              <a:spcAft>
                <a:spcPts val="0"/>
              </a:spcAft>
              <a:buClrTx/>
              <a:buSzTx/>
              <a:buNone/>
              <a:tabLst/>
              <a:defRPr/>
            </a:pPr>
            <a:endParaRPr lang="en-US" sz="3600" b="1" dirty="0">
              <a:solidFill>
                <a:schemeClr val="bg1"/>
              </a:solidFill>
              <a:latin typeface="Arial"/>
            </a:endParaRPr>
          </a:p>
        </p:txBody>
      </p:sp>
      <p:sp>
        <p:nvSpPr>
          <p:cNvPr id="10" name="TextBox 9"/>
          <p:cNvSpPr txBox="1"/>
          <p:nvPr/>
        </p:nvSpPr>
        <p:spPr>
          <a:xfrm>
            <a:off x="1660282" y="1919846"/>
            <a:ext cx="5823437" cy="1303809"/>
          </a:xfrm>
          <a:prstGeom prst="rect">
            <a:avLst/>
          </a:prstGeom>
          <a:noFill/>
          <a:ln>
            <a:noFill/>
          </a:ln>
        </p:spPr>
        <p:txBody>
          <a:bodyPr wrap="square" lIns="36000" tIns="36000" rIns="36000" bIns="36000" rtlCol="0">
            <a:spAutoFit/>
          </a:bodyPr>
          <a:lstStyle/>
          <a:p>
            <a:pPr algn="ctr"/>
            <a:r>
              <a:rPr lang="en-US" sz="4000" b="1" dirty="0">
                <a:solidFill>
                  <a:schemeClr val="bg1"/>
                </a:solidFill>
              </a:rPr>
              <a:t>FINLAND’S CROSS-SECTOR APPROACH</a:t>
            </a:r>
          </a:p>
        </p:txBody>
      </p:sp>
    </p:spTree>
    <p:extLst>
      <p:ext uri="{BB962C8B-B14F-4D97-AF65-F5344CB8AC3E}">
        <p14:creationId xmlns:p14="http://schemas.microsoft.com/office/powerpoint/2010/main" val="3242547661"/>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sp>
        <p:nvSpPr>
          <p:cNvPr id="26" name="TextBox 6"/>
          <p:cNvSpPr txBox="1"/>
          <p:nvPr/>
        </p:nvSpPr>
        <p:spPr>
          <a:xfrm>
            <a:off x="6300192" y="1275606"/>
            <a:ext cx="331217" cy="318924"/>
          </a:xfrm>
          <a:prstGeom prst="rect">
            <a:avLst/>
          </a:prstGeom>
          <a:noFill/>
        </p:spPr>
        <p:txBody>
          <a:bodyPr wrap="square" lIns="36000" tIns="36000" rIns="36000" bIns="36000" rtlCol="0">
            <a:spAutoFit/>
          </a:bodyPr>
          <a:lstStyle/>
          <a:p>
            <a:pPr lvl="0"/>
            <a:r>
              <a:rPr lang="en-US" sz="1600" b="1" cap="all" dirty="0">
                <a:solidFill>
                  <a:schemeClr val="bg1"/>
                </a:solidFill>
                <a:latin typeface="+mj-lt"/>
              </a:rPr>
              <a:t>ST</a:t>
            </a:r>
            <a:endParaRPr lang="en-US" sz="1100" b="1" dirty="0">
              <a:solidFill>
                <a:schemeClr val="bg1"/>
              </a:solidFill>
            </a:endParaRPr>
          </a:p>
        </p:txBody>
      </p:sp>
      <p:sp>
        <p:nvSpPr>
          <p:cNvPr id="14" name="Content Placeholder 2"/>
          <p:cNvSpPr>
            <a:spLocks noGrp="1"/>
          </p:cNvSpPr>
          <p:nvPr>
            <p:ph idx="1"/>
          </p:nvPr>
        </p:nvSpPr>
        <p:spPr/>
        <p:txBody>
          <a:bodyPr/>
          <a:lstStyle/>
          <a:p>
            <a:pPr marL="0" lvl="0" indent="0">
              <a:buNone/>
            </a:pPr>
            <a:r>
              <a:rPr lang="en-US" sz="2400" b="1" dirty="0"/>
              <a:t>The Ministry of Education and Culture </a:t>
            </a:r>
            <a:r>
              <a:rPr lang="en-US" dirty="0"/>
              <a:t>has supported media education in Finland for decades. The Ministry promotes media literacy by allocating resources, disseminating relevant information and developing legislation. This takes place not only through education, but also through cultural, youth and art policies. </a:t>
            </a:r>
            <a:endParaRPr lang="fi-FI" dirty="0"/>
          </a:p>
        </p:txBody>
      </p:sp>
    </p:spTree>
    <p:extLst>
      <p:ext uri="{BB962C8B-B14F-4D97-AF65-F5344CB8AC3E}">
        <p14:creationId xmlns:p14="http://schemas.microsoft.com/office/powerpoint/2010/main" val="2703384512"/>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sp>
        <p:nvSpPr>
          <p:cNvPr id="26" name="TextBox 6"/>
          <p:cNvSpPr txBox="1"/>
          <p:nvPr/>
        </p:nvSpPr>
        <p:spPr>
          <a:xfrm>
            <a:off x="6300192" y="1275606"/>
            <a:ext cx="331217" cy="318924"/>
          </a:xfrm>
          <a:prstGeom prst="rect">
            <a:avLst/>
          </a:prstGeom>
          <a:noFill/>
        </p:spPr>
        <p:txBody>
          <a:bodyPr wrap="square" lIns="36000" tIns="36000" rIns="36000" bIns="36000" rtlCol="0">
            <a:spAutoFit/>
          </a:bodyPr>
          <a:lstStyle/>
          <a:p>
            <a:pPr lvl="0"/>
            <a:r>
              <a:rPr lang="en-US" sz="1600" b="1" cap="all" dirty="0">
                <a:solidFill>
                  <a:schemeClr val="bg1"/>
                </a:solidFill>
                <a:latin typeface="+mj-lt"/>
              </a:rPr>
              <a:t>ST</a:t>
            </a:r>
            <a:endParaRPr lang="en-US" sz="1100" b="1" dirty="0">
              <a:solidFill>
                <a:schemeClr val="bg1"/>
              </a:solidFill>
            </a:endParaRPr>
          </a:p>
        </p:txBody>
      </p:sp>
      <p:sp>
        <p:nvSpPr>
          <p:cNvPr id="14" name="Content Placeholder 2"/>
          <p:cNvSpPr>
            <a:spLocks noGrp="1"/>
          </p:cNvSpPr>
          <p:nvPr>
            <p:ph idx="1"/>
          </p:nvPr>
        </p:nvSpPr>
        <p:spPr/>
        <p:txBody>
          <a:bodyPr/>
          <a:lstStyle/>
          <a:p>
            <a:pPr marL="0" lvl="0" indent="0">
              <a:buNone/>
            </a:pPr>
            <a:r>
              <a:rPr lang="en-US" sz="2400" b="1" dirty="0"/>
              <a:t>The National Audiovisual Institute</a:t>
            </a:r>
            <a:r>
              <a:rPr lang="en-US" dirty="0"/>
              <a:t>, </a:t>
            </a:r>
            <a:r>
              <a:rPr lang="en-US" dirty="0" smtClean="0"/>
              <a:t/>
            </a:r>
            <a:br>
              <a:rPr lang="en-US" dirty="0" smtClean="0"/>
            </a:br>
            <a:r>
              <a:rPr lang="en-US" dirty="0" smtClean="0"/>
              <a:t>a </a:t>
            </a:r>
            <a:r>
              <a:rPr lang="en-US" dirty="0"/>
              <a:t>subordinate agency of the ministry, is responsible for developing and coordinating media education around the country. They do so in close cooperation with stakeholders in the field.</a:t>
            </a:r>
            <a:endParaRPr lang="fi-FI" dirty="0"/>
          </a:p>
        </p:txBody>
      </p:sp>
    </p:spTree>
    <p:extLst>
      <p:ext uri="{BB962C8B-B14F-4D97-AF65-F5344CB8AC3E}">
        <p14:creationId xmlns:p14="http://schemas.microsoft.com/office/powerpoint/2010/main" val="262789674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sp>
        <p:nvSpPr>
          <p:cNvPr id="26" name="TextBox 6"/>
          <p:cNvSpPr txBox="1"/>
          <p:nvPr/>
        </p:nvSpPr>
        <p:spPr>
          <a:xfrm>
            <a:off x="6300192" y="1275606"/>
            <a:ext cx="331217" cy="318924"/>
          </a:xfrm>
          <a:prstGeom prst="rect">
            <a:avLst/>
          </a:prstGeom>
          <a:noFill/>
        </p:spPr>
        <p:txBody>
          <a:bodyPr wrap="square" lIns="36000" tIns="36000" rIns="36000" bIns="36000" rtlCol="0">
            <a:spAutoFit/>
          </a:bodyPr>
          <a:lstStyle/>
          <a:p>
            <a:pPr lvl="0"/>
            <a:r>
              <a:rPr lang="en-US" sz="1600" b="1" cap="all" dirty="0">
                <a:solidFill>
                  <a:schemeClr val="bg1"/>
                </a:solidFill>
                <a:latin typeface="+mj-lt"/>
              </a:rPr>
              <a:t>ST</a:t>
            </a:r>
            <a:endParaRPr lang="en-US" sz="1100" b="1" dirty="0">
              <a:solidFill>
                <a:schemeClr val="bg1"/>
              </a:solidFill>
            </a:endParaRPr>
          </a:p>
        </p:txBody>
      </p:sp>
      <p:sp>
        <p:nvSpPr>
          <p:cNvPr id="14" name="Content Placeholder 2"/>
          <p:cNvSpPr>
            <a:spLocks noGrp="1"/>
          </p:cNvSpPr>
          <p:nvPr>
            <p:ph idx="1"/>
          </p:nvPr>
        </p:nvSpPr>
        <p:spPr/>
        <p:txBody>
          <a:bodyPr/>
          <a:lstStyle/>
          <a:p>
            <a:pPr marL="0" lvl="0" indent="0">
              <a:buNone/>
            </a:pPr>
            <a:r>
              <a:rPr lang="en-US" sz="2400" b="1" dirty="0"/>
              <a:t>The formal education system </a:t>
            </a:r>
            <a:r>
              <a:rPr lang="en-US" dirty="0"/>
              <a:t>forms the foundation and backbone of Finnish media education. Media literacy is integrated into the national core curricula at all levels of education, and it is embedded in the day-to-day activities of schools and classrooms across the country.</a:t>
            </a:r>
            <a:endParaRPr lang="fi-FI" dirty="0"/>
          </a:p>
        </p:txBody>
      </p:sp>
    </p:spTree>
    <p:extLst>
      <p:ext uri="{BB962C8B-B14F-4D97-AF65-F5344CB8AC3E}">
        <p14:creationId xmlns:p14="http://schemas.microsoft.com/office/powerpoint/2010/main" val="1281712745"/>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sp>
        <p:nvSpPr>
          <p:cNvPr id="26" name="TextBox 6"/>
          <p:cNvSpPr txBox="1"/>
          <p:nvPr/>
        </p:nvSpPr>
        <p:spPr>
          <a:xfrm>
            <a:off x="6300192" y="1275606"/>
            <a:ext cx="331217" cy="318924"/>
          </a:xfrm>
          <a:prstGeom prst="rect">
            <a:avLst/>
          </a:prstGeom>
          <a:noFill/>
        </p:spPr>
        <p:txBody>
          <a:bodyPr wrap="square" lIns="36000" tIns="36000" rIns="36000" bIns="36000" rtlCol="0">
            <a:spAutoFit/>
          </a:bodyPr>
          <a:lstStyle/>
          <a:p>
            <a:pPr lvl="0"/>
            <a:r>
              <a:rPr lang="en-US" sz="1600" b="1" cap="all" dirty="0">
                <a:solidFill>
                  <a:schemeClr val="bg1"/>
                </a:solidFill>
                <a:latin typeface="+mj-lt"/>
              </a:rPr>
              <a:t>ST</a:t>
            </a:r>
            <a:endParaRPr lang="en-US" sz="1100" b="1" dirty="0">
              <a:solidFill>
                <a:schemeClr val="bg1"/>
              </a:solidFill>
            </a:endParaRPr>
          </a:p>
        </p:txBody>
      </p:sp>
      <p:sp>
        <p:nvSpPr>
          <p:cNvPr id="14" name="Content Placeholder 2"/>
          <p:cNvSpPr>
            <a:spLocks noGrp="1"/>
          </p:cNvSpPr>
          <p:nvPr>
            <p:ph idx="1"/>
          </p:nvPr>
        </p:nvSpPr>
        <p:spPr/>
        <p:txBody>
          <a:bodyPr/>
          <a:lstStyle/>
          <a:p>
            <a:pPr marL="0" lvl="0" indent="0">
              <a:buNone/>
            </a:pPr>
            <a:r>
              <a:rPr lang="en-US" sz="2400" b="1" dirty="0" smtClean="0"/>
              <a:t>Informal media education</a:t>
            </a:r>
            <a:r>
              <a:rPr lang="en-US" dirty="0"/>
              <a:t> occurs in places like libraries and museums, and it is also integrated into youth work. Governmental </a:t>
            </a:r>
            <a:r>
              <a:rPr lang="en-US" dirty="0" err="1"/>
              <a:t>organisations</a:t>
            </a:r>
            <a:r>
              <a:rPr lang="en-US" dirty="0"/>
              <a:t>, civil society actors, NGOs and media outlets all play a role.</a:t>
            </a:r>
            <a:endParaRPr lang="fi-FI" dirty="0"/>
          </a:p>
        </p:txBody>
      </p:sp>
    </p:spTree>
    <p:extLst>
      <p:ext uri="{BB962C8B-B14F-4D97-AF65-F5344CB8AC3E}">
        <p14:creationId xmlns:p14="http://schemas.microsoft.com/office/powerpoint/2010/main" val="2676633411"/>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2857" y="-518384"/>
            <a:ext cx="9136440" cy="6090960"/>
          </a:xfrm>
        </p:spPr>
      </p:pic>
      <p:sp>
        <p:nvSpPr>
          <p:cNvPr id="9" name="Sisällön paikkamerkki 8"/>
          <p:cNvSpPr txBox="1">
            <a:spLocks/>
          </p:cNvSpPr>
          <p:nvPr/>
        </p:nvSpPr>
        <p:spPr>
          <a:xfrm>
            <a:off x="1682110" y="1684132"/>
            <a:ext cx="5779781" cy="1775237"/>
          </a:xfrm>
          <a:prstGeom prst="rect">
            <a:avLst/>
          </a:prstGeom>
          <a:solidFill>
            <a:schemeClr val="tx1">
              <a:alpha val="50000"/>
            </a:schemeClr>
          </a:solidFill>
          <a:ln w="12700">
            <a:noFill/>
          </a:ln>
        </p:spPr>
        <p:txBody>
          <a:bodyPr vert="horz" lIns="108000" tIns="21600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marR="0" lvl="0" indent="0" algn="l" defTabSz="914400" rtl="0" eaLnBrk="1" fontAlgn="auto" latinLnBrk="0" hangingPunct="1">
              <a:lnSpc>
                <a:spcPct val="120000"/>
              </a:lnSpc>
              <a:spcBef>
                <a:spcPts val="200"/>
              </a:spcBef>
              <a:spcAft>
                <a:spcPts val="0"/>
              </a:spcAft>
              <a:buClrTx/>
              <a:buSzTx/>
              <a:buNone/>
              <a:tabLst/>
              <a:defRPr/>
            </a:pPr>
            <a:endParaRPr lang="en-US" sz="3600" b="1" dirty="0">
              <a:solidFill>
                <a:schemeClr val="bg1"/>
              </a:solidFill>
              <a:latin typeface="Arial"/>
            </a:endParaRPr>
          </a:p>
        </p:txBody>
      </p:sp>
      <p:sp>
        <p:nvSpPr>
          <p:cNvPr id="10" name="TextBox 9"/>
          <p:cNvSpPr txBox="1"/>
          <p:nvPr/>
        </p:nvSpPr>
        <p:spPr>
          <a:xfrm>
            <a:off x="1660282" y="2227622"/>
            <a:ext cx="5823437" cy="688256"/>
          </a:xfrm>
          <a:prstGeom prst="rect">
            <a:avLst/>
          </a:prstGeom>
          <a:noFill/>
          <a:ln>
            <a:noFill/>
          </a:ln>
        </p:spPr>
        <p:txBody>
          <a:bodyPr wrap="square" lIns="36000" tIns="36000" rIns="36000" bIns="36000" rtlCol="0">
            <a:spAutoFit/>
          </a:bodyPr>
          <a:lstStyle/>
          <a:p>
            <a:pPr algn="ctr"/>
            <a:r>
              <a:rPr lang="en-US" sz="4000" b="1" dirty="0">
                <a:solidFill>
                  <a:schemeClr val="bg1"/>
                </a:solidFill>
              </a:rPr>
              <a:t>NEW LITERACIES</a:t>
            </a:r>
          </a:p>
        </p:txBody>
      </p:sp>
    </p:spTree>
    <p:extLst>
      <p:ext uri="{BB962C8B-B14F-4D97-AF65-F5344CB8AC3E}">
        <p14:creationId xmlns:p14="http://schemas.microsoft.com/office/powerpoint/2010/main" val="1188903530"/>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sp>
        <p:nvSpPr>
          <p:cNvPr id="26" name="TextBox 6"/>
          <p:cNvSpPr txBox="1"/>
          <p:nvPr/>
        </p:nvSpPr>
        <p:spPr>
          <a:xfrm>
            <a:off x="6300192" y="1275606"/>
            <a:ext cx="331217" cy="318924"/>
          </a:xfrm>
          <a:prstGeom prst="rect">
            <a:avLst/>
          </a:prstGeom>
          <a:noFill/>
        </p:spPr>
        <p:txBody>
          <a:bodyPr wrap="square" lIns="36000" tIns="36000" rIns="36000" bIns="36000" rtlCol="0">
            <a:spAutoFit/>
          </a:bodyPr>
          <a:lstStyle/>
          <a:p>
            <a:pPr lvl="0"/>
            <a:r>
              <a:rPr lang="en-US" sz="1600" b="1" cap="all" dirty="0">
                <a:solidFill>
                  <a:schemeClr val="bg1"/>
                </a:solidFill>
                <a:latin typeface="+mj-lt"/>
              </a:rPr>
              <a:t>ST</a:t>
            </a:r>
            <a:endParaRPr lang="en-US" sz="1100" b="1" dirty="0">
              <a:solidFill>
                <a:schemeClr val="bg1"/>
              </a:solidFill>
            </a:endParaRPr>
          </a:p>
        </p:txBody>
      </p:sp>
      <p:sp>
        <p:nvSpPr>
          <p:cNvPr id="14" name="Content Placeholder 2"/>
          <p:cNvSpPr>
            <a:spLocks noGrp="1"/>
          </p:cNvSpPr>
          <p:nvPr>
            <p:ph idx="1"/>
          </p:nvPr>
        </p:nvSpPr>
        <p:spPr/>
        <p:txBody>
          <a:bodyPr/>
          <a:lstStyle/>
          <a:p>
            <a:pPr marL="0" indent="0">
              <a:buNone/>
            </a:pPr>
            <a:r>
              <a:rPr lang="en-US" sz="2400" b="1" dirty="0"/>
              <a:t>The New Literacies </a:t>
            </a:r>
            <a:r>
              <a:rPr lang="en-US" sz="2400" b="1" dirty="0" err="1"/>
              <a:t>Programme</a:t>
            </a:r>
            <a:r>
              <a:rPr lang="en-US" dirty="0"/>
              <a:t>, launched in 2020, is Finland’s latest developmental </a:t>
            </a:r>
            <a:r>
              <a:rPr lang="en-US" dirty="0" err="1"/>
              <a:t>programme</a:t>
            </a:r>
            <a:r>
              <a:rPr lang="en-US" dirty="0"/>
              <a:t> for media education. </a:t>
            </a:r>
            <a:r>
              <a:rPr lang="en-US" dirty="0">
                <a:solidFill>
                  <a:schemeClr val="tx1"/>
                </a:solidFill>
              </a:rPr>
              <a:t>From early childhood education to upper secondary level, it aims to strengthen children’s and young people’s media literacy, programming skills and competence in information and communications technology</a:t>
            </a:r>
            <a:r>
              <a:rPr lang="en-US" dirty="0" smtClean="0">
                <a:solidFill>
                  <a:schemeClr val="tx1"/>
                </a:solidFill>
              </a:rPr>
              <a:t>.</a:t>
            </a:r>
            <a:endParaRPr lang="fi-FI" dirty="0">
              <a:solidFill>
                <a:schemeClr val="tx1"/>
              </a:solidFill>
            </a:endParaRPr>
          </a:p>
        </p:txBody>
      </p:sp>
    </p:spTree>
    <p:extLst>
      <p:ext uri="{BB962C8B-B14F-4D97-AF65-F5344CB8AC3E}">
        <p14:creationId xmlns:p14="http://schemas.microsoft.com/office/powerpoint/2010/main" val="4415741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93" y="-1410780"/>
            <a:ext cx="11697354" cy="779895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504" y="123478"/>
            <a:ext cx="1296144" cy="1066770"/>
          </a:xfrm>
          <a:prstGeom prst="rect">
            <a:avLst/>
          </a:prstGeom>
        </p:spPr>
      </p:pic>
      <p:sp>
        <p:nvSpPr>
          <p:cNvPr id="10" name="Title 2"/>
          <p:cNvSpPr txBox="1">
            <a:spLocks/>
          </p:cNvSpPr>
          <p:nvPr/>
        </p:nvSpPr>
        <p:spPr>
          <a:xfrm>
            <a:off x="1403648" y="2931790"/>
            <a:ext cx="6696744" cy="1440161"/>
          </a:xfrm>
          <a:prstGeom prst="rect">
            <a:avLst/>
          </a:prstGeom>
        </p:spPr>
        <p:txBody>
          <a:bodyPr vert="horz" lIns="0" tIns="0" rIns="0" bIns="0" rtlCol="0" anchor="b" anchorCtr="0">
            <a:noAutofit/>
          </a:bodyPr>
          <a:lstStyle>
            <a:lvl1pPr algn="l" defTabSz="914400" rtl="0" eaLnBrk="1" latinLnBrk="0" hangingPunct="1">
              <a:lnSpc>
                <a:spcPct val="80000"/>
              </a:lnSpc>
              <a:spcBef>
                <a:spcPct val="0"/>
              </a:spcBef>
              <a:buNone/>
              <a:defRPr sz="5400" b="1" kern="1200" cap="all" baseline="0">
                <a:solidFill>
                  <a:schemeClr val="accent1"/>
                </a:solidFill>
                <a:latin typeface="+mj-lt"/>
                <a:ea typeface="+mj-ea"/>
                <a:cs typeface="+mj-cs"/>
              </a:defRPr>
            </a:lvl1pPr>
          </a:lstStyle>
          <a:p>
            <a:r>
              <a:rPr lang="fi-FI" smtClean="0">
                <a:solidFill>
                  <a:schemeClr val="bg1"/>
                </a:solidFill>
                <a:effectLst>
                  <a:outerShdw blurRad="38100" dist="38100" dir="2700000" algn="tl">
                    <a:srgbClr val="000000">
                      <a:alpha val="43137"/>
                    </a:srgbClr>
                  </a:outerShdw>
                </a:effectLst>
              </a:rPr>
              <a:t>FINLAND: </a:t>
            </a:r>
            <a:r>
              <a:rPr lang="en-US" cap="none" smtClean="0">
                <a:solidFill>
                  <a:schemeClr val="bg1"/>
                </a:solidFill>
                <a:effectLst>
                  <a:outerShdw blurRad="38100" dist="38100" dir="2700000" algn="tl">
                    <a:srgbClr val="000000">
                      <a:alpha val="43137"/>
                    </a:srgbClr>
                  </a:outerShdw>
                </a:effectLst>
              </a:rPr>
              <a:t>TEACHING </a:t>
            </a:r>
            <a:r>
              <a:rPr lang="fi-FI" dirty="0">
                <a:solidFill>
                  <a:schemeClr val="bg1"/>
                </a:solidFill>
                <a:effectLst>
                  <a:outerShdw blurRad="38100" dist="38100" dir="2700000" algn="tl">
                    <a:srgbClr val="000000">
                      <a:alpha val="43137"/>
                    </a:srgbClr>
                  </a:outerShdw>
                </a:effectLst>
              </a:rPr>
              <a:t>MEDIA LITERACY </a:t>
            </a:r>
            <a:r>
              <a:rPr lang="fi-FI" dirty="0" smtClean="0">
                <a:solidFill>
                  <a:schemeClr val="bg1"/>
                </a:solidFill>
                <a:effectLst>
                  <a:outerShdw blurRad="38100" dist="38100" dir="2700000" algn="tl">
                    <a:srgbClr val="000000">
                      <a:alpha val="43137"/>
                    </a:srgbClr>
                  </a:outerShdw>
                </a:effectLst>
              </a:rPr>
              <a:t/>
            </a:r>
            <a:br>
              <a:rPr lang="fi-FI" dirty="0" smtClean="0">
                <a:solidFill>
                  <a:schemeClr val="bg1"/>
                </a:solidFill>
                <a:effectLst>
                  <a:outerShdw blurRad="38100" dist="38100" dir="2700000" algn="tl">
                    <a:srgbClr val="000000">
                      <a:alpha val="43137"/>
                    </a:srgbClr>
                  </a:outerShdw>
                </a:effectLst>
              </a:rPr>
            </a:br>
            <a:r>
              <a:rPr lang="fi-FI" dirty="0" smtClean="0">
                <a:solidFill>
                  <a:schemeClr val="bg1"/>
                </a:solidFill>
                <a:effectLst>
                  <a:outerShdw blurRad="38100" dist="38100" dir="2700000" algn="tl">
                    <a:srgbClr val="000000">
                      <a:alpha val="43137"/>
                    </a:srgbClr>
                  </a:outerShdw>
                </a:effectLst>
              </a:rPr>
              <a:t>FOR </a:t>
            </a:r>
            <a:r>
              <a:rPr lang="fi-FI" dirty="0">
                <a:solidFill>
                  <a:schemeClr val="bg1"/>
                </a:solidFill>
                <a:effectLst>
                  <a:outerShdw blurRad="38100" dist="38100" dir="2700000" algn="tl">
                    <a:srgbClr val="000000">
                      <a:alpha val="43137"/>
                    </a:srgbClr>
                  </a:outerShdw>
                </a:effectLst>
              </a:rPr>
              <a:t>THE FUTURE</a:t>
            </a:r>
          </a:p>
        </p:txBody>
      </p:sp>
    </p:spTree>
    <p:extLst>
      <p:ext uri="{BB962C8B-B14F-4D97-AF65-F5344CB8AC3E}">
        <p14:creationId xmlns:p14="http://schemas.microsoft.com/office/powerpoint/2010/main" val="62684769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sp>
        <p:nvSpPr>
          <p:cNvPr id="26" name="TextBox 6"/>
          <p:cNvSpPr txBox="1"/>
          <p:nvPr/>
        </p:nvSpPr>
        <p:spPr>
          <a:xfrm>
            <a:off x="6300192" y="1275606"/>
            <a:ext cx="331217" cy="318924"/>
          </a:xfrm>
          <a:prstGeom prst="rect">
            <a:avLst/>
          </a:prstGeom>
          <a:noFill/>
        </p:spPr>
        <p:txBody>
          <a:bodyPr wrap="square" lIns="36000" tIns="36000" rIns="36000" bIns="36000" rtlCol="0">
            <a:spAutoFit/>
          </a:bodyPr>
          <a:lstStyle/>
          <a:p>
            <a:pPr lvl="0"/>
            <a:r>
              <a:rPr lang="en-US" sz="1600" b="1" cap="all" dirty="0">
                <a:solidFill>
                  <a:schemeClr val="bg1"/>
                </a:solidFill>
                <a:latin typeface="+mj-lt"/>
              </a:rPr>
              <a:t>ST</a:t>
            </a:r>
            <a:endParaRPr lang="en-US" sz="1100" b="1" dirty="0">
              <a:solidFill>
                <a:schemeClr val="bg1"/>
              </a:solidFill>
            </a:endParaRPr>
          </a:p>
        </p:txBody>
      </p:sp>
      <p:sp>
        <p:nvSpPr>
          <p:cNvPr id="2" name="Title 1"/>
          <p:cNvSpPr>
            <a:spLocks noGrp="1"/>
          </p:cNvSpPr>
          <p:nvPr>
            <p:ph type="title"/>
          </p:nvPr>
        </p:nvSpPr>
        <p:spPr/>
        <p:txBody>
          <a:bodyPr/>
          <a:lstStyle/>
          <a:p>
            <a:r>
              <a:rPr lang="fi-FI" dirty="0"/>
              <a:t>New </a:t>
            </a:r>
            <a:r>
              <a:rPr lang="fi-FI" dirty="0" err="1"/>
              <a:t>Literacies</a:t>
            </a:r>
            <a:r>
              <a:rPr lang="fi-FI" dirty="0"/>
              <a:t>:</a:t>
            </a:r>
            <a:br>
              <a:rPr lang="fi-FI" dirty="0"/>
            </a:br>
            <a:r>
              <a:rPr lang="fi-FI" dirty="0" err="1"/>
              <a:t>Early</a:t>
            </a:r>
            <a:r>
              <a:rPr lang="fi-FI" dirty="0"/>
              <a:t> </a:t>
            </a:r>
            <a:r>
              <a:rPr lang="fi-FI" dirty="0" err="1"/>
              <a:t>childhood</a:t>
            </a:r>
            <a:r>
              <a:rPr lang="fi-FI" dirty="0"/>
              <a:t> </a:t>
            </a:r>
            <a:r>
              <a:rPr lang="fi-FI" dirty="0" err="1"/>
              <a:t>education</a:t>
            </a:r>
            <a:endParaRPr lang="fi-FI" dirty="0"/>
          </a:p>
        </p:txBody>
      </p:sp>
      <p:sp>
        <p:nvSpPr>
          <p:cNvPr id="14" name="Content Placeholder 2"/>
          <p:cNvSpPr>
            <a:spLocks noGrp="1"/>
          </p:cNvSpPr>
          <p:nvPr>
            <p:ph idx="1"/>
          </p:nvPr>
        </p:nvSpPr>
        <p:spPr/>
        <p:txBody>
          <a:bodyPr/>
          <a:lstStyle/>
          <a:p>
            <a:pPr lvl="0"/>
            <a:endParaRPr lang="en-GB" dirty="0"/>
          </a:p>
          <a:p>
            <a:pPr marL="0" indent="0">
              <a:buNone/>
            </a:pPr>
            <a:r>
              <a:rPr lang="en-GB" b="1" dirty="0"/>
              <a:t>Ages 0–4</a:t>
            </a:r>
            <a:r>
              <a:rPr lang="en-GB" dirty="0"/>
              <a:t>: Media education is approached through curious experimentation and play. Children get to know everyday media, devices and </a:t>
            </a:r>
            <a:r>
              <a:rPr lang="en-GB" dirty="0" smtClean="0"/>
              <a:t>content. </a:t>
            </a:r>
            <a:r>
              <a:rPr lang="en-GB" dirty="0"/>
              <a:t>They empathise with stories and process them by means of personal expression and creativity. </a:t>
            </a:r>
            <a:r>
              <a:rPr lang="en-GB" dirty="0"/>
              <a:t>Together with other children, they examine information about issues that interest them. </a:t>
            </a:r>
            <a:endParaRPr lang="fi-FI" dirty="0"/>
          </a:p>
          <a:p>
            <a:pPr marL="0" lvl="0" indent="0">
              <a:buNone/>
            </a:pPr>
            <a:endParaRPr lang="fi-FI" dirty="0"/>
          </a:p>
        </p:txBody>
      </p:sp>
    </p:spTree>
    <p:extLst>
      <p:ext uri="{BB962C8B-B14F-4D97-AF65-F5344CB8AC3E}">
        <p14:creationId xmlns:p14="http://schemas.microsoft.com/office/powerpoint/2010/main" val="998645684"/>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sp>
        <p:nvSpPr>
          <p:cNvPr id="26" name="TextBox 6"/>
          <p:cNvSpPr txBox="1"/>
          <p:nvPr/>
        </p:nvSpPr>
        <p:spPr>
          <a:xfrm>
            <a:off x="6300192" y="1275606"/>
            <a:ext cx="331217" cy="318924"/>
          </a:xfrm>
          <a:prstGeom prst="rect">
            <a:avLst/>
          </a:prstGeom>
          <a:noFill/>
        </p:spPr>
        <p:txBody>
          <a:bodyPr wrap="square" lIns="36000" tIns="36000" rIns="36000" bIns="36000" rtlCol="0">
            <a:spAutoFit/>
          </a:bodyPr>
          <a:lstStyle/>
          <a:p>
            <a:pPr lvl="0"/>
            <a:r>
              <a:rPr lang="en-US" sz="1600" b="1" cap="all" dirty="0">
                <a:solidFill>
                  <a:schemeClr val="bg1"/>
                </a:solidFill>
                <a:latin typeface="+mj-lt"/>
              </a:rPr>
              <a:t>ST</a:t>
            </a:r>
            <a:endParaRPr lang="en-US" sz="1100" b="1" dirty="0">
              <a:solidFill>
                <a:schemeClr val="bg1"/>
              </a:solidFill>
            </a:endParaRPr>
          </a:p>
        </p:txBody>
      </p:sp>
      <p:sp>
        <p:nvSpPr>
          <p:cNvPr id="2" name="Title 1"/>
          <p:cNvSpPr>
            <a:spLocks noGrp="1"/>
          </p:cNvSpPr>
          <p:nvPr>
            <p:ph type="title"/>
          </p:nvPr>
        </p:nvSpPr>
        <p:spPr/>
        <p:txBody>
          <a:bodyPr/>
          <a:lstStyle/>
          <a:p>
            <a:r>
              <a:rPr lang="fi-FI" dirty="0"/>
              <a:t>New </a:t>
            </a:r>
            <a:r>
              <a:rPr lang="fi-FI" dirty="0" err="1"/>
              <a:t>Literacies</a:t>
            </a:r>
            <a:r>
              <a:rPr lang="fi-FI" dirty="0"/>
              <a:t>:</a:t>
            </a:r>
            <a:br>
              <a:rPr lang="fi-FI" dirty="0"/>
            </a:br>
            <a:r>
              <a:rPr lang="fi-FI" dirty="0" err="1"/>
              <a:t>Pre-primary</a:t>
            </a:r>
            <a:r>
              <a:rPr lang="fi-FI" dirty="0"/>
              <a:t> </a:t>
            </a:r>
            <a:r>
              <a:rPr lang="fi-FI" dirty="0" err="1"/>
              <a:t>education</a:t>
            </a:r>
            <a:endParaRPr lang="fi-FI" dirty="0"/>
          </a:p>
        </p:txBody>
      </p:sp>
      <p:sp>
        <p:nvSpPr>
          <p:cNvPr id="14" name="Content Placeholder 2"/>
          <p:cNvSpPr>
            <a:spLocks noGrp="1"/>
          </p:cNvSpPr>
          <p:nvPr>
            <p:ph idx="1"/>
          </p:nvPr>
        </p:nvSpPr>
        <p:spPr/>
        <p:txBody>
          <a:bodyPr/>
          <a:lstStyle/>
          <a:p>
            <a:pPr marL="0" lvl="0" indent="0">
              <a:buNone/>
            </a:pPr>
            <a:endParaRPr lang="en-GB" dirty="0"/>
          </a:p>
          <a:p>
            <a:pPr marL="0" indent="0">
              <a:buNone/>
            </a:pPr>
            <a:r>
              <a:rPr lang="en-GB" b="1" dirty="0"/>
              <a:t>Ages 5–6: </a:t>
            </a:r>
            <a:r>
              <a:rPr lang="en-GB" dirty="0"/>
              <a:t>Children take a more active role as media users and producers. </a:t>
            </a:r>
            <a:r>
              <a:rPr lang="en-GB" dirty="0"/>
              <a:t>At the same time, they begin learning how to understand what is fiction and what is true</a:t>
            </a:r>
            <a:r>
              <a:rPr lang="en-GB" dirty="0" smtClean="0"/>
              <a:t>.</a:t>
            </a:r>
            <a:endParaRPr lang="fi-FI" dirty="0"/>
          </a:p>
        </p:txBody>
      </p:sp>
    </p:spTree>
    <p:extLst>
      <p:ext uri="{BB962C8B-B14F-4D97-AF65-F5344CB8AC3E}">
        <p14:creationId xmlns:p14="http://schemas.microsoft.com/office/powerpoint/2010/main" val="83005740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sp>
        <p:nvSpPr>
          <p:cNvPr id="26" name="TextBox 6"/>
          <p:cNvSpPr txBox="1"/>
          <p:nvPr/>
        </p:nvSpPr>
        <p:spPr>
          <a:xfrm>
            <a:off x="6300192" y="1275606"/>
            <a:ext cx="331217" cy="318924"/>
          </a:xfrm>
          <a:prstGeom prst="rect">
            <a:avLst/>
          </a:prstGeom>
          <a:noFill/>
        </p:spPr>
        <p:txBody>
          <a:bodyPr wrap="square" lIns="36000" tIns="36000" rIns="36000" bIns="36000" rtlCol="0">
            <a:spAutoFit/>
          </a:bodyPr>
          <a:lstStyle/>
          <a:p>
            <a:pPr lvl="0"/>
            <a:r>
              <a:rPr lang="en-US" sz="1600" b="1" cap="all" dirty="0">
                <a:solidFill>
                  <a:schemeClr val="bg1"/>
                </a:solidFill>
                <a:latin typeface="+mj-lt"/>
              </a:rPr>
              <a:t>ST</a:t>
            </a:r>
            <a:endParaRPr lang="en-US" sz="1100" b="1" dirty="0">
              <a:solidFill>
                <a:schemeClr val="bg1"/>
              </a:solidFill>
            </a:endParaRPr>
          </a:p>
        </p:txBody>
      </p:sp>
      <p:sp>
        <p:nvSpPr>
          <p:cNvPr id="2" name="Title 1"/>
          <p:cNvSpPr>
            <a:spLocks noGrp="1"/>
          </p:cNvSpPr>
          <p:nvPr>
            <p:ph type="title"/>
          </p:nvPr>
        </p:nvSpPr>
        <p:spPr/>
        <p:txBody>
          <a:bodyPr/>
          <a:lstStyle/>
          <a:p>
            <a:r>
              <a:rPr lang="fi-FI" dirty="0"/>
              <a:t>New </a:t>
            </a:r>
            <a:r>
              <a:rPr lang="fi-FI" dirty="0" err="1"/>
              <a:t>Literacies</a:t>
            </a:r>
            <a:r>
              <a:rPr lang="fi-FI" dirty="0"/>
              <a:t>:</a:t>
            </a:r>
            <a:br>
              <a:rPr lang="fi-FI" dirty="0"/>
            </a:br>
            <a:r>
              <a:rPr lang="fi-FI" dirty="0" err="1"/>
              <a:t>Elementary</a:t>
            </a:r>
            <a:r>
              <a:rPr lang="fi-FI" dirty="0"/>
              <a:t> </a:t>
            </a:r>
            <a:r>
              <a:rPr lang="fi-FI" dirty="0" err="1"/>
              <a:t>school</a:t>
            </a:r>
            <a:r>
              <a:rPr lang="fi-FI" dirty="0"/>
              <a:t> I</a:t>
            </a:r>
          </a:p>
        </p:txBody>
      </p:sp>
      <p:sp>
        <p:nvSpPr>
          <p:cNvPr id="14" name="Content Placeholder 2"/>
          <p:cNvSpPr>
            <a:spLocks noGrp="1"/>
          </p:cNvSpPr>
          <p:nvPr>
            <p:ph idx="1"/>
          </p:nvPr>
        </p:nvSpPr>
        <p:spPr/>
        <p:txBody>
          <a:bodyPr/>
          <a:lstStyle/>
          <a:p>
            <a:pPr marL="0" lvl="0" indent="0">
              <a:buNone/>
            </a:pPr>
            <a:endParaRPr lang="en-GB" b="1" dirty="0"/>
          </a:p>
          <a:p>
            <a:pPr marL="0" indent="0">
              <a:buNone/>
            </a:pPr>
            <a:r>
              <a:rPr lang="en-GB" b="1" dirty="0" smtClean="0"/>
              <a:t>Ages 7–15: </a:t>
            </a:r>
            <a:r>
              <a:rPr lang="en-GB" dirty="0" smtClean="0"/>
              <a:t>Students examine and produce stories and learn how to use media safely and understand its role in society. They use creativity and imagination to produce stories with the help of media devices, both independently and in groups. </a:t>
            </a:r>
            <a:r>
              <a:rPr lang="en-GB" dirty="0" smtClean="0"/>
              <a:t>In higher grades, pupils make initiatives, generate ideas and experiment with media. </a:t>
            </a:r>
            <a:r>
              <a:rPr lang="en-US" dirty="0"/>
              <a:t>They use media to express their own thoughts and opinions. </a:t>
            </a:r>
            <a:endParaRPr lang="en-GB" dirty="0"/>
          </a:p>
        </p:txBody>
      </p:sp>
    </p:spTree>
    <p:extLst>
      <p:ext uri="{BB962C8B-B14F-4D97-AF65-F5344CB8AC3E}">
        <p14:creationId xmlns:p14="http://schemas.microsoft.com/office/powerpoint/2010/main" val="2341981278"/>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sp>
        <p:nvSpPr>
          <p:cNvPr id="26" name="TextBox 6"/>
          <p:cNvSpPr txBox="1"/>
          <p:nvPr/>
        </p:nvSpPr>
        <p:spPr>
          <a:xfrm>
            <a:off x="6300192" y="1275606"/>
            <a:ext cx="331217" cy="318924"/>
          </a:xfrm>
          <a:prstGeom prst="rect">
            <a:avLst/>
          </a:prstGeom>
          <a:noFill/>
        </p:spPr>
        <p:txBody>
          <a:bodyPr wrap="square" lIns="36000" tIns="36000" rIns="36000" bIns="36000" rtlCol="0">
            <a:spAutoFit/>
          </a:bodyPr>
          <a:lstStyle/>
          <a:p>
            <a:pPr lvl="0"/>
            <a:r>
              <a:rPr lang="en-US" sz="1600" b="1" cap="all" dirty="0">
                <a:solidFill>
                  <a:schemeClr val="bg1"/>
                </a:solidFill>
                <a:latin typeface="+mj-lt"/>
              </a:rPr>
              <a:t>ST</a:t>
            </a:r>
            <a:endParaRPr lang="en-US" sz="1100" b="1" dirty="0">
              <a:solidFill>
                <a:schemeClr val="bg1"/>
              </a:solidFill>
            </a:endParaRPr>
          </a:p>
        </p:txBody>
      </p:sp>
      <p:sp>
        <p:nvSpPr>
          <p:cNvPr id="2" name="Title 1"/>
          <p:cNvSpPr>
            <a:spLocks noGrp="1"/>
          </p:cNvSpPr>
          <p:nvPr>
            <p:ph type="title"/>
          </p:nvPr>
        </p:nvSpPr>
        <p:spPr/>
        <p:txBody>
          <a:bodyPr/>
          <a:lstStyle/>
          <a:p>
            <a:r>
              <a:rPr lang="fi-FI" dirty="0"/>
              <a:t>New </a:t>
            </a:r>
            <a:r>
              <a:rPr lang="fi-FI" dirty="0" err="1"/>
              <a:t>Literacies</a:t>
            </a:r>
            <a:r>
              <a:rPr lang="fi-FI" dirty="0"/>
              <a:t>:</a:t>
            </a:r>
            <a:br>
              <a:rPr lang="fi-FI" dirty="0"/>
            </a:br>
            <a:r>
              <a:rPr lang="fi-FI" dirty="0" err="1"/>
              <a:t>Elementary</a:t>
            </a:r>
            <a:r>
              <a:rPr lang="fi-FI" dirty="0"/>
              <a:t> </a:t>
            </a:r>
            <a:r>
              <a:rPr lang="fi-FI" dirty="0" err="1"/>
              <a:t>school</a:t>
            </a:r>
            <a:r>
              <a:rPr lang="fi-FI" dirty="0"/>
              <a:t> II</a:t>
            </a:r>
          </a:p>
        </p:txBody>
      </p:sp>
      <p:sp>
        <p:nvSpPr>
          <p:cNvPr id="14" name="Content Placeholder 2"/>
          <p:cNvSpPr>
            <a:spLocks noGrp="1"/>
          </p:cNvSpPr>
          <p:nvPr>
            <p:ph idx="1"/>
          </p:nvPr>
        </p:nvSpPr>
        <p:spPr/>
        <p:txBody>
          <a:bodyPr/>
          <a:lstStyle/>
          <a:p>
            <a:pPr marL="0" lvl="0" indent="0">
              <a:buNone/>
            </a:pPr>
            <a:endParaRPr lang="en-GB" dirty="0"/>
          </a:p>
          <a:p>
            <a:pPr marL="0" indent="0">
              <a:buNone/>
            </a:pPr>
            <a:r>
              <a:rPr lang="en-GB" dirty="0"/>
              <a:t>Teenage students develop their narrative methods and technical skills, and they get to produce media content aimed at influencing </a:t>
            </a:r>
            <a:r>
              <a:rPr lang="en-GB" dirty="0" smtClean="0"/>
              <a:t>others.</a:t>
            </a:r>
            <a:r>
              <a:rPr lang="fi-FI" dirty="0"/>
              <a:t> </a:t>
            </a:r>
            <a:r>
              <a:rPr lang="en-GB" dirty="0" smtClean="0"/>
              <a:t>Students </a:t>
            </a:r>
            <a:r>
              <a:rPr lang="en-GB" dirty="0"/>
              <a:t>learn to evaluate the reliability of social media content as a source of information. </a:t>
            </a:r>
            <a:r>
              <a:rPr lang="en-GB" dirty="0"/>
              <a:t>They critically examine the various effects that media can have on individuals, groups and society.</a:t>
            </a:r>
            <a:endParaRPr lang="fi-FI" dirty="0"/>
          </a:p>
          <a:p>
            <a:pPr marL="0" indent="0">
              <a:buNone/>
            </a:pPr>
            <a:r>
              <a:rPr lang="en-GB" dirty="0" smtClean="0"/>
              <a:t>Data </a:t>
            </a:r>
            <a:r>
              <a:rPr lang="en-GB" dirty="0"/>
              <a:t>and privacy protection are also featured.</a:t>
            </a:r>
            <a:endParaRPr lang="fi-FI" dirty="0"/>
          </a:p>
        </p:txBody>
      </p:sp>
    </p:spTree>
    <p:extLst>
      <p:ext uri="{BB962C8B-B14F-4D97-AF65-F5344CB8AC3E}">
        <p14:creationId xmlns:p14="http://schemas.microsoft.com/office/powerpoint/2010/main" val="1426644399"/>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sp>
        <p:nvSpPr>
          <p:cNvPr id="26" name="TextBox 6"/>
          <p:cNvSpPr txBox="1"/>
          <p:nvPr/>
        </p:nvSpPr>
        <p:spPr>
          <a:xfrm>
            <a:off x="6300192" y="1275606"/>
            <a:ext cx="331217" cy="318924"/>
          </a:xfrm>
          <a:prstGeom prst="rect">
            <a:avLst/>
          </a:prstGeom>
          <a:noFill/>
        </p:spPr>
        <p:txBody>
          <a:bodyPr wrap="square" lIns="36000" tIns="36000" rIns="36000" bIns="36000" rtlCol="0">
            <a:spAutoFit/>
          </a:bodyPr>
          <a:lstStyle/>
          <a:p>
            <a:pPr lvl="0"/>
            <a:r>
              <a:rPr lang="en-US" sz="1600" b="1" cap="all" dirty="0">
                <a:solidFill>
                  <a:schemeClr val="bg1"/>
                </a:solidFill>
                <a:latin typeface="+mj-lt"/>
              </a:rPr>
              <a:t>ST</a:t>
            </a:r>
            <a:endParaRPr lang="en-US" sz="1100" b="1" dirty="0">
              <a:solidFill>
                <a:schemeClr val="bg1"/>
              </a:solidFill>
            </a:endParaRPr>
          </a:p>
        </p:txBody>
      </p:sp>
      <p:sp>
        <p:nvSpPr>
          <p:cNvPr id="2" name="Title 1"/>
          <p:cNvSpPr>
            <a:spLocks noGrp="1"/>
          </p:cNvSpPr>
          <p:nvPr>
            <p:ph type="title"/>
          </p:nvPr>
        </p:nvSpPr>
        <p:spPr/>
        <p:txBody>
          <a:bodyPr/>
          <a:lstStyle/>
          <a:p>
            <a:r>
              <a:rPr lang="fi-FI" dirty="0"/>
              <a:t>New </a:t>
            </a:r>
            <a:r>
              <a:rPr lang="fi-FI" dirty="0" err="1"/>
              <a:t>Literacies</a:t>
            </a:r>
            <a:r>
              <a:rPr lang="fi-FI" dirty="0"/>
              <a:t>:</a:t>
            </a:r>
            <a:br>
              <a:rPr lang="fi-FI" dirty="0"/>
            </a:br>
            <a:r>
              <a:rPr lang="en-GB" dirty="0"/>
              <a:t>General </a:t>
            </a:r>
            <a:r>
              <a:rPr lang="en-GB" dirty="0" smtClean="0"/>
              <a:t>upper </a:t>
            </a:r>
            <a:r>
              <a:rPr lang="en-GB" dirty="0"/>
              <a:t>s</a:t>
            </a:r>
            <a:r>
              <a:rPr lang="en-GB" dirty="0" smtClean="0"/>
              <a:t>econdary </a:t>
            </a:r>
            <a:r>
              <a:rPr lang="en-GB" dirty="0"/>
              <a:t>e</a:t>
            </a:r>
            <a:r>
              <a:rPr lang="en-GB" dirty="0" smtClean="0"/>
              <a:t>ducation</a:t>
            </a:r>
            <a:endParaRPr lang="fi-FI" dirty="0"/>
          </a:p>
        </p:txBody>
      </p:sp>
      <p:sp>
        <p:nvSpPr>
          <p:cNvPr id="14" name="Content Placeholder 2"/>
          <p:cNvSpPr>
            <a:spLocks noGrp="1"/>
          </p:cNvSpPr>
          <p:nvPr>
            <p:ph idx="1"/>
          </p:nvPr>
        </p:nvSpPr>
        <p:spPr/>
        <p:txBody>
          <a:bodyPr/>
          <a:lstStyle/>
          <a:p>
            <a:pPr marL="0" lvl="0" indent="0">
              <a:buNone/>
            </a:pPr>
            <a:endParaRPr lang="en-GB" dirty="0"/>
          </a:p>
          <a:p>
            <a:pPr marL="0" indent="0">
              <a:buNone/>
            </a:pPr>
            <a:r>
              <a:rPr lang="en-GB" b="1" dirty="0"/>
              <a:t>Ages 15–17: </a:t>
            </a:r>
            <a:r>
              <a:rPr lang="en-GB" dirty="0"/>
              <a:t>The curriculum includes the cross-cutting themes of </a:t>
            </a:r>
            <a:r>
              <a:rPr lang="en-GB" dirty="0" err="1"/>
              <a:t>Multiliteracy</a:t>
            </a:r>
            <a:r>
              <a:rPr lang="en-GB" dirty="0"/>
              <a:t> and Media, and Technology and </a:t>
            </a:r>
            <a:r>
              <a:rPr lang="en-GB" dirty="0" smtClean="0"/>
              <a:t>Society.</a:t>
            </a:r>
            <a:r>
              <a:rPr lang="fi-FI" dirty="0"/>
              <a:t> </a:t>
            </a:r>
            <a:r>
              <a:rPr lang="en-GB" dirty="0"/>
              <a:t>Students practise related competences across different subjects</a:t>
            </a:r>
            <a:r>
              <a:rPr lang="en-GB" dirty="0" smtClean="0"/>
              <a:t>. </a:t>
            </a:r>
            <a:r>
              <a:rPr lang="en-GB" dirty="0" err="1" smtClean="0"/>
              <a:t>Multiliteracy</a:t>
            </a:r>
            <a:r>
              <a:rPr lang="en-GB" dirty="0" smtClean="0"/>
              <a:t> </a:t>
            </a:r>
            <a:r>
              <a:rPr lang="en-GB" dirty="0"/>
              <a:t>highlights the importance of abilities to interpret and to produce different media.</a:t>
            </a:r>
            <a:endParaRPr lang="fi-FI" dirty="0"/>
          </a:p>
        </p:txBody>
      </p:sp>
    </p:spTree>
    <p:extLst>
      <p:ext uri="{BB962C8B-B14F-4D97-AF65-F5344CB8AC3E}">
        <p14:creationId xmlns:p14="http://schemas.microsoft.com/office/powerpoint/2010/main" val="416508148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sp>
        <p:nvSpPr>
          <p:cNvPr id="26" name="TextBox 6"/>
          <p:cNvSpPr txBox="1"/>
          <p:nvPr/>
        </p:nvSpPr>
        <p:spPr>
          <a:xfrm>
            <a:off x="6300192" y="1275606"/>
            <a:ext cx="331217" cy="318924"/>
          </a:xfrm>
          <a:prstGeom prst="rect">
            <a:avLst/>
          </a:prstGeom>
          <a:noFill/>
        </p:spPr>
        <p:txBody>
          <a:bodyPr wrap="square" lIns="36000" tIns="36000" rIns="36000" bIns="36000" rtlCol="0">
            <a:spAutoFit/>
          </a:bodyPr>
          <a:lstStyle/>
          <a:p>
            <a:pPr lvl="0"/>
            <a:r>
              <a:rPr lang="en-US" sz="1600" b="1" cap="all" dirty="0">
                <a:solidFill>
                  <a:schemeClr val="bg1"/>
                </a:solidFill>
                <a:latin typeface="+mj-lt"/>
              </a:rPr>
              <a:t>ST</a:t>
            </a:r>
            <a:endParaRPr lang="en-US" sz="1100" b="1" dirty="0">
              <a:solidFill>
                <a:schemeClr val="bg1"/>
              </a:solidFill>
            </a:endParaRPr>
          </a:p>
        </p:txBody>
      </p:sp>
      <p:sp>
        <p:nvSpPr>
          <p:cNvPr id="2" name="Title 1"/>
          <p:cNvSpPr>
            <a:spLocks noGrp="1"/>
          </p:cNvSpPr>
          <p:nvPr>
            <p:ph type="title"/>
          </p:nvPr>
        </p:nvSpPr>
        <p:spPr/>
        <p:txBody>
          <a:bodyPr/>
          <a:lstStyle/>
          <a:p>
            <a:r>
              <a:rPr lang="fi-FI" dirty="0"/>
              <a:t>New </a:t>
            </a:r>
            <a:r>
              <a:rPr lang="fi-FI" dirty="0" err="1"/>
              <a:t>Literacies</a:t>
            </a:r>
            <a:r>
              <a:rPr lang="fi-FI" dirty="0"/>
              <a:t>:</a:t>
            </a:r>
            <a:br>
              <a:rPr lang="fi-FI" dirty="0"/>
            </a:br>
            <a:r>
              <a:rPr lang="en-GB" dirty="0"/>
              <a:t>Vocational </a:t>
            </a:r>
            <a:r>
              <a:rPr lang="en-GB" dirty="0" smtClean="0"/>
              <a:t>upper </a:t>
            </a:r>
            <a:r>
              <a:rPr lang="en-GB" dirty="0" smtClean="0"/>
              <a:t>s</a:t>
            </a:r>
            <a:r>
              <a:rPr lang="en-GB" dirty="0" smtClean="0"/>
              <a:t>econdary education</a:t>
            </a:r>
            <a:endParaRPr lang="fi-FI" dirty="0"/>
          </a:p>
        </p:txBody>
      </p:sp>
      <p:sp>
        <p:nvSpPr>
          <p:cNvPr id="14" name="Content Placeholder 2"/>
          <p:cNvSpPr>
            <a:spLocks noGrp="1"/>
          </p:cNvSpPr>
          <p:nvPr>
            <p:ph idx="1"/>
          </p:nvPr>
        </p:nvSpPr>
        <p:spPr/>
        <p:txBody>
          <a:bodyPr/>
          <a:lstStyle/>
          <a:p>
            <a:pPr marL="0" lvl="0" indent="0">
              <a:buNone/>
            </a:pPr>
            <a:endParaRPr lang="en-GB" dirty="0"/>
          </a:p>
          <a:p>
            <a:pPr marL="0" indent="0">
              <a:buNone/>
            </a:pPr>
            <a:r>
              <a:rPr lang="en-GB" b="1" dirty="0"/>
              <a:t>Ages 15–17: </a:t>
            </a:r>
            <a:r>
              <a:rPr lang="en-GB" dirty="0"/>
              <a:t>Media and information literacy competences are mainly integrated </a:t>
            </a:r>
            <a:r>
              <a:rPr lang="en-GB" dirty="0" smtClean="0"/>
              <a:t>into language arts, </a:t>
            </a:r>
            <a:r>
              <a:rPr lang="en-GB" dirty="0"/>
              <a:t>information technology, maths and science subjects. Special attention is paid to work-related media competences.</a:t>
            </a:r>
          </a:p>
        </p:txBody>
      </p:sp>
    </p:spTree>
    <p:extLst>
      <p:ext uri="{BB962C8B-B14F-4D97-AF65-F5344CB8AC3E}">
        <p14:creationId xmlns:p14="http://schemas.microsoft.com/office/powerpoint/2010/main" val="2157203815"/>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0" y="-518384"/>
            <a:ext cx="9142155" cy="6090960"/>
          </a:xfrm>
        </p:spPr>
      </p:pic>
      <p:sp>
        <p:nvSpPr>
          <p:cNvPr id="9" name="Sisällön paikkamerkki 8"/>
          <p:cNvSpPr txBox="1">
            <a:spLocks/>
          </p:cNvSpPr>
          <p:nvPr/>
        </p:nvSpPr>
        <p:spPr>
          <a:xfrm>
            <a:off x="1682110" y="1684132"/>
            <a:ext cx="5779781" cy="1775237"/>
          </a:xfrm>
          <a:prstGeom prst="rect">
            <a:avLst/>
          </a:prstGeom>
          <a:solidFill>
            <a:schemeClr val="tx1">
              <a:alpha val="50000"/>
            </a:schemeClr>
          </a:solidFill>
          <a:ln w="12700">
            <a:noFill/>
          </a:ln>
        </p:spPr>
        <p:txBody>
          <a:bodyPr vert="horz" lIns="108000" tIns="21600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marR="0" lvl="0" indent="0" algn="l" defTabSz="914400" rtl="0" eaLnBrk="1" fontAlgn="auto" latinLnBrk="0" hangingPunct="1">
              <a:lnSpc>
                <a:spcPct val="120000"/>
              </a:lnSpc>
              <a:spcBef>
                <a:spcPts val="200"/>
              </a:spcBef>
              <a:spcAft>
                <a:spcPts val="0"/>
              </a:spcAft>
              <a:buClrTx/>
              <a:buSzTx/>
              <a:buNone/>
              <a:tabLst/>
              <a:defRPr/>
            </a:pPr>
            <a:endParaRPr lang="en-US" sz="3600" b="1" dirty="0">
              <a:solidFill>
                <a:schemeClr val="bg1"/>
              </a:solidFill>
              <a:latin typeface="Arial"/>
            </a:endParaRPr>
          </a:p>
        </p:txBody>
      </p:sp>
      <p:sp>
        <p:nvSpPr>
          <p:cNvPr id="10" name="TextBox 9"/>
          <p:cNvSpPr txBox="1"/>
          <p:nvPr/>
        </p:nvSpPr>
        <p:spPr>
          <a:xfrm>
            <a:off x="1660282" y="1919846"/>
            <a:ext cx="5823437" cy="1303809"/>
          </a:xfrm>
          <a:prstGeom prst="rect">
            <a:avLst/>
          </a:prstGeom>
          <a:noFill/>
          <a:ln>
            <a:noFill/>
          </a:ln>
        </p:spPr>
        <p:txBody>
          <a:bodyPr wrap="square" lIns="36000" tIns="36000" rIns="36000" bIns="36000" rtlCol="0">
            <a:spAutoFit/>
          </a:bodyPr>
          <a:lstStyle/>
          <a:p>
            <a:pPr algn="ctr"/>
            <a:r>
              <a:rPr lang="en-US" sz="4000" b="1" dirty="0">
                <a:solidFill>
                  <a:schemeClr val="bg1"/>
                </a:solidFill>
              </a:rPr>
              <a:t>MEDIA EDUCATION </a:t>
            </a:r>
            <a:r>
              <a:rPr lang="en-US" sz="4000" b="1" dirty="0" smtClean="0">
                <a:solidFill>
                  <a:schemeClr val="bg1"/>
                </a:solidFill>
              </a:rPr>
              <a:t/>
            </a:r>
            <a:br>
              <a:rPr lang="en-US" sz="4000" b="1" dirty="0" smtClean="0">
                <a:solidFill>
                  <a:schemeClr val="bg1"/>
                </a:solidFill>
              </a:rPr>
            </a:br>
            <a:r>
              <a:rPr lang="en-US" sz="4000" b="1" dirty="0" smtClean="0">
                <a:solidFill>
                  <a:schemeClr val="bg1"/>
                </a:solidFill>
              </a:rPr>
              <a:t>IN </a:t>
            </a:r>
            <a:r>
              <a:rPr lang="en-US" sz="4000" b="1" dirty="0">
                <a:solidFill>
                  <a:schemeClr val="bg1"/>
                </a:solidFill>
              </a:rPr>
              <a:t>THE CLASSROOM</a:t>
            </a:r>
          </a:p>
        </p:txBody>
      </p:sp>
    </p:spTree>
    <p:extLst>
      <p:ext uri="{BB962C8B-B14F-4D97-AF65-F5344CB8AC3E}">
        <p14:creationId xmlns:p14="http://schemas.microsoft.com/office/powerpoint/2010/main" val="2604816499"/>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676" y="-1532706"/>
            <a:ext cx="4576980" cy="686976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sp>
        <p:nvSpPr>
          <p:cNvPr id="26" name="TextBox 6"/>
          <p:cNvSpPr txBox="1"/>
          <p:nvPr/>
        </p:nvSpPr>
        <p:spPr>
          <a:xfrm>
            <a:off x="6300192" y="1275606"/>
            <a:ext cx="331217" cy="318924"/>
          </a:xfrm>
          <a:prstGeom prst="rect">
            <a:avLst/>
          </a:prstGeom>
          <a:noFill/>
        </p:spPr>
        <p:txBody>
          <a:bodyPr wrap="square" lIns="36000" tIns="36000" rIns="36000" bIns="36000" rtlCol="0">
            <a:spAutoFit/>
          </a:bodyPr>
          <a:lstStyle/>
          <a:p>
            <a:pPr lvl="0"/>
            <a:r>
              <a:rPr lang="en-US" sz="1600" b="1" cap="all" dirty="0">
                <a:solidFill>
                  <a:schemeClr val="bg1"/>
                </a:solidFill>
                <a:latin typeface="+mj-lt"/>
              </a:rPr>
              <a:t>ST</a:t>
            </a:r>
            <a:endParaRPr lang="en-US" sz="1100" b="1" dirty="0">
              <a:solidFill>
                <a:schemeClr val="bg1"/>
              </a:solidFill>
            </a:endParaRPr>
          </a:p>
        </p:txBody>
      </p:sp>
      <p:sp>
        <p:nvSpPr>
          <p:cNvPr id="14" name="Content Placeholder 2"/>
          <p:cNvSpPr>
            <a:spLocks noGrp="1"/>
          </p:cNvSpPr>
          <p:nvPr>
            <p:ph idx="1"/>
          </p:nvPr>
        </p:nvSpPr>
        <p:spPr>
          <a:xfrm>
            <a:off x="1259632" y="1492249"/>
            <a:ext cx="2880320" cy="719461"/>
          </a:xfrm>
        </p:spPr>
        <p:txBody>
          <a:bodyPr/>
          <a:lstStyle/>
          <a:p>
            <a:pPr marL="0" indent="0">
              <a:buNone/>
            </a:pPr>
            <a:r>
              <a:rPr lang="en-US" dirty="0" smtClean="0"/>
              <a:t>In Finland, teachers are university-educated </a:t>
            </a:r>
            <a:r>
              <a:rPr lang="en-US" dirty="0" smtClean="0"/>
              <a:t>professionals </a:t>
            </a:r>
            <a:r>
              <a:rPr lang="en-US" dirty="0"/>
              <a:t>who are given a great deal </a:t>
            </a:r>
            <a:r>
              <a:rPr lang="en-US" dirty="0" smtClean="0"/>
              <a:t>of</a:t>
            </a:r>
            <a:r>
              <a:rPr lang="fi-FI" dirty="0"/>
              <a:t> </a:t>
            </a:r>
            <a:r>
              <a:rPr lang="en-US" dirty="0" smtClean="0"/>
              <a:t>autonomy to plan their teaching based on the needs of their classes. Therefore, there is no single government-mandated way of teaching media literacy.</a:t>
            </a:r>
            <a:endParaRPr lang="fi-FI" dirty="0"/>
          </a:p>
        </p:txBody>
      </p:sp>
    </p:spTree>
    <p:extLst>
      <p:ext uri="{BB962C8B-B14F-4D97-AF65-F5344CB8AC3E}">
        <p14:creationId xmlns:p14="http://schemas.microsoft.com/office/powerpoint/2010/main" val="301716245"/>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sp>
        <p:nvSpPr>
          <p:cNvPr id="26" name="TextBox 6"/>
          <p:cNvSpPr txBox="1"/>
          <p:nvPr/>
        </p:nvSpPr>
        <p:spPr>
          <a:xfrm>
            <a:off x="6300192" y="1275606"/>
            <a:ext cx="331217" cy="318924"/>
          </a:xfrm>
          <a:prstGeom prst="rect">
            <a:avLst/>
          </a:prstGeom>
          <a:noFill/>
        </p:spPr>
        <p:txBody>
          <a:bodyPr wrap="square" lIns="36000" tIns="36000" rIns="36000" bIns="36000" rtlCol="0">
            <a:spAutoFit/>
          </a:bodyPr>
          <a:lstStyle/>
          <a:p>
            <a:pPr lvl="0"/>
            <a:r>
              <a:rPr lang="en-US" sz="1600" b="1" cap="all" dirty="0">
                <a:solidFill>
                  <a:schemeClr val="bg1"/>
                </a:solidFill>
                <a:latin typeface="+mj-lt"/>
              </a:rPr>
              <a:t>ST</a:t>
            </a:r>
            <a:endParaRPr lang="en-US" sz="1100" b="1" dirty="0">
              <a:solidFill>
                <a:schemeClr val="bg1"/>
              </a:solidFill>
            </a:endParaRPr>
          </a:p>
        </p:txBody>
      </p:sp>
      <p:sp>
        <p:nvSpPr>
          <p:cNvPr id="14" name="Content Placeholder 2"/>
          <p:cNvSpPr>
            <a:spLocks noGrp="1"/>
          </p:cNvSpPr>
          <p:nvPr>
            <p:ph idx="1"/>
          </p:nvPr>
        </p:nvSpPr>
        <p:spPr>
          <a:xfrm>
            <a:off x="1259632" y="1492249"/>
            <a:ext cx="2880320" cy="719461"/>
          </a:xfrm>
        </p:spPr>
        <p:txBody>
          <a:bodyPr/>
          <a:lstStyle/>
          <a:p>
            <a:pPr marL="0" indent="0">
              <a:buNone/>
            </a:pPr>
            <a:r>
              <a:rPr lang="en-US" dirty="0"/>
              <a:t>There is a variety of support materials for media education. They are available on a website, </a:t>
            </a:r>
            <a:r>
              <a:rPr lang="en-US" dirty="0" smtClean="0">
                <a:hlinkClick r:id="rId4"/>
              </a:rPr>
              <a:t>Media </a:t>
            </a:r>
            <a:r>
              <a:rPr lang="en-US" dirty="0">
                <a:hlinkClick r:id="rId4"/>
              </a:rPr>
              <a:t>Literacy School</a:t>
            </a:r>
            <a:r>
              <a:rPr lang="en-US" dirty="0"/>
              <a:t>, </a:t>
            </a:r>
            <a:r>
              <a:rPr lang="en-US" dirty="0"/>
              <a:t>for teachers to use and share.</a:t>
            </a:r>
            <a:endParaRPr lang="fi-FI" dirty="0"/>
          </a:p>
        </p:txBody>
      </p:sp>
      <p:pic>
        <p:nvPicPr>
          <p:cNvPr id="5" name="Picture 4"/>
          <p:cNvPicPr>
            <a:picLocks noChangeAspect="1"/>
          </p:cNvPicPr>
          <p:nvPr/>
        </p:nvPicPr>
        <p:blipFill rotWithShape="1">
          <a:blip r:embed="rId5"/>
          <a:srcRect l="50976" t="15516" r="3642" b="6907"/>
          <a:stretch/>
        </p:blipFill>
        <p:spPr>
          <a:xfrm>
            <a:off x="4572675" y="154370"/>
            <a:ext cx="4985390" cy="479364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8264" y="2427734"/>
            <a:ext cx="2304256" cy="2304256"/>
          </a:xfrm>
          <a:prstGeom prst="rect">
            <a:avLst/>
          </a:prstGeom>
        </p:spPr>
      </p:pic>
    </p:spTree>
    <p:extLst>
      <p:ext uri="{BB962C8B-B14F-4D97-AF65-F5344CB8AC3E}">
        <p14:creationId xmlns:p14="http://schemas.microsoft.com/office/powerpoint/2010/main" val="1265400515"/>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538"/>
            <a:ext cx="10210713" cy="5164038"/>
          </a:xfrm>
          <a:prstGeom prst="rect">
            <a:avLst/>
          </a:prstGeom>
        </p:spPr>
      </p:pic>
      <p:sp>
        <p:nvSpPr>
          <p:cNvPr id="3" name="Rectangle 2"/>
          <p:cNvSpPr/>
          <p:nvPr/>
        </p:nvSpPr>
        <p:spPr>
          <a:xfrm>
            <a:off x="3881768" y="339502"/>
            <a:ext cx="5185083" cy="41764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Content Placeholder 2"/>
          <p:cNvSpPr>
            <a:spLocks noGrp="1"/>
          </p:cNvSpPr>
          <p:nvPr>
            <p:ph idx="1"/>
          </p:nvPr>
        </p:nvSpPr>
        <p:spPr>
          <a:xfrm>
            <a:off x="4242061" y="771550"/>
            <a:ext cx="4464496" cy="1079501"/>
          </a:xfrm>
        </p:spPr>
        <p:txBody>
          <a:bodyPr/>
          <a:lstStyle/>
          <a:p>
            <a:pPr marL="0" indent="0" fontAlgn="base">
              <a:buNone/>
            </a:pPr>
            <a:r>
              <a:rPr lang="en-US" dirty="0">
                <a:solidFill>
                  <a:schemeClr val="bg1"/>
                </a:solidFill>
              </a:rPr>
              <a:t>Finland celebrates Media Literacy Week annually. Every year, around 30 different campaigns are created in cooperation with more than 50 partner </a:t>
            </a:r>
            <a:r>
              <a:rPr lang="en-US" dirty="0" err="1">
                <a:solidFill>
                  <a:schemeClr val="bg1"/>
                </a:solidFill>
              </a:rPr>
              <a:t>organisations</a:t>
            </a:r>
            <a:r>
              <a:rPr lang="en-US" dirty="0">
                <a:solidFill>
                  <a:schemeClr val="bg1"/>
                </a:solidFill>
              </a:rPr>
              <a:t> from all sectors of society, such as public institutions, NGOs and private companies. The national theme week encourages local institutions, such as schools, libraries, youth </a:t>
            </a:r>
            <a:r>
              <a:rPr lang="en-US" dirty="0" err="1">
                <a:solidFill>
                  <a:schemeClr val="bg1"/>
                </a:solidFill>
              </a:rPr>
              <a:t>centres</a:t>
            </a:r>
            <a:r>
              <a:rPr lang="en-US" dirty="0">
                <a:solidFill>
                  <a:schemeClr val="bg1"/>
                </a:solidFill>
              </a:rPr>
              <a:t>, museums and kindergartens, to try new ways of supporting media literacy.</a:t>
            </a:r>
            <a:endParaRPr lang="en-US" sz="2000" dirty="0">
              <a:solidFill>
                <a:schemeClr val="bg1"/>
              </a:solidFill>
            </a:endParaRPr>
          </a:p>
        </p:txBody>
      </p:sp>
    </p:spTree>
    <p:extLst>
      <p:ext uri="{BB962C8B-B14F-4D97-AF65-F5344CB8AC3E}">
        <p14:creationId xmlns:p14="http://schemas.microsoft.com/office/powerpoint/2010/main" val="36753878"/>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pic>
        <p:nvPicPr>
          <p:cNvPr id="12"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572777" y="0"/>
            <a:ext cx="77152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1" name="Sisällön paikkamerkki 8"/>
          <p:cNvSpPr txBox="1">
            <a:spLocks/>
          </p:cNvSpPr>
          <p:nvPr/>
        </p:nvSpPr>
        <p:spPr>
          <a:xfrm>
            <a:off x="5443598" y="1131590"/>
            <a:ext cx="2745026" cy="2742654"/>
          </a:xfrm>
          <a:prstGeom prst="rect">
            <a:avLst/>
          </a:prstGeom>
          <a:solidFill>
            <a:schemeClr val="tx1">
              <a:alpha val="50000"/>
            </a:schemeClr>
          </a:solidFill>
          <a:ln w="12700">
            <a:solidFill>
              <a:schemeClr val="tx1"/>
            </a:solidFill>
          </a:ln>
        </p:spPr>
        <p:txBody>
          <a:bodyPr vert="horz" lIns="108000" tIns="21600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marR="0" lvl="0" indent="0" algn="l" defTabSz="914400" rtl="0" eaLnBrk="1" fontAlgn="auto" latinLnBrk="0" hangingPunct="1">
              <a:lnSpc>
                <a:spcPct val="120000"/>
              </a:lnSpc>
              <a:spcBef>
                <a:spcPts val="200"/>
              </a:spcBef>
              <a:spcAft>
                <a:spcPts val="0"/>
              </a:spcAft>
              <a:buClrTx/>
              <a:buSzTx/>
              <a:buNone/>
              <a:tabLst/>
              <a:defRPr/>
            </a:pPr>
            <a:endParaRPr lang="en-US" sz="3600" b="1" dirty="0">
              <a:solidFill>
                <a:schemeClr val="bg1"/>
              </a:solidFill>
              <a:latin typeface="Arial"/>
            </a:endParaRPr>
          </a:p>
        </p:txBody>
      </p:sp>
      <p:sp>
        <p:nvSpPr>
          <p:cNvPr id="22" name="TextBox 6"/>
          <p:cNvSpPr txBox="1"/>
          <p:nvPr/>
        </p:nvSpPr>
        <p:spPr>
          <a:xfrm>
            <a:off x="6651477" y="1231013"/>
            <a:ext cx="1432810" cy="811367"/>
          </a:xfrm>
          <a:prstGeom prst="rect">
            <a:avLst/>
          </a:prstGeom>
          <a:noFill/>
        </p:spPr>
        <p:txBody>
          <a:bodyPr wrap="square" lIns="36000" tIns="36000" rIns="36000" bIns="36000" rtlCol="0">
            <a:spAutoFit/>
          </a:bodyPr>
          <a:lstStyle/>
          <a:p>
            <a:pPr lvl="0"/>
            <a:r>
              <a:rPr lang="fi-FI" sz="2400" b="1" cap="all" dirty="0">
                <a:solidFill>
                  <a:schemeClr val="bg1"/>
                </a:solidFill>
                <a:latin typeface="+mj-lt"/>
              </a:rPr>
              <a:t>MEDIA</a:t>
            </a:r>
          </a:p>
          <a:p>
            <a:pPr lvl="0"/>
            <a:r>
              <a:rPr lang="fi-FI" sz="2400" b="1" cap="all" dirty="0">
                <a:solidFill>
                  <a:schemeClr val="bg1"/>
                </a:solidFill>
                <a:latin typeface="+mj-lt"/>
              </a:rPr>
              <a:t>LITERACY</a:t>
            </a:r>
            <a:endParaRPr lang="en-US" sz="2400" b="1" dirty="0">
              <a:solidFill>
                <a:schemeClr val="bg1"/>
              </a:solidFill>
            </a:endParaRPr>
          </a:p>
        </p:txBody>
      </p:sp>
      <p:sp>
        <p:nvSpPr>
          <p:cNvPr id="23" name="Sisällön paikkamerkki 8">
            <a:hlinkClick r:id="rId5"/>
          </p:cNvPr>
          <p:cNvSpPr txBox="1">
            <a:spLocks/>
          </p:cNvSpPr>
          <p:nvPr/>
        </p:nvSpPr>
        <p:spPr>
          <a:xfrm>
            <a:off x="5443598" y="2496567"/>
            <a:ext cx="1339766" cy="1371327"/>
          </a:xfrm>
          <a:prstGeom prst="rect">
            <a:avLst/>
          </a:prstGeom>
          <a:solidFill>
            <a:schemeClr val="tx1"/>
          </a:solidFill>
          <a:ln w="12700">
            <a:solidFill>
              <a:schemeClr val="tx1"/>
            </a:solidFill>
          </a:ln>
        </p:spPr>
        <p:txBody>
          <a:bodyPr vert="horz" lIns="108000" tIns="144000" rIns="144000" bIns="14400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ctr">
              <a:buNone/>
              <a:defRPr/>
            </a:pPr>
            <a:endParaRPr lang="en-US" sz="1100" b="1" dirty="0">
              <a:solidFill>
                <a:schemeClr val="bg1"/>
              </a:solidFill>
            </a:endParaRPr>
          </a:p>
          <a:p>
            <a:pPr marL="0" indent="0" algn="ctr">
              <a:buNone/>
              <a:defRPr/>
            </a:pPr>
            <a:r>
              <a:rPr lang="en-US" sz="1100" b="1" dirty="0">
                <a:solidFill>
                  <a:schemeClr val="bg1"/>
                </a:solidFill>
              </a:rPr>
              <a:t>Media Literacy Index</a:t>
            </a:r>
            <a:endParaRPr lang="en-US" sz="1000" b="1" dirty="0">
              <a:solidFill>
                <a:schemeClr val="bg1"/>
              </a:solidFill>
            </a:endParaRPr>
          </a:p>
          <a:p>
            <a:pPr marL="0" indent="0" algn="ctr">
              <a:buNone/>
              <a:defRPr/>
            </a:pPr>
            <a:r>
              <a:rPr lang="en-US" sz="1100" b="1" dirty="0">
                <a:solidFill>
                  <a:schemeClr val="bg1"/>
                </a:solidFill>
              </a:rPr>
              <a:t>2017–2022</a:t>
            </a:r>
          </a:p>
        </p:txBody>
      </p:sp>
      <p:sp>
        <p:nvSpPr>
          <p:cNvPr id="24" name="Sisällön paikkamerkki 8"/>
          <p:cNvSpPr txBox="1">
            <a:spLocks/>
          </p:cNvSpPr>
          <p:nvPr/>
        </p:nvSpPr>
        <p:spPr>
          <a:xfrm>
            <a:off x="6822925" y="2500268"/>
            <a:ext cx="1349475" cy="1373449"/>
          </a:xfrm>
          <a:prstGeom prst="rect">
            <a:avLst/>
          </a:prstGeom>
          <a:solidFill>
            <a:schemeClr val="tx1"/>
          </a:solidFill>
          <a:ln w="12700">
            <a:solidFill>
              <a:schemeClr val="tx1"/>
            </a:solidFill>
          </a:ln>
        </p:spPr>
        <p:txBody>
          <a:bodyPr vert="horz" lIns="108000" tIns="144000" rIns="144000" bIns="14400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marR="0" lvl="0" indent="0" algn="l" defTabSz="914400" rtl="0" eaLnBrk="1" fontAlgn="auto" latinLnBrk="0" hangingPunct="1">
              <a:lnSpc>
                <a:spcPct val="120000"/>
              </a:lnSpc>
              <a:spcBef>
                <a:spcPts val="200"/>
              </a:spcBef>
              <a:spcAft>
                <a:spcPts val="0"/>
              </a:spcAft>
              <a:buClrTx/>
              <a:buSzTx/>
              <a:buNone/>
              <a:tabLst/>
              <a:defRPr/>
            </a:pPr>
            <a:endParaRPr kumimoji="0" lang="en-GB" sz="500" b="1" i="0" u="none" strike="noStrike" kern="1200" cap="none" spc="0" normalizeH="0" baseline="0" noProof="0" dirty="0">
              <a:ln>
                <a:noFill/>
              </a:ln>
              <a:solidFill>
                <a:schemeClr val="bg1"/>
              </a:solidFill>
              <a:effectLst/>
              <a:uLnTx/>
              <a:uFillTx/>
              <a:latin typeface="+mj-lt"/>
            </a:endParaRPr>
          </a:p>
        </p:txBody>
      </p:sp>
      <p:sp>
        <p:nvSpPr>
          <p:cNvPr id="25" name="TextBox 6"/>
          <p:cNvSpPr txBox="1"/>
          <p:nvPr/>
        </p:nvSpPr>
        <p:spPr>
          <a:xfrm>
            <a:off x="5723976" y="1032867"/>
            <a:ext cx="1224288" cy="1538883"/>
          </a:xfrm>
          <a:prstGeom prst="rect">
            <a:avLst/>
          </a:prstGeom>
          <a:noFill/>
        </p:spPr>
        <p:txBody>
          <a:bodyPr wrap="square" lIns="0" tIns="0" rIns="0" bIns="0" rtlCol="0">
            <a:spAutoFit/>
          </a:bodyPr>
          <a:lstStyle/>
          <a:p>
            <a:pPr lvl="0"/>
            <a:r>
              <a:rPr lang="fi-FI" sz="10000" b="1" cap="all" dirty="0">
                <a:solidFill>
                  <a:schemeClr val="bg1"/>
                </a:solidFill>
                <a:latin typeface="+mj-lt"/>
              </a:rPr>
              <a:t>1</a:t>
            </a:r>
            <a:endParaRPr lang="en-US" sz="10000" b="1" dirty="0">
              <a:solidFill>
                <a:schemeClr val="bg1"/>
              </a:solidFill>
            </a:endParaRPr>
          </a:p>
        </p:txBody>
      </p:sp>
      <p:sp>
        <p:nvSpPr>
          <p:cNvPr id="26" name="TextBox 6"/>
          <p:cNvSpPr txBox="1"/>
          <p:nvPr/>
        </p:nvSpPr>
        <p:spPr>
          <a:xfrm>
            <a:off x="6300192" y="1275606"/>
            <a:ext cx="331217" cy="318924"/>
          </a:xfrm>
          <a:prstGeom prst="rect">
            <a:avLst/>
          </a:prstGeom>
          <a:noFill/>
        </p:spPr>
        <p:txBody>
          <a:bodyPr wrap="square" lIns="36000" tIns="36000" rIns="36000" bIns="36000" rtlCol="0">
            <a:spAutoFit/>
          </a:bodyPr>
          <a:lstStyle/>
          <a:p>
            <a:pPr lvl="0"/>
            <a:r>
              <a:rPr lang="en-US" sz="1600" b="1" cap="all" dirty="0">
                <a:solidFill>
                  <a:schemeClr val="bg1"/>
                </a:solidFill>
                <a:latin typeface="+mj-lt"/>
              </a:rPr>
              <a:t>ST</a:t>
            </a:r>
            <a:endParaRPr lang="en-US" sz="1100" b="1" dirty="0">
              <a:solidFill>
                <a:schemeClr val="bg1"/>
              </a:solidFill>
            </a:endParaRPr>
          </a:p>
        </p:txBody>
      </p:sp>
      <p:sp>
        <p:nvSpPr>
          <p:cNvPr id="15" name="Content Placeholder 2"/>
          <p:cNvSpPr>
            <a:spLocks noGrp="1"/>
          </p:cNvSpPr>
          <p:nvPr>
            <p:ph idx="1"/>
          </p:nvPr>
        </p:nvSpPr>
        <p:spPr>
          <a:xfrm>
            <a:off x="1259632" y="1492249"/>
            <a:ext cx="2520280" cy="719461"/>
          </a:xfrm>
        </p:spPr>
        <p:txBody>
          <a:bodyPr/>
          <a:lstStyle/>
          <a:p>
            <a:pPr marL="0" indent="0">
              <a:buNone/>
            </a:pPr>
            <a:r>
              <a:rPr lang="en-US" dirty="0"/>
              <a:t>Finland has placed first in the Media Literacy Index since it was first published in 2017. </a:t>
            </a:r>
            <a:br>
              <a:rPr lang="en-US" dirty="0"/>
            </a:br>
            <a:endParaRPr lang="en-US" dirty="0"/>
          </a:p>
          <a:p>
            <a:pPr marL="0" indent="0">
              <a:buNone/>
            </a:pPr>
            <a:r>
              <a:rPr lang="en-US" dirty="0"/>
              <a:t>The index ranks European countries according to their resilience potential to disinformation.</a:t>
            </a:r>
            <a:endParaRPr lang="en-US" sz="2000" dirty="0">
              <a:solidFill>
                <a:schemeClr val="tx1"/>
              </a:solidFill>
            </a:endParaRPr>
          </a:p>
        </p:txBody>
      </p:sp>
      <p:pic>
        <p:nvPicPr>
          <p:cNvPr id="44" name="Picture 43"/>
          <p:cNvPicPr>
            <a:picLocks noChangeAspect="1"/>
          </p:cNvPicPr>
          <p:nvPr/>
        </p:nvPicPr>
        <p:blipFill rotWithShape="1">
          <a:blip r:embed="rId6"/>
          <a:srcRect l="57739" t="57464" r="22039" b="7449"/>
          <a:stretch/>
        </p:blipFill>
        <p:spPr>
          <a:xfrm>
            <a:off x="6816111" y="2500268"/>
            <a:ext cx="1372513" cy="1367626"/>
          </a:xfrm>
          <a:prstGeom prst="rect">
            <a:avLst/>
          </a:prstGeom>
        </p:spPr>
      </p:pic>
    </p:spTree>
    <p:extLst>
      <p:ext uri="{BB962C8B-B14F-4D97-AF65-F5344CB8AC3E}">
        <p14:creationId xmlns:p14="http://schemas.microsoft.com/office/powerpoint/2010/main" val="2273312742"/>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8561" y="-518384"/>
            <a:ext cx="9125033" cy="6090960"/>
          </a:xfrm>
        </p:spPr>
      </p:pic>
      <p:sp>
        <p:nvSpPr>
          <p:cNvPr id="9" name="Sisällön paikkamerkki 8"/>
          <p:cNvSpPr txBox="1">
            <a:spLocks/>
          </p:cNvSpPr>
          <p:nvPr/>
        </p:nvSpPr>
        <p:spPr>
          <a:xfrm>
            <a:off x="1682110" y="1684132"/>
            <a:ext cx="5779781" cy="1775237"/>
          </a:xfrm>
          <a:prstGeom prst="rect">
            <a:avLst/>
          </a:prstGeom>
          <a:solidFill>
            <a:schemeClr val="tx1">
              <a:alpha val="50000"/>
            </a:schemeClr>
          </a:solidFill>
          <a:ln w="12700">
            <a:noFill/>
          </a:ln>
        </p:spPr>
        <p:txBody>
          <a:bodyPr vert="horz" lIns="108000" tIns="21600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marR="0" lvl="0" indent="0" algn="l" defTabSz="914400" rtl="0" eaLnBrk="1" fontAlgn="auto" latinLnBrk="0" hangingPunct="1">
              <a:lnSpc>
                <a:spcPct val="120000"/>
              </a:lnSpc>
              <a:spcBef>
                <a:spcPts val="200"/>
              </a:spcBef>
              <a:spcAft>
                <a:spcPts val="0"/>
              </a:spcAft>
              <a:buClrTx/>
              <a:buSzTx/>
              <a:buNone/>
              <a:tabLst/>
              <a:defRPr/>
            </a:pPr>
            <a:endParaRPr lang="en-US" sz="3600" b="1" dirty="0">
              <a:solidFill>
                <a:schemeClr val="bg1"/>
              </a:solidFill>
              <a:latin typeface="Arial"/>
            </a:endParaRPr>
          </a:p>
        </p:txBody>
      </p:sp>
      <p:sp>
        <p:nvSpPr>
          <p:cNvPr id="10" name="TextBox 9"/>
          <p:cNvSpPr txBox="1"/>
          <p:nvPr/>
        </p:nvSpPr>
        <p:spPr>
          <a:xfrm>
            <a:off x="1660282" y="1919846"/>
            <a:ext cx="5823437" cy="1303809"/>
          </a:xfrm>
          <a:prstGeom prst="rect">
            <a:avLst/>
          </a:prstGeom>
          <a:noFill/>
          <a:ln>
            <a:noFill/>
          </a:ln>
        </p:spPr>
        <p:txBody>
          <a:bodyPr wrap="square" lIns="36000" tIns="36000" rIns="36000" bIns="36000" rtlCol="0">
            <a:spAutoFit/>
          </a:bodyPr>
          <a:lstStyle/>
          <a:p>
            <a:pPr algn="ctr"/>
            <a:r>
              <a:rPr lang="en-US" sz="4000" b="1" dirty="0">
                <a:solidFill>
                  <a:schemeClr val="bg1"/>
                </a:solidFill>
              </a:rPr>
              <a:t>ADULTS AND </a:t>
            </a:r>
            <a:r>
              <a:rPr lang="en-US" sz="4000" b="1" dirty="0" smtClean="0">
                <a:solidFill>
                  <a:schemeClr val="bg1"/>
                </a:solidFill>
              </a:rPr>
              <a:t/>
            </a:r>
            <a:br>
              <a:rPr lang="en-US" sz="4000" b="1" dirty="0" smtClean="0">
                <a:solidFill>
                  <a:schemeClr val="bg1"/>
                </a:solidFill>
              </a:rPr>
            </a:br>
            <a:r>
              <a:rPr lang="en-US" sz="4000" b="1" dirty="0" smtClean="0">
                <a:solidFill>
                  <a:schemeClr val="bg1"/>
                </a:solidFill>
              </a:rPr>
              <a:t>MEDIA </a:t>
            </a:r>
            <a:r>
              <a:rPr lang="en-US" sz="4000" b="1" dirty="0">
                <a:solidFill>
                  <a:schemeClr val="bg1"/>
                </a:solidFill>
              </a:rPr>
              <a:t>EDUCATION</a:t>
            </a:r>
          </a:p>
        </p:txBody>
      </p:sp>
    </p:spTree>
    <p:extLst>
      <p:ext uri="{BB962C8B-B14F-4D97-AF65-F5344CB8AC3E}">
        <p14:creationId xmlns:p14="http://schemas.microsoft.com/office/powerpoint/2010/main" val="4160717421"/>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sp>
        <p:nvSpPr>
          <p:cNvPr id="26" name="TextBox 6"/>
          <p:cNvSpPr txBox="1"/>
          <p:nvPr/>
        </p:nvSpPr>
        <p:spPr>
          <a:xfrm>
            <a:off x="6300192" y="1275606"/>
            <a:ext cx="331217" cy="318924"/>
          </a:xfrm>
          <a:prstGeom prst="rect">
            <a:avLst/>
          </a:prstGeom>
          <a:noFill/>
        </p:spPr>
        <p:txBody>
          <a:bodyPr wrap="square" lIns="36000" tIns="36000" rIns="36000" bIns="36000" rtlCol="0">
            <a:spAutoFit/>
          </a:bodyPr>
          <a:lstStyle/>
          <a:p>
            <a:pPr lvl="0"/>
            <a:r>
              <a:rPr lang="en-US" sz="1600" b="1" cap="all" dirty="0">
                <a:solidFill>
                  <a:schemeClr val="bg1"/>
                </a:solidFill>
                <a:latin typeface="+mj-lt"/>
              </a:rPr>
              <a:t>ST</a:t>
            </a:r>
            <a:endParaRPr lang="en-US" sz="1100" b="1" dirty="0">
              <a:solidFill>
                <a:schemeClr val="bg1"/>
              </a:solidFill>
            </a:endParaRPr>
          </a:p>
        </p:txBody>
      </p:sp>
      <p:sp>
        <p:nvSpPr>
          <p:cNvPr id="14" name="Content Placeholder 2"/>
          <p:cNvSpPr>
            <a:spLocks noGrp="1"/>
          </p:cNvSpPr>
          <p:nvPr>
            <p:ph idx="1"/>
          </p:nvPr>
        </p:nvSpPr>
        <p:spPr/>
        <p:txBody>
          <a:bodyPr/>
          <a:lstStyle/>
          <a:p>
            <a:pPr marL="0" lvl="0" indent="0">
              <a:buNone/>
            </a:pPr>
            <a:r>
              <a:rPr lang="en-US" sz="2400" b="1" dirty="0"/>
              <a:t>Adults are a challenging target group</a:t>
            </a:r>
            <a:r>
              <a:rPr lang="en-US" dirty="0"/>
              <a:t>. Individual competences and needs vary greatly, and adults cannot be reached as a cohesive group in the same way schoolchildren can. Those working in media education are actively searching for new ways to reach their target audience.</a:t>
            </a:r>
            <a:endParaRPr lang="fi-FI" dirty="0"/>
          </a:p>
        </p:txBody>
      </p:sp>
    </p:spTree>
    <p:extLst>
      <p:ext uri="{BB962C8B-B14F-4D97-AF65-F5344CB8AC3E}">
        <p14:creationId xmlns:p14="http://schemas.microsoft.com/office/powerpoint/2010/main" val="4259474999"/>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sp>
        <p:nvSpPr>
          <p:cNvPr id="26" name="TextBox 6"/>
          <p:cNvSpPr txBox="1"/>
          <p:nvPr/>
        </p:nvSpPr>
        <p:spPr>
          <a:xfrm>
            <a:off x="6300192" y="1275606"/>
            <a:ext cx="331217" cy="318924"/>
          </a:xfrm>
          <a:prstGeom prst="rect">
            <a:avLst/>
          </a:prstGeom>
          <a:noFill/>
        </p:spPr>
        <p:txBody>
          <a:bodyPr wrap="square" lIns="36000" tIns="36000" rIns="36000" bIns="36000" rtlCol="0">
            <a:spAutoFit/>
          </a:bodyPr>
          <a:lstStyle/>
          <a:p>
            <a:pPr lvl="0"/>
            <a:r>
              <a:rPr lang="en-US" sz="1600" b="1" cap="all" dirty="0">
                <a:solidFill>
                  <a:schemeClr val="bg1"/>
                </a:solidFill>
                <a:latin typeface="+mj-lt"/>
              </a:rPr>
              <a:t>ST</a:t>
            </a:r>
            <a:endParaRPr lang="en-US" sz="1100" b="1" dirty="0">
              <a:solidFill>
                <a:schemeClr val="bg1"/>
              </a:solidFill>
            </a:endParaRPr>
          </a:p>
        </p:txBody>
      </p:sp>
      <p:sp>
        <p:nvSpPr>
          <p:cNvPr id="14" name="Content Placeholder 2"/>
          <p:cNvSpPr>
            <a:spLocks noGrp="1"/>
          </p:cNvSpPr>
          <p:nvPr>
            <p:ph idx="1"/>
          </p:nvPr>
        </p:nvSpPr>
        <p:spPr/>
        <p:txBody>
          <a:bodyPr/>
          <a:lstStyle/>
          <a:p>
            <a:pPr marL="0" lvl="0" indent="0">
              <a:buNone/>
            </a:pPr>
            <a:r>
              <a:rPr lang="en-US" sz="2400" b="1" dirty="0"/>
              <a:t>Several different </a:t>
            </a:r>
            <a:r>
              <a:rPr lang="en-US" sz="2400" b="1" dirty="0" err="1"/>
              <a:t>organisations</a:t>
            </a:r>
            <a:r>
              <a:rPr lang="en-US" sz="2400" b="1" dirty="0"/>
              <a:t> contribute to the development of adult media </a:t>
            </a:r>
            <a:r>
              <a:rPr lang="en-US" sz="2400" b="1" dirty="0" smtClean="0"/>
              <a:t>literacy</a:t>
            </a:r>
            <a:r>
              <a:rPr lang="en-US" sz="2400" dirty="0" smtClean="0"/>
              <a:t>. </a:t>
            </a:r>
            <a:r>
              <a:rPr lang="en-US" dirty="0" smtClean="0"/>
              <a:t>Some </a:t>
            </a:r>
            <a:r>
              <a:rPr lang="en-US" dirty="0"/>
              <a:t>examples are adult education providers, libraries, different civil society </a:t>
            </a:r>
            <a:r>
              <a:rPr lang="en-US" dirty="0" err="1"/>
              <a:t>organisations</a:t>
            </a:r>
            <a:r>
              <a:rPr lang="en-US" dirty="0"/>
              <a:t> and private companies such as media outlets.</a:t>
            </a:r>
            <a:endParaRPr lang="fi-FI" dirty="0"/>
          </a:p>
        </p:txBody>
      </p:sp>
    </p:spTree>
    <p:extLst>
      <p:ext uri="{BB962C8B-B14F-4D97-AF65-F5344CB8AC3E}">
        <p14:creationId xmlns:p14="http://schemas.microsoft.com/office/powerpoint/2010/main" val="1943745922"/>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sp>
        <p:nvSpPr>
          <p:cNvPr id="26" name="TextBox 6"/>
          <p:cNvSpPr txBox="1"/>
          <p:nvPr/>
        </p:nvSpPr>
        <p:spPr>
          <a:xfrm>
            <a:off x="6300192" y="1275606"/>
            <a:ext cx="331217" cy="318924"/>
          </a:xfrm>
          <a:prstGeom prst="rect">
            <a:avLst/>
          </a:prstGeom>
          <a:noFill/>
        </p:spPr>
        <p:txBody>
          <a:bodyPr wrap="square" lIns="36000" tIns="36000" rIns="36000" bIns="36000" rtlCol="0">
            <a:spAutoFit/>
          </a:bodyPr>
          <a:lstStyle/>
          <a:p>
            <a:pPr lvl="0"/>
            <a:r>
              <a:rPr lang="en-US" sz="1600" b="1" cap="all" dirty="0">
                <a:solidFill>
                  <a:schemeClr val="bg1"/>
                </a:solidFill>
                <a:latin typeface="+mj-lt"/>
              </a:rPr>
              <a:t>ST</a:t>
            </a:r>
            <a:endParaRPr lang="en-US" sz="1100" b="1" dirty="0">
              <a:solidFill>
                <a:schemeClr val="bg1"/>
              </a:solidFill>
            </a:endParaRPr>
          </a:p>
        </p:txBody>
      </p:sp>
      <p:sp>
        <p:nvSpPr>
          <p:cNvPr id="14" name="Content Placeholder 2"/>
          <p:cNvSpPr>
            <a:spLocks noGrp="1"/>
          </p:cNvSpPr>
          <p:nvPr>
            <p:ph idx="1"/>
          </p:nvPr>
        </p:nvSpPr>
        <p:spPr>
          <a:xfrm>
            <a:off x="1259632" y="1492249"/>
            <a:ext cx="2880320" cy="719461"/>
          </a:xfrm>
        </p:spPr>
        <p:txBody>
          <a:bodyPr/>
          <a:lstStyle/>
          <a:p>
            <a:pPr marL="0" lvl="0" indent="0">
              <a:buNone/>
            </a:pPr>
            <a:r>
              <a:rPr lang="en-US" dirty="0"/>
              <a:t>In public administration, employers can encourage the media literacy of their employees </a:t>
            </a:r>
            <a:r>
              <a:rPr lang="en-US" dirty="0" smtClean="0"/>
              <a:t>with</a:t>
            </a:r>
            <a:r>
              <a:rPr lang="en-US" dirty="0" smtClean="0"/>
              <a:t> </a:t>
            </a:r>
            <a:r>
              <a:rPr lang="en-US" dirty="0"/>
              <a:t>an </a:t>
            </a:r>
            <a:r>
              <a:rPr lang="en-US" dirty="0">
                <a:hlinkClick r:id="rId4"/>
              </a:rPr>
              <a:t>online training course</a:t>
            </a:r>
            <a:r>
              <a:rPr lang="en-US" dirty="0"/>
              <a:t>. The course was published in 2021 and is open to all government employees.</a:t>
            </a:r>
            <a:endParaRPr lang="fi-FI" dirty="0"/>
          </a:p>
        </p:txBody>
      </p:sp>
      <p:pic>
        <p:nvPicPr>
          <p:cNvPr id="8" name="Picture 7"/>
          <p:cNvPicPr>
            <a:picLocks noChangeAspect="1"/>
          </p:cNvPicPr>
          <p:nvPr/>
        </p:nvPicPr>
        <p:blipFill rotWithShape="1">
          <a:blip r:embed="rId5"/>
          <a:srcRect l="853" t="10174" r="50568" b="8008"/>
          <a:stretch/>
        </p:blipFill>
        <p:spPr>
          <a:xfrm>
            <a:off x="4572674" y="-92546"/>
            <a:ext cx="5852650" cy="5544616"/>
          </a:xfrm>
          <a:prstGeom prst="rect">
            <a:avLst/>
          </a:prstGeom>
        </p:spPr>
      </p:pic>
      <p:pic>
        <p:nvPicPr>
          <p:cNvPr id="2" name="Picture 1"/>
          <p:cNvPicPr>
            <a:picLocks noChangeAspect="1"/>
          </p:cNvPicPr>
          <p:nvPr/>
        </p:nvPicPr>
        <p:blipFill>
          <a:blip r:embed="rId6"/>
          <a:stretch>
            <a:fillRect/>
          </a:stretch>
        </p:blipFill>
        <p:spPr>
          <a:xfrm>
            <a:off x="6948265" y="2427734"/>
            <a:ext cx="2304256" cy="2304256"/>
          </a:xfrm>
          <a:prstGeom prst="rect">
            <a:avLst/>
          </a:prstGeom>
        </p:spPr>
      </p:pic>
    </p:spTree>
    <p:extLst>
      <p:ext uri="{BB962C8B-B14F-4D97-AF65-F5344CB8AC3E}">
        <p14:creationId xmlns:p14="http://schemas.microsoft.com/office/powerpoint/2010/main" val="758118815"/>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342971" cy="5143500"/>
          </a:xfrm>
          <a:prstGeom prst="rect">
            <a:avLst/>
          </a:prstGeom>
        </p:spPr>
      </p:pic>
      <p:sp>
        <p:nvSpPr>
          <p:cNvPr id="3" name="Rectangle 2"/>
          <p:cNvSpPr/>
          <p:nvPr/>
        </p:nvSpPr>
        <p:spPr>
          <a:xfrm>
            <a:off x="2843808" y="2067694"/>
            <a:ext cx="5904656" cy="2293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Content Placeholder 2"/>
          <p:cNvSpPr>
            <a:spLocks noGrp="1"/>
          </p:cNvSpPr>
          <p:nvPr>
            <p:ph idx="1"/>
          </p:nvPr>
        </p:nvSpPr>
        <p:spPr>
          <a:xfrm>
            <a:off x="3222786" y="2355726"/>
            <a:ext cx="5146700" cy="1079501"/>
          </a:xfrm>
        </p:spPr>
        <p:txBody>
          <a:bodyPr/>
          <a:lstStyle/>
          <a:p>
            <a:pPr marL="0" lvl="0" indent="0">
              <a:buNone/>
            </a:pPr>
            <a:r>
              <a:rPr lang="en-US" dirty="0">
                <a:solidFill>
                  <a:schemeClr val="bg1"/>
                </a:solidFill>
              </a:rPr>
              <a:t>The annual Media Education Forum promotes media education for adults. This free-of-charge seminar provides stakeholders and specialists an opportunity to network and share views and best practices in media literacy for adults.</a:t>
            </a:r>
            <a:endParaRPr lang="fi-FI"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514102014"/>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536"/>
            <a:ext cx="9148508" cy="5146036"/>
          </a:xfrm>
          <a:prstGeom prst="rect">
            <a:avLst/>
          </a:prstGeom>
        </p:spPr>
      </p:pic>
      <p:sp>
        <p:nvSpPr>
          <p:cNvPr id="7" name="Sisällön paikkamerkki 8"/>
          <p:cNvSpPr txBox="1">
            <a:spLocks/>
          </p:cNvSpPr>
          <p:nvPr/>
        </p:nvSpPr>
        <p:spPr>
          <a:xfrm>
            <a:off x="1682110" y="1684132"/>
            <a:ext cx="5779781" cy="1775237"/>
          </a:xfrm>
          <a:prstGeom prst="rect">
            <a:avLst/>
          </a:prstGeom>
          <a:solidFill>
            <a:schemeClr val="tx1">
              <a:alpha val="50000"/>
            </a:schemeClr>
          </a:solidFill>
          <a:ln w="12700">
            <a:noFill/>
          </a:ln>
        </p:spPr>
        <p:txBody>
          <a:bodyPr vert="horz" lIns="108000" tIns="21600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marR="0" lvl="0" indent="0" algn="l" defTabSz="914400" rtl="0" eaLnBrk="1" fontAlgn="auto" latinLnBrk="0" hangingPunct="1">
              <a:lnSpc>
                <a:spcPct val="120000"/>
              </a:lnSpc>
              <a:spcBef>
                <a:spcPts val="200"/>
              </a:spcBef>
              <a:spcAft>
                <a:spcPts val="0"/>
              </a:spcAft>
              <a:buClrTx/>
              <a:buSzTx/>
              <a:buNone/>
              <a:tabLst/>
              <a:defRPr/>
            </a:pPr>
            <a:endParaRPr lang="en-US" sz="3600" b="1" dirty="0">
              <a:solidFill>
                <a:schemeClr val="bg1"/>
              </a:solidFill>
              <a:latin typeface="Arial"/>
            </a:endParaRPr>
          </a:p>
        </p:txBody>
      </p:sp>
      <p:sp>
        <p:nvSpPr>
          <p:cNvPr id="8" name="TextBox 7"/>
          <p:cNvSpPr txBox="1"/>
          <p:nvPr/>
        </p:nvSpPr>
        <p:spPr>
          <a:xfrm>
            <a:off x="1660282" y="1919846"/>
            <a:ext cx="5823437" cy="1303809"/>
          </a:xfrm>
          <a:prstGeom prst="rect">
            <a:avLst/>
          </a:prstGeom>
          <a:noFill/>
          <a:ln>
            <a:noFill/>
          </a:ln>
        </p:spPr>
        <p:txBody>
          <a:bodyPr wrap="square" lIns="36000" tIns="36000" rIns="36000" bIns="36000" rtlCol="0">
            <a:spAutoFit/>
          </a:bodyPr>
          <a:lstStyle/>
          <a:p>
            <a:pPr algn="ctr"/>
            <a:r>
              <a:rPr lang="en-US" sz="4000" b="1" dirty="0">
                <a:solidFill>
                  <a:schemeClr val="bg1"/>
                </a:solidFill>
              </a:rPr>
              <a:t>SKILLS AND TOOLS </a:t>
            </a:r>
            <a:r>
              <a:rPr lang="en-US" sz="4000" b="1" dirty="0" smtClean="0">
                <a:solidFill>
                  <a:schemeClr val="bg1"/>
                </a:solidFill>
              </a:rPr>
              <a:t/>
            </a:r>
            <a:br>
              <a:rPr lang="en-US" sz="4000" b="1" dirty="0" smtClean="0">
                <a:solidFill>
                  <a:schemeClr val="bg1"/>
                </a:solidFill>
              </a:rPr>
            </a:br>
            <a:r>
              <a:rPr lang="en-US" sz="4000" b="1" dirty="0" smtClean="0">
                <a:solidFill>
                  <a:schemeClr val="bg1"/>
                </a:solidFill>
              </a:rPr>
              <a:t>FOR </a:t>
            </a:r>
            <a:r>
              <a:rPr lang="en-US" sz="4000" b="1" dirty="0">
                <a:solidFill>
                  <a:schemeClr val="bg1"/>
                </a:solidFill>
              </a:rPr>
              <a:t>THE FUTURE</a:t>
            </a:r>
          </a:p>
        </p:txBody>
      </p:sp>
    </p:spTree>
    <p:extLst>
      <p:ext uri="{BB962C8B-B14F-4D97-AF65-F5344CB8AC3E}">
        <p14:creationId xmlns:p14="http://schemas.microsoft.com/office/powerpoint/2010/main" val="4029076220"/>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sp>
        <p:nvSpPr>
          <p:cNvPr id="26" name="TextBox 6"/>
          <p:cNvSpPr txBox="1"/>
          <p:nvPr/>
        </p:nvSpPr>
        <p:spPr>
          <a:xfrm>
            <a:off x="6300192" y="1275606"/>
            <a:ext cx="331217" cy="318924"/>
          </a:xfrm>
          <a:prstGeom prst="rect">
            <a:avLst/>
          </a:prstGeom>
          <a:noFill/>
        </p:spPr>
        <p:txBody>
          <a:bodyPr wrap="square" lIns="36000" tIns="36000" rIns="36000" bIns="36000" rtlCol="0">
            <a:spAutoFit/>
          </a:bodyPr>
          <a:lstStyle/>
          <a:p>
            <a:pPr lvl="0"/>
            <a:r>
              <a:rPr lang="en-US" sz="1600" b="1" cap="all" dirty="0">
                <a:solidFill>
                  <a:schemeClr val="bg1"/>
                </a:solidFill>
                <a:latin typeface="+mj-lt"/>
              </a:rPr>
              <a:t>ST</a:t>
            </a:r>
            <a:endParaRPr lang="en-US" sz="1100" b="1" dirty="0">
              <a:solidFill>
                <a:schemeClr val="bg1"/>
              </a:solidFill>
            </a:endParaRPr>
          </a:p>
        </p:txBody>
      </p:sp>
      <p:sp>
        <p:nvSpPr>
          <p:cNvPr id="14" name="Content Placeholder 2"/>
          <p:cNvSpPr>
            <a:spLocks noGrp="1"/>
          </p:cNvSpPr>
          <p:nvPr>
            <p:ph idx="1"/>
          </p:nvPr>
        </p:nvSpPr>
        <p:spPr/>
        <p:txBody>
          <a:bodyPr/>
          <a:lstStyle/>
          <a:p>
            <a:pPr marL="0" lvl="0" indent="0">
              <a:buNone/>
            </a:pPr>
            <a:r>
              <a:rPr lang="en-US" sz="2400" b="1" dirty="0"/>
              <a:t>Critically evaluating and applying information </a:t>
            </a:r>
            <a:r>
              <a:rPr lang="en-US" dirty="0"/>
              <a:t>received from various media sources is a vital skill in our modern societies, and it’s </a:t>
            </a:r>
            <a:r>
              <a:rPr lang="en-US" dirty="0" smtClean="0"/>
              <a:t>only becoming more </a:t>
            </a:r>
            <a:r>
              <a:rPr lang="en-US" dirty="0"/>
              <a:t>important as technology continues to evolve.</a:t>
            </a:r>
            <a:endParaRPr lang="fi-FI" dirty="0"/>
          </a:p>
        </p:txBody>
      </p:sp>
    </p:spTree>
    <p:extLst>
      <p:ext uri="{BB962C8B-B14F-4D97-AF65-F5344CB8AC3E}">
        <p14:creationId xmlns:p14="http://schemas.microsoft.com/office/powerpoint/2010/main" val="1023310487"/>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sp>
        <p:nvSpPr>
          <p:cNvPr id="26" name="TextBox 6"/>
          <p:cNvSpPr txBox="1"/>
          <p:nvPr/>
        </p:nvSpPr>
        <p:spPr>
          <a:xfrm>
            <a:off x="6300192" y="1275606"/>
            <a:ext cx="331217" cy="318924"/>
          </a:xfrm>
          <a:prstGeom prst="rect">
            <a:avLst/>
          </a:prstGeom>
          <a:noFill/>
        </p:spPr>
        <p:txBody>
          <a:bodyPr wrap="square" lIns="36000" tIns="36000" rIns="36000" bIns="36000" rtlCol="0">
            <a:spAutoFit/>
          </a:bodyPr>
          <a:lstStyle/>
          <a:p>
            <a:pPr lvl="0"/>
            <a:r>
              <a:rPr lang="en-GB" sz="1600" b="1" cap="all" dirty="0">
                <a:solidFill>
                  <a:schemeClr val="bg1"/>
                </a:solidFill>
                <a:latin typeface="+mj-lt"/>
              </a:rPr>
              <a:t>ST</a:t>
            </a:r>
            <a:endParaRPr lang="en-GB" sz="1100" b="1" dirty="0">
              <a:solidFill>
                <a:schemeClr val="bg1"/>
              </a:solidFill>
            </a:endParaRPr>
          </a:p>
        </p:txBody>
      </p:sp>
      <p:sp>
        <p:nvSpPr>
          <p:cNvPr id="14" name="Content Placeholder 2"/>
          <p:cNvSpPr>
            <a:spLocks noGrp="1"/>
          </p:cNvSpPr>
          <p:nvPr>
            <p:ph idx="1"/>
          </p:nvPr>
        </p:nvSpPr>
        <p:spPr/>
        <p:txBody>
          <a:bodyPr/>
          <a:lstStyle/>
          <a:p>
            <a:pPr marL="0" lvl="0" indent="0">
              <a:buNone/>
            </a:pPr>
            <a:r>
              <a:rPr lang="en-GB" sz="2400" b="1" dirty="0" smtClean="0"/>
              <a:t>In recent years, Finland has put more focus on inclusion in media literacy education</a:t>
            </a:r>
            <a:r>
              <a:rPr lang="en-GB" sz="2400" dirty="0" smtClean="0"/>
              <a:t>. </a:t>
            </a:r>
            <a:r>
              <a:rPr lang="en-US" dirty="0"/>
              <a:t>Examples of objectives include strengthening the skills, capacities and inclusion of participants; improving accessibility; removing barriers; and preventing exclusion.</a:t>
            </a:r>
            <a:endParaRPr lang="en-GB" dirty="0"/>
          </a:p>
        </p:txBody>
      </p:sp>
    </p:spTree>
    <p:extLst>
      <p:ext uri="{BB962C8B-B14F-4D97-AF65-F5344CB8AC3E}">
        <p14:creationId xmlns:p14="http://schemas.microsoft.com/office/powerpoint/2010/main" val="106469249"/>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9552" y="2931790"/>
            <a:ext cx="7776864" cy="1439862"/>
          </a:xfrm>
          <a:prstGeom prst="rect">
            <a:avLst/>
          </a:prstGeom>
        </p:spPr>
        <p:txBody>
          <a:bodyPr vert="horz" lIns="0" tIns="0" rIns="0" bIns="0" rtlCol="0" anchor="b" anchorCtr="0">
            <a:noAutofit/>
          </a:bodyPr>
          <a:lstStyle>
            <a:lvl1pPr algn="l" defTabSz="914400" rtl="0" eaLnBrk="1" latinLnBrk="0" hangingPunct="1">
              <a:lnSpc>
                <a:spcPct val="80000"/>
              </a:lnSpc>
              <a:spcBef>
                <a:spcPct val="0"/>
              </a:spcBef>
              <a:buNone/>
              <a:defRPr sz="5400" b="1" kern="1200" cap="all" baseline="0">
                <a:solidFill>
                  <a:schemeClr val="bg1"/>
                </a:solidFill>
                <a:latin typeface="+mj-lt"/>
                <a:ea typeface="+mj-ea"/>
                <a:cs typeface="+mj-cs"/>
              </a:defRPr>
            </a:lvl1pPr>
          </a:lstStyle>
          <a:p>
            <a:r>
              <a:rPr lang="en-US" sz="4400" cap="none" dirty="0"/>
              <a:t>Finland: </a:t>
            </a:r>
            <a:br>
              <a:rPr lang="en-US" sz="4400" cap="none" dirty="0"/>
            </a:br>
            <a:r>
              <a:rPr lang="en-US" sz="4400" cap="none" dirty="0"/>
              <a:t>Teaching </a:t>
            </a:r>
            <a:r>
              <a:rPr lang="en-US" sz="4400" cap="none" dirty="0" smtClean="0"/>
              <a:t>media </a:t>
            </a:r>
            <a:r>
              <a:rPr lang="en-US" sz="4400" cap="none" dirty="0"/>
              <a:t>l</a:t>
            </a:r>
            <a:r>
              <a:rPr lang="en-US" sz="4400" cap="none" dirty="0" smtClean="0"/>
              <a:t>iteracy</a:t>
            </a:r>
            <a:endParaRPr lang="en-US" sz="4400" cap="none" dirty="0"/>
          </a:p>
          <a:p>
            <a:r>
              <a:rPr lang="en-US" sz="4400" cap="none" dirty="0"/>
              <a:t>for the </a:t>
            </a:r>
            <a:r>
              <a:rPr lang="en-US" sz="4400" cap="none" dirty="0" smtClean="0"/>
              <a:t>future</a:t>
            </a:r>
            <a:r>
              <a:rPr lang="en-US" sz="4400" cap="none" dirty="0"/>
              <a:t>.</a:t>
            </a:r>
          </a:p>
        </p:txBody>
      </p:sp>
    </p:spTree>
    <p:extLst>
      <p:ext uri="{BB962C8B-B14F-4D97-AF65-F5344CB8AC3E}">
        <p14:creationId xmlns:p14="http://schemas.microsoft.com/office/powerpoint/2010/main" val="3211267407"/>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307839"/>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676" y="-1748522"/>
            <a:ext cx="4722907" cy="708537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sp>
        <p:nvSpPr>
          <p:cNvPr id="14" name="Content Placeholder 2"/>
          <p:cNvSpPr>
            <a:spLocks noGrp="1"/>
          </p:cNvSpPr>
          <p:nvPr>
            <p:ph idx="1"/>
          </p:nvPr>
        </p:nvSpPr>
        <p:spPr>
          <a:xfrm>
            <a:off x="1259632" y="1492249"/>
            <a:ext cx="2736304" cy="719461"/>
          </a:xfrm>
        </p:spPr>
        <p:txBody>
          <a:bodyPr/>
          <a:lstStyle/>
          <a:p>
            <a:pPr marL="0" indent="0">
              <a:buNone/>
            </a:pPr>
            <a:r>
              <a:rPr lang="en-US" dirty="0"/>
              <a:t>What makes Finland special in terms of media literacy?</a:t>
            </a:r>
          </a:p>
          <a:p>
            <a:pPr marL="0" indent="0">
              <a:buNone/>
            </a:pPr>
            <a:endParaRPr lang="en-US" dirty="0">
              <a:solidFill>
                <a:schemeClr val="tx1"/>
              </a:solidFill>
            </a:endParaRPr>
          </a:p>
          <a:p>
            <a:pPr marL="0" indent="0">
              <a:buNone/>
            </a:pPr>
            <a:r>
              <a:rPr lang="en-US" dirty="0"/>
              <a:t>In Finland, media literacy is viewed as an essential competence throughout the educational system, from early childhood education to non-formal education.</a:t>
            </a:r>
            <a:endParaRPr lang="en-US" dirty="0">
              <a:solidFill>
                <a:schemeClr val="tx1"/>
              </a:solidFill>
            </a:endParaRPr>
          </a:p>
        </p:txBody>
      </p:sp>
    </p:spTree>
    <p:extLst>
      <p:ext uri="{BB962C8B-B14F-4D97-AF65-F5344CB8AC3E}">
        <p14:creationId xmlns:p14="http://schemas.microsoft.com/office/powerpoint/2010/main" val="3310023024"/>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676" y="-1748324"/>
            <a:ext cx="4722907" cy="708497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sp>
        <p:nvSpPr>
          <p:cNvPr id="14" name="Content Placeholder 2"/>
          <p:cNvSpPr>
            <a:spLocks noGrp="1"/>
          </p:cNvSpPr>
          <p:nvPr>
            <p:ph idx="1"/>
          </p:nvPr>
        </p:nvSpPr>
        <p:spPr>
          <a:xfrm>
            <a:off x="1259632" y="1492249"/>
            <a:ext cx="2808312" cy="719461"/>
          </a:xfrm>
        </p:spPr>
        <p:txBody>
          <a:bodyPr/>
          <a:lstStyle/>
          <a:p>
            <a:pPr marL="0" lvl="0" indent="0">
              <a:buNone/>
            </a:pPr>
            <a:r>
              <a:rPr lang="en-US" dirty="0"/>
              <a:t>The secret behind Finland’s success is a cross-sector approach to </a:t>
            </a:r>
            <a:r>
              <a:rPr lang="en-US" dirty="0" smtClean="0"/>
              <a:t>providing </a:t>
            </a:r>
            <a:r>
              <a:rPr lang="en-US" dirty="0"/>
              <a:t>citizens of all ages with good media skills. A large number of </a:t>
            </a:r>
            <a:r>
              <a:rPr lang="en-US" dirty="0" err="1"/>
              <a:t>organisations</a:t>
            </a:r>
            <a:r>
              <a:rPr lang="en-US" dirty="0"/>
              <a:t> work together, coming from different perspectives, but with a common goal.</a:t>
            </a:r>
            <a:endParaRPr lang="fi-FI" dirty="0"/>
          </a:p>
        </p:txBody>
      </p:sp>
    </p:spTree>
    <p:extLst>
      <p:ext uri="{BB962C8B-B14F-4D97-AF65-F5344CB8AC3E}">
        <p14:creationId xmlns:p14="http://schemas.microsoft.com/office/powerpoint/2010/main" val="258378588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sp>
        <p:nvSpPr>
          <p:cNvPr id="26" name="TextBox 6"/>
          <p:cNvSpPr txBox="1"/>
          <p:nvPr/>
        </p:nvSpPr>
        <p:spPr>
          <a:xfrm>
            <a:off x="6300192" y="1275606"/>
            <a:ext cx="331217" cy="318924"/>
          </a:xfrm>
          <a:prstGeom prst="rect">
            <a:avLst/>
          </a:prstGeom>
          <a:noFill/>
        </p:spPr>
        <p:txBody>
          <a:bodyPr wrap="square" lIns="36000" tIns="36000" rIns="36000" bIns="36000" rtlCol="0">
            <a:spAutoFit/>
          </a:bodyPr>
          <a:lstStyle/>
          <a:p>
            <a:pPr lvl="0"/>
            <a:r>
              <a:rPr lang="en-US" sz="1600" b="1" cap="all" dirty="0">
                <a:solidFill>
                  <a:schemeClr val="bg1"/>
                </a:solidFill>
                <a:latin typeface="+mj-lt"/>
              </a:rPr>
              <a:t>ST</a:t>
            </a:r>
            <a:endParaRPr lang="en-US" sz="1100" b="1" dirty="0">
              <a:solidFill>
                <a:schemeClr val="bg1"/>
              </a:solidFill>
            </a:endParaRPr>
          </a:p>
        </p:txBody>
      </p:sp>
      <p:sp>
        <p:nvSpPr>
          <p:cNvPr id="14" name="Content Placeholder 2"/>
          <p:cNvSpPr>
            <a:spLocks noGrp="1"/>
          </p:cNvSpPr>
          <p:nvPr>
            <p:ph idx="1"/>
          </p:nvPr>
        </p:nvSpPr>
        <p:spPr>
          <a:xfrm>
            <a:off x="1259632" y="1492249"/>
            <a:ext cx="2808312" cy="719461"/>
          </a:xfrm>
        </p:spPr>
        <p:txBody>
          <a:bodyPr/>
          <a:lstStyle/>
          <a:p>
            <a:pPr marL="0" lvl="0" indent="0">
              <a:buNone/>
            </a:pPr>
            <a:r>
              <a:rPr lang="en-US" dirty="0"/>
              <a:t>Finland’s media literacy is strengthened by the society and social model, such as a free and independent press and a high degree of trust in individuals and institutions.</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572000" y="-850933"/>
            <a:ext cx="4572000" cy="684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57336"/>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2857" y="-518384"/>
            <a:ext cx="9136440" cy="6090960"/>
          </a:xfrm>
        </p:spPr>
      </p:pic>
      <p:pic>
        <p:nvPicPr>
          <p:cNvPr id="6" name="Picture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5635"/>
            <a:ext cx="9143998" cy="6094770"/>
          </a:xfrm>
          <a:prstGeom prst="rect">
            <a:avLst/>
          </a:prstGeom>
          <a:solidFill>
            <a:schemeClr val="accent2"/>
          </a:solidFill>
        </p:spPr>
      </p:pic>
      <p:sp>
        <p:nvSpPr>
          <p:cNvPr id="9" name="Sisällön paikkamerkki 8"/>
          <p:cNvSpPr txBox="1">
            <a:spLocks/>
          </p:cNvSpPr>
          <p:nvPr/>
        </p:nvSpPr>
        <p:spPr>
          <a:xfrm>
            <a:off x="1682110" y="1684132"/>
            <a:ext cx="5779781" cy="1775237"/>
          </a:xfrm>
          <a:prstGeom prst="rect">
            <a:avLst/>
          </a:prstGeom>
          <a:solidFill>
            <a:schemeClr val="tx1">
              <a:alpha val="50000"/>
            </a:schemeClr>
          </a:solidFill>
          <a:ln w="12700">
            <a:noFill/>
          </a:ln>
        </p:spPr>
        <p:txBody>
          <a:bodyPr vert="horz" lIns="108000" tIns="21600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marR="0" lvl="0" indent="0" algn="l" defTabSz="914400" rtl="0" eaLnBrk="1" fontAlgn="auto" latinLnBrk="0" hangingPunct="1">
              <a:lnSpc>
                <a:spcPct val="120000"/>
              </a:lnSpc>
              <a:spcBef>
                <a:spcPts val="200"/>
              </a:spcBef>
              <a:spcAft>
                <a:spcPts val="0"/>
              </a:spcAft>
              <a:buClrTx/>
              <a:buSzTx/>
              <a:buNone/>
              <a:tabLst/>
              <a:defRPr/>
            </a:pPr>
            <a:endParaRPr lang="en-US" sz="3600" b="1" dirty="0">
              <a:solidFill>
                <a:schemeClr val="bg1"/>
              </a:solidFill>
              <a:latin typeface="Arial"/>
            </a:endParaRPr>
          </a:p>
        </p:txBody>
      </p:sp>
      <p:sp>
        <p:nvSpPr>
          <p:cNvPr id="10" name="TextBox 9"/>
          <p:cNvSpPr txBox="1"/>
          <p:nvPr/>
        </p:nvSpPr>
        <p:spPr>
          <a:xfrm>
            <a:off x="1660282" y="2227622"/>
            <a:ext cx="5823437" cy="688256"/>
          </a:xfrm>
          <a:prstGeom prst="rect">
            <a:avLst/>
          </a:prstGeom>
          <a:noFill/>
          <a:ln>
            <a:noFill/>
          </a:ln>
        </p:spPr>
        <p:txBody>
          <a:bodyPr wrap="square" lIns="36000" tIns="36000" rIns="36000" bIns="36000" rtlCol="0">
            <a:spAutoFit/>
          </a:bodyPr>
          <a:lstStyle/>
          <a:p>
            <a:pPr algn="ctr"/>
            <a:r>
              <a:rPr lang="en-US" sz="4000" b="1" dirty="0">
                <a:solidFill>
                  <a:schemeClr val="bg1"/>
                </a:solidFill>
              </a:rPr>
              <a:t>LET’S TAKE A LOOK </a:t>
            </a:r>
          </a:p>
        </p:txBody>
      </p:sp>
    </p:spTree>
    <p:extLst>
      <p:ext uri="{BB962C8B-B14F-4D97-AF65-F5344CB8AC3E}">
        <p14:creationId xmlns:p14="http://schemas.microsoft.com/office/powerpoint/2010/main" val="1043205752"/>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endParaRPr lang="fi-FI"/>
          </a:p>
        </p:txBody>
      </p:sp>
      <p:sp>
        <p:nvSpPr>
          <p:cNvPr id="7" name="Subtitle 6"/>
          <p:cNvSpPr>
            <a:spLocks noGrp="1"/>
          </p:cNvSpPr>
          <p:nvPr>
            <p:ph type="subTitle" idx="1"/>
          </p:nvPr>
        </p:nvSpPr>
        <p:spPr/>
        <p:txBody>
          <a:bodyPr/>
          <a:lstStyle/>
          <a:p>
            <a:endParaRPr lang="fi-FI"/>
          </a:p>
        </p:txBody>
      </p:sp>
      <p:pic>
        <p:nvPicPr>
          <p:cNvPr id="9" name="Picture Placeholder 8"/>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13" b="7813"/>
          <a:stretch>
            <a:fillRect/>
          </a:stretch>
        </p:blipFill>
        <p:spPr/>
      </p:pic>
      <p:sp>
        <p:nvSpPr>
          <p:cNvPr id="10" name="Sisällön paikkamerkki 8"/>
          <p:cNvSpPr txBox="1">
            <a:spLocks/>
          </p:cNvSpPr>
          <p:nvPr/>
        </p:nvSpPr>
        <p:spPr>
          <a:xfrm>
            <a:off x="539552" y="1563638"/>
            <a:ext cx="3024336" cy="2242238"/>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lvl="0" indent="0">
              <a:buNone/>
            </a:pPr>
            <a:r>
              <a:rPr lang="en-US" sz="3200" b="1" dirty="0">
                <a:solidFill>
                  <a:schemeClr val="bg1"/>
                </a:solidFill>
                <a:effectLst>
                  <a:outerShdw blurRad="38100" dist="38100" dir="2700000" algn="tl">
                    <a:srgbClr val="000000">
                      <a:alpha val="43137"/>
                    </a:srgbClr>
                  </a:outerShdw>
                </a:effectLst>
                <a:latin typeface="+mj-lt"/>
              </a:rPr>
              <a:t>What is media literacy?</a:t>
            </a:r>
            <a:r>
              <a:rPr lang="en-US" sz="1200" b="1" dirty="0">
                <a:solidFill>
                  <a:schemeClr val="bg1"/>
                </a:solidFill>
                <a:effectLst>
                  <a:outerShdw blurRad="38100" dist="38100" dir="2700000" algn="tl">
                    <a:srgbClr val="000000">
                      <a:alpha val="43137"/>
                    </a:srgbClr>
                  </a:outerShdw>
                </a:effectLst>
                <a:latin typeface="+mj-lt"/>
              </a:rPr>
              <a:t> </a:t>
            </a:r>
            <a:endParaRPr lang="en-GB" sz="1200" b="1" dirty="0">
              <a:solidFill>
                <a:schemeClr val="bg1"/>
              </a:solidFill>
              <a:effectLst>
                <a:outerShdw blurRad="38100" dist="38100" dir="2700000" algn="tl">
                  <a:srgbClr val="000000">
                    <a:alpha val="43137"/>
                  </a:srgbClr>
                </a:outerShdw>
              </a:effectLst>
              <a:latin typeface="+mj-lt"/>
            </a:endParaRPr>
          </a:p>
        </p:txBody>
      </p:sp>
      <p:sp>
        <p:nvSpPr>
          <p:cNvPr id="11" name="Rectangle 10"/>
          <p:cNvSpPr/>
          <p:nvPr/>
        </p:nvSpPr>
        <p:spPr>
          <a:xfrm>
            <a:off x="467544" y="3003798"/>
            <a:ext cx="5472608" cy="1477328"/>
          </a:xfrm>
          <a:prstGeom prst="rect">
            <a:avLst/>
          </a:prstGeom>
        </p:spPr>
        <p:txBody>
          <a:bodyPr wrap="square">
            <a:spAutoFit/>
          </a:bodyPr>
          <a:lstStyle/>
          <a:p>
            <a:r>
              <a:rPr lang="en-US" b="1" dirty="0">
                <a:solidFill>
                  <a:schemeClr val="bg1"/>
                </a:solidFill>
                <a:effectLst>
                  <a:outerShdw blurRad="38100" dist="38100" dir="2700000" algn="tl">
                    <a:srgbClr val="000000">
                      <a:alpha val="43137"/>
                    </a:srgbClr>
                  </a:outerShdw>
                </a:effectLst>
              </a:rPr>
              <a:t>“Media literacy” refers to the ability to use, understand and evaluate media content – as well as well the ability to produce it. </a:t>
            </a:r>
          </a:p>
          <a:p>
            <a:endParaRPr lang="en-US" b="1" dirty="0">
              <a:solidFill>
                <a:schemeClr val="bg1"/>
              </a:solidFill>
              <a:effectLst>
                <a:outerShdw blurRad="38100" dist="38100" dir="2700000" algn="tl">
                  <a:srgbClr val="000000">
                    <a:alpha val="43137"/>
                  </a:srgbClr>
                </a:outerShdw>
              </a:effectLst>
            </a:endParaRPr>
          </a:p>
          <a:p>
            <a:r>
              <a:rPr lang="en-US" b="1" dirty="0" smtClean="0">
                <a:solidFill>
                  <a:schemeClr val="bg1"/>
                </a:solidFill>
                <a:effectLst>
                  <a:outerShdw blurRad="38100" dist="38100" dir="2700000" algn="tl">
                    <a:srgbClr val="000000">
                      <a:alpha val="43137"/>
                    </a:srgbClr>
                  </a:outerShdw>
                </a:effectLst>
              </a:rPr>
              <a:t>Media literacy</a:t>
            </a:r>
            <a:r>
              <a:rPr lang="en-US" b="1" dirty="0" smtClean="0">
                <a:solidFill>
                  <a:schemeClr val="bg1"/>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encompasses a wide range of skills.</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00320474"/>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37" y="130478"/>
            <a:ext cx="1292969" cy="1066770"/>
          </a:xfrm>
          <a:prstGeom prst="rect">
            <a:avLst/>
          </a:prstGeom>
        </p:spPr>
      </p:pic>
      <p:sp>
        <p:nvSpPr>
          <p:cNvPr id="26" name="TextBox 6"/>
          <p:cNvSpPr txBox="1"/>
          <p:nvPr/>
        </p:nvSpPr>
        <p:spPr>
          <a:xfrm>
            <a:off x="6300192" y="1275606"/>
            <a:ext cx="331217" cy="318924"/>
          </a:xfrm>
          <a:prstGeom prst="rect">
            <a:avLst/>
          </a:prstGeom>
          <a:noFill/>
        </p:spPr>
        <p:txBody>
          <a:bodyPr wrap="square" lIns="36000" tIns="36000" rIns="36000" bIns="36000" rtlCol="0">
            <a:spAutoFit/>
          </a:bodyPr>
          <a:lstStyle/>
          <a:p>
            <a:pPr lvl="0"/>
            <a:r>
              <a:rPr lang="en-US" sz="1600" b="1" cap="all" dirty="0">
                <a:solidFill>
                  <a:schemeClr val="bg1"/>
                </a:solidFill>
                <a:latin typeface="+mj-lt"/>
              </a:rPr>
              <a:t>ST</a:t>
            </a:r>
            <a:endParaRPr lang="en-US" sz="1100" b="1" dirty="0">
              <a:solidFill>
                <a:schemeClr val="bg1"/>
              </a:solidFill>
            </a:endParaRPr>
          </a:p>
        </p:txBody>
      </p:sp>
      <p:sp>
        <p:nvSpPr>
          <p:cNvPr id="3" name="Title 2"/>
          <p:cNvSpPr>
            <a:spLocks noGrp="1"/>
          </p:cNvSpPr>
          <p:nvPr>
            <p:ph type="title"/>
          </p:nvPr>
        </p:nvSpPr>
        <p:spPr/>
        <p:txBody>
          <a:bodyPr/>
          <a:lstStyle/>
          <a:p>
            <a:r>
              <a:rPr lang="fi-FI" dirty="0"/>
              <a:t>Media </a:t>
            </a:r>
            <a:r>
              <a:rPr lang="fi-FI" dirty="0" err="1"/>
              <a:t>literacy</a:t>
            </a:r>
            <a:r>
              <a:rPr lang="fi-FI" dirty="0"/>
              <a:t> is: </a:t>
            </a:r>
          </a:p>
        </p:txBody>
      </p:sp>
      <p:sp>
        <p:nvSpPr>
          <p:cNvPr id="14" name="Content Placeholder 2"/>
          <p:cNvSpPr>
            <a:spLocks noGrp="1"/>
          </p:cNvSpPr>
          <p:nvPr>
            <p:ph idx="1"/>
          </p:nvPr>
        </p:nvSpPr>
        <p:spPr>
          <a:xfrm>
            <a:off x="1835150" y="1492249"/>
            <a:ext cx="5761186" cy="2879701"/>
          </a:xfrm>
        </p:spPr>
        <p:txBody>
          <a:bodyPr/>
          <a:lstStyle/>
          <a:p>
            <a:pPr lvl="0"/>
            <a:r>
              <a:rPr lang="en-US" dirty="0"/>
              <a:t>Understanding media </a:t>
            </a:r>
            <a:r>
              <a:rPr lang="en-US" dirty="0" smtClean="0"/>
              <a:t>representation</a:t>
            </a:r>
          </a:p>
          <a:p>
            <a:pPr lvl="0"/>
            <a:r>
              <a:rPr lang="en-US" dirty="0" err="1" smtClean="0">
                <a:solidFill>
                  <a:schemeClr val="tx1"/>
                </a:solidFill>
              </a:rPr>
              <a:t>Analysing</a:t>
            </a:r>
            <a:r>
              <a:rPr lang="en-US" dirty="0" smtClean="0">
                <a:solidFill>
                  <a:schemeClr val="tx1"/>
                </a:solidFill>
              </a:rPr>
              <a:t> </a:t>
            </a:r>
            <a:r>
              <a:rPr lang="en-US" dirty="0">
                <a:solidFill>
                  <a:schemeClr val="tx1"/>
                </a:solidFill>
              </a:rPr>
              <a:t>messages and their sources and credibility</a:t>
            </a:r>
            <a:endParaRPr lang="fi-FI" dirty="0">
              <a:solidFill>
                <a:schemeClr val="tx1"/>
              </a:solidFill>
            </a:endParaRPr>
          </a:p>
          <a:p>
            <a:pPr lvl="0"/>
            <a:r>
              <a:rPr lang="en-US" dirty="0" smtClean="0"/>
              <a:t>Understanding </a:t>
            </a:r>
            <a:r>
              <a:rPr lang="en-US" dirty="0"/>
              <a:t>underlying biases, interests and motivations</a:t>
            </a:r>
          </a:p>
          <a:p>
            <a:pPr lvl="0"/>
            <a:r>
              <a:rPr lang="en-US" dirty="0"/>
              <a:t>Creating media for communication</a:t>
            </a:r>
          </a:p>
          <a:p>
            <a:pPr marL="0" lvl="0" indent="0">
              <a:buNone/>
            </a:pPr>
            <a:endParaRPr lang="en-US" dirty="0"/>
          </a:p>
          <a:p>
            <a:pPr marL="0" indent="0">
              <a:buNone/>
            </a:pPr>
            <a:r>
              <a:rPr lang="en-US" dirty="0"/>
              <a:t>Media literacy is needed to critically </a:t>
            </a:r>
            <a:r>
              <a:rPr lang="en-US" dirty="0" err="1"/>
              <a:t>analyse</a:t>
            </a:r>
            <a:r>
              <a:rPr lang="en-US" dirty="0"/>
              <a:t> and digest information, and </a:t>
            </a:r>
            <a:r>
              <a:rPr lang="en-US" dirty="0" smtClean="0"/>
              <a:t>to build </a:t>
            </a:r>
            <a:r>
              <a:rPr lang="en-US" dirty="0"/>
              <a:t>views based on evidence. It’s also a key tool </a:t>
            </a:r>
            <a:r>
              <a:rPr lang="en-US" dirty="0" smtClean="0"/>
              <a:t>in </a:t>
            </a:r>
            <a:r>
              <a:rPr lang="en-US" dirty="0" smtClean="0"/>
              <a:t>combatting </a:t>
            </a:r>
            <a:r>
              <a:rPr lang="en-US" dirty="0"/>
              <a:t>hate speech and disinformation.</a:t>
            </a:r>
            <a:endParaRPr lang="fi-FI" dirty="0"/>
          </a:p>
        </p:txBody>
      </p:sp>
    </p:spTree>
    <p:extLst>
      <p:ext uri="{BB962C8B-B14F-4D97-AF65-F5344CB8AC3E}">
        <p14:creationId xmlns:p14="http://schemas.microsoft.com/office/powerpoint/2010/main" val="3535952298"/>
      </p:ext>
    </p:extLst>
  </p:cSld>
  <p:clrMapOvr>
    <a:masterClrMapping/>
  </p:clrMapOvr>
  <p:transition spd="med">
    <p:fade/>
  </p:transition>
</p:sld>
</file>

<file path=ppt/theme/theme1.xml><?xml version="1.0" encoding="utf-8"?>
<a:theme xmlns:a="http://schemas.openxmlformats.org/drawingml/2006/main" name="Finland_sample-3">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solidFill>
          <a:schemeClr val="bg1">
            <a:alpha val="50000"/>
          </a:schemeClr>
        </a:solidFill>
        <a:ln w="12700">
          <a:solidFill>
            <a:schemeClr val="bg1"/>
          </a:solidFill>
        </a:ln>
      </a:spPr>
      <a:bodyPr vert="horz" lIns="108000" tIns="216000" rIns="0" bIns="0" rtlCol="0" anchor="t" anchorCtr="0">
        <a:noAutofit/>
      </a:bodyPr>
      <a:lstStyle>
        <a:defPPr marL="0" marR="0" indent="0" algn="l" defTabSz="914400" rtl="0" eaLnBrk="1" fontAlgn="auto" latinLnBrk="0" hangingPunct="1">
          <a:lnSpc>
            <a:spcPct val="120000"/>
          </a:lnSpc>
          <a:spcBef>
            <a:spcPts val="200"/>
          </a:spcBef>
          <a:spcAft>
            <a:spcPts val="0"/>
          </a:spcAft>
          <a:buClrTx/>
          <a:buSzTx/>
          <a:buNone/>
          <a:tabLst/>
          <a:defRPr sz="3600" b="1" dirty="0">
            <a:solidFill>
              <a:schemeClr val="bg1"/>
            </a:solidFill>
            <a:latin typeface="Arial"/>
          </a:defRPr>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KampusUMWorkspaceUnitTaxonomyTaxHTField0 xmlns="c138b538-c2fd-4cca-8c26-6e4e32e5a042">
      <Terms xmlns="http://schemas.microsoft.com/office/infopath/2007/PartnerControls"/>
    </KampusUMWorkspaceUnitTaxonomyTaxHTField0>
    <KampusUMWorkspaceEdustustotTaxonomyTaxHTField0 xmlns="c138b538-c2fd-4cca-8c26-6e4e32e5a042">
      <Terms xmlns="http://schemas.microsoft.com/office/infopath/2007/PartnerControls"/>
    </KampusUMWorkspaceEdustustotTaxonomyTaxHTField0>
    <KampusOrganizationTaxHTField0 xmlns="c138b538-c2fd-4cca-8c26-6e4e32e5a042">
      <Terms xmlns="http://schemas.microsoft.com/office/infopath/2007/PartnerControls"/>
    </KampusOrganizationTaxHTField0>
    <KampusKeywordsTaxHTField0 xmlns="c138b538-c2fd-4cca-8c26-6e4e32e5a042">
      <Terms xmlns="http://schemas.microsoft.com/office/infopath/2007/PartnerControls"/>
    </KampusKeywordsTaxHTField0>
    <TaxCatchAll xmlns="c138b538-c2fd-4cca-8c26-6e4e32e5a042"/>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Kampus UM asiakirja" ma:contentTypeID="0x010100B5FAB64B6C204DD994D3FAC0C34E2BFF005CF2430FFC79460EB5C0D5057385B5CC0081DA05BA70136A4BA875CCB8DE438B23" ma:contentTypeVersion="4" ma:contentTypeDescription="Kampus UM asiakirja" ma:contentTypeScope="" ma:versionID="38ed7cb7a078a076faa6fa7637134d4a">
  <xsd:schema xmlns:xsd="http://www.w3.org/2001/XMLSchema" xmlns:xs="http://www.w3.org/2001/XMLSchema" xmlns:p="http://schemas.microsoft.com/office/2006/metadata/properties" xmlns:ns1="c138b538-c2fd-4cca-8c26-6e4e32e5a042" xmlns:ns3="fd163cb2-84b8-42b0-b2ee-8461c0cad317" targetNamespace="http://schemas.microsoft.com/office/2006/metadata/properties" ma:root="true" ma:fieldsID="b76f9d6b9c29f9952235152c0cb2509e" ns1:_="" ns3:_="">
    <xsd:import namespace="c138b538-c2fd-4cca-8c26-6e4e32e5a042"/>
    <xsd:import namespace="fd163cb2-84b8-42b0-b2ee-8461c0cad317"/>
    <xsd:element name="properties">
      <xsd:complexType>
        <xsd:sequence>
          <xsd:element name="documentManagement">
            <xsd:complexType>
              <xsd:all>
                <xsd:element ref="ns1:KampusUMWorkspaceUnitTaxonomyTaxHTField0" minOccurs="0"/>
                <xsd:element ref="ns1:KampusUMWorkspaceEdustustotTaxonomyTaxHTField0" minOccurs="0"/>
                <xsd:element ref="ns1:KampusKeywordsTaxHTField0" minOccurs="0"/>
                <xsd:element ref="ns1:TaxCatchAll" minOccurs="0"/>
                <xsd:element ref="ns1:TaxCatchAllLabel" minOccurs="0"/>
                <xsd:element ref="ns1:KampusOrganizationTaxHTField0"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38b538-c2fd-4cca-8c26-6e4e32e5a042" elementFormDefault="qualified">
    <xsd:import namespace="http://schemas.microsoft.com/office/2006/documentManagement/types"/>
    <xsd:import namespace="http://schemas.microsoft.com/office/infopath/2007/PartnerControls"/>
    <xsd:element name="KampusUMWorkspaceUnitTaxonomyTaxHTField0" ma:index="1" nillable="true" ma:taxonomy="true" ma:internalName="KampusUMWorkspaceUnitTaxonomyTaxHTField0" ma:taxonomyFieldName="KampusUMWorkspaceUnitTaxonomy" ma:displayName="Units" ma:default="" ma:fieldId="{a353fed3-d079-45f2-a4c2-2895ec69f9e9}" ma:taxonomyMulti="true" ma:sspId="acce3c4a-091f-4b07-a6c7-e4a083e8073a" ma:termSetId="80e3562b-7485-4316-bebc-d1df3a5fb848" ma:anchorId="00000000-0000-0000-0000-000000000000" ma:open="false" ma:isKeyword="false">
      <xsd:complexType>
        <xsd:sequence>
          <xsd:element ref="pc:Terms" minOccurs="0" maxOccurs="1"/>
        </xsd:sequence>
      </xsd:complexType>
    </xsd:element>
    <xsd:element name="KampusUMWorkspaceEdustustotTaxonomyTaxHTField0" ma:index="2" nillable="true" ma:taxonomy="true" ma:internalName="KampusUMWorkspaceEdustustotTaxonomyTaxHTField0" ma:taxonomyFieldName="KampusUMWorkspaceEdustustotTaxonomy" ma:displayName="Missions" ma:default="" ma:fieldId="{baf8dec7-292a-4aff-b29f-bf33d6bb81a2}" ma:taxonomyMulti="true" ma:sspId="acce3c4a-091f-4b07-a6c7-e4a083e8073a" ma:termSetId="9daea566-ebc8-4053-9e4e-00493b474a34" ma:anchorId="00000000-0000-0000-0000-000000000000" ma:open="false" ma:isKeyword="false">
      <xsd:complexType>
        <xsd:sequence>
          <xsd:element ref="pc:Terms" minOccurs="0" maxOccurs="1"/>
        </xsd:sequence>
      </xsd:complexType>
    </xsd:element>
    <xsd:element name="KampusKeywordsTaxHTField0" ma:index="4" nillable="true" ma:taxonomy="true" ma:internalName="KampusKeywordsTaxHTField0" ma:taxonomyFieldName="KampusKeywords" ma:displayName="Keywords" ma:default="" ma:fieldId="{1b40a1dd-212b-4729-a26e-8a2bffa86a15}" ma:taxonomyMulti="true" ma:sspId="acce3c4a-091f-4b07-a6c7-e4a083e8073a" ma:termSetId="c57e3b40-808e-4864-abb2-3453a6c26e70" ma:anchorId="00000000-0000-0000-0000-000000000000" ma:open="true" ma:isKeyword="false">
      <xsd:complexType>
        <xsd:sequence>
          <xsd:element ref="pc:Terms" minOccurs="0" maxOccurs="1"/>
        </xsd:sequence>
      </xsd:complexType>
    </xsd:element>
    <xsd:element name="TaxCatchAll" ma:index="9" nillable="true" ma:displayName="TaxCatchAll" ma:description="" ma:hidden="true" ma:list="{b1f2bebe-84ad-4a5e-b9e7-6b8f5e85d74d}" ma:internalName="TaxCatchAll" ma:showField="CatchAllData" ma:web="495c79c8-65d1-476c-8b5d-64761ccfd760">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CatchAllLabel" ma:description="" ma:hidden="true" ma:list="{b1f2bebe-84ad-4a5e-b9e7-6b8f5e85d74d}" ma:internalName="TaxCatchAllLabel" ma:readOnly="true" ma:showField="CatchAllDataLabel" ma:web="495c79c8-65d1-476c-8b5d-64761ccfd760">
      <xsd:complexType>
        <xsd:complexContent>
          <xsd:extension base="dms:MultiChoiceLookup">
            <xsd:sequence>
              <xsd:element name="Value" type="dms:Lookup" maxOccurs="unbounded" minOccurs="0" nillable="true"/>
            </xsd:sequence>
          </xsd:extension>
        </xsd:complexContent>
      </xsd:complexType>
    </xsd:element>
    <xsd:element name="KampusOrganizationTaxHTField0" ma:index="16" nillable="true" ma:taxonomy="true" ma:internalName="KampusOrganizationTaxHTField0" ma:taxonomyFieldName="KampusOrganization" ma:displayName="Organization" ma:readOnly="false" ma:default="" ma:fieldId="{2db0ae7a-6cf0-4985-ba6a-e776373147cc}" ma:taxonomyMulti="true" ma:sspId="acce3c4a-091f-4b07-a6c7-e4a083e8073a" ma:termSetId="96581ae4-b9dd-471b-b644-43b1ab68b7d0"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d163cb2-84b8-42b0-b2ee-8461c0cad31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5"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acce3c4a-091f-4b07-a6c7-e4a083e8073a" ContentTypeId="0x010100B5FAB64B6C204DD994D3FAC0C34E2BFF005CF2430FFC79460EB5C0D5057385B5CC" PreviousValue="false"/>
</file>

<file path=customXml/itemProps1.xml><?xml version="1.0" encoding="utf-8"?>
<ds:datastoreItem xmlns:ds="http://schemas.openxmlformats.org/officeDocument/2006/customXml" ds:itemID="{EDA7EA03-7606-40EE-AB5B-EE6FC1A583F5}">
  <ds:schemaRefs>
    <ds:schemaRef ds:uri="fd163cb2-84b8-42b0-b2ee-8461c0cad317"/>
    <ds:schemaRef ds:uri="c138b538-c2fd-4cca-8c26-6e4e32e5a042"/>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3DE3E995-2FE3-43EE-989B-2B367FC1B78C}">
  <ds:schemaRefs>
    <ds:schemaRef ds:uri="http://schemas.microsoft.com/sharepoint/v3/contenttype/forms"/>
  </ds:schemaRefs>
</ds:datastoreItem>
</file>

<file path=customXml/itemProps3.xml><?xml version="1.0" encoding="utf-8"?>
<ds:datastoreItem xmlns:ds="http://schemas.openxmlformats.org/officeDocument/2006/customXml" ds:itemID="{CD29D2C6-D090-455F-8D34-F4986B9D8A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38b538-c2fd-4cca-8c26-6e4e32e5a042"/>
    <ds:schemaRef ds:uri="fd163cb2-84b8-42b0-b2ee-8461c0cad3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2C0FEAE-B2E6-4124-BF6E-339F541AD878}">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Finland_sample-3</Template>
  <TotalTime>49337</TotalTime>
  <Words>1682</Words>
  <Application>Microsoft Office PowerPoint</Application>
  <PresentationFormat>On-screen Show (16:9)</PresentationFormat>
  <Paragraphs>163</Paragraphs>
  <Slides>39</Slides>
  <Notes>38</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39</vt:i4>
      </vt:variant>
    </vt:vector>
  </HeadingPairs>
  <TitlesOfParts>
    <vt:vector size="43" baseType="lpstr">
      <vt:lpstr>Finlandica</vt:lpstr>
      <vt:lpstr>Arial</vt:lpstr>
      <vt:lpstr>Finland_sample-3</vt:lpstr>
      <vt:lpstr>1_Suomi Finland Blanco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Media literacy is: </vt:lpstr>
      <vt:lpstr>PowerPoint Presentation</vt:lpstr>
      <vt:lpstr>PowerPoint Presentation</vt:lpstr>
      <vt:lpstr>Finland’s Media Literacy vision has  three objectives: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Literacies: Early childhood education</vt:lpstr>
      <vt:lpstr>New Literacies: Pre-primary education</vt:lpstr>
      <vt:lpstr>New Literacies: Elementary school I</vt:lpstr>
      <vt:lpstr>New Literacies: Elementary school II</vt:lpstr>
      <vt:lpstr>New Literacies: General upper secondary education</vt:lpstr>
      <vt:lpstr>New Literacies: Vocational upper secondary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Hasan &amp; Partners</Manager>
  <Company>FORMIN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Rispoli Emma</dc:creator>
  <cp:lastModifiedBy>Pappi Meira</cp:lastModifiedBy>
  <cp:revision>1041</cp:revision>
  <dcterms:created xsi:type="dcterms:W3CDTF">2017-11-03T10:48:57Z</dcterms:created>
  <dcterms:modified xsi:type="dcterms:W3CDTF">2023-08-30T15:13:46Z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0x010100B5FAB64B6C204DD994D3FAC0C34E2BFF005CF2430FFC79460EB5C0D5057385B5CC0081DA05BA70136A4BA875CCB8DE438B23</vt:lpwstr>
  </property>
  <property fmtid="{D5CDD505-2E9C-101B-9397-08002B2CF9AE}" pid="3" name="KampusOrganization">
    <vt:lpwstr/>
  </property>
  <property fmtid="{D5CDD505-2E9C-101B-9397-08002B2CF9AE}" pid="4" name="KampusUMWorkspaceEdustustotTaxonomy">
    <vt:lpwstr/>
  </property>
  <property fmtid="{D5CDD505-2E9C-101B-9397-08002B2CF9AE}" pid="5" name="KampusUMWorkspaceUnitTaxonomy">
    <vt:lpwstr/>
  </property>
  <property fmtid="{D5CDD505-2E9C-101B-9397-08002B2CF9AE}" pid="6" name="KampusKeywords">
    <vt:lpwstr/>
  </property>
</Properties>
</file>