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2" r:id="rId5"/>
  </p:sldMasterIdLst>
  <p:notesMasterIdLst>
    <p:notesMasterId r:id="rId19"/>
  </p:notesMasterIdLst>
  <p:handoutMasterIdLst>
    <p:handoutMasterId r:id="rId20"/>
  </p:handoutMasterIdLst>
  <p:sldIdLst>
    <p:sldId id="2147376328" r:id="rId6"/>
    <p:sldId id="2147376323" r:id="rId7"/>
    <p:sldId id="2147376313" r:id="rId8"/>
    <p:sldId id="2147376325" r:id="rId9"/>
    <p:sldId id="2147376326" r:id="rId10"/>
    <p:sldId id="2147376316" r:id="rId11"/>
    <p:sldId id="2147376324" r:id="rId12"/>
    <p:sldId id="2147376327" r:id="rId13"/>
    <p:sldId id="2147376317" r:id="rId14"/>
    <p:sldId id="2147376318" r:id="rId15"/>
    <p:sldId id="2147376320" r:id="rId16"/>
    <p:sldId id="2147376321" r:id="rId17"/>
    <p:sldId id="2147376322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ka Hirsto" userId="244b3ccf-4734-4140-b1aa-a6adb274af23" providerId="ADAL" clId="{EAA2593E-B2CF-4C29-8DBD-BF17E8701128}"/>
    <pc:docChg chg="custSel modSld">
      <pc:chgData name="Riikka Hirsto" userId="244b3ccf-4734-4140-b1aa-a6adb274af23" providerId="ADAL" clId="{EAA2593E-B2CF-4C29-8DBD-BF17E8701128}" dt="2023-04-12T07:46:50.854" v="0" actId="478"/>
      <pc:docMkLst>
        <pc:docMk/>
      </pc:docMkLst>
      <pc:sldChg chg="delSp mod">
        <pc:chgData name="Riikka Hirsto" userId="244b3ccf-4734-4140-b1aa-a6adb274af23" providerId="ADAL" clId="{EAA2593E-B2CF-4C29-8DBD-BF17E8701128}" dt="2023-04-12T07:46:50.854" v="0" actId="478"/>
        <pc:sldMkLst>
          <pc:docMk/>
          <pc:sldMk cId="890084649" sldId="2147376321"/>
        </pc:sldMkLst>
        <pc:picChg chg="del">
          <ac:chgData name="Riikka Hirsto" userId="244b3ccf-4734-4140-b1aa-a6adb274af23" providerId="ADAL" clId="{EAA2593E-B2CF-4C29-8DBD-BF17E8701128}" dt="2023-04-12T07:46:50.854" v="0" actId="478"/>
          <ac:picMkLst>
            <pc:docMk/>
            <pc:sldMk cId="890084649" sldId="2147376321"/>
            <ac:picMk id="14" creationId="{A1D27DE2-C487-6227-F5E8-C397386FB26B}"/>
          </ac:picMkLst>
        </pc:picChg>
      </pc:sldChg>
    </pc:docChg>
  </pc:docChgLst>
  <pc:docChgLst>
    <pc:chgData name="Soh, Angela" userId="a2965a40-3c1c-4085-b63f-a9989e0f92d2" providerId="ADAL" clId="{43D6DF4B-6488-6840-BAAC-1DA16F614509}"/>
    <pc:docChg chg="undo custSel modSld">
      <pc:chgData name="Soh, Angela" userId="a2965a40-3c1c-4085-b63f-a9989e0f92d2" providerId="ADAL" clId="{43D6DF4B-6488-6840-BAAC-1DA16F614509}" dt="2023-03-31T10:17:59.158" v="5" actId="20577"/>
      <pc:docMkLst>
        <pc:docMk/>
      </pc:docMkLst>
      <pc:sldChg chg="modSp mod">
        <pc:chgData name="Soh, Angela" userId="a2965a40-3c1c-4085-b63f-a9989e0f92d2" providerId="ADAL" clId="{43D6DF4B-6488-6840-BAAC-1DA16F614509}" dt="2023-03-31T10:17:59.158" v="5" actId="20577"/>
        <pc:sldMkLst>
          <pc:docMk/>
          <pc:sldMk cId="2759916435" sldId="2147376322"/>
        </pc:sldMkLst>
        <pc:spChg chg="mod">
          <ac:chgData name="Soh, Angela" userId="a2965a40-3c1c-4085-b63f-a9989e0f92d2" providerId="ADAL" clId="{43D6DF4B-6488-6840-BAAC-1DA16F614509}" dt="2023-03-31T10:17:59.158" v="5" actId="20577"/>
          <ac:spMkLst>
            <pc:docMk/>
            <pc:sldMk cId="2759916435" sldId="2147376322"/>
            <ac:spMk id="5" creationId="{C99FEDA7-FEDD-BE62-F90F-5773FB8F5FB2}"/>
          </ac:spMkLst>
        </pc:spChg>
      </pc:sldChg>
      <pc:sldChg chg="modSp mod">
        <pc:chgData name="Soh, Angela" userId="a2965a40-3c1c-4085-b63f-a9989e0f92d2" providerId="ADAL" clId="{43D6DF4B-6488-6840-BAAC-1DA16F614509}" dt="2023-03-31T10:17:52.414" v="4" actId="1035"/>
        <pc:sldMkLst>
          <pc:docMk/>
          <pc:sldMk cId="3411056814" sldId="2147376323"/>
        </pc:sldMkLst>
        <pc:picChg chg="mod">
          <ac:chgData name="Soh, Angela" userId="a2965a40-3c1c-4085-b63f-a9989e0f92d2" providerId="ADAL" clId="{43D6DF4B-6488-6840-BAAC-1DA16F614509}" dt="2023-03-31T10:17:52.414" v="4" actId="1035"/>
          <ac:picMkLst>
            <pc:docMk/>
            <pc:sldMk cId="3411056814" sldId="2147376323"/>
            <ac:picMk id="7" creationId="{D9DC2F3C-9A8C-B226-D5CB-6FB21D4AB9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12.4.2023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12.4.2023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i-FI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6172-5DE3-480B-857C-A662B906F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12.4.2023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12.4.2023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12.4.2023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12.4.2023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12.4.2023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12.4.2023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12.4.2023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open-job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workinfinland.com/en/why-finland/#cities-and-municipalit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com/establish-your-business/startup-a-busines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infinland.fi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s://www.youtube.com/watch?v=9X3QUA1Poyg&amp;t=2s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linkedin.com/showcase/1301796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Wn1nf6eSAwg" TargetMode="External"/><Relationship Id="rId5" Type="http://schemas.openxmlformats.org/officeDocument/2006/relationships/hyperlink" Target="https://www.youtube.com/watch?v=UfHXZWttIl0" TargetMode="External"/><Relationship Id="rId10" Type="http://schemas.openxmlformats.org/officeDocument/2006/relationships/image" Target="../media/image22.svg"/><Relationship Id="rId4" Type="http://schemas.openxmlformats.org/officeDocument/2006/relationships/hyperlink" Target="https://www.youtube.com/watch?v=wBgS4AvWHdY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visitfinland.com/en/things-to-do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group of people wearing helmets&#10;&#10;Description automatically generated with medium confidence">
            <a:extLst>
              <a:ext uri="{FF2B5EF4-FFF2-40B4-BE49-F238E27FC236}">
                <a16:creationId xmlns:a16="http://schemas.microsoft.com/office/drawing/2014/main" id="{0D2159CA-67FB-8BC1-9892-B120C93B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 b="9557"/>
          <a:stretch/>
        </p:blipFill>
        <p:spPr>
          <a:xfrm>
            <a:off x="3154680" y="1774507"/>
            <a:ext cx="5989320" cy="3368993"/>
          </a:xfrm>
          <a:prstGeom prst="rect">
            <a:avLst/>
          </a:prstGeom>
          <a:noFill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1D6898-A8BC-9BCE-8A8F-7A82AAA7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err="1"/>
              <a:t>March</a:t>
            </a:r>
            <a:r>
              <a:rPr lang="fi-FI"/>
              <a:t> 2023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6B345B-DA85-54F6-8E17-7AA6A0F4DB58}"/>
              </a:ext>
            </a:extLst>
          </p:cNvPr>
          <p:cNvSpPr/>
          <p:nvPr/>
        </p:nvSpPr>
        <p:spPr>
          <a:xfrm>
            <a:off x="2791585" y="1347788"/>
            <a:ext cx="3220278" cy="3220278"/>
          </a:xfrm>
          <a:prstGeom prst="ellipse">
            <a:avLst/>
          </a:prstGeom>
          <a:gradFill flip="none" rotWithShape="1">
            <a:gsLst>
              <a:gs pos="70000">
                <a:schemeClr val="accent1">
                  <a:alpha val="0"/>
                  <a:lumMod val="0"/>
                  <a:lumOff val="10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8F1DAAA-F23A-B2DC-22C8-DD8028A8AD4F}"/>
              </a:ext>
            </a:extLst>
          </p:cNvPr>
          <p:cNvSpPr txBox="1">
            <a:spLocks/>
          </p:cNvSpPr>
          <p:nvPr/>
        </p:nvSpPr>
        <p:spPr>
          <a:xfrm>
            <a:off x="1835149" y="1292279"/>
            <a:ext cx="5686785" cy="23035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O"/>
              <a:t>CAREERS </a:t>
            </a:r>
            <a:br>
              <a:rPr lang="en-NO"/>
            </a:br>
            <a:r>
              <a:rPr lang="en-NO"/>
              <a:t>IN Finland – THE worlds’ happiest country</a:t>
            </a:r>
          </a:p>
        </p:txBody>
      </p:sp>
    </p:spTree>
    <p:extLst>
      <p:ext uri="{BB962C8B-B14F-4D97-AF65-F5344CB8AC3E}">
        <p14:creationId xmlns:p14="http://schemas.microsoft.com/office/powerpoint/2010/main" val="38264806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A727292-C984-2324-CB3F-D67B6F3F2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25041"/>
          <a:stretch/>
        </p:blipFill>
        <p:spPr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en-US"/>
              <a:t>workinfinland.com</a:t>
            </a:r>
            <a:endParaRPr lang="en-NO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841519" y="1492249"/>
            <a:ext cx="2904217" cy="2879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latin typeface="Finlandica Bold" pitchFamily="2" charset="77"/>
              </a:rPr>
              <a:t>​</a:t>
            </a:r>
            <a:r>
              <a:rPr lang="en-US" sz="1200" b="1" err="1">
                <a:latin typeface="Finlandica Bold" pitchFamily="2" charset="77"/>
              </a:rPr>
              <a:t>Workinfinland.com</a:t>
            </a:r>
            <a:r>
              <a:rPr lang="en-US" sz="1200" b="1">
                <a:latin typeface="Finlandica Bold" pitchFamily="2" charset="77"/>
              </a:rPr>
              <a:t> is the official Finnish website for international talent. 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Finlandica" pitchFamily="2" charset="77"/>
              </a:rPr>
              <a:t>This “one-stop shop” website simplifies the recruitment, job search, and relocation process for people seeking work in Finland. 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Finlandica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Finlandica" pitchFamily="2" charset="77"/>
              </a:rPr>
              <a:t>Find out everything you need to know about living and working in Finland – with in-depth information about housing, healthcare, social benefits, work-life balance, career development and more​.</a:t>
            </a:r>
            <a:r>
              <a:rPr lang="en-US" sz="1200" b="1">
                <a:latin typeface="Finlandica Bold" pitchFamily="2" charset="77"/>
              </a:rPr>
              <a:t>​</a:t>
            </a:r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4FA15-7A3F-52C4-AA8F-15B484C16D7F}"/>
              </a:ext>
            </a:extLst>
          </p:cNvPr>
          <p:cNvSpPr/>
          <p:nvPr/>
        </p:nvSpPr>
        <p:spPr>
          <a:xfrm>
            <a:off x="0" y="1492250"/>
            <a:ext cx="1619672" cy="1891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Open positions:</a:t>
            </a:r>
          </a:p>
          <a:p>
            <a:r>
              <a:rPr lang="en-US" sz="800">
                <a:solidFill>
                  <a:schemeClr val="bg1"/>
                </a:solidFill>
              </a:rPr>
              <a:t> </a:t>
            </a:r>
            <a:r>
              <a:rPr lang="en-US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www.workinfinland.com/en/open-jobs/​</a:t>
            </a:r>
            <a:endParaRPr lang="en-US" sz="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>
              <a:solidFill>
                <a:schemeClr val="bg1"/>
              </a:solidFill>
            </a:endParaRPr>
          </a:p>
          <a:p>
            <a:r>
              <a:rPr lang="en-US" sz="800">
                <a:solidFill>
                  <a:schemeClr val="bg1"/>
                </a:solidFill>
              </a:rPr>
              <a:t>Services offered by cities in Finland, e.g. Spouse program:</a:t>
            </a:r>
          </a:p>
          <a:p>
            <a:pPr marL="0" indent="0">
              <a:buNone/>
            </a:pPr>
            <a:endParaRPr lang="en-US" sz="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www.workinfinland.com/en/why-finland/#cities-and-municipalities​</a:t>
            </a:r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287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Kuva, joka sisältää kohteen taivas, ulko, päivä&#10;&#10;Kuvaus luotu automaattisesti">
            <a:extLst>
              <a:ext uri="{FF2B5EF4-FFF2-40B4-BE49-F238E27FC236}">
                <a16:creationId xmlns:a16="http://schemas.microsoft.com/office/drawing/2014/main" id="{5458A36E-23A0-CB96-CF99-890967FCD9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0" r="9548" b="4711"/>
          <a:stretch/>
        </p:blipFill>
        <p:spPr>
          <a:xfrm>
            <a:off x="5292725" y="0"/>
            <a:ext cx="3851275" cy="2571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736851" cy="863427"/>
          </a:xfrm>
        </p:spPr>
        <p:txBody>
          <a:bodyPr/>
          <a:lstStyle/>
          <a:p>
            <a:r>
              <a:rPr lang="en-US"/>
              <a:t>Launch your start-up in Finland​</a:t>
            </a:r>
            <a:endParaRPr lang="en-NO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11</a:t>
            </a:fld>
            <a:endParaRPr lang="en-US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1A7709E2-71C6-D44A-89D0-1DD5847725D0}"/>
              </a:ext>
            </a:extLst>
          </p:cNvPr>
          <p:cNvSpPr txBox="1">
            <a:spLocks/>
          </p:cNvSpPr>
          <p:nvPr/>
        </p:nvSpPr>
        <p:spPr>
          <a:xfrm>
            <a:off x="1856508" y="1491630"/>
            <a:ext cx="2736850" cy="2880345"/>
          </a:xfrm>
          <a:prstGeom prst="rect">
            <a:avLst/>
          </a:prstGeom>
        </p:spPr>
        <p:txBody>
          <a:bodyPr lIns="0" tIns="0" rIns="0" bIns="0" anchor="t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200" b="1">
                <a:latin typeface="Finlandica Bold" pitchFamily="2" charset="77"/>
              </a:rPr>
              <a:t>Finland has one of the fastest-growing startup scenes in the world. ​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200"/>
              <a:t>Get everything you need to launch a start-up successfully: 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A stable business environment for startups.​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A vibrant ecosystem of accelerators, angel investors and VCs, 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Backed by strong government support.​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F995423-006D-4D95-4402-7935F4023F2A}"/>
              </a:ext>
            </a:extLst>
          </p:cNvPr>
          <p:cNvSpPr txBox="1">
            <a:spLocks/>
          </p:cNvSpPr>
          <p:nvPr/>
        </p:nvSpPr>
        <p:spPr>
          <a:xfrm>
            <a:off x="5292724" y="3003798"/>
            <a:ext cx="3382963" cy="1368177"/>
          </a:xfrm>
          <a:prstGeom prst="rect">
            <a:avLst/>
          </a:prstGeom>
        </p:spPr>
        <p:txBody>
          <a:bodyPr lIns="0" tIns="0" rIns="0" bIns="0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200"/>
              <a:t>An excellent testing ground for new technologies. ​</a:t>
            </a:r>
          </a:p>
          <a:p>
            <a:pPr>
              <a:spcBef>
                <a:spcPts val="800"/>
              </a:spcBef>
            </a:pPr>
            <a:r>
              <a:rPr lang="en-US" sz="1200"/>
              <a:t>Highly-educated and tech-savvy people. ​</a:t>
            </a:r>
          </a:p>
          <a:p>
            <a:pPr>
              <a:spcBef>
                <a:spcPts val="800"/>
              </a:spcBef>
            </a:pPr>
            <a:r>
              <a:rPr lang="en-US" sz="1200"/>
              <a:t>The best know-how within digital technology. </a:t>
            </a:r>
            <a:endParaRPr lang="fi-FI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102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Find more information:</a:t>
            </a:r>
          </a:p>
          <a:p>
            <a:pPr marL="0" indent="0">
              <a:buNone/>
            </a:pPr>
            <a:b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www.businessfinland.com/</a:t>
            </a:r>
            <a:r>
              <a:rPr lang="fi-FI" sz="8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establish</a:t>
            </a: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fi-FI" sz="8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-business/startup-a-business/</a:t>
            </a:r>
            <a:endParaRPr lang="fi-FI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1439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84187"/>
            <a:ext cx="3168898" cy="863427"/>
          </a:xfrm>
        </p:spPr>
        <p:txBody>
          <a:bodyPr/>
          <a:lstStyle/>
          <a:p>
            <a:r>
              <a:rPr lang="en-US"/>
              <a:t>Study in Finland</a:t>
            </a:r>
            <a:endParaRPr lang="en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90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accent1"/>
                </a:solidFill>
              </a:rPr>
              <a:t>Find more information on how to study </a:t>
            </a:r>
            <a:br>
              <a:rPr lang="en-US" sz="800">
                <a:solidFill>
                  <a:schemeClr val="accent1"/>
                </a:solidFill>
              </a:rPr>
            </a:br>
            <a:r>
              <a:rPr lang="en-US" sz="800">
                <a:solidFill>
                  <a:schemeClr val="accent1"/>
                </a:solidFill>
              </a:rPr>
              <a:t>in Finland at: </a:t>
            </a:r>
          </a:p>
          <a:p>
            <a:pPr marL="0" indent="0">
              <a:buNone/>
            </a:pPr>
            <a:endParaRPr lang="en-US" sz="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Studyinfinland.fi </a:t>
            </a:r>
            <a:endParaRPr lang="en-US" sz="800">
              <a:solidFill>
                <a:schemeClr val="accent1"/>
              </a:solidFill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059EB5D8-B75F-A79A-5D43-7F05B9F8432F}"/>
              </a:ext>
            </a:extLst>
          </p:cNvPr>
          <p:cNvSpPr txBox="1">
            <a:spLocks/>
          </p:cNvSpPr>
          <p:nvPr/>
        </p:nvSpPr>
        <p:spPr>
          <a:xfrm>
            <a:off x="2095024" y="1462045"/>
            <a:ext cx="2723312" cy="2431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Finland's world-leading tertiary education system offers over 500 English-taught bachelor's and master's degree </a:t>
            </a:r>
            <a:r>
              <a:rPr lang="en-US" sz="1200" err="1">
                <a:solidFill>
                  <a:schemeClr val="bg1"/>
                </a:solidFill>
              </a:rPr>
              <a:t>programmes</a:t>
            </a:r>
            <a:r>
              <a:rPr lang="en-US" sz="1200">
                <a:solidFill>
                  <a:schemeClr val="bg1"/>
                </a:solidFill>
              </a:rPr>
              <a:t> across 13 universities and 22 universities of applied sciences (UAS). </a:t>
            </a:r>
          </a:p>
          <a:p>
            <a:pPr marL="0" indent="0">
              <a:buNone/>
            </a:pPr>
            <a:endParaRPr lang="fi-FI" sz="12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The universities also offer options for English-taught doctoral degrees. 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All universities and universities of applied sciences offer scholarship opportunities to international students.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C9AAC85-D496-7907-C08A-79D1D34F61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46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A67-AE76-4240-700F-56203B6D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 more on LinkedIn and </a:t>
            </a:r>
            <a:r>
              <a:rPr lang="en-US" err="1"/>
              <a:t>Youtube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83D1D-AEFE-4B95-F4A6-689DF547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252" y="1492250"/>
            <a:ext cx="2925233" cy="3386104"/>
          </a:xfrm>
        </p:spPr>
        <p:txBody>
          <a:bodyPr/>
          <a:lstStyle/>
          <a:p>
            <a:pPr marL="0" indent="0">
              <a:buNone/>
            </a:pPr>
            <a:r>
              <a:rPr lang="fi-FI" sz="1200" dirty="0">
                <a:effectLst/>
                <a:latin typeface="Finlandica"/>
                <a:ea typeface="Calibri" panose="020F0502020204030204" pitchFamily="34" charset="0"/>
              </a:rPr>
              <a:t>Follow us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:</a:t>
            </a:r>
            <a:br>
              <a:rPr lang="fi-FI" sz="1200" dirty="0">
                <a:effectLst/>
                <a:latin typeface="Finlandica" pitchFamily="2" charset="77"/>
                <a:ea typeface="Calibri" panose="020F0502020204030204" pitchFamily="34" charset="0"/>
              </a:rPr>
            </a:br>
            <a:r>
              <a:rPr lang="fi-FI" sz="1200" b="1" i="0" u="none" strike="noStrike" dirty="0">
                <a:solidFill>
                  <a:srgbClr val="002EA2"/>
                </a:solidFill>
                <a:effectLst/>
                <a:latin typeface="Finlandica Bold"/>
              </a:rPr>
              <a:t>#</a:t>
            </a:r>
            <a:r>
              <a:rPr lang="fi-FI" sz="1200" b="1" i="0" u="sng" strike="noStrike" dirty="0">
                <a:solidFill>
                  <a:srgbClr val="002EA2"/>
                </a:solidFill>
                <a:effectLst/>
                <a:latin typeface="Finlandica Bold"/>
                <a:hlinkClick r:id="rId2"/>
              </a:rPr>
              <a:t>Finlandworks LinkedIn </a:t>
            </a:r>
            <a:endParaRPr lang="fi-FI" sz="1200" b="1" dirty="0">
              <a:effectLst/>
              <a:latin typeface="Finlandica Bold"/>
              <a:ea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9FEDA7-FEDD-BE62-F90F-5773FB8F5FB2}"/>
              </a:ext>
            </a:extLst>
          </p:cNvPr>
          <p:cNvSpPr txBox="1">
            <a:spLocks/>
          </p:cNvSpPr>
          <p:nvPr/>
        </p:nvSpPr>
        <p:spPr>
          <a:xfrm>
            <a:off x="4572000" y="1492250"/>
            <a:ext cx="5329237" cy="338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>
                <a:latin typeface="Finlandica"/>
                <a:ea typeface="Calibri" panose="020F0502020204030204" pitchFamily="34" charset="0"/>
              </a:rPr>
              <a:t>Learn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more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with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Youtube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videos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: </a:t>
            </a:r>
            <a:br>
              <a:rPr lang="fi-FI" sz="1200" dirty="0">
                <a:latin typeface="Finlandica"/>
                <a:ea typeface="Calibri" panose="020F0502020204030204" pitchFamily="34" charset="0"/>
              </a:rPr>
            </a:b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Finland for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families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3"/>
              </a:rPr>
              <a:t>https://www.youtube.com/watch?v=9X3QUA1Poyg&amp;t=2s​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Enjoy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the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vibrant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city life​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4"/>
              </a:rPr>
              <a:t>https://www.youtube.com/watch?v=wBgS4AvWHdY​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Grow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your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career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5"/>
              </a:rPr>
              <a:t>https://www.youtube.com/watch?v=UfHXZWttIl0​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Find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your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work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-life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balance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6"/>
              </a:rPr>
              <a:t>https://www.youtube.com/watch?v=Wn1nf6eSAwg</a:t>
            </a:r>
            <a:endParaRPr lang="fi-FI" sz="1200" dirty="0">
              <a:latin typeface="Finlandica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D6B1FC-2D5D-C81D-B192-15697F1FE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9475" y="1428370"/>
            <a:ext cx="388777" cy="3887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3EF069-A72B-5172-AB59-7172095EC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9793" y="1428370"/>
            <a:ext cx="388777" cy="38877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1B62B1-7523-11F4-701B-0B43AAC4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43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BBE5-E1A5-66E4-A1D0-D5F7B0B7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Why Finland?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31F3FF-C11D-5D9A-BE27-80129FF8F27E}"/>
              </a:ext>
            </a:extLst>
          </p:cNvPr>
          <p:cNvSpPr txBox="1">
            <a:spLocks/>
          </p:cNvSpPr>
          <p:nvPr/>
        </p:nvSpPr>
        <p:spPr>
          <a:xfrm>
            <a:off x="4393563" y="1489065"/>
            <a:ext cx="1675492" cy="26725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The healthy balance between work and leisure in Finland also gives you plenty of opportunities to enjoy the country's unique nature</a:t>
            </a:r>
            <a:r>
              <a:rPr lang="en-US" sz="1100" dirty="0">
                <a:latin typeface="Finlandica" pitchFamily="2" charset="77"/>
              </a:rPr>
              <a:t> – which is easy to access even from urban areas.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b="1" dirty="0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Finland is home to leading and high-performing companies </a:t>
            </a:r>
            <a:r>
              <a:rPr lang="en-US" sz="1100" dirty="0">
                <a:latin typeface="Finlandica" pitchFamily="2" charset="77"/>
              </a:rPr>
              <a:t>which offer attractive work opportunities.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154FDF-A497-FBB0-6E75-A63AF16B2EFA}"/>
              </a:ext>
            </a:extLst>
          </p:cNvPr>
          <p:cNvSpPr txBox="1">
            <a:spLocks/>
          </p:cNvSpPr>
          <p:nvPr/>
        </p:nvSpPr>
        <p:spPr>
          <a:xfrm>
            <a:off x="1835151" y="1489065"/>
            <a:ext cx="1675492" cy="2115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Finland is a stable, safe, equitable and high-functioning welfare state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/>
              </a:rPr>
              <a:t>Here, you can enjoy high quality-of-life and combine an interesting career with a thriving personal life. </a:t>
            </a:r>
            <a:r>
              <a:rPr lang="en-US" sz="1100" dirty="0">
                <a:latin typeface="Finlandica"/>
              </a:rPr>
              <a:t>Balancing work and family has been made easy in Finland. </a:t>
            </a:r>
            <a:endParaRPr lang="en-US" sz="1100" dirty="0">
              <a:latin typeface="Finlandica" pitchFamily="2" charset="77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0353F7-658D-BC15-1EA1-A954077EA034}"/>
              </a:ext>
            </a:extLst>
          </p:cNvPr>
          <p:cNvSpPr txBox="1">
            <a:spLocks/>
          </p:cNvSpPr>
          <p:nvPr/>
        </p:nvSpPr>
        <p:spPr>
          <a:xfrm>
            <a:off x="6982137" y="1489065"/>
            <a:ext cx="1524401" cy="2935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Finnish innovation and strong technological expertise </a:t>
            </a:r>
            <a:r>
              <a:rPr lang="en-US" sz="1100">
                <a:latin typeface="Finlandica" pitchFamily="2" charset="77"/>
              </a:rPr>
              <a:t>is fostered by close cooperation between companies, universities and research institutions.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Finland’s educational system </a:t>
            </a:r>
            <a:r>
              <a:rPr lang="en-US" sz="1100">
                <a:latin typeface="Finlandica" pitchFamily="2" charset="77"/>
              </a:rPr>
              <a:t>is among the best in the world.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Finland is a leading global expert </a:t>
            </a:r>
            <a:r>
              <a:rPr lang="en-US" sz="1100">
                <a:latin typeface="Finlandica" pitchFamily="2" charset="77"/>
              </a:rPr>
              <a:t>in climate challenges and solutions.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5ECD07-8923-A439-A91A-700DFA8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735F89E-D15B-2912-4D09-95059BA5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1" y="1487848"/>
            <a:ext cx="377372" cy="3773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7A5148-5D0B-DA6E-7C77-13F72F05B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961" y="2338394"/>
            <a:ext cx="377372" cy="37737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736B143-536A-E58A-EF48-F5F03C534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1489065"/>
            <a:ext cx="377372" cy="37737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9DC2F3C-9A8C-B226-D5CB-6FB21D4AB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3261162"/>
            <a:ext cx="377372" cy="3773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E9BC90A-3A9F-160A-3949-2107C812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99" y="1487848"/>
            <a:ext cx="374957" cy="37495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2F1F116-0C31-4571-0B2E-C9B5F813C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84" y="3036919"/>
            <a:ext cx="377372" cy="3773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2BC4D64-C658-8E72-FDFF-D32B7146E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6" y="3867894"/>
            <a:ext cx="377372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68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group of people sitting on a wooden deck looking at the sunset&#10;&#10;Description automatically generated with low confidence">
            <a:extLst>
              <a:ext uri="{FF2B5EF4-FFF2-40B4-BE49-F238E27FC236}">
                <a16:creationId xmlns:a16="http://schemas.microsoft.com/office/drawing/2014/main" id="{7A17CAC2-7F1A-03A1-1AA9-CDF58675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27227"/>
          <a:stretch/>
        </p:blipFill>
        <p:spPr>
          <a:xfrm>
            <a:off x="6011862" y="1492250"/>
            <a:ext cx="3132137" cy="365124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F4616-5273-D0FA-D3A3-35E3B520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Find your work-life balance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7E146-5220-68DA-D328-CDACC58B1107}"/>
              </a:ext>
            </a:extLst>
          </p:cNvPr>
          <p:cNvSpPr txBox="1">
            <a:spLocks/>
          </p:cNvSpPr>
          <p:nvPr/>
        </p:nvSpPr>
        <p:spPr>
          <a:xfrm>
            <a:off x="1835150" y="1484087"/>
            <a:ext cx="3531980" cy="2887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/>
              </a:rPr>
              <a:t>Finns know that happy, well-rested employees </a:t>
            </a:r>
            <a:br>
              <a:rPr lang="en-US" sz="1200" b="1" dirty="0">
                <a:latin typeface="Finlandica Bold"/>
              </a:rPr>
            </a:br>
            <a:r>
              <a:rPr lang="en-US" sz="1200" b="1" dirty="0">
                <a:latin typeface="Finlandica Bold"/>
              </a:rPr>
              <a:t>are an </a:t>
            </a:r>
            <a:r>
              <a:rPr lang="en-US" sz="1200" b="1" dirty="0" err="1">
                <a:latin typeface="Finlandica Bold"/>
              </a:rPr>
              <a:t>organisation's</a:t>
            </a:r>
            <a:r>
              <a:rPr lang="en-US" sz="1200" b="1" dirty="0">
                <a:latin typeface="Finlandica Bold"/>
              </a:rPr>
              <a:t> most valuable resource. </a:t>
            </a:r>
            <a:br>
              <a:rPr lang="en-US" sz="1200" b="1" dirty="0">
                <a:latin typeface="Finlandica Bold"/>
              </a:rPr>
            </a:br>
            <a:r>
              <a:rPr lang="en-US" sz="1200" dirty="0">
                <a:latin typeface="Finlandica"/>
              </a:rPr>
              <a:t>Although working hours may vary across industries, the standard is an eight-hour workday. </a:t>
            </a:r>
            <a:endParaRPr lang="en-US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/>
              </a:rPr>
              <a:t>Employees are entitled to plenty of paid holidays and vacation days </a:t>
            </a:r>
            <a:r>
              <a:rPr lang="en-US" sz="1200" dirty="0">
                <a:latin typeface="Finlandica"/>
              </a:rPr>
              <a:t>and many Finns take four weeks off during the summer months.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 dirty="0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 pitchFamily="2" charset="77"/>
              </a:rPr>
              <a:t>Family welfare and equality are two values universally upheld by Finnish society</a:t>
            </a:r>
            <a:r>
              <a:rPr lang="en-US" sz="1200" dirty="0">
                <a:latin typeface="Finlandica" pitchFamily="2" charset="77"/>
              </a:rPr>
              <a:t> – and they're embedded in workplace policies and culture, too. </a:t>
            </a:r>
            <a:endParaRPr lang="fi-FI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latin typeface="Finlandica" pitchFamily="2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673A50-EF07-6EFC-ED06-137AC9D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600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A57045-514D-9932-8A15-C85D2211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" b="6373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and stability in Finland​</a:t>
            </a:r>
            <a:br>
              <a:rPr lang="en-GB"/>
            </a:b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3" y="1492250"/>
            <a:ext cx="2731657" cy="1931116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A unique mix of social responsibility, individual freedoms and an equitable society help make Finland the happiest country in the world. </a:t>
            </a:r>
            <a:r>
              <a:rPr lang="en-US" sz="1200">
                <a:latin typeface="Finlandica" pitchFamily="2" charset="77"/>
              </a:rPr>
              <a:t>And it also helps make it one of the safest.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Finland is ranked the world’s most stable country.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As a low-hierarchy culture, </a:t>
            </a:r>
            <a:r>
              <a:rPr lang="en-US" sz="1200">
                <a:latin typeface="Finlandica" pitchFamily="2" charset="77"/>
              </a:rPr>
              <a:t>you might just bump into a head of state dropping their child off at the local public school.​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308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A59C-71A6-AC62-1987-2AFEFA1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Opportunities to innovate </a:t>
            </a:r>
            <a:br>
              <a:rPr lang="en-GB"/>
            </a:br>
            <a:r>
              <a:rPr lang="en-GB"/>
              <a:t>and develop skills​</a:t>
            </a:r>
            <a:br>
              <a:rPr lang="en-GB"/>
            </a:br>
            <a:r>
              <a:rPr lang="en-GB"/>
              <a:t>​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A105-3031-234B-6051-7D24895C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237782" cy="2879701"/>
          </a:xfrm>
        </p:spPr>
        <p:txBody>
          <a:bodyPr/>
          <a:lstStyle/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Finland has a vibrant start-up scene and rapidly growing tech sector, </a:t>
            </a:r>
            <a:r>
              <a:rPr lang="en-GB" sz="1200"/>
              <a:t>offering exciting opportunities for English-speaking professionals around the world. ​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Flat hierarchies and a national passion for innovation </a:t>
            </a:r>
            <a:r>
              <a:rPr lang="en-GB" sz="1200"/>
              <a:t>encourages employees across all levels to weigh in on workplace culture, policies and processes. ​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According to studies, Finland offers the best opportunities in Europe </a:t>
            </a:r>
            <a:r>
              <a:rPr lang="en-GB" sz="1200"/>
              <a:t>for employees who want to develop their professional skills at work.​</a:t>
            </a:r>
            <a:endParaRPr lang="en-NO" sz="12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3C0793-BBB9-218D-AE96-5B5A457B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C85CF-2567-6FC3-4268-5D2DBE29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825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World-class education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4" y="1492250"/>
            <a:ext cx="3312102" cy="1931116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/>
              </a:rPr>
              <a:t>Finnish education is world-renowned for being both high-quality and accessible to all, irrespective of income. </a:t>
            </a:r>
            <a:r>
              <a:rPr lang="en-US" sz="1200">
                <a:latin typeface="Finlandica"/>
              </a:rPr>
              <a:t>This further enhances social equality in Finland, with minimal differences in learning outcomes across schools. 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Finnish daycare is provided by trained professionals </a:t>
            </a:r>
            <a:r>
              <a:rPr lang="en-US" sz="1200">
                <a:latin typeface="Finlandica" pitchFamily="2" charset="77"/>
              </a:rPr>
              <a:t>based on comprehensive </a:t>
            </a:r>
            <a:br>
              <a:rPr lang="en-US" sz="1200">
                <a:latin typeface="Finlandica" pitchFamily="2" charset="77"/>
              </a:rPr>
            </a:br>
            <a:r>
              <a:rPr lang="en-US" sz="1200">
                <a:latin typeface="Finlandica" pitchFamily="2" charset="77"/>
              </a:rPr>
              <a:t>pedagogic frameworks.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Preschool, comprehensive education and upper secondary education are free. </a:t>
            </a:r>
            <a:r>
              <a:rPr lang="en-US" sz="1200">
                <a:latin typeface="Finlandica" pitchFamily="2" charset="77"/>
              </a:rPr>
              <a:t>Almost all Finnish students complete comprehensive (primary) school within the target period. ​</a:t>
            </a:r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5B1F95DE-7CDF-0560-7884-64DF5417E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2" r="25892"/>
          <a:stretch/>
        </p:blipFill>
        <p:spPr>
          <a:xfrm>
            <a:off x="6011862" y="1492250"/>
            <a:ext cx="3132137" cy="3651250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679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2B16F0-1780-D91C-B8C9-B80B97A1E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21557" b="20938"/>
          <a:stretch/>
        </p:blipFill>
        <p:spPr bwMode="auto">
          <a:xfrm>
            <a:off x="6011862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Top-notch healthcare at your service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2856120" cy="2879701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Finland genuinely cares about the health and well-being of every resident. </a:t>
            </a:r>
            <a:r>
              <a:rPr lang="en-US" sz="1200">
                <a:latin typeface="Finlandica" pitchFamily="2" charset="77"/>
              </a:rPr>
              <a:t>That's why healthcare is accessible and affordable to all.​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Healthcare isn’t entirely free, but is inexpensive and accessible, </a:t>
            </a:r>
            <a:r>
              <a:rPr lang="en-US" sz="1200">
                <a:latin typeface="Finlandica" pitchFamily="2" charset="77"/>
              </a:rPr>
              <a:t>with many services offered free of charge.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/>
              </a:rPr>
              <a:t>Services such as maternity and child health clinic visits, nurse’s consultations, and primary health screenings are offered to residents free.</a:t>
            </a:r>
            <a:endParaRPr lang="en-US" sz="1200">
              <a:latin typeface="Finlandica Bold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>
              <a:latin typeface="Finlandica" pitchFamily="2" charset="77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249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B5AE-6BDA-B34C-06D3-8CEBE60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Rich cultural offerings​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EB52-79D5-AC8C-3F42-166845C0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744962" cy="2879701"/>
          </a:xfrm>
        </p:spPr>
        <p:txBody>
          <a:bodyPr/>
          <a:lstStyle/>
          <a:p>
            <a:pPr marL="0" indent="0">
              <a:buNone/>
            </a:pPr>
            <a:r>
              <a:rPr lang="en-GB" sz="1200" b="1">
                <a:latin typeface="Finlandica Bold"/>
              </a:rPr>
              <a:t>Finland has a vibrant arts and culture scene, boasting diverse music, dance, theatre, cinema, food and art offerings. </a:t>
            </a:r>
            <a:endParaRPr lang="en-GB" sz="1200" b="1">
              <a:latin typeface="Finlandica Bold" pitchFamily="2" charset="77"/>
            </a:endParaRP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Finland has over 300 museums and some of the most exciting new architecture in Northern Europe. </a:t>
            </a:r>
            <a:r>
              <a:rPr lang="en-GB" sz="1200"/>
              <a:t>You'll also find an array of exciting events and festivals across urban and rural settings, ranging from cool to quirky to just plain crazy.​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3E856-3C35-16FE-623F-FFD93BCE51A9}"/>
              </a:ext>
            </a:extLst>
          </p:cNvPr>
          <p:cNvSpPr/>
          <p:nvPr/>
        </p:nvSpPr>
        <p:spPr>
          <a:xfrm>
            <a:off x="0" y="1492250"/>
            <a:ext cx="1619672" cy="1152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/>
              <a:t>Explore Finnish cultural highlights in more detail: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https://www.visitfinland.com/en/things-to-do/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1B488F-83E1-F61D-281D-3953E9B30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4F73B-5290-AA95-181B-76FF392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4939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en-GB"/>
              <a:t>Top Finnish companies are now hiring​</a:t>
            </a:r>
            <a:endParaRPr lang="en-NO"/>
          </a:p>
        </p:txBody>
      </p:sp>
      <p:pic>
        <p:nvPicPr>
          <p:cNvPr id="7" name="Kuva 5">
            <a:extLst>
              <a:ext uri="{FF2B5EF4-FFF2-40B4-BE49-F238E27FC236}">
                <a16:creationId xmlns:a16="http://schemas.microsoft.com/office/drawing/2014/main" id="{9ECD0ABE-5968-8BAA-A6C9-E690C7936E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66" r="15062"/>
          <a:stretch/>
        </p:blipFill>
        <p:spPr>
          <a:xfrm>
            <a:off x="5292725" y="0"/>
            <a:ext cx="3851275" cy="5143500"/>
          </a:xfrm>
          <a:prstGeom prst="rect">
            <a:avLst/>
          </a:prstGeom>
        </p:spPr>
      </p:pic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910493" y="1743512"/>
            <a:ext cx="2566091" cy="2879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latin typeface="Finlandica Bold"/>
              </a:rPr>
              <a:t>Want to be part of a team </a:t>
            </a:r>
            <a:br>
              <a:rPr lang="en-US" sz="1200">
                <a:latin typeface="Finlandica Bold"/>
              </a:rPr>
            </a:br>
            <a:r>
              <a:rPr lang="en-US" sz="1200">
                <a:latin typeface="Finlandica Bold"/>
              </a:rPr>
              <a:t>of experts developing the next world-changing innovation? </a:t>
            </a:r>
            <a:r>
              <a:rPr lang="en-US" sz="1200">
                <a:latin typeface="Finlandica Bold"/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1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>
                <a:ea typeface="+mn-lt"/>
                <a:cs typeface="+mn-lt"/>
              </a:rPr>
              <a:t>Finland is home to some of the world’s leading companies within the fields of ICT, cleantech, marine technology – to name just a few. And they're on the hunt for international talent!</a:t>
            </a:r>
            <a:endParaRPr lang="en-US" sz="1200"/>
          </a:p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Finlandica Bold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1200">
              <a:latin typeface="Finlandic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391C4-5FAC-80B5-0480-EE4D39F531D3}"/>
              </a:ext>
            </a:extLst>
          </p:cNvPr>
          <p:cNvSpPr/>
          <p:nvPr/>
        </p:nvSpPr>
        <p:spPr>
          <a:xfrm>
            <a:off x="0" y="1492250"/>
            <a:ext cx="1619672" cy="660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/>
              <a:t>Check out: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/>
              <a:t> </a:t>
            </a:r>
            <a:r>
              <a:rPr lang="en-US" sz="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0293507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Work in Finland">
      <a:dk1>
        <a:srgbClr val="FFAA50"/>
      </a:dk1>
      <a:lt1>
        <a:srgbClr val="FFFFFF"/>
      </a:lt1>
      <a:dk2>
        <a:srgbClr val="DAEDFE"/>
      </a:dk2>
      <a:lt2>
        <a:srgbClr val="FADDCF"/>
      </a:lt2>
      <a:accent1>
        <a:srgbClr val="002EA2"/>
      </a:accent1>
      <a:accent2>
        <a:srgbClr val="D9D9D9"/>
      </a:accent2>
      <a:accent3>
        <a:srgbClr val="A2A2A2"/>
      </a:accent3>
      <a:accent4>
        <a:srgbClr val="000000"/>
      </a:accent4>
      <a:accent5>
        <a:srgbClr val="5977C3"/>
      </a:accent5>
      <a:accent6>
        <a:srgbClr val="F4F4F4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56d766-ff1e-4259-b6dc-ef5737eed16e" xsi:nil="true"/>
    <lcf76f155ced4ddcb4097134ff3c332f xmlns="7443053d-2fef-45f2-b252-b286431b4b2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EE4CC29F34B4AA4269A7AFC21B64E" ma:contentTypeVersion="15" ma:contentTypeDescription="Create a new document." ma:contentTypeScope="" ma:versionID="f2ee00174b70994741d76f3515c116fc">
  <xsd:schema xmlns:xsd="http://www.w3.org/2001/XMLSchema" xmlns:xs="http://www.w3.org/2001/XMLSchema" xmlns:p="http://schemas.microsoft.com/office/2006/metadata/properties" xmlns:ns2="7443053d-2fef-45f2-b252-b286431b4b23" xmlns:ns3="cb56d766-ff1e-4259-b6dc-ef5737eed16e" targetNamespace="http://schemas.microsoft.com/office/2006/metadata/properties" ma:root="true" ma:fieldsID="4306885edbc012499483c48404013fe2" ns2:_="" ns3:_="">
    <xsd:import namespace="7443053d-2fef-45f2-b252-b286431b4b23"/>
    <xsd:import namespace="cb56d766-ff1e-4259-b6dc-ef5737eed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3053d-2fef-45f2-b252-b286431b4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d766-ff1e-4259-b6dc-ef5737eed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532cfa8-5ecd-4684-9073-f9bb47675d6b}" ma:internalName="TaxCatchAll" ma:showField="CatchAllData" ma:web="cb56d766-ff1e-4259-b6dc-ef5737eed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773E5-9032-4E30-8798-0546F17E6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4160F-C240-4F1D-930B-DF794DA53BE3}">
  <ds:schemaRefs>
    <ds:schemaRef ds:uri="http://purl.org/dc/dcmitype/"/>
    <ds:schemaRef ds:uri="7443053d-2fef-45f2-b252-b286431b4b23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b56d766-ff1e-4259-b6dc-ef5737eed16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915B14-4C66-4B24-8597-8BAD5E36B4F6}">
  <ds:schemaRefs>
    <ds:schemaRef ds:uri="7443053d-2fef-45f2-b252-b286431b4b23"/>
    <ds:schemaRef ds:uri="cb56d766-ff1e-4259-b6dc-ef5737eed1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1_Suomi Finland</Template>
  <TotalTime>23</TotalTime>
  <Words>1088</Words>
  <Application>Microsoft Office PowerPoint</Application>
  <PresentationFormat>On-screen Show (16:9)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Finlandica</vt:lpstr>
      <vt:lpstr>Finlandica Bold</vt:lpstr>
      <vt:lpstr>1_Suomi Finland</vt:lpstr>
      <vt:lpstr>1_Suomi Finland Blanco</vt:lpstr>
      <vt:lpstr>PowerPoint Presentation</vt:lpstr>
      <vt:lpstr>Why Finland?</vt:lpstr>
      <vt:lpstr>Find your work-life balance</vt:lpstr>
      <vt:lpstr>Safety and stability in Finland​ </vt:lpstr>
      <vt:lpstr>Opportunities to innovate  and develop skills​ ​</vt:lpstr>
      <vt:lpstr>World-class education</vt:lpstr>
      <vt:lpstr>Top-notch healthcare at your service</vt:lpstr>
      <vt:lpstr>Rich cultural offerings​</vt:lpstr>
      <vt:lpstr>Top Finnish companies are now hiring​</vt:lpstr>
      <vt:lpstr>workinfinland.com</vt:lpstr>
      <vt:lpstr>Launch your start-up in Finland​</vt:lpstr>
      <vt:lpstr>Study in Finland</vt:lpstr>
      <vt:lpstr>Learn more on LinkedIn and Youtube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Soh, Angela</dc:creator>
  <cp:lastModifiedBy>Riikka Hirsto</cp:lastModifiedBy>
  <cp:revision>2</cp:revision>
  <dcterms:created xsi:type="dcterms:W3CDTF">2023-03-16T11:10:30Z</dcterms:created>
  <dcterms:modified xsi:type="dcterms:W3CDTF">2023-04-12T07:47:01Z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0x010100698EE4CC29F34B4AA4269A7AFC21B64E</vt:lpwstr>
  </property>
  <property fmtid="{D5CDD505-2E9C-101B-9397-08002B2CF9AE}" pid="3" name="MediaServiceImageTags">
    <vt:lpwstr/>
  </property>
</Properties>
</file>