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82" r:id="rId5"/>
  </p:sldMasterIdLst>
  <p:notesMasterIdLst>
    <p:notesMasterId r:id="rId19"/>
  </p:notesMasterIdLst>
  <p:handoutMasterIdLst>
    <p:handoutMasterId r:id="rId20"/>
  </p:handoutMasterIdLst>
  <p:sldIdLst>
    <p:sldId id="2147376328" r:id="rId6"/>
    <p:sldId id="2147376323" r:id="rId7"/>
    <p:sldId id="2147376313" r:id="rId8"/>
    <p:sldId id="2147376325" r:id="rId9"/>
    <p:sldId id="2147376326" r:id="rId10"/>
    <p:sldId id="2147376316" r:id="rId11"/>
    <p:sldId id="2147376324" r:id="rId12"/>
    <p:sldId id="2147376327" r:id="rId13"/>
    <p:sldId id="2147376317" r:id="rId14"/>
    <p:sldId id="2147376318" r:id="rId15"/>
    <p:sldId id="2147376320" r:id="rId16"/>
    <p:sldId id="2147376321" r:id="rId17"/>
    <p:sldId id="2147376322" r:id="rId18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2"/>
    <p:restoredTop sz="94709"/>
  </p:normalViewPr>
  <p:slideViewPr>
    <p:cSldViewPr snapToGrid="0">
      <p:cViewPr varScale="1">
        <p:scale>
          <a:sx n="142" d="100"/>
          <a:sy n="142" d="100"/>
        </p:scale>
        <p:origin x="912" y="168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vi, Nikolina" userId="b059657c-051d-486a-b803-64701f63faf5" providerId="ADAL" clId="{5AF84E0F-A24C-2048-BE4F-D29AB58CEACB}"/>
    <pc:docChg chg="modSld">
      <pc:chgData name="Kivi, Nikolina" userId="b059657c-051d-486a-b803-64701f63faf5" providerId="ADAL" clId="{5AF84E0F-A24C-2048-BE4F-D29AB58CEACB}" dt="2023-04-03T08:31:16.133" v="5" actId="20577"/>
      <pc:docMkLst>
        <pc:docMk/>
      </pc:docMkLst>
      <pc:sldChg chg="modSp mod">
        <pc:chgData name="Kivi, Nikolina" userId="b059657c-051d-486a-b803-64701f63faf5" providerId="ADAL" clId="{5AF84E0F-A24C-2048-BE4F-D29AB58CEACB}" dt="2023-04-03T08:31:16.133" v="5" actId="20577"/>
        <pc:sldMkLst>
          <pc:docMk/>
          <pc:sldMk cId="3411056814" sldId="2147376323"/>
        </pc:sldMkLst>
        <pc:spChg chg="mod">
          <ac:chgData name="Kivi, Nikolina" userId="b059657c-051d-486a-b803-64701f63faf5" providerId="ADAL" clId="{5AF84E0F-A24C-2048-BE4F-D29AB58CEACB}" dt="2023-04-03T08:31:16.133" v="5" actId="20577"/>
          <ac:spMkLst>
            <pc:docMk/>
            <pc:sldMk cId="3411056814" sldId="2147376323"/>
            <ac:spMk id="17" creationId="{920353F7-658D-BC15-1EA1-A954077EA034}"/>
          </ac:spMkLst>
        </pc:spChg>
      </pc:sldChg>
    </pc:docChg>
  </pc:docChgLst>
  <pc:docChgLst>
    <pc:chgData name="Soh, Angela" userId="a2965a40-3c1c-4085-b63f-a9989e0f92d2" providerId="ADAL" clId="{3BA99A54-BBC5-CB44-A080-E9D248EAE469}"/>
    <pc:docChg chg="modSld">
      <pc:chgData name="Soh, Angela" userId="a2965a40-3c1c-4085-b63f-a9989e0f92d2" providerId="ADAL" clId="{3BA99A54-BBC5-CB44-A080-E9D248EAE469}" dt="2023-03-31T10:53:13.250" v="0" actId="1076"/>
      <pc:docMkLst>
        <pc:docMk/>
      </pc:docMkLst>
      <pc:sldChg chg="modSp mod">
        <pc:chgData name="Soh, Angela" userId="a2965a40-3c1c-4085-b63f-a9989e0f92d2" providerId="ADAL" clId="{3BA99A54-BBC5-CB44-A080-E9D248EAE469}" dt="2023-03-31T10:53:13.250" v="0" actId="1076"/>
        <pc:sldMkLst>
          <pc:docMk/>
          <pc:sldMk cId="2302935075" sldId="2147376317"/>
        </pc:sldMkLst>
        <pc:spChg chg="mod">
          <ac:chgData name="Soh, Angela" userId="a2965a40-3c1c-4085-b63f-a9989e0f92d2" providerId="ADAL" clId="{3BA99A54-BBC5-CB44-A080-E9D248EAE469}" dt="2023-03-31T10:53:13.250" v="0" actId="1076"/>
          <ac:spMkLst>
            <pc:docMk/>
            <pc:sldMk cId="2302935075" sldId="2147376317"/>
            <ac:spMk id="10" creationId="{288E23BB-43D3-900B-F481-F5880582B148}"/>
          </ac:spMkLst>
        </pc:spChg>
        <pc:spChg chg="mod">
          <ac:chgData name="Soh, Angela" userId="a2965a40-3c1c-4085-b63f-a9989e0f92d2" providerId="ADAL" clId="{3BA99A54-BBC5-CB44-A080-E9D248EAE469}" dt="2023-03-31T10:53:13.250" v="0" actId="1076"/>
          <ac:spMkLst>
            <pc:docMk/>
            <pc:sldMk cId="2302935075" sldId="2147376317"/>
            <ac:spMk id="11" creationId="{FAA391C4-5FAC-80B5-0480-EE4D39F531D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3.4.2023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3.4.2023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fi-FI" sz="3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6172-5DE3-480B-857C-A662B906FC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3CBDEA8-9BD5-0C44-913D-A31C1281868F}" type="datetime1">
              <a:rPr lang="fi-FI" smtClean="0"/>
              <a:pPr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="0" i="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0" i="0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1D5B0E4-9D3D-1B43-812D-DC44E791024D}" type="datetime1">
              <a:rPr lang="fi-FI" smtClean="0"/>
              <a:pPr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3.4.2023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3.4.2023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3.4.2023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3.4.2023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3.4.2023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F1219C-CC65-A542-8DC7-51655A330D86}" type="datetime1">
              <a:rPr lang="fi-FI" smtClean="0"/>
              <a:pPr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63EC306-42DD-6D4F-9E16-BE9B3280393F}" type="datetime1">
              <a:rPr lang="fi-FI" smtClean="0"/>
              <a:pPr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BEE2011-BF93-9647-A265-1814C6D8624D}" type="datetime1">
              <a:rPr lang="fi-FI" smtClean="0"/>
              <a:pPr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A6F99EF-3FC0-E447-A2D4-A4C2515297EF}" type="datetime1">
              <a:rPr lang="fi-FI" smtClean="0"/>
              <a:pPr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0" i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C59C2F-8A8A-2C41-8FED-B9EAA7D2E2FE}" type="datetime1">
              <a:rPr lang="fi-FI" smtClean="0"/>
              <a:pPr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0" i="0" cap="none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C326A0E-0851-E14C-9288-F734202D7CC6}" type="datetime1">
              <a:rPr lang="fi-FI" smtClean="0"/>
              <a:pPr/>
              <a:t>3.4.2023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0" i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CF5E0E5-8AA0-704A-AD7D-94A7C6D4DDB2}" type="datetime1">
              <a:rPr lang="fi-FI" smtClean="0"/>
              <a:pPr/>
              <a:t>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 cap="all" spc="3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0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b="0" i="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b="0" i="0" noProof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1373DCC-2263-4F88-B652-EFBDCB9320F8}" type="datetime1">
              <a:rPr lang="fi-FI" smtClean="0"/>
              <a:pPr/>
              <a:t>3.4.2023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 i="0" cap="all" spc="300" baseline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 b="0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9DC2C14-6E95-4EF0-AB2C-A4DB63E630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b="0" i="0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finland.com/en/open-job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workinfinland.com/en/why-finland/#cities-and-municipaliti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com/establish-your-business/startup-a-busines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infinland.fi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hyperlink" Target="https://www.youtube.com/watch?v=9X3QUA1Poyg&amp;t=2s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linkedin.com/showcase/13017961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Wn1nf6eSAwg" TargetMode="External"/><Relationship Id="rId5" Type="http://schemas.openxmlformats.org/officeDocument/2006/relationships/hyperlink" Target="https://www.youtube.com/watch?v=UfHXZWttIl0" TargetMode="External"/><Relationship Id="rId10" Type="http://schemas.openxmlformats.org/officeDocument/2006/relationships/image" Target="../media/image23.svg"/><Relationship Id="rId4" Type="http://schemas.openxmlformats.org/officeDocument/2006/relationships/hyperlink" Target="https://www.youtube.com/watch?v=wBgS4AvWHdY" TargetMode="Externa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visitfinland.com/en/things-to-do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finland.com/en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5" descr="A group of people wearing helmets&#10;&#10;Description automatically generated with medium confidence">
            <a:extLst>
              <a:ext uri="{FF2B5EF4-FFF2-40B4-BE49-F238E27FC236}">
                <a16:creationId xmlns:a16="http://schemas.microsoft.com/office/drawing/2014/main" id="{0D2159CA-67FB-8BC1-9892-B120C93B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3" b="9557"/>
          <a:stretch/>
        </p:blipFill>
        <p:spPr>
          <a:xfrm>
            <a:off x="3154680" y="1774507"/>
            <a:ext cx="5989320" cy="3368993"/>
          </a:xfrm>
          <a:prstGeom prst="rect">
            <a:avLst/>
          </a:prstGeom>
          <a:noFill/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1D6898-A8BC-9BCE-8A8F-7A82AAA7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/>
              <a:t>March 2023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6B345B-DA85-54F6-8E17-7AA6A0F4DB58}"/>
              </a:ext>
            </a:extLst>
          </p:cNvPr>
          <p:cNvSpPr/>
          <p:nvPr/>
        </p:nvSpPr>
        <p:spPr>
          <a:xfrm>
            <a:off x="2785236" y="576310"/>
            <a:ext cx="4642885" cy="4642885"/>
          </a:xfrm>
          <a:prstGeom prst="ellipse">
            <a:avLst/>
          </a:prstGeom>
          <a:gradFill flip="none" rotWithShape="1">
            <a:gsLst>
              <a:gs pos="70000">
                <a:schemeClr val="accent1">
                  <a:alpha val="0"/>
                  <a:lumMod val="0"/>
                  <a:lumOff val="100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8F1DAAA-F23A-B2DC-22C8-DD8028A8AD4F}"/>
              </a:ext>
            </a:extLst>
          </p:cNvPr>
          <p:cNvSpPr txBox="1">
            <a:spLocks/>
          </p:cNvSpPr>
          <p:nvPr/>
        </p:nvSpPr>
        <p:spPr>
          <a:xfrm>
            <a:off x="1835149" y="1292279"/>
            <a:ext cx="5686785" cy="23035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tr-TR" b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</a:t>
            </a:r>
            <a:r>
              <a:rPr lang="tr-TR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nland</a:t>
            </a:r>
            <a:r>
              <a:rPr lang="tr-TR" b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</a:t>
            </a:r>
            <a:r>
              <a:rPr lang="tr-TR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ya’da Kar</a:t>
            </a:r>
            <a:r>
              <a:rPr lang="tr-TR" b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</a:t>
            </a:r>
            <a:r>
              <a:rPr lang="tr-TR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 –</a:t>
            </a:r>
          </a:p>
          <a:p>
            <a:r>
              <a:rPr lang="tr-TR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Dünyanin en mutlu ülkes</a:t>
            </a:r>
            <a:r>
              <a:rPr lang="tr-TR" b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</a:t>
            </a:r>
            <a:endParaRPr lang="tr-TR" b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8069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7A727292-C984-2324-CB3F-D67B6F3F2F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25041"/>
          <a:stretch/>
        </p:blipFill>
        <p:spPr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989263" cy="863427"/>
          </a:xfrm>
        </p:spPr>
        <p:txBody>
          <a:bodyPr/>
          <a:lstStyle/>
          <a:p>
            <a:r>
              <a:rPr lang="tr-TR"/>
              <a:t>workinfinland.com</a:t>
            </a: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>
                <a:solidFill>
                  <a:schemeClr val="bg1"/>
                </a:solidFill>
              </a:rPr>
              <a:t>10</a:t>
            </a:fld>
            <a:endParaRPr lang="tr-TR">
              <a:solidFill>
                <a:schemeClr val="bg1"/>
              </a:solidFill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8E23BB-43D3-900B-F481-F5880582B148}"/>
              </a:ext>
            </a:extLst>
          </p:cNvPr>
          <p:cNvSpPr txBox="1">
            <a:spLocks/>
          </p:cNvSpPr>
          <p:nvPr/>
        </p:nvSpPr>
        <p:spPr>
          <a:xfrm>
            <a:off x="1841519" y="1492249"/>
            <a:ext cx="2730481" cy="32844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​</a:t>
            </a:r>
            <a:r>
              <a:rPr lang="tr-TR" sz="1050" b="1" dirty="0" err="1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Workinfinland.com</a:t>
            </a:r>
            <a:r>
              <a:rPr lang="tr-TR" sz="1050" b="1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</a:t>
            </a: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inlandiya'da çalışmak isteyen uluslararası yetenekler için hazırlanmış resmi </a:t>
            </a:r>
            <a:r>
              <a:rPr lang="tr-TR" sz="1050" b="1" i="0" u="none" strike="noStrike" dirty="0" err="1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websitesidir</a:t>
            </a: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br>
              <a:rPr lang="tr-TR" sz="1050" b="1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r-TR" sz="1050" b="1" dirty="0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sitede Finlandiya'da iş arayanlar için iş arama, işe alım, ve taşınma süreçleri gibi konularda ihtiyacınız olan her şeyi bir arada bulabilirsiniz. </a:t>
            </a:r>
            <a:br>
              <a:rPr lang="tr-TR" sz="1050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r-TR" sz="1050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Finlandiya'da yaşam ve çalışma hakkında bilmeniz gereken her şey - konut, sağlık hizmetleri, sosyal haklar, iş-yaşam dengesi, kariyer gelişimi ve daha fazlası hakkında bu siteye erişerek detaylı bilgi edinin.</a:t>
            </a:r>
            <a:endParaRPr lang="tr-TR" sz="1050" dirty="0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4FA15-7A3F-52C4-AA8F-15B484C16D7F}"/>
              </a:ext>
            </a:extLst>
          </p:cNvPr>
          <p:cNvSpPr/>
          <p:nvPr/>
        </p:nvSpPr>
        <p:spPr>
          <a:xfrm>
            <a:off x="0" y="1492250"/>
            <a:ext cx="1619672" cy="2343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8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Açık pozisyonlar: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www.workinfinland.com/en/open-jobs/​</a:t>
            </a:r>
            <a:endParaRPr lang="tr-TR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tr-TR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8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Finlandiya'daki şehirler tarafından sunulan hizmetler, </a:t>
            </a:r>
            <a:r>
              <a:rPr lang="tr-TR" sz="80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</a:t>
            </a:r>
            <a:r>
              <a:rPr lang="tr-TR" sz="8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Eş programı:</a:t>
            </a:r>
          </a:p>
          <a:p>
            <a:pPr>
              <a:lnSpc>
                <a:spcPct val="120000"/>
              </a:lnSpc>
            </a:pPr>
            <a:endParaRPr lang="tr-TR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www.workinfinland.com/en/why-finland/#cities-and-municipalities​</a:t>
            </a:r>
            <a:endParaRPr lang="tr-TR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82875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Kuva, joka sisältää kohteen taivas, ulko, päivä&#10;&#10;Kuvaus luotu automaattisesti">
            <a:extLst>
              <a:ext uri="{FF2B5EF4-FFF2-40B4-BE49-F238E27FC236}">
                <a16:creationId xmlns:a16="http://schemas.microsoft.com/office/drawing/2014/main" id="{5458A36E-23A0-CB96-CF99-890967FCD9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60" r="9548" b="4711"/>
          <a:stretch/>
        </p:blipFill>
        <p:spPr>
          <a:xfrm>
            <a:off x="5292725" y="0"/>
            <a:ext cx="3851275" cy="25717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3093111" cy="863427"/>
          </a:xfrm>
        </p:spPr>
        <p:txBody>
          <a:bodyPr/>
          <a:lstStyle/>
          <a:p>
            <a:r>
              <a:rPr lang="tr-TR" i="0" u="none" strike="noStrike">
                <a:solidFill>
                  <a:srgbClr val="002EA2"/>
                </a:solidFill>
                <a:effectLst/>
              </a:rPr>
              <a:t>Finlandiya'da start-up şirketinizi başlatın </a:t>
            </a:r>
            <a:endParaRPr lang="tr-TR">
              <a:solidFill>
                <a:srgbClr val="002EA2"/>
              </a:solidFill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/>
              <a:t>11</a:t>
            </a:fld>
            <a:endParaRPr lang="tr-TR"/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1A7709E2-71C6-D44A-89D0-1DD5847725D0}"/>
              </a:ext>
            </a:extLst>
          </p:cNvPr>
          <p:cNvSpPr txBox="1">
            <a:spLocks/>
          </p:cNvSpPr>
          <p:nvPr/>
        </p:nvSpPr>
        <p:spPr>
          <a:xfrm>
            <a:off x="1856508" y="1491630"/>
            <a:ext cx="2736850" cy="2880345"/>
          </a:xfrm>
          <a:prstGeom prst="rect">
            <a:avLst/>
          </a:prstGeom>
        </p:spPr>
        <p:txBody>
          <a:bodyPr lIns="0" tIns="0" rIns="0" bIns="0" anchor="t"/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 dünyanın en hızlı büyüyen start-</a:t>
            </a:r>
            <a:r>
              <a:rPr lang="tr-TR" sz="1050" b="1" i="0" u="none" strike="noStrike" dirty="0" err="1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sahnelerinden birine sahiptir.</a:t>
            </a:r>
          </a:p>
          <a:p>
            <a:pPr marL="0" indent="0" algn="l">
              <a:buNone/>
            </a:pPr>
            <a:endParaRPr lang="tr-TR" sz="1050" b="0" i="0" u="none" strike="noStrike" dirty="0">
              <a:solidFill>
                <a:srgbClr val="002EA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Başarılı bir start-</a:t>
            </a:r>
            <a:r>
              <a:rPr lang="tr-TR" sz="1050" b="0" i="0" u="none" strike="noStrike" dirty="0" err="1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başlatmak için ihtiyacınız olan her şey:</a:t>
            </a:r>
          </a:p>
          <a:p>
            <a:pPr marL="0" indent="0" algn="l">
              <a:buNone/>
            </a:pPr>
            <a:endParaRPr lang="tr-TR" sz="1050" b="0" i="0" u="none" strike="noStrike" dirty="0">
              <a:solidFill>
                <a:srgbClr val="002EA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İstikrarlı bir iş ortamı</a:t>
            </a:r>
          </a:p>
          <a:p>
            <a:pPr algn="l"/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Hızlandırıcılar, melek yatırımcılar ve risk sermayedarlarından oluşan canlı bir ekosistem</a:t>
            </a:r>
          </a:p>
          <a:p>
            <a:pPr algn="l"/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Güçlü bir hükumet desteği 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F995423-006D-4D95-4402-7935F4023F2A}"/>
              </a:ext>
            </a:extLst>
          </p:cNvPr>
          <p:cNvSpPr txBox="1">
            <a:spLocks/>
          </p:cNvSpPr>
          <p:nvPr/>
        </p:nvSpPr>
        <p:spPr>
          <a:xfrm>
            <a:off x="5292725" y="2795601"/>
            <a:ext cx="3382963" cy="1368177"/>
          </a:xfrm>
          <a:prstGeom prst="rect">
            <a:avLst/>
          </a:prstGeom>
        </p:spPr>
        <p:txBody>
          <a:bodyPr lIns="0" tIns="0" rIns="0" bIns="0"/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Yeni teknolojiler için eşsiz bir test alanı</a:t>
            </a:r>
          </a:p>
          <a:p>
            <a:pPr algn="l"/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Yüksek eğitimli ve teknolojiye hakim insanlar</a:t>
            </a:r>
          </a:p>
          <a:p>
            <a:pPr algn="l"/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Dijital teknolojide en iyi uzmanlık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A72B-A429-541C-3D6B-58B658788C98}"/>
              </a:ext>
            </a:extLst>
          </p:cNvPr>
          <p:cNvSpPr/>
          <p:nvPr/>
        </p:nvSpPr>
        <p:spPr>
          <a:xfrm>
            <a:off x="0" y="1492250"/>
            <a:ext cx="1619672" cy="11613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fazla bilgi i</a:t>
            </a:r>
            <a:r>
              <a:rPr lang="tr-TR" sz="8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</a:t>
            </a:r>
            <a:r>
              <a:rPr lang="tr-T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in: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tr-T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tr-T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www.businessfinland.com/establish-your-business/startup-a-business/</a:t>
            </a:r>
            <a:endParaRPr lang="tr-TR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1439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4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A1D27DE2-C487-6227-F5E8-C397386FB2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50" t="21532" r="33238"/>
          <a:stretch/>
        </p:blipFill>
        <p:spPr>
          <a:xfrm>
            <a:off x="5292725" y="-3026"/>
            <a:ext cx="3851275" cy="51435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484187"/>
            <a:ext cx="3168898" cy="863427"/>
          </a:xfrm>
        </p:spPr>
        <p:txBody>
          <a:bodyPr/>
          <a:lstStyle/>
          <a:p>
            <a:r>
              <a:rPr lang="tr-TR"/>
              <a:t>Finlandiya’da okumak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/>
              <a:t>12</a:t>
            </a:fld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A72B-A429-541C-3D6B-58B658788C98}"/>
              </a:ext>
            </a:extLst>
          </p:cNvPr>
          <p:cNvSpPr/>
          <p:nvPr/>
        </p:nvSpPr>
        <p:spPr>
          <a:xfrm>
            <a:off x="0" y="1492250"/>
            <a:ext cx="1619672" cy="101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sz="80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Finlandiya'da okuma hakkında daha fazla bilgi için: </a:t>
            </a:r>
          </a:p>
          <a:p>
            <a:pPr marL="0" indent="0">
              <a:lnSpc>
                <a:spcPct val="120000"/>
              </a:lnSpc>
              <a:buNone/>
            </a:pPr>
            <a:endParaRPr lang="tr-TR" sz="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tr-TR" sz="80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Studyinfinland.fi </a:t>
            </a:r>
            <a:endParaRPr lang="tr-TR" sz="80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059EB5D8-B75F-A79A-5D43-7F05B9F8432F}"/>
              </a:ext>
            </a:extLst>
          </p:cNvPr>
          <p:cNvSpPr txBox="1">
            <a:spLocks/>
          </p:cNvSpPr>
          <p:nvPr/>
        </p:nvSpPr>
        <p:spPr>
          <a:xfrm>
            <a:off x="1848688" y="1485396"/>
            <a:ext cx="2723312" cy="31235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05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Finlandiya'nın dünya lideri yüksek öğretim sistemi, 13 üniversite ve 22 uygulamalı bilimler üniversitesinde (UAS) 500'den fazla İngilizce öğretim veren lisans ve yüksek lisans programları sunmaktadır. </a:t>
            </a:r>
          </a:p>
          <a:p>
            <a:pPr algn="l"/>
            <a:endParaRPr lang="tr-TR" sz="1050" b="0" i="0" u="none" strike="noStrike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r-TR" sz="105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Üniversiteler ayrıca </a:t>
            </a:r>
            <a:r>
              <a:rPr lang="tr-TR" sz="1050" b="0" i="0" u="none" strike="noStrike" dirty="0" err="1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ingilizce</a:t>
            </a:r>
            <a:r>
              <a:rPr lang="tr-TR" sz="105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öğretim veren doktora programı seçenekleri de sunmaktadır.</a:t>
            </a:r>
          </a:p>
          <a:p>
            <a:pPr algn="l"/>
            <a:endParaRPr lang="tr-TR" sz="1050" b="0" i="0" u="none" strike="noStrike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r-TR" sz="105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 üniversiteler ve uygulamalı bilimler üniversiteleri, uluslararası öğrencilere burs imkanları sunar.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C9AAC85-D496-7907-C08A-79D1D34F61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8464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6A67-AE76-4240-700F-56203B6D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none" strike="noStrike">
                <a:solidFill>
                  <a:srgbClr val="002EA2"/>
                </a:solidFill>
                <a:effectLst/>
              </a:rPr>
              <a:t>Daha fazlası LinkedIn ve Youtube'da </a:t>
            </a:r>
            <a:endParaRPr lang="tr-TR">
              <a:solidFill>
                <a:srgbClr val="002EA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483D1D-AEFE-4B95-F4A6-689DF547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252" y="1492250"/>
            <a:ext cx="2925233" cy="3386104"/>
          </a:xfrm>
        </p:spPr>
        <p:txBody>
          <a:bodyPr/>
          <a:lstStyle/>
          <a:p>
            <a:pPr marL="0" indent="0">
              <a:buNone/>
            </a:pPr>
            <a:r>
              <a:rPr lang="tr-TR" sz="1050" dirty="0"/>
              <a:t>Bizi takip edin:</a:t>
            </a:r>
            <a:br>
              <a:rPr lang="tr-TR" sz="1050" dirty="0">
                <a:effectLst/>
              </a:rPr>
            </a:b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#</a:t>
            </a:r>
            <a:r>
              <a:rPr lang="tr-TR" sz="1050" b="1" i="0" u="sng" strike="noStrike" dirty="0">
                <a:solidFill>
                  <a:srgbClr val="002EA2"/>
                </a:solidFill>
                <a:effectLst/>
                <a:hlinkClick r:id="rId2"/>
              </a:rPr>
              <a:t>Finlandworks LinkedIn </a:t>
            </a:r>
            <a:endParaRPr lang="tr-TR" sz="1050" b="1" dirty="0">
              <a:effectLst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9FEDA7-FEDD-BE62-F90F-5773FB8F5FB2}"/>
              </a:ext>
            </a:extLst>
          </p:cNvPr>
          <p:cNvSpPr txBox="1">
            <a:spLocks/>
          </p:cNvSpPr>
          <p:nvPr/>
        </p:nvSpPr>
        <p:spPr>
          <a:xfrm>
            <a:off x="4572000" y="1492250"/>
            <a:ext cx="5329237" cy="338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 videolarıyla daha fazla bilgi edinin: </a:t>
            </a:r>
          </a:p>
          <a:p>
            <a:pPr marL="0" indent="0">
              <a:buNone/>
            </a:pPr>
            <a:br>
              <a:rPr lang="tr-TR" sz="1050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Aileler için Finlandiya  </a:t>
            </a:r>
          </a:p>
          <a:p>
            <a:pPr marL="0" indent="0">
              <a:buNone/>
            </a:pPr>
            <a:r>
              <a:rPr lang="tr-TR" sz="1050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https://www.youtube.com/watch?v=9X3QUA1Poyg&amp;t=2s​</a:t>
            </a:r>
            <a:endParaRPr lang="tr-TR" sz="1050" dirty="0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Hareketli şehir hayatının tadını çıkarın 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050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https://www.youtube.com/watch?v=wBgS4AvWHdY​</a:t>
            </a:r>
            <a:endParaRPr lang="tr-TR" sz="1050" dirty="0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Kariyerinizi geliştirin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050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https://www.youtube.com/watch?v=UfHXZWttIl0​</a:t>
            </a:r>
            <a:endParaRPr lang="tr-TR" sz="1050" dirty="0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İş ve yaşam dengenizi bulun 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050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https://www.youtube.com/watch?v=Wn1nf6eSAwg</a:t>
            </a:r>
            <a:endParaRPr lang="tr-TR" sz="1050" dirty="0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D6B1FC-2D5D-C81D-B192-15697F1FE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9475" y="1428370"/>
            <a:ext cx="388777" cy="3887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3EF069-A72B-5172-AB59-7172095EC5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9793" y="1428370"/>
            <a:ext cx="388777" cy="38877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1B62B1-7523-11F4-701B-0B43AAC4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9916435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BBE5-E1A5-66E4-A1D0-D5F7B0B7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Neden Finlandiya?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31F3FF-C11D-5D9A-BE27-80129FF8F27E}"/>
              </a:ext>
            </a:extLst>
          </p:cNvPr>
          <p:cNvSpPr txBox="1">
            <a:spLocks/>
          </p:cNvSpPr>
          <p:nvPr/>
        </p:nvSpPr>
        <p:spPr>
          <a:xfrm>
            <a:off x="4393562" y="1489065"/>
            <a:ext cx="1734985" cy="249626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Finlandiya’daki sa</a:t>
            </a:r>
            <a:r>
              <a:rPr lang="tr-TR" sz="1000" b="1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ya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dengesi </a:t>
            </a:r>
            <a: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kentsel alanlardan bile kolayca ula</a:t>
            </a:r>
            <a:r>
              <a:rPr lang="tr-TR" sz="1000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</a:t>
            </a:r>
            <a: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abilece</a:t>
            </a:r>
            <a:r>
              <a:rPr lang="tr-TR" sz="100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ğ</a:t>
            </a:r>
            <a: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iniz,</a:t>
            </a:r>
          </a:p>
          <a:p>
            <a:pPr marL="0" indent="0">
              <a:buNone/>
            </a:pP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ülkenin e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 do</a:t>
            </a:r>
            <a:r>
              <a:rPr lang="tr-TR" sz="1000" b="1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güzelliklerini ke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fetmenize olanak sa</a:t>
            </a:r>
            <a:r>
              <a:rPr lang="tr-TR" sz="1000" b="1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lar.</a:t>
            </a:r>
          </a:p>
          <a:p>
            <a:pPr marL="0" indent="0">
              <a:buNone/>
            </a:pPr>
            <a:endParaRPr lang="tr-TR" sz="1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 öncü ve yüksek performansl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irketlere ev sahipli</a:t>
            </a:r>
            <a:r>
              <a:rPr lang="tr-TR" sz="1000" b="1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yapan, cazip i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olanaklar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sunuldu</a:t>
            </a:r>
            <a:r>
              <a:rPr lang="tr-TR" sz="1000" b="1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ğ</a:t>
            </a:r>
            <a:r>
              <a:rPr lang="tr-TR" sz="1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bir yerdir.</a:t>
            </a:r>
            <a:endParaRPr lang="tr-TR"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154FDF-A497-FBB0-6E75-A63AF16B2EFA}"/>
              </a:ext>
            </a:extLst>
          </p:cNvPr>
          <p:cNvSpPr txBox="1">
            <a:spLocks/>
          </p:cNvSpPr>
          <p:nvPr/>
        </p:nvSpPr>
        <p:spPr>
          <a:xfrm>
            <a:off x="1835150" y="1489065"/>
            <a:ext cx="1734985" cy="20499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Finlandiya, istikrarlı, güvenli, adil ve yüksek işlevli bir refah devletidir.</a:t>
            </a:r>
            <a:endParaRPr lang="tr-TR" sz="1000" b="1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b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r-TR" sz="1000" b="1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Burada yüksek yaşam kalitesinin tadını çıkarabilir ve ilginç bir kariyeri keyifli bir kişisel yaşamla birleştirebilirsiniz. </a:t>
            </a:r>
            <a: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 dengeli bir i</a:t>
            </a:r>
            <a:r>
              <a:rPr lang="tr-TR" sz="1000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</a:t>
            </a:r>
            <a: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aile ya</a:t>
            </a:r>
            <a:r>
              <a:rPr lang="tr-TR" sz="1000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</a:t>
            </a:r>
            <a: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</a:t>
            </a:r>
            <a:r>
              <a:rPr lang="tr-TR" sz="1000" b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tr-TR" sz="1000" b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tr-TR" sz="1000" b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kolayla</a:t>
            </a:r>
            <a:r>
              <a:rPr lang="tr-TR" sz="1000" i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</a:t>
            </a:r>
            <a:r>
              <a:rPr lang="tr-TR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tr-TR" sz="1000" b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tr-TR" sz="1000" b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r.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0353F7-658D-BC15-1EA1-A954077EA034}"/>
              </a:ext>
            </a:extLst>
          </p:cNvPr>
          <p:cNvSpPr txBox="1">
            <a:spLocks/>
          </p:cNvSpPr>
          <p:nvPr/>
        </p:nvSpPr>
        <p:spPr>
          <a:xfrm>
            <a:off x="6982137" y="1489065"/>
            <a:ext cx="1693551" cy="290470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000" b="1" i="0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Finlandiya'da, şirketler, üniversiteler ve araştırma kurumları arasındaki yakın işbirliği,</a:t>
            </a:r>
            <a:r>
              <a:rPr lang="tr-TR" sz="1000" i="0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yenilikçiliği ve güçlü teknolojik uzmanlığı teşvik etmektedir.</a:t>
            </a:r>
            <a:endParaRPr lang="tr-TR" sz="1000" dirty="0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tr-T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Finlandiya’nin</a:t>
            </a:r>
            <a:r>
              <a:rPr lang="tr-TR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</a:t>
            </a:r>
            <a:r>
              <a:rPr lang="tr-TR" sz="1000" b="1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ğ</a:t>
            </a:r>
            <a:r>
              <a:rPr lang="tr-TR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itim sistemi </a:t>
            </a:r>
            <a:r>
              <a:rPr lang="tr-T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dünyadaki en iyiler aras</a:t>
            </a:r>
            <a:r>
              <a:rPr lang="tr-TR" sz="1000" b="0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ndad</a:t>
            </a:r>
            <a:r>
              <a:rPr lang="tr-TR" sz="1000" b="0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r.</a:t>
            </a:r>
          </a:p>
          <a:p>
            <a:pPr marL="0" indent="0">
              <a:buNone/>
            </a:pPr>
            <a:endParaRPr lang="tr-TR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 iklim zorluklar</a:t>
            </a:r>
            <a:r>
              <a:rPr lang="tr-TR" sz="1000" b="1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</a:t>
            </a:r>
            <a:r>
              <a:rPr lang="tr-TR" sz="1000" b="1" i="0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</a:t>
            </a:r>
            <a:r>
              <a:rPr lang="tr-TR" sz="1000" b="1" dirty="0">
                <a:solidFill>
                  <a:srgbClr val="002EA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</a:t>
            </a:r>
            <a:r>
              <a:rPr lang="tr-TR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zümleri konusunda </a:t>
            </a:r>
            <a:r>
              <a:rPr lang="tr-T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dünya </a:t>
            </a:r>
            <a:r>
              <a:rPr lang="tr-TR" sz="1000" i="0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</a:t>
            </a:r>
            <a:r>
              <a:rPr lang="tr-T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</a:t>
            </a:r>
            <a:r>
              <a:rPr lang="tr-TR" sz="1000" i="0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ı</a:t>
            </a:r>
            <a:r>
              <a:rPr lang="tr-T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nda öncü bir </a:t>
            </a:r>
            <a:r>
              <a:rPr lang="en-GB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uzmanlığa</a:t>
            </a:r>
            <a:r>
              <a:rPr lang="tr-T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sahiptir.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5ECD07-8923-A439-A91A-700DFA80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/>
              <a:t>2</a:t>
            </a:fld>
            <a:endParaRPr lang="tr-TR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735F89E-D15B-2912-4D09-95059BA55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61" y="1487848"/>
            <a:ext cx="377372" cy="3773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7A5148-5D0B-DA6E-7C77-13F72F05B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961" y="2338394"/>
            <a:ext cx="377372" cy="37737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736B143-536A-E58A-EF48-F5F03C534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74" y="1489065"/>
            <a:ext cx="377372" cy="37737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9DC2F3C-9A8C-B226-D5CB-6FB21D4AB9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74" y="3113972"/>
            <a:ext cx="377372" cy="3773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E9BC90A-3A9F-160A-3949-2107C8120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99" y="1487848"/>
            <a:ext cx="374957" cy="37495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2F1F116-0C31-4571-0B2E-C9B5F813C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84" y="2889945"/>
            <a:ext cx="377372" cy="37737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2BC4D64-C658-8E72-FDFF-D32B7146E6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6" y="3685014"/>
            <a:ext cx="377372" cy="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68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 descr="A group of people sitting on a wooden deck looking at the sunset&#10;&#10;Description automatically generated with low confidence">
            <a:extLst>
              <a:ext uri="{FF2B5EF4-FFF2-40B4-BE49-F238E27FC236}">
                <a16:creationId xmlns:a16="http://schemas.microsoft.com/office/drawing/2014/main" id="{7A17CAC2-7F1A-03A1-1AA9-CDF58675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1" r="27227"/>
          <a:stretch/>
        </p:blipFill>
        <p:spPr>
          <a:xfrm>
            <a:off x="6011862" y="1492250"/>
            <a:ext cx="3132137" cy="365124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F4616-5273-D0FA-D3A3-35E3B520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none" strike="noStrike">
                <a:solidFill>
                  <a:srgbClr val="002EA2"/>
                </a:solidFill>
                <a:effectLst/>
              </a:rPr>
              <a:t>İş ve yaşam dengeni bul </a:t>
            </a:r>
            <a:endParaRPr lang="tr-TR">
              <a:solidFill>
                <a:srgbClr val="002EA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C7E146-5220-68DA-D328-CDACC58B1107}"/>
              </a:ext>
            </a:extLst>
          </p:cNvPr>
          <p:cNvSpPr txBox="1">
            <a:spLocks/>
          </p:cNvSpPr>
          <p:nvPr/>
        </p:nvSpPr>
        <p:spPr>
          <a:xfrm>
            <a:off x="1835150" y="1484087"/>
            <a:ext cx="3015146" cy="2887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Finliler bir organizasyonun en önemli kaynağının mutlu ve dingin çalışanlar olduğunu bilir. 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 saatleri endüstrilere göre değişse de, standart bir çalışma günü 8 saattir. </a:t>
            </a:r>
          </a:p>
          <a:p>
            <a:pPr marL="0" indent="0">
              <a:buNone/>
            </a:pPr>
            <a:endParaRPr lang="tr-TR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Çalışanlar bol miktarda ücretli izin ve tatil günlerine sahiptir. 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çok Fin yaz aylarında 4 haftalık izin alırlar. </a:t>
            </a:r>
          </a:p>
          <a:p>
            <a:pPr marL="0" indent="0">
              <a:buNone/>
            </a:pPr>
            <a:endParaRPr lang="tr-TR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Aile saadeti ve eşitlik Finlandiya toplumu tarafından evrensel olarak kabul edilmiş iki önemli değerdir 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Bu değerler iş yerlerinin yönetmeliğinde ve toplum kültüründe de benimsenmiştir.</a:t>
            </a:r>
            <a:endParaRPr lang="tr-TR" sz="1050" dirty="0">
              <a:solidFill>
                <a:srgbClr val="002EA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673A50-EF07-6EFC-ED06-137AC9DF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>
                <a:solidFill>
                  <a:schemeClr val="bg1"/>
                </a:solidFill>
              </a:rPr>
              <a:t>3</a:t>
            </a:fld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600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A57045-514D-9932-8A15-C85D2211E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3" b="6373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none" strike="noStrike" dirty="0">
                <a:solidFill>
                  <a:srgbClr val="002EA2"/>
                </a:solidFill>
                <a:effectLst/>
              </a:rPr>
              <a:t>Finlandiya'da güvenlik ve istikrar </a:t>
            </a:r>
            <a:endParaRPr lang="tr-TR" dirty="0">
              <a:solidFill>
                <a:srgbClr val="002EA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43" y="1492250"/>
            <a:ext cx="2644193" cy="1931116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Sosyal sorumluluk, bireysel özgürlük ve adaletli bir toplum, Finlandiya'nın dünyanın en mutlu ülkesi olmasına imkan sağlar. 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</a:rPr>
              <a:t>Bu değerler aynı zamanda dünyanın en güvenli ülkelerinden biri olmasının sebeplerindendir.</a:t>
            </a:r>
            <a:endParaRPr lang="tr-TR" sz="1050" dirty="0">
              <a:solidFill>
                <a:srgbClr val="002EA2"/>
              </a:solidFill>
            </a:endParaRPr>
          </a:p>
          <a:p>
            <a:pPr marL="0" indent="0" algn="l">
              <a:buNone/>
            </a:pPr>
            <a:endParaRPr lang="tr-TR" sz="1050" b="0" i="0" u="none" strike="noStrike" dirty="0">
              <a:solidFill>
                <a:srgbClr val="002EA2"/>
              </a:solidFill>
              <a:effectLst/>
            </a:endParaRPr>
          </a:p>
          <a:p>
            <a:pPr marL="0" indent="0" algn="l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Finlandiya dünyanın en istikrarlı ülkeleri arasındadır. </a:t>
            </a:r>
            <a:br>
              <a:rPr lang="tr-TR" sz="1050" b="0" i="0" u="none" strike="noStrike" dirty="0">
                <a:solidFill>
                  <a:srgbClr val="002EA2"/>
                </a:solidFill>
                <a:effectLst/>
              </a:rPr>
            </a:br>
            <a:endParaRPr lang="tr-TR" sz="1050" b="0" i="0" u="none" strike="noStrike" dirty="0">
              <a:solidFill>
                <a:srgbClr val="002EA2"/>
              </a:solidFill>
              <a:effectLst/>
            </a:endParaRPr>
          </a:p>
          <a:p>
            <a:pPr marL="0" indent="0" algn="l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Hiyerarşinin olmadığı bir kültüre sahip olan Finlandiya'da, 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</a:rPr>
              <a:t>yerel halka açık okula çocuğunu bırakan bir devlet başkanıyla karşılaşabilirsiniz. 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>
                <a:solidFill>
                  <a:schemeClr val="bg1"/>
                </a:solidFill>
              </a:rPr>
              <a:t>4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3082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A59C-71A6-AC62-1987-2AFEFA18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none" strike="noStrike" dirty="0">
                <a:solidFill>
                  <a:srgbClr val="002EA2"/>
                </a:solidFill>
                <a:effectLst/>
              </a:rPr>
              <a:t>Yenilik yapmak ve becerilerini geliştirmek için fırsatlar. </a:t>
            </a:r>
            <a:endParaRPr lang="tr-TR" dirty="0">
              <a:solidFill>
                <a:srgbClr val="002EA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A105-3031-234B-6051-7D24895C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2935633" cy="2879701"/>
          </a:xfrm>
        </p:spPr>
        <p:txBody>
          <a:bodyPr/>
          <a:lstStyle/>
          <a:p>
            <a:pPr marL="0" indent="0" algn="l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Finlandiya hızla büyüyen bir teknoloji sektörüne ve hareketli bir girişimci piyasasına sahiptir. </a:t>
            </a:r>
            <a:r>
              <a:rPr lang="tr-TR" sz="1050" i="0" u="none" strike="noStrike" dirty="0">
                <a:solidFill>
                  <a:srgbClr val="002EA2"/>
                </a:solidFill>
                <a:effectLst/>
              </a:rPr>
              <a:t>Dünya çapında İngilizce konuşan profesyonellere cazip iş fırsatları sağlar.</a:t>
            </a:r>
          </a:p>
          <a:p>
            <a:pPr marL="0" indent="0" algn="l">
              <a:buNone/>
            </a:pPr>
            <a:endParaRPr lang="tr-TR" sz="1050" b="1" i="0" u="none" strike="noStrike" dirty="0">
              <a:solidFill>
                <a:srgbClr val="002EA2"/>
              </a:solidFill>
              <a:effectLst/>
            </a:endParaRPr>
          </a:p>
          <a:p>
            <a:pPr marL="0" indent="0" algn="l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Yenilik için ulusal çapta bir tutkunun olduğu düz </a:t>
            </a:r>
            <a:r>
              <a:rPr lang="tr-TR" sz="1050" b="1" i="0" u="none" strike="noStrike" dirty="0" err="1">
                <a:solidFill>
                  <a:srgbClr val="002EA2"/>
                </a:solidFill>
                <a:effectLst/>
              </a:rPr>
              <a:t>hiyerarşili</a:t>
            </a: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 iş ortamlarında</a:t>
            </a:r>
            <a:r>
              <a:rPr lang="tr-TR" sz="1050" i="0" u="none" strike="noStrike" dirty="0">
                <a:solidFill>
                  <a:srgbClr val="002EA2"/>
                </a:solidFill>
                <a:effectLst/>
              </a:rPr>
              <a:t>, her seviyedeki çalışan iş kültürüne yönetmeliklere, süreçlere katkıda bulunur ve her türlü fikir paylaşımı için teşvik edilir. </a:t>
            </a:r>
            <a:br>
              <a:rPr lang="tr-TR" sz="1050" i="0" u="none" strike="noStrike" dirty="0">
                <a:solidFill>
                  <a:srgbClr val="002EA2"/>
                </a:solidFill>
                <a:effectLst/>
              </a:rPr>
            </a:br>
            <a:br>
              <a:rPr lang="tr-TR" sz="1050" b="1" i="0" u="none" strike="noStrike" dirty="0">
                <a:solidFill>
                  <a:srgbClr val="002EA2"/>
                </a:solidFill>
                <a:effectLst/>
              </a:rPr>
            </a:b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Araştırmalara göre, Finlandiya </a:t>
            </a:r>
            <a:r>
              <a:rPr lang="tr-TR" sz="1050" i="0" u="none" strike="noStrike" dirty="0">
                <a:solidFill>
                  <a:srgbClr val="002EA2"/>
                </a:solidFill>
                <a:effectLst/>
              </a:rPr>
              <a:t>iş yerinde profesyonel becerilerini geliştirmek isteyen çalışanlar için Avrupa'da en iyi fırsatları sunmaktadır. 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3C0793-BBB9-218D-AE96-5B5A457B9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CC85CF-2567-6FC3-4268-5D2DBE29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>
                <a:solidFill>
                  <a:schemeClr val="bg1"/>
                </a:solidFill>
              </a:rPr>
              <a:t>5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825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Dünya standartlarında eğitim 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44" y="1492249"/>
            <a:ext cx="3132137" cy="287972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Finlandiya'daki eğitim sistemi toplumun gelir düzeyinden bağımsız olmak üzere, herkesin ulaşabileceği, yüksek kalitede bir eğitim sistemi olmasıyla dünya çapında bilinir. 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</a:rPr>
              <a:t>Bu durum toplumdaki sosyal eşitliği destekler ve okullardaki öğrenim seviyesi farklılıklarını azaltır. </a:t>
            </a:r>
          </a:p>
          <a:p>
            <a:pPr marL="0" indent="0">
              <a:buNone/>
            </a:pPr>
            <a:endParaRPr lang="tr-TR" sz="1050" b="1" dirty="0">
              <a:solidFill>
                <a:srgbClr val="002EA2"/>
              </a:solidFill>
            </a:endParaRPr>
          </a:p>
          <a:p>
            <a:pPr marL="0" indent="0">
              <a:buNone/>
            </a:pPr>
            <a:r>
              <a:rPr lang="tr-TR" sz="1050" b="0" i="0" u="none" strike="noStrike" dirty="0">
                <a:solidFill>
                  <a:srgbClr val="002EA2"/>
                </a:solidFill>
                <a:effectLst/>
              </a:rPr>
              <a:t>Finlandiya kreş ve günlük bakımlar, </a:t>
            </a: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kapsamlı pedagojik eğitim almış uzman profesyoneller tarafından yürütülür. </a:t>
            </a:r>
          </a:p>
          <a:p>
            <a:pPr marL="0" indent="0">
              <a:buNone/>
            </a:pPr>
            <a:endParaRPr lang="tr-TR" sz="1050" b="0" i="0" u="none" strike="noStrike" dirty="0">
              <a:solidFill>
                <a:srgbClr val="002EA2"/>
              </a:solidFill>
              <a:effectLst/>
            </a:endParaRPr>
          </a:p>
          <a:p>
            <a:pPr marL="0" indent="0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Okul öncesi, ilk ve ortaöğretim ücretsizdir. 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</a:rPr>
              <a:t>Neredeyse bütün Finlandiyalı öğrenciler ilköğretimlerini planlanan zamanda bitirirler.</a:t>
            </a:r>
            <a:endParaRPr lang="tr-TR" sz="1050" dirty="0">
              <a:solidFill>
                <a:srgbClr val="002EA2"/>
              </a:solidFill>
            </a:endParaRPr>
          </a:p>
        </p:txBody>
      </p:sp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5B1F95DE-7CDF-0560-7884-64DF5417EB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2" r="25892"/>
          <a:stretch/>
        </p:blipFill>
        <p:spPr>
          <a:xfrm>
            <a:off x="6011862" y="1492250"/>
            <a:ext cx="3132137" cy="3651250"/>
          </a:xfrm>
          <a:prstGeom prst="rect">
            <a:avLst/>
          </a:prstGeom>
          <a:noFill/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>
                <a:solidFill>
                  <a:schemeClr val="bg1"/>
                </a:solidFill>
              </a:rPr>
              <a:t>6</a:t>
            </a:fld>
            <a:endParaRPr lang="tr-T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2679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2B16F0-1780-D91C-B8C9-B80B97A1E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21557" b="20938"/>
          <a:stretch/>
        </p:blipFill>
        <p:spPr bwMode="auto">
          <a:xfrm>
            <a:off x="6011862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none" strike="noStrike" dirty="0">
                <a:solidFill>
                  <a:srgbClr val="002EA2"/>
                </a:solidFill>
                <a:effectLst/>
              </a:rPr>
              <a:t>Birinci sınıf sağlık servisleri hizmetinizde</a:t>
            </a:r>
            <a:endParaRPr lang="tr-TR" dirty="0">
              <a:solidFill>
                <a:srgbClr val="002EA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2665288" cy="2879701"/>
          </a:xfrm>
        </p:spPr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Finlandiya toplumunun sağlık ve huzurunu ciddiye alır. 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</a:rPr>
              <a:t>Bu sebeple sağlık sistemi maddi olarak herkesin bütçesine uygun ve ulaşılabilirdir. </a:t>
            </a:r>
          </a:p>
          <a:p>
            <a:pPr marL="0" indent="0" algn="l">
              <a:buNone/>
            </a:pPr>
            <a:br>
              <a:rPr lang="tr-TR" sz="1050" b="0" i="0" u="none" strike="noStrike" dirty="0">
                <a:solidFill>
                  <a:srgbClr val="002EA2"/>
                </a:solidFill>
                <a:effectLst/>
              </a:rPr>
            </a:b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Sağlık sektörü tamamen ücretsiz değildir. 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</a:rPr>
              <a:t>Ancak, bir çok sağlık hizmeti ücretsiz veya makul fiyatlarla sunulur.</a:t>
            </a:r>
          </a:p>
          <a:p>
            <a:pPr marL="0" indent="0" algn="l">
              <a:buNone/>
            </a:pPr>
            <a:endParaRPr lang="tr-TR" sz="1050" dirty="0">
              <a:solidFill>
                <a:srgbClr val="002EA2"/>
              </a:solidFill>
            </a:endParaRPr>
          </a:p>
          <a:p>
            <a:pPr marL="0" indent="0" algn="l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Doğum hizmetleri, çocuk sağlığı klinik ziyaretleri, hemşire danışmanlıkları ve temel sağlık hizmetleri Finlandiya'da ikamet edenler için ücretsizdir.</a:t>
            </a:r>
            <a:br>
              <a:rPr lang="tr-TR" sz="1050" dirty="0">
                <a:solidFill>
                  <a:srgbClr val="002EA2"/>
                </a:solidFill>
              </a:rPr>
            </a:br>
            <a:endParaRPr lang="tr-TR" sz="1050" dirty="0">
              <a:solidFill>
                <a:srgbClr val="002EA2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>
                <a:solidFill>
                  <a:schemeClr val="bg1"/>
                </a:solidFill>
              </a:rPr>
              <a:t>7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2493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B5AE-6BDA-B34C-06D3-8CEBE604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0" u="none" strike="noStrike" dirty="0">
                <a:solidFill>
                  <a:srgbClr val="002EA2"/>
                </a:solidFill>
                <a:effectLst/>
              </a:rPr>
              <a:t>Zengin kültürel olanaklar </a:t>
            </a:r>
            <a:endParaRPr lang="tr-TR" dirty="0">
              <a:solidFill>
                <a:srgbClr val="002EA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EB52-79D5-AC8C-3F42-166845C06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49" y="1492249"/>
            <a:ext cx="2911779" cy="2879701"/>
          </a:xfrm>
        </p:spPr>
        <p:txBody>
          <a:bodyPr/>
          <a:lstStyle/>
          <a:p>
            <a:pPr marL="0" indent="0" algn="l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Finlandiya çeşitli müzik, dans, tiyatro, sinema, yemek ve sanat etkinlikleriyle dolu canlı bir kültür sanat sahnesine sahiptir. </a:t>
            </a:r>
          </a:p>
          <a:p>
            <a:pPr marL="0" indent="0" algn="l">
              <a:buNone/>
            </a:pPr>
            <a:endParaRPr lang="tr-TR" sz="1050" b="0" i="0" u="none" strike="noStrike" dirty="0">
              <a:solidFill>
                <a:srgbClr val="002EA2"/>
              </a:solidFill>
              <a:effectLst/>
            </a:endParaRPr>
          </a:p>
          <a:p>
            <a:pPr marL="0" indent="0" algn="l">
              <a:buNone/>
            </a:pPr>
            <a:r>
              <a:rPr lang="tr-TR" sz="1050" b="1" i="0" u="none" strike="noStrike" dirty="0">
                <a:solidFill>
                  <a:srgbClr val="002EA2"/>
                </a:solidFill>
                <a:effectLst/>
              </a:rPr>
              <a:t>Finlandiya 300'den fazla müzeye ve Kuzey Avrupa'daki en yenilikçi mimarilere ev sahipliği yapar. </a:t>
            </a:r>
            <a:r>
              <a:rPr lang="tr-TR" sz="1050" b="0" i="0" u="none" strike="noStrike" dirty="0">
                <a:solidFill>
                  <a:srgbClr val="002EA2"/>
                </a:solidFill>
                <a:effectLst/>
              </a:rPr>
              <a:t>Aynı zamanda heyecan dolu, ilginç etkinliklere ve çılgın festivallere hem şehir hem de kırsal alanlarda rastlayabilirsiniz.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3E856-3C35-16FE-623F-FFD93BCE51A9}"/>
              </a:ext>
            </a:extLst>
          </p:cNvPr>
          <p:cNvSpPr/>
          <p:nvPr/>
        </p:nvSpPr>
        <p:spPr>
          <a:xfrm>
            <a:off x="0" y="1492250"/>
            <a:ext cx="1619672" cy="1309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tr-TR" sz="800" b="0" i="0" u="none" strike="noStrike" dirty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Finlandiya'daki kültürel aktiviteleri keşfet: 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tr-TR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tr-TR" sz="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https://www.visitfinland.com/en/things-to-do/</a:t>
            </a:r>
            <a:endParaRPr lang="tr-TR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1B488F-83E1-F61D-281D-3953E9B30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D4F73B-5290-AA95-181B-76FF3920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>
                <a:solidFill>
                  <a:schemeClr val="bg1"/>
                </a:solidFill>
              </a:rPr>
              <a:t>8</a:t>
            </a:fld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4939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989264" cy="863427"/>
          </a:xfrm>
        </p:spPr>
        <p:txBody>
          <a:bodyPr/>
          <a:lstStyle/>
          <a:p>
            <a:r>
              <a:rPr lang="tr-TR" i="0" u="none" strike="noStrike" dirty="0">
                <a:solidFill>
                  <a:srgbClr val="002EA2"/>
                </a:solidFill>
                <a:effectLst/>
              </a:rPr>
              <a:t>En iyi </a:t>
            </a:r>
            <a:r>
              <a:rPr lang="tr-TR" i="0" u="none" strike="noStrike" dirty="0" err="1">
                <a:solidFill>
                  <a:srgbClr val="002EA2"/>
                </a:solidFill>
                <a:effectLst/>
              </a:rPr>
              <a:t>Finlandiya’lı</a:t>
            </a:r>
            <a:r>
              <a:rPr lang="tr-TR" i="0" u="none" strike="noStrike" dirty="0">
                <a:solidFill>
                  <a:srgbClr val="002EA2"/>
                </a:solidFill>
                <a:effectLst/>
              </a:rPr>
              <a:t> </a:t>
            </a:r>
            <a:br>
              <a:rPr lang="tr-TR" i="0" u="none" strike="noStrike" dirty="0">
                <a:solidFill>
                  <a:srgbClr val="002EA2"/>
                </a:solidFill>
                <a:effectLst/>
              </a:rPr>
            </a:br>
            <a:r>
              <a:rPr lang="tr-TR" i="0" u="none" strike="noStrike" dirty="0">
                <a:solidFill>
                  <a:srgbClr val="002EA2"/>
                </a:solidFill>
                <a:effectLst/>
              </a:rPr>
              <a:t>şirketler şimdi </a:t>
            </a:r>
            <a:br>
              <a:rPr lang="tr-TR" i="0" u="none" strike="noStrike" dirty="0">
                <a:solidFill>
                  <a:srgbClr val="002EA2"/>
                </a:solidFill>
                <a:effectLst/>
              </a:rPr>
            </a:br>
            <a:r>
              <a:rPr lang="tr-TR" i="0" u="none" strike="noStrike" dirty="0">
                <a:solidFill>
                  <a:srgbClr val="002EA2"/>
                </a:solidFill>
                <a:effectLst/>
              </a:rPr>
              <a:t>iş alımında</a:t>
            </a:r>
            <a:endParaRPr lang="tr-TR" dirty="0">
              <a:solidFill>
                <a:srgbClr val="002EA2"/>
              </a:solidFill>
            </a:endParaRPr>
          </a:p>
        </p:txBody>
      </p:sp>
      <p:pic>
        <p:nvPicPr>
          <p:cNvPr id="7" name="Kuva 5">
            <a:extLst>
              <a:ext uri="{FF2B5EF4-FFF2-40B4-BE49-F238E27FC236}">
                <a16:creationId xmlns:a16="http://schemas.microsoft.com/office/drawing/2014/main" id="{9ECD0ABE-5968-8BAA-A6C9-E690C7936E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66" r="15062"/>
          <a:stretch/>
        </p:blipFill>
        <p:spPr>
          <a:xfrm>
            <a:off x="5292725" y="0"/>
            <a:ext cx="3851275" cy="5143500"/>
          </a:xfrm>
          <a:prstGeom prst="rect">
            <a:avLst/>
          </a:prstGeom>
        </p:spPr>
      </p:pic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tr-TR" smtClean="0">
                <a:solidFill>
                  <a:schemeClr val="bg1"/>
                </a:solidFill>
              </a:rPr>
              <a:t>9</a:t>
            </a:fld>
            <a:endParaRPr lang="tr-TR">
              <a:solidFill>
                <a:schemeClr val="bg1"/>
              </a:solidFill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8E23BB-43D3-900B-F481-F5880582B148}"/>
              </a:ext>
            </a:extLst>
          </p:cNvPr>
          <p:cNvSpPr txBox="1">
            <a:spLocks/>
          </p:cNvSpPr>
          <p:nvPr/>
        </p:nvSpPr>
        <p:spPr>
          <a:xfrm>
            <a:off x="1835150" y="2457908"/>
            <a:ext cx="2331334" cy="2879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tr-TR" sz="1050" b="1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Dünyayı değiştirecek yenilikleri geliştiren uzmanlardan oluşan bir ekibin parçası olmak ister misiniz?</a:t>
            </a:r>
          </a:p>
          <a:p>
            <a:pPr marL="0" indent="0" algn="l">
              <a:buNone/>
            </a:pPr>
            <a:endParaRPr lang="tr-TR" sz="1050" b="0" i="0" u="none" strike="noStrike" dirty="0">
              <a:solidFill>
                <a:srgbClr val="002EA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tr-TR" sz="1050" b="0" i="0" u="none" strike="noStrike" dirty="0">
                <a:solidFill>
                  <a:srgbClr val="002EA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Finlandiya, bilgi ve iletişim teknolojileri, temiz teknoloji, denizcilik teknolojisi gibi daha bir çok alanda dünyanın önde gelen şirketlerinden bazılarına ev sahipliği yapmaktadır - Üstelik yeni uluslararası yetenek arayışındalar!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391C4-5FAC-80B5-0480-EE4D39F531D3}"/>
              </a:ext>
            </a:extLst>
          </p:cNvPr>
          <p:cNvSpPr/>
          <p:nvPr/>
        </p:nvSpPr>
        <p:spPr>
          <a:xfrm>
            <a:off x="0" y="2457908"/>
            <a:ext cx="1650670" cy="8658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tr-T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Göz at: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tr-T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</a:t>
            </a:r>
            <a:endParaRPr 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3507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Work in Finland">
      <a:dk1>
        <a:srgbClr val="FFAA50"/>
      </a:dk1>
      <a:lt1>
        <a:srgbClr val="FFFFFF"/>
      </a:lt1>
      <a:dk2>
        <a:srgbClr val="DAEDFE"/>
      </a:dk2>
      <a:lt2>
        <a:srgbClr val="FADDCF"/>
      </a:lt2>
      <a:accent1>
        <a:srgbClr val="002EA2"/>
      </a:accent1>
      <a:accent2>
        <a:srgbClr val="D9D9D9"/>
      </a:accent2>
      <a:accent3>
        <a:srgbClr val="A2A2A2"/>
      </a:accent3>
      <a:accent4>
        <a:srgbClr val="000000"/>
      </a:accent4>
      <a:accent5>
        <a:srgbClr val="5977C3"/>
      </a:accent5>
      <a:accent6>
        <a:srgbClr val="F4F4F4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EE4CC29F34B4AA4269A7AFC21B64E" ma:contentTypeVersion="15" ma:contentTypeDescription="Create a new document." ma:contentTypeScope="" ma:versionID="f2ee00174b70994741d76f3515c116fc">
  <xsd:schema xmlns:xsd="http://www.w3.org/2001/XMLSchema" xmlns:xs="http://www.w3.org/2001/XMLSchema" xmlns:p="http://schemas.microsoft.com/office/2006/metadata/properties" xmlns:ns2="7443053d-2fef-45f2-b252-b286431b4b23" xmlns:ns3="cb56d766-ff1e-4259-b6dc-ef5737eed16e" targetNamespace="http://schemas.microsoft.com/office/2006/metadata/properties" ma:root="true" ma:fieldsID="4306885edbc012499483c48404013fe2" ns2:_="" ns3:_="">
    <xsd:import namespace="7443053d-2fef-45f2-b252-b286431b4b23"/>
    <xsd:import namespace="cb56d766-ff1e-4259-b6dc-ef5737eed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3053d-2fef-45f2-b252-b286431b4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6d766-ff1e-4259-b6dc-ef5737eed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532cfa8-5ecd-4684-9073-f9bb47675d6b}" ma:internalName="TaxCatchAll" ma:showField="CatchAllData" ma:web="cb56d766-ff1e-4259-b6dc-ef5737eed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56d766-ff1e-4259-b6dc-ef5737eed16e" xsi:nil="true"/>
    <lcf76f155ced4ddcb4097134ff3c332f xmlns="7443053d-2fef-45f2-b252-b286431b4b2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915B14-4C66-4B24-8597-8BAD5E36B4F6}">
  <ds:schemaRefs>
    <ds:schemaRef ds:uri="7443053d-2fef-45f2-b252-b286431b4b23"/>
    <ds:schemaRef ds:uri="cb56d766-ff1e-4259-b6dc-ef5737eed1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34160F-C240-4F1D-930B-DF794DA53BE3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cb56d766-ff1e-4259-b6dc-ef5737eed16e"/>
    <ds:schemaRef ds:uri="7443053d-2fef-45f2-b252-b286431b4b2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3F773E5-9032-4E30-8798-0546F17E671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1_Suomi Finland</Template>
  <TotalTime>265</TotalTime>
  <Words>989</Words>
  <Application>Microsoft Macintosh PowerPoint</Application>
  <PresentationFormat>On-screen Show (16:9)</PresentationFormat>
  <Paragraphs>110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Finlandica</vt:lpstr>
      <vt:lpstr>Tahoma</vt:lpstr>
      <vt:lpstr>1_Suomi Finland</vt:lpstr>
      <vt:lpstr>1_Suomi Finland Blanco</vt:lpstr>
      <vt:lpstr>PowerPoint Presentation</vt:lpstr>
      <vt:lpstr>Neden Finlandiya?</vt:lpstr>
      <vt:lpstr>İş ve yaşam dengeni bul </vt:lpstr>
      <vt:lpstr>Finlandiya'da güvenlik ve istikrar </vt:lpstr>
      <vt:lpstr>Yenilik yapmak ve becerilerini geliştirmek için fırsatlar. </vt:lpstr>
      <vt:lpstr>Dünya standartlarında eğitim </vt:lpstr>
      <vt:lpstr>Birinci sınıf sağlık servisleri hizmetinizde</vt:lpstr>
      <vt:lpstr>Zengin kültürel olanaklar </vt:lpstr>
      <vt:lpstr>En iyi Finlandiya’lı  şirketler şimdi  iş alımında</vt:lpstr>
      <vt:lpstr>workinfinland.com</vt:lpstr>
      <vt:lpstr>Finlandiya'da start-up şirketinizi başlatın </vt:lpstr>
      <vt:lpstr>Finlandiya’da okumak</vt:lpstr>
      <vt:lpstr>Daha fazlası LinkedIn ve Youtube'da </vt:lpstr>
    </vt:vector>
  </TitlesOfParts>
  <Manager>Hasan &amp; Partners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Soh, Angela</dc:creator>
  <cp:lastModifiedBy>Kivi, Nikolina</cp:lastModifiedBy>
  <cp:revision>9</cp:revision>
  <dcterms:created xsi:type="dcterms:W3CDTF">2023-03-16T11:10:30Z</dcterms:created>
  <dcterms:modified xsi:type="dcterms:W3CDTF">2023-04-03T08:31:23Z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0x010100698EE4CC29F34B4AA4269A7AFC21B64E</vt:lpwstr>
  </property>
  <property fmtid="{D5CDD505-2E9C-101B-9397-08002B2CF9AE}" pid="3" name="MediaServiceImageTags">
    <vt:lpwstr/>
  </property>
</Properties>
</file>