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2" r:id="rId5"/>
  </p:sldMasterIdLst>
  <p:notesMasterIdLst>
    <p:notesMasterId r:id="rId19"/>
  </p:notesMasterIdLst>
  <p:handoutMasterIdLst>
    <p:handoutMasterId r:id="rId20"/>
  </p:handoutMasterIdLst>
  <p:sldIdLst>
    <p:sldId id="2147376328" r:id="rId6"/>
    <p:sldId id="2147376323" r:id="rId7"/>
    <p:sldId id="2147376313" r:id="rId8"/>
    <p:sldId id="2147376325" r:id="rId9"/>
    <p:sldId id="2147376326" r:id="rId10"/>
    <p:sldId id="2147376316" r:id="rId11"/>
    <p:sldId id="2147376324" r:id="rId12"/>
    <p:sldId id="2147376327" r:id="rId13"/>
    <p:sldId id="2147376317" r:id="rId14"/>
    <p:sldId id="2147376318" r:id="rId15"/>
    <p:sldId id="2147376320" r:id="rId16"/>
    <p:sldId id="2147376321" r:id="rId17"/>
    <p:sldId id="2147376322" r:id="rId1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317" userDrawn="1">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orient="horz" pos="305"/>
        <p:guide orient="horz" pos="2754"/>
        <p:guide orient="horz" pos="531"/>
        <p:guide orient="horz" pos="940"/>
        <p:guide orient="horz" pos="849"/>
        <p:guide orient="horz" pos="1756"/>
        <p:guide pos="2880"/>
        <p:guide pos="317"/>
        <p:guide pos="5465"/>
        <p:guide pos="1156"/>
        <p:guide pos="1973"/>
        <p:guide pos="3787"/>
        <p:guide pos="463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 Angela" userId="a2965a40-3c1c-4085-b63f-a9989e0f92d2" providerId="ADAL" clId="{F63322AC-6B04-1649-9599-B479C5BE94C8}"/>
    <pc:docChg chg="modSld">
      <pc:chgData name="Soh, Angela" userId="a2965a40-3c1c-4085-b63f-a9989e0f92d2" providerId="ADAL" clId="{F63322AC-6B04-1649-9599-B479C5BE94C8}" dt="2023-03-31T10:54:34.185" v="19" actId="1076"/>
      <pc:docMkLst>
        <pc:docMk/>
      </pc:docMkLst>
      <pc:sldChg chg="modSp mod">
        <pc:chgData name="Soh, Angela" userId="a2965a40-3c1c-4085-b63f-a9989e0f92d2" providerId="ADAL" clId="{F63322AC-6B04-1649-9599-B479C5BE94C8}" dt="2023-03-31T10:54:13.199" v="8" actId="1035"/>
        <pc:sldMkLst>
          <pc:docMk/>
          <pc:sldMk cId="2302935075" sldId="2147376317"/>
        </pc:sldMkLst>
        <pc:spChg chg="mod">
          <ac:chgData name="Soh, Angela" userId="a2965a40-3c1c-4085-b63f-a9989e0f92d2" providerId="ADAL" clId="{F63322AC-6B04-1649-9599-B479C5BE94C8}" dt="2023-03-31T10:54:13.199" v="8" actId="1035"/>
          <ac:spMkLst>
            <pc:docMk/>
            <pc:sldMk cId="2302935075" sldId="2147376317"/>
            <ac:spMk id="10" creationId="{288E23BB-43D3-900B-F481-F5880582B148}"/>
          </ac:spMkLst>
        </pc:spChg>
        <pc:spChg chg="mod">
          <ac:chgData name="Soh, Angela" userId="a2965a40-3c1c-4085-b63f-a9989e0f92d2" providerId="ADAL" clId="{F63322AC-6B04-1649-9599-B479C5BE94C8}" dt="2023-03-31T10:54:13.199" v="8" actId="1035"/>
          <ac:spMkLst>
            <pc:docMk/>
            <pc:sldMk cId="2302935075" sldId="2147376317"/>
            <ac:spMk id="11" creationId="{FAA391C4-5FAC-80B5-0480-EE4D39F531D3}"/>
          </ac:spMkLst>
        </pc:spChg>
      </pc:sldChg>
      <pc:sldChg chg="modSp mod">
        <pc:chgData name="Soh, Angela" userId="a2965a40-3c1c-4085-b63f-a9989e0f92d2" providerId="ADAL" clId="{F63322AC-6B04-1649-9599-B479C5BE94C8}" dt="2023-03-31T10:54:34.185" v="19" actId="1076"/>
        <pc:sldMkLst>
          <pc:docMk/>
          <pc:sldMk cId="1392814395" sldId="2147376320"/>
        </pc:sldMkLst>
        <pc:spChg chg="mod">
          <ac:chgData name="Soh, Angela" userId="a2965a40-3c1c-4085-b63f-a9989e0f92d2" providerId="ADAL" clId="{F63322AC-6B04-1649-9599-B479C5BE94C8}" dt="2023-03-31T10:54:22.612" v="9" actId="14100"/>
          <ac:spMkLst>
            <pc:docMk/>
            <pc:sldMk cId="1392814395" sldId="2147376320"/>
            <ac:spMk id="2" creationId="{1A7709E2-71C6-D44A-89D0-1DD5847725D0}"/>
          </ac:spMkLst>
        </pc:spChg>
        <pc:spChg chg="mod">
          <ac:chgData name="Soh, Angela" userId="a2965a40-3c1c-4085-b63f-a9989e0f92d2" providerId="ADAL" clId="{F63322AC-6B04-1649-9599-B479C5BE94C8}" dt="2023-03-31T10:54:34.185" v="19" actId="1076"/>
          <ac:spMkLst>
            <pc:docMk/>
            <pc:sldMk cId="1392814395" sldId="2147376320"/>
            <ac:spMk id="5" creationId="{2F995423-006D-4D95-4402-7935F4023F2A}"/>
          </ac:spMkLst>
        </pc:spChg>
      </pc:sldChg>
      <pc:sldChg chg="modSp mod">
        <pc:chgData name="Soh, Angela" userId="a2965a40-3c1c-4085-b63f-a9989e0f92d2" providerId="ADAL" clId="{F63322AC-6B04-1649-9599-B479C5BE94C8}" dt="2023-03-31T10:40:38.472" v="0" actId="948"/>
        <pc:sldMkLst>
          <pc:docMk/>
          <pc:sldMk cId="3826480699" sldId="2147376328"/>
        </pc:sldMkLst>
        <pc:spChg chg="mod">
          <ac:chgData name="Soh, Angela" userId="a2965a40-3c1c-4085-b63f-a9989e0f92d2" providerId="ADAL" clId="{F63322AC-6B04-1649-9599-B479C5BE94C8}" dt="2023-03-31T10:40:38.472" v="0" actId="948"/>
          <ac:spMkLst>
            <pc:docMk/>
            <pc:sldMk cId="3826480699" sldId="2147376328"/>
            <ac:spMk id="2" creationId="{98F1DAAA-F23A-B2DC-22C8-DD8028A8AD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31.3.2023</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31.3.2023</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3200">
                <a:effectLst/>
                <a:latin typeface="Calibri" panose="020F0502020204030204" pitchFamily="34" charset="0"/>
                <a:ea typeface="Calibri" panose="020F0502020204030204" pitchFamily="34" charset="0"/>
              </a:rPr>
              <a:t> </a:t>
            </a:r>
            <a:endParaRPr lang="fi-FI" sz="3200">
              <a:effectLst/>
              <a:latin typeface="Calibri" panose="020F0502020204030204" pitchFamily="34" charset="0"/>
              <a:ea typeface="Calibri" panose="020F0502020204030204" pitchFamily="34" charset="0"/>
            </a:endParaRPr>
          </a:p>
          <a:p>
            <a:endParaRPr lang="fi-FI"/>
          </a:p>
        </p:txBody>
      </p:sp>
      <p:sp>
        <p:nvSpPr>
          <p:cNvPr id="4" name="Slide Number Placeholder 3"/>
          <p:cNvSpPr>
            <a:spLocks noGrp="1"/>
          </p:cNvSpPr>
          <p:nvPr>
            <p:ph type="sldNum" sz="quarter" idx="5"/>
          </p:nvPr>
        </p:nvSpPr>
        <p:spPr/>
        <p:txBody>
          <a:bodyPr/>
          <a:lstStyle/>
          <a:p>
            <a:fld id="{EFF16172-5DE3-480B-857C-A662B906FCA1}" type="slidenum">
              <a:rPr lang="en-US" smtClean="0"/>
              <a:t>1</a:t>
            </a:fld>
            <a:endParaRPr lang="en-US"/>
          </a:p>
        </p:txBody>
      </p:sp>
    </p:spTree>
    <p:extLst>
      <p:ext uri="{BB962C8B-B14F-4D97-AF65-F5344CB8AC3E}">
        <p14:creationId xmlns:p14="http://schemas.microsoft.com/office/powerpoint/2010/main" val="56156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53CBDEA8-9BD5-0C44-913D-A31C1281868F}"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0" i="0" baseline="0">
                <a:latin typeface="Tahoma" panose="020B0604030504040204" pitchFamily="34" charset="0"/>
                <a:ea typeface="Tahoma" panose="020B0604030504040204" pitchFamily="34" charset="0"/>
                <a:cs typeface="Tahoma" panose="020B0604030504040204" pitchFamily="34" charset="0"/>
              </a:defRPr>
            </a:lvl1pPr>
          </a:lstStyle>
          <a:p>
            <a:r>
              <a:rPr lang="vi-VN" noProof="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0" i="0" cap="none"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4" name="Date Placeholder 3"/>
          <p:cNvSpPr>
            <a:spLocks noGrp="1"/>
          </p:cNvSpPr>
          <p:nvPr>
            <p:ph type="dt" sz="half" idx="10"/>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1D5B0E4-9D3D-1B43-812D-DC44E791024D}"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b="0" i="0" noProof="0">
              <a:latin typeface="Tahoma" panose="020B0604030504040204" pitchFamily="34" charset="0"/>
              <a:ea typeface="Tahoma" panose="020B0604030504040204" pitchFamily="34" charset="0"/>
              <a:cs typeface="Tahoma" panose="020B0604030504040204" pitchFamily="34" charset="0"/>
            </a:endParaRPr>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b="0" i="0" noProof="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noProof="0"/>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5" name="Date Placeholder 4"/>
          <p:cNvSpPr>
            <a:spLocks noGrp="1"/>
          </p:cNvSpPr>
          <p:nvPr>
            <p:ph type="dt" sz="half" idx="10"/>
          </p:nvPr>
        </p:nvSpPr>
        <p:spPr/>
        <p:txBody>
          <a:bodyPr/>
          <a:lstStyle/>
          <a:p>
            <a:fld id="{59CC14F9-EB2B-0D4F-8F28-271F12107DB4}" type="datetime1">
              <a:rPr lang="vi-VN" noProof="0" smtClean="0"/>
              <a:t>31/03/2023</a:t>
            </a:fld>
            <a:endParaRPr lang="vi-VN" noProof="0"/>
          </a:p>
        </p:txBody>
      </p:sp>
      <p:sp>
        <p:nvSpPr>
          <p:cNvPr id="6" name="Footer Placeholder 5"/>
          <p:cNvSpPr>
            <a:spLocks noGrp="1"/>
          </p:cNvSpPr>
          <p:nvPr>
            <p:ph type="ftr" sz="quarter" idx="11"/>
          </p:nvPr>
        </p:nvSpPr>
        <p:spPr/>
        <p:txBody>
          <a:bodyPr/>
          <a:lstStyle/>
          <a:p>
            <a:r>
              <a:rPr lang="vi-VN" noProof="0"/>
              <a:t>Footer Here</a:t>
            </a:r>
          </a:p>
        </p:txBody>
      </p:sp>
      <p:sp>
        <p:nvSpPr>
          <p:cNvPr id="7" name="Slide Number Placeholder 6"/>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noProof="0"/>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noProof="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noProof="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7" name="Date Placeholder 6"/>
          <p:cNvSpPr>
            <a:spLocks noGrp="1"/>
          </p:cNvSpPr>
          <p:nvPr>
            <p:ph type="dt" sz="half" idx="10"/>
          </p:nvPr>
        </p:nvSpPr>
        <p:spPr/>
        <p:txBody>
          <a:bodyPr/>
          <a:lstStyle/>
          <a:p>
            <a:fld id="{DC11E6EC-92F7-6B4E-8279-5EB71B38C0C5}" type="datetime1">
              <a:rPr lang="vi-VN" noProof="0" smtClean="0"/>
              <a:t>31/03/2023</a:t>
            </a:fld>
            <a:endParaRPr lang="vi-VN" noProof="0"/>
          </a:p>
        </p:txBody>
      </p:sp>
      <p:sp>
        <p:nvSpPr>
          <p:cNvPr id="8" name="Footer Placeholder 7"/>
          <p:cNvSpPr>
            <a:spLocks noGrp="1"/>
          </p:cNvSpPr>
          <p:nvPr>
            <p:ph type="ftr" sz="quarter" idx="11"/>
          </p:nvPr>
        </p:nvSpPr>
        <p:spPr/>
        <p:txBody>
          <a:bodyPr/>
          <a:lstStyle/>
          <a:p>
            <a:r>
              <a:rPr lang="vi-VN" noProof="0"/>
              <a:t>Footer Here</a:t>
            </a:r>
          </a:p>
        </p:txBody>
      </p:sp>
      <p:sp>
        <p:nvSpPr>
          <p:cNvPr id="9" name="Slide Number Placeholder 8"/>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noProof="0"/>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noProof="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7" name="Date Placeholder 6"/>
          <p:cNvSpPr>
            <a:spLocks noGrp="1"/>
          </p:cNvSpPr>
          <p:nvPr>
            <p:ph type="dt" sz="half" idx="10"/>
          </p:nvPr>
        </p:nvSpPr>
        <p:spPr/>
        <p:txBody>
          <a:bodyPr/>
          <a:lstStyle/>
          <a:p>
            <a:fld id="{4AF00B84-8DDB-8C40-AD8F-F50D046CC222}" type="datetime1">
              <a:rPr lang="vi-VN" noProof="0" smtClean="0"/>
              <a:t>31/03/2023</a:t>
            </a:fld>
            <a:endParaRPr lang="vi-VN" noProof="0"/>
          </a:p>
        </p:txBody>
      </p:sp>
      <p:sp>
        <p:nvSpPr>
          <p:cNvPr id="8" name="Footer Placeholder 7"/>
          <p:cNvSpPr>
            <a:spLocks noGrp="1"/>
          </p:cNvSpPr>
          <p:nvPr>
            <p:ph type="ftr" sz="quarter" idx="11"/>
          </p:nvPr>
        </p:nvSpPr>
        <p:spPr/>
        <p:txBody>
          <a:bodyPr/>
          <a:lstStyle/>
          <a:p>
            <a:r>
              <a:rPr lang="vi-VN" noProof="0"/>
              <a:t>Footer Here</a:t>
            </a:r>
          </a:p>
        </p:txBody>
      </p:sp>
      <p:sp>
        <p:nvSpPr>
          <p:cNvPr id="9" name="Slide Number Placeholder 8"/>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noProof="0"/>
              <a:t>Click to edit Master title style</a:t>
            </a:r>
          </a:p>
        </p:txBody>
      </p:sp>
      <p:sp>
        <p:nvSpPr>
          <p:cNvPr id="3" name="Date Placeholder 2"/>
          <p:cNvSpPr>
            <a:spLocks noGrp="1"/>
          </p:cNvSpPr>
          <p:nvPr>
            <p:ph type="dt" sz="half" idx="10"/>
          </p:nvPr>
        </p:nvSpPr>
        <p:spPr/>
        <p:txBody>
          <a:bodyPr/>
          <a:lstStyle/>
          <a:p>
            <a:fld id="{05F63E03-6B74-054C-8C1B-76808F4A963F}" type="datetime1">
              <a:rPr lang="vi-VN" noProof="0" smtClean="0"/>
              <a:t>31/03/2023</a:t>
            </a:fld>
            <a:endParaRPr lang="vi-VN" noProof="0"/>
          </a:p>
        </p:txBody>
      </p:sp>
      <p:sp>
        <p:nvSpPr>
          <p:cNvPr id="4" name="Footer Placeholder 3"/>
          <p:cNvSpPr>
            <a:spLocks noGrp="1"/>
          </p:cNvSpPr>
          <p:nvPr>
            <p:ph type="ftr" sz="quarter" idx="11"/>
          </p:nvPr>
        </p:nvSpPr>
        <p:spPr/>
        <p:txBody>
          <a:bodyPr/>
          <a:lstStyle/>
          <a:p>
            <a:r>
              <a:rPr lang="vi-VN" noProof="0"/>
              <a:t>Footer Here</a:t>
            </a:r>
          </a:p>
        </p:txBody>
      </p:sp>
      <p:sp>
        <p:nvSpPr>
          <p:cNvPr id="5" name="Slide Number Placeholder 4"/>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vi-VN" noProof="0"/>
              <a:t>Click to edit Master title style</a:t>
            </a:r>
          </a:p>
        </p:txBody>
      </p:sp>
      <p:sp>
        <p:nvSpPr>
          <p:cNvPr id="3" name="Content Placeholder 2"/>
          <p:cNvSpPr>
            <a:spLocks noGrp="1"/>
          </p:cNvSpPr>
          <p:nvPr>
            <p:ph idx="1"/>
          </p:nvPr>
        </p:nvSpPr>
        <p:spPr>
          <a:xfrm>
            <a:off x="1835150" y="1492249"/>
            <a:ext cx="2736850" cy="2879701"/>
          </a:xfrm>
        </p:spPr>
        <p:txBody>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vi-VN" noProof="0"/>
              <a:t>Insert Picture</a:t>
            </a:r>
          </a:p>
        </p:txBody>
      </p:sp>
      <p:sp>
        <p:nvSpPr>
          <p:cNvPr id="4" name="Date Placeholder 3"/>
          <p:cNvSpPr>
            <a:spLocks noGrp="1"/>
          </p:cNvSpPr>
          <p:nvPr>
            <p:ph type="dt" sz="half" idx="10"/>
          </p:nvPr>
        </p:nvSpPr>
        <p:spPr/>
        <p:txBody>
          <a:bodyPr/>
          <a:lstStyle/>
          <a:p>
            <a:fld id="{516A5A40-F9D2-9F41-9B67-6B25AE089B08}" type="datetime1">
              <a:rPr lang="vi-VN" noProof="0" smtClean="0"/>
              <a:t>31/03/2023</a:t>
            </a:fld>
            <a:endParaRPr lang="vi-VN" noProof="0"/>
          </a:p>
        </p:txBody>
      </p:sp>
      <p:sp>
        <p:nvSpPr>
          <p:cNvPr id="5" name="Footer Placeholder 4"/>
          <p:cNvSpPr>
            <a:spLocks noGrp="1"/>
          </p:cNvSpPr>
          <p:nvPr>
            <p:ph type="ftr" sz="quarter" idx="11"/>
          </p:nvPr>
        </p:nvSpPr>
        <p:spPr/>
        <p:txBody>
          <a:body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974032369"/>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vi-VN" noProof="0" smtClean="0"/>
              <a:t>31/03/2023</a:t>
            </a:fld>
            <a:endParaRPr lang="vi-VN" noProof="0"/>
          </a:p>
        </p:txBody>
      </p:sp>
      <p:sp>
        <p:nvSpPr>
          <p:cNvPr id="3" name="Footer Placeholder 2"/>
          <p:cNvSpPr>
            <a:spLocks noGrp="1"/>
          </p:cNvSpPr>
          <p:nvPr>
            <p:ph type="ftr" sz="quarter" idx="11"/>
          </p:nvPr>
        </p:nvSpPr>
        <p:spPr/>
        <p:txBody>
          <a:bodyPr/>
          <a:lstStyle/>
          <a:p>
            <a:r>
              <a:rPr lang="vi-VN" noProof="0"/>
              <a:t>Footer Here</a:t>
            </a:r>
          </a:p>
        </p:txBody>
      </p:sp>
      <p:sp>
        <p:nvSpPr>
          <p:cNvPr id="4" name="Slide Number Placeholder 3"/>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noProof="0"/>
              <a:t>Click to edit Master title style</a:t>
            </a:r>
          </a:p>
        </p:txBody>
      </p:sp>
      <p:sp>
        <p:nvSpPr>
          <p:cNvPr id="3" name="Content Placeholder 2"/>
          <p:cNvSpPr>
            <a:spLocks noGrp="1"/>
          </p:cNvSpPr>
          <p:nvPr>
            <p:ph idx="1"/>
          </p:nvPr>
        </p:nvSpPr>
        <p:spPr/>
        <p:txBody>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10"/>
          </p:nvPr>
        </p:nvSpPr>
        <p:spPr/>
        <p:txBody>
          <a:bodyPr/>
          <a:lstStyle/>
          <a:p>
            <a:fld id="{03D30AE1-D009-49A6-AFBC-48C836E46FD5}" type="datetime1">
              <a:rPr lang="vi-VN" noProof="0" smtClean="0"/>
              <a:t>31/03/2023</a:t>
            </a:fld>
            <a:endParaRPr lang="vi-VN" noProof="0"/>
          </a:p>
        </p:txBody>
      </p:sp>
      <p:sp>
        <p:nvSpPr>
          <p:cNvPr id="5" name="Footer Placeholder 4"/>
          <p:cNvSpPr>
            <a:spLocks noGrp="1"/>
          </p:cNvSpPr>
          <p:nvPr>
            <p:ph type="ftr" sz="quarter" idx="11"/>
          </p:nvPr>
        </p:nvSpPr>
        <p:spPr/>
        <p:txBody>
          <a:bodyPr/>
          <a:lstStyle/>
          <a:p>
            <a:r>
              <a:rPr lang="vi-VN" noProof="0"/>
              <a:t>Footer Here</a:t>
            </a:r>
          </a:p>
        </p:txBody>
      </p:sp>
      <p:sp>
        <p:nvSpPr>
          <p:cNvPr id="6" name="Slide Number Placeholder 5"/>
          <p:cNvSpPr>
            <a:spLocks noGrp="1"/>
          </p:cNvSpPr>
          <p:nvPr>
            <p:ph type="sldNum" sz="quarter" idx="12"/>
          </p:nvPr>
        </p:nvSpPr>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noProof="0"/>
              <a:t>Click to edit Master title style</a:t>
            </a:r>
          </a:p>
        </p:txBody>
      </p:sp>
      <p:sp>
        <p:nvSpPr>
          <p:cNvPr id="3" name="Content Placeholder 2"/>
          <p:cNvSpPr>
            <a:spLocks noGrp="1"/>
          </p:cNvSpPr>
          <p:nvPr>
            <p:ph idx="1"/>
          </p:nvPr>
        </p:nvSpPr>
        <p:spPr/>
        <p:txBody>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10"/>
          </p:nvPr>
        </p:nvSpPr>
        <p:spPr/>
        <p:txBody>
          <a:bodyPr/>
          <a:lstStyle/>
          <a:p>
            <a:fld id="{48CB6E6A-F1BF-4D0B-8E96-152A3DAE3272}" type="datetime1">
              <a:rPr lang="vi-VN" noProof="0" smtClean="0"/>
              <a:t>31/03/2023</a:t>
            </a:fld>
            <a:endParaRPr lang="vi-VN" noProof="0"/>
          </a:p>
        </p:txBody>
      </p:sp>
      <p:sp>
        <p:nvSpPr>
          <p:cNvPr id="5" name="Footer Placeholder 4"/>
          <p:cNvSpPr>
            <a:spLocks noGrp="1"/>
          </p:cNvSpPr>
          <p:nvPr>
            <p:ph type="ftr" sz="quarter" idx="11"/>
          </p:nvPr>
        </p:nvSpPr>
        <p:spPr/>
        <p:txBody>
          <a:bodyPr/>
          <a:lstStyle/>
          <a:p>
            <a:r>
              <a:rPr lang="vi-VN" noProof="0"/>
              <a:t>Footer Here</a:t>
            </a:r>
          </a:p>
        </p:txBody>
      </p:sp>
      <p:sp>
        <p:nvSpPr>
          <p:cNvPr id="6" name="Slide Number Placeholder 5"/>
          <p:cNvSpPr>
            <a:spLocks noGrp="1"/>
          </p:cNvSpPr>
          <p:nvPr>
            <p:ph type="sldNum" sz="quarter" idx="12"/>
          </p:nvPr>
        </p:nvSpPr>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vi-VN" noProof="0"/>
              <a:t>Click to edit Master text styles</a:t>
            </a:r>
          </a:p>
          <a:p>
            <a:pPr lvl="1"/>
            <a:r>
              <a:rPr lang="vi-VN" noProof="0"/>
              <a:t>Second level</a:t>
            </a:r>
          </a:p>
        </p:txBody>
      </p:sp>
      <p:sp>
        <p:nvSpPr>
          <p:cNvPr id="4" name="Date Placeholder 3"/>
          <p:cNvSpPr>
            <a:spLocks noGrp="1"/>
          </p:cNvSpPr>
          <p:nvPr>
            <p:ph type="dt" sz="half" idx="10"/>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BB7EA1DF-865A-4043-89D3-51B1EE7AF1CF}"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vi-VN" noProof="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noProof="0"/>
              <a:t>Click to edit Master subtitle style</a:t>
            </a:r>
          </a:p>
        </p:txBody>
      </p:sp>
      <p:sp>
        <p:nvSpPr>
          <p:cNvPr id="4" name="Date Placeholder 3"/>
          <p:cNvSpPr>
            <a:spLocks noGrp="1"/>
          </p:cNvSpPr>
          <p:nvPr>
            <p:ph type="dt" sz="half" idx="10"/>
          </p:nvPr>
        </p:nvSpPr>
        <p:spPr/>
        <p:txBody>
          <a:bodyPr/>
          <a:lstStyle/>
          <a:p>
            <a:fld id="{50C9FF73-6F0C-C549-A81B-BD4518F8C2F1}" type="datetime1">
              <a:rPr lang="vi-VN" noProof="0" smtClean="0"/>
              <a:t>31/03/2023</a:t>
            </a:fld>
            <a:endParaRPr lang="vi-VN" noProof="0"/>
          </a:p>
        </p:txBody>
      </p:sp>
      <p:sp>
        <p:nvSpPr>
          <p:cNvPr id="5" name="Footer Placeholder 4"/>
          <p:cNvSpPr>
            <a:spLocks noGrp="1"/>
          </p:cNvSpPr>
          <p:nvPr>
            <p:ph type="ftr" sz="quarter" idx="11"/>
          </p:nvPr>
        </p:nvSpPr>
        <p:spPr/>
        <p:txBody>
          <a:body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1706406030"/>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34F1219C-CC65-A542-8DC7-51655A330D86}" type="datetime1">
              <a:rPr lang="fi-FI" smtClean="0"/>
              <a:pPr/>
              <a:t>31.3.2023</a:t>
            </a:fld>
            <a:endParaRPr lang="en-US"/>
          </a:p>
        </p:txBody>
      </p:sp>
      <p:sp>
        <p:nvSpPr>
          <p:cNvPr id="5" name="Footer Placeholder 4"/>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atin typeface="Tahoma" panose="020B0604030504040204" pitchFamily="34" charset="0"/>
                <a:ea typeface="Tahoma" panose="020B0604030504040204" pitchFamily="34" charset="0"/>
                <a:cs typeface="Tahoma" panose="020B0604030504040204" pitchFamily="34" charset="0"/>
              </a:defRPr>
            </a:lvl1pPr>
          </a:lstStyle>
          <a:p>
            <a:r>
              <a:rPr lang="vi-VN" noProof="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noProof="0"/>
              <a:t>Click to edit Master subtitle style</a:t>
            </a:r>
          </a:p>
        </p:txBody>
      </p:sp>
      <p:sp>
        <p:nvSpPr>
          <p:cNvPr id="4" name="Date Placeholder 3"/>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063EC306-42DD-6D4F-9E16-BE9B3280393F}"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noProof="0"/>
              <a:t>Click to edit Master title style</a:t>
            </a:r>
          </a:p>
        </p:txBody>
      </p:sp>
      <p:sp>
        <p:nvSpPr>
          <p:cNvPr id="3" name="Content Placeholder 2"/>
          <p:cNvSpPr>
            <a:spLocks noGrp="1"/>
          </p:cNvSpPr>
          <p:nvPr>
            <p:ph idx="1"/>
          </p:nvPr>
        </p:nvSpPr>
        <p:spPr/>
        <p:txBody>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10"/>
          </p:nvPr>
        </p:nvSpPr>
        <p:spPr/>
        <p:txBody>
          <a:bodyPr/>
          <a:lstStyle/>
          <a:p>
            <a:fld id="{68E61757-E20E-604B-9756-4A12243286F2}" type="datetime1">
              <a:rPr lang="vi-VN" noProof="0" smtClean="0"/>
              <a:t>31/03/2023</a:t>
            </a:fld>
            <a:endParaRPr lang="vi-VN" noProof="0"/>
          </a:p>
        </p:txBody>
      </p:sp>
      <p:sp>
        <p:nvSpPr>
          <p:cNvPr id="5" name="Footer Placeholder 4"/>
          <p:cNvSpPr>
            <a:spLocks noGrp="1"/>
          </p:cNvSpPr>
          <p:nvPr>
            <p:ph type="ftr" sz="quarter" idx="11"/>
          </p:nvPr>
        </p:nvSpPr>
        <p:spPr/>
        <p:txBody>
          <a:body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noProof="0" smtClean="0"/>
              <a:t>‹#›</a:t>
            </a:fld>
            <a:endParaRPr lang="vi-VN" noProof="0"/>
          </a:p>
        </p:txBody>
      </p:sp>
    </p:spTree>
    <p:extLst>
      <p:ext uri="{BB962C8B-B14F-4D97-AF65-F5344CB8AC3E}">
        <p14:creationId xmlns:p14="http://schemas.microsoft.com/office/powerpoint/2010/main" val="1877216235"/>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6BEE2011-BF93-9647-A265-1814C6D8624D}"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2pPr>
          </a:lstStyle>
          <a:p>
            <a:pPr lvl="0"/>
            <a:r>
              <a:rPr lang="vi-VN" noProof="0"/>
              <a:t>Click to edit Master text styles</a:t>
            </a:r>
          </a:p>
          <a:p>
            <a:pPr lvl="1"/>
            <a:r>
              <a:rPr lang="vi-VN" noProof="0"/>
              <a:t>Second level</a:t>
            </a:r>
          </a:p>
        </p:txBody>
      </p:sp>
      <p:sp>
        <p:nvSpPr>
          <p:cNvPr id="4" name="Date Placeholder 3"/>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A6F99EF-3FC0-E447-A2D4-A4C2515297EF}"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5827599"/>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0" i="0" cap="none" baseline="0">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4" name="Date Placeholder 3"/>
          <p:cNvSpPr>
            <a:spLocks noGrp="1"/>
          </p:cNvSpPr>
          <p:nvPr>
            <p:ph type="dt" sz="half" idx="10"/>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fld id="{B8C59C2F-8A8A-2C41-8FED-B9EAA7D2E2FE}"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0" i="0" cap="none"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Click to edit Master title style</a:t>
            </a:r>
          </a:p>
        </p:txBody>
      </p:sp>
      <p:sp>
        <p:nvSpPr>
          <p:cNvPr id="4" name="Date Placeholder 3"/>
          <p:cNvSpPr>
            <a:spLocks noGrp="1"/>
          </p:cNvSpPr>
          <p:nvPr>
            <p:ph type="dt" sz="half" idx="10"/>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C326A0E-0851-E14C-9288-F734202D7CC6}" type="datetime1">
              <a:rPr lang="vi-VN" noProof="0" smtClean="0"/>
              <a:pPr/>
              <a:t>31/03/2023</a:t>
            </a:fld>
            <a:endParaRPr lang="vi-VN" noProof="0"/>
          </a:p>
        </p:txBody>
      </p:sp>
      <p:sp>
        <p:nvSpPr>
          <p:cNvPr id="5" name="Footer Placeholder 4"/>
          <p:cNvSpPr>
            <a:spLocks noGrp="1"/>
          </p:cNvSpPr>
          <p:nvPr>
            <p:ph type="ftr" sz="quarter" idx="11"/>
          </p:nvPr>
        </p:nvSpPr>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12"/>
          </p:nvPr>
        </p:nvSpPr>
        <p:spPr>
          <a:xfrm>
            <a:off x="7956549" y="4515966"/>
            <a:ext cx="719457" cy="143347"/>
          </a:xfrm>
          <a:prstGeom prst="rect">
            <a:avLst/>
          </a:prstGeom>
        </p:spPr>
        <p:txBody>
          <a:bodyPr/>
          <a:lstStyle>
            <a:lvl1pPr>
              <a:defRPr b="0"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b="0" i="0" noProof="0">
              <a:latin typeface="Tahoma" panose="020B0604030504040204" pitchFamily="34" charset="0"/>
              <a:ea typeface="Tahoma" panose="020B0604030504040204" pitchFamily="34" charset="0"/>
              <a:cs typeface="Tahoma" panose="020B0604030504040204" pitchFamily="34" charset="0"/>
            </a:endParaRPr>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b="0" i="0" noProof="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vi-VN" noProof="0"/>
              <a:t>Click to edit Master title style</a:t>
            </a:r>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5CF5E0E5-8AA0-704A-AD7D-94A7C6D4DDB2}" type="datetime1">
              <a:rPr lang="vi-VN" noProof="0" smtClean="0"/>
              <a:pPr/>
              <a:t>31/03/2023</a:t>
            </a:fld>
            <a:endParaRPr lang="vi-VN"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noProof="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vi-VN" noProof="0"/>
              <a:t>Click to edit Master title style</a:t>
            </a:r>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b="0" i="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E1373DCC-2263-4F88-B652-EFBDCB9320F8}" type="datetime1">
              <a:rPr lang="vi-VN" noProof="0" smtClean="0"/>
              <a:pPr/>
              <a:t>31/03/2023</a:t>
            </a:fld>
            <a:endParaRPr lang="vi-VN"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b="0" i="0" cap="all" spc="300" baseline="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vi-VN"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b="0" i="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E9DC2C14-6E95-4EF0-AB2C-A4DB63E63034}" type="slidenum">
              <a:rPr lang="vi-VN" noProof="0" smtClean="0"/>
              <a:pPr/>
              <a:t>‹#›</a:t>
            </a:fld>
            <a:endParaRPr lang="vi-VN" noProof="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623888" indent="-265113" algn="l" defTabSz="914400" rtl="0" eaLnBrk="1" latinLnBrk="0" hangingPunct="1">
        <a:lnSpc>
          <a:spcPct val="120000"/>
        </a:lnSpc>
        <a:spcBef>
          <a:spcPts val="200"/>
        </a:spcBef>
        <a:buFont typeface="Arial" panose="020B0604020202020204" pitchFamily="34" charset="0"/>
        <a:buChar char="–"/>
        <a:defRPr sz="16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989013" indent="-273050" algn="l" defTabSz="914400" rtl="0" eaLnBrk="1" latinLnBrk="0" hangingPunct="1">
        <a:lnSpc>
          <a:spcPct val="120000"/>
        </a:lnSpc>
        <a:spcBef>
          <a:spcPts val="200"/>
        </a:spcBef>
        <a:buFont typeface="Arial" panose="020B0604020202020204" pitchFamily="34" charset="0"/>
        <a:buChar char="•"/>
        <a:defRPr sz="14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346200" indent="-271463" algn="l" defTabSz="914400" rtl="0" eaLnBrk="1" latinLnBrk="0" hangingPunct="1">
        <a:lnSpc>
          <a:spcPct val="120000"/>
        </a:lnSpc>
        <a:spcBef>
          <a:spcPts val="200"/>
        </a:spcBef>
        <a:buFont typeface="Arial" panose="020B0604020202020204" pitchFamily="34" charset="0"/>
        <a:buChar char="–"/>
        <a:defRPr sz="12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1704975" indent="-271463" algn="l" defTabSz="914400" rtl="0" eaLnBrk="1" latinLnBrk="0" hangingPunct="1">
        <a:lnSpc>
          <a:spcPct val="120000"/>
        </a:lnSpc>
        <a:spcBef>
          <a:spcPts val="200"/>
        </a:spcBef>
        <a:buFont typeface="Arial" panose="020B0604020202020204" pitchFamily="34" charset="0"/>
        <a:buChar char="•"/>
        <a:defRPr sz="1000" b="0" i="0" kern="12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workinfinland.com/en/open-jobs/" TargetMode="External"/><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hyperlink" Target="https://www.workinfinland.com/en/why-finland/#cities-and-municipalit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finland.com/establish-your-business/startup-a-business/"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udyinfinland.fi/"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www.youtube.com/watch?v=9X3QUA1Poyg&amp;t=2s" TargetMode="External"/><Relationship Id="rId7" Type="http://schemas.openxmlformats.org/officeDocument/2006/relationships/image" Target="../media/image20.png"/><Relationship Id="rId2" Type="http://schemas.openxmlformats.org/officeDocument/2006/relationships/hyperlink" Target="https://www.linkedin.com/showcase/13017961/" TargetMode="External"/><Relationship Id="rId1" Type="http://schemas.openxmlformats.org/officeDocument/2006/relationships/slideLayout" Target="../slideLayouts/slideLayout5.xml"/><Relationship Id="rId6" Type="http://schemas.openxmlformats.org/officeDocument/2006/relationships/hyperlink" Target="https://www.youtube.com/watch?v=Wn1nf6eSAwg" TargetMode="External"/><Relationship Id="rId5" Type="http://schemas.openxmlformats.org/officeDocument/2006/relationships/hyperlink" Target="https://www.youtube.com/watch?v=UfHXZWttIl0" TargetMode="External"/><Relationship Id="rId10" Type="http://schemas.openxmlformats.org/officeDocument/2006/relationships/image" Target="../media/image23.svg"/><Relationship Id="rId4" Type="http://schemas.openxmlformats.org/officeDocument/2006/relationships/hyperlink" Target="https://www.youtube.com/watch?v=wBgS4AvWHdY" TargetMode="Externa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visitfinland.com/en/things-to-do/"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workinfinland.com/en/" TargetMode="External"/><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descr="A group of people wearing helmets&#10;&#10;Description automatically generated with medium confidence">
            <a:extLst>
              <a:ext uri="{FF2B5EF4-FFF2-40B4-BE49-F238E27FC236}">
                <a16:creationId xmlns:a16="http://schemas.microsoft.com/office/drawing/2014/main" id="{0D2159CA-67FB-8BC1-9892-B120C93B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73" b="9557"/>
          <a:stretch/>
        </p:blipFill>
        <p:spPr>
          <a:xfrm>
            <a:off x="3154680" y="1774507"/>
            <a:ext cx="5989320" cy="3368993"/>
          </a:xfrm>
          <a:prstGeom prst="rect">
            <a:avLst/>
          </a:prstGeom>
          <a:noFill/>
        </p:spPr>
      </p:pic>
      <p:sp>
        <p:nvSpPr>
          <p:cNvPr id="3" name="Date Placeholder 3">
            <a:extLst>
              <a:ext uri="{FF2B5EF4-FFF2-40B4-BE49-F238E27FC236}">
                <a16:creationId xmlns:a16="http://schemas.microsoft.com/office/drawing/2014/main" id="{871D6898-A8BC-9BCE-8A8F-7A82AAA77A4D}"/>
              </a:ext>
            </a:extLst>
          </p:cNvPr>
          <p:cNvSpPr>
            <a:spLocks noGrp="1"/>
          </p:cNvSpPr>
          <p:nvPr>
            <p:ph type="dt" sz="half" idx="10"/>
          </p:nvPr>
        </p:nvSpPr>
        <p:spPr/>
        <p:txBody>
          <a:bodyPr/>
          <a:lstStyle/>
          <a:p>
            <a:r>
              <a:rPr lang="vi-VN"/>
              <a:t>March 2023</a:t>
            </a:r>
          </a:p>
        </p:txBody>
      </p:sp>
      <p:sp>
        <p:nvSpPr>
          <p:cNvPr id="14" name="Oval 13">
            <a:extLst>
              <a:ext uri="{FF2B5EF4-FFF2-40B4-BE49-F238E27FC236}">
                <a16:creationId xmlns:a16="http://schemas.microsoft.com/office/drawing/2014/main" id="{6B6B345B-DA85-54F6-8E17-7AA6A0F4DB58}"/>
              </a:ext>
            </a:extLst>
          </p:cNvPr>
          <p:cNvSpPr/>
          <p:nvPr/>
        </p:nvSpPr>
        <p:spPr>
          <a:xfrm>
            <a:off x="2743876" y="407932"/>
            <a:ext cx="5066583" cy="5066583"/>
          </a:xfrm>
          <a:prstGeom prst="ellipse">
            <a:avLst/>
          </a:prstGeom>
          <a:gradFill flip="none" rotWithShape="1">
            <a:gsLst>
              <a:gs pos="70000">
                <a:schemeClr val="accent1">
                  <a:alpha val="0"/>
                  <a:lumMod val="0"/>
                  <a:lumOff val="100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2" name="Title 3">
            <a:extLst>
              <a:ext uri="{FF2B5EF4-FFF2-40B4-BE49-F238E27FC236}">
                <a16:creationId xmlns:a16="http://schemas.microsoft.com/office/drawing/2014/main" id="{98F1DAAA-F23A-B2DC-22C8-DD8028A8AD4F}"/>
              </a:ext>
            </a:extLst>
          </p:cNvPr>
          <p:cNvSpPr txBox="1">
            <a:spLocks/>
          </p:cNvSpPr>
          <p:nvPr/>
        </p:nvSpPr>
        <p:spPr>
          <a:xfrm>
            <a:off x="1835149" y="1292279"/>
            <a:ext cx="5066583" cy="2303589"/>
          </a:xfrm>
          <a:prstGeom prst="rect">
            <a:avLst/>
          </a:prstGeom>
        </p:spPr>
        <p:txBody>
          <a:bodyPr vert="horz" lIns="0" tIns="0" rIns="0" bIns="0" rtlCol="0" anchor="ctr" anchorCtr="0">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a:lnSpc>
                <a:spcPct val="90000"/>
              </a:lnSpc>
            </a:pPr>
            <a:r>
              <a:rPr lang="vi-VN" b="0" dirty="0">
                <a:latin typeface="Tahoma" panose="020B0604030504040204" pitchFamily="34" charset="0"/>
                <a:ea typeface="Tahoma" panose="020B0604030504040204" pitchFamily="34" charset="0"/>
                <a:cs typeface="Tahoma" panose="020B0604030504040204" pitchFamily="34" charset="0"/>
              </a:rPr>
              <a:t>NGHỀ NGHIỆP Ở PhầN lan– đất nước hạnh phúc nhất thế giới</a:t>
            </a:r>
          </a:p>
        </p:txBody>
      </p:sp>
    </p:spTree>
    <p:extLst>
      <p:ext uri="{BB962C8B-B14F-4D97-AF65-F5344CB8AC3E}">
        <p14:creationId xmlns:p14="http://schemas.microsoft.com/office/powerpoint/2010/main" val="38264806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Placeholder 7" descr="A picture containing wall, indoor&#10;&#10;Description automatically generated">
            <a:extLst>
              <a:ext uri="{FF2B5EF4-FFF2-40B4-BE49-F238E27FC236}">
                <a16:creationId xmlns:a16="http://schemas.microsoft.com/office/drawing/2014/main" id="{7A727292-C984-2324-CB3F-D67B6F3F2F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5041" r="25041"/>
          <a:stretch/>
        </p:blipFill>
        <p:spPr>
          <a:prstGeom prst="rect">
            <a:avLst/>
          </a:prstGeom>
          <a:noFill/>
        </p:spPr>
      </p:pic>
      <p:sp>
        <p:nvSpPr>
          <p:cNvPr id="4" name="Title 3">
            <a:extLst>
              <a:ext uri="{FF2B5EF4-FFF2-40B4-BE49-F238E27FC236}">
                <a16:creationId xmlns:a16="http://schemas.microsoft.com/office/drawing/2014/main" id="{207B9790-B749-CEA6-0077-6FA9BF22BEFF}"/>
              </a:ext>
            </a:extLst>
          </p:cNvPr>
          <p:cNvSpPr>
            <a:spLocks noGrp="1"/>
          </p:cNvSpPr>
          <p:nvPr>
            <p:ph type="title"/>
          </p:nvPr>
        </p:nvSpPr>
        <p:spPr>
          <a:xfrm>
            <a:off x="1835149" y="484187"/>
            <a:ext cx="2989263" cy="863427"/>
          </a:xfrm>
        </p:spPr>
        <p:txBody>
          <a:bodyPr/>
          <a:lstStyle/>
          <a:p>
            <a:r>
              <a:rPr lang="vi-VN"/>
              <a:t>workinfinland.com</a:t>
            </a:r>
          </a:p>
        </p:txBody>
      </p:sp>
      <p:sp>
        <p:nvSpPr>
          <p:cNvPr id="8" name="Freeform 11">
            <a:extLst>
              <a:ext uri="{FF2B5EF4-FFF2-40B4-BE49-F238E27FC236}">
                <a16:creationId xmlns:a16="http://schemas.microsoft.com/office/drawing/2014/main" id="{96E64C43-7F6B-223A-8F75-1AC016339E64}"/>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5">
            <a:extLst>
              <a:ext uri="{FF2B5EF4-FFF2-40B4-BE49-F238E27FC236}">
                <a16:creationId xmlns:a16="http://schemas.microsoft.com/office/drawing/2014/main" id="{815ED203-CB3E-4E4E-19F0-62580B9BC2F4}"/>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10</a:t>
            </a:fld>
            <a:endParaRPr lang="vi-VN">
              <a:solidFill>
                <a:schemeClr val="bg1"/>
              </a:solidFill>
            </a:endParaRPr>
          </a:p>
        </p:txBody>
      </p:sp>
      <p:sp>
        <p:nvSpPr>
          <p:cNvPr id="10" name="Sisällön paikkamerkki 2">
            <a:extLst>
              <a:ext uri="{FF2B5EF4-FFF2-40B4-BE49-F238E27FC236}">
                <a16:creationId xmlns:a16="http://schemas.microsoft.com/office/drawing/2014/main" id="{288E23BB-43D3-900B-F481-F5880582B148}"/>
              </a:ext>
            </a:extLst>
          </p:cNvPr>
          <p:cNvSpPr txBox="1">
            <a:spLocks/>
          </p:cNvSpPr>
          <p:nvPr/>
        </p:nvSpPr>
        <p:spPr>
          <a:xfrm>
            <a:off x="1841519" y="1492249"/>
            <a:ext cx="2904217" cy="2879725"/>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30000"/>
              </a:lnSpc>
              <a:buFont typeface="Arial" panose="020B0604020202020204" pitchFamily="34" charset="0"/>
              <a:buNone/>
            </a:pPr>
            <a:r>
              <a:rPr lang="vi-VN" sz="1000" b="1" dirty="0">
                <a:latin typeface="Tahoma" panose="020B0604030504040204" pitchFamily="34" charset="0"/>
                <a:ea typeface="Tahoma" panose="020B0604030504040204" pitchFamily="34" charset="0"/>
                <a:cs typeface="Tahoma" panose="020B0604030504040204" pitchFamily="34" charset="0"/>
              </a:rPr>
              <a:t>​Workinfinland.com là trang web chính thức của Phần Lan dành cho các nhân tài quốc tế.​ ​</a:t>
            </a:r>
          </a:p>
          <a:p>
            <a:pPr marL="0" indent="0">
              <a:lnSpc>
                <a:spcPct val="130000"/>
              </a:lnSpc>
              <a:buFont typeface="Arial" panose="020B0604020202020204" pitchFamily="34" charset="0"/>
              <a:buNone/>
            </a:pPr>
            <a:endParaRPr lang="vi-VN" sz="1000" b="1"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rPr>
              <a:t>Trang web này như một “cửa hàng một điểm đến“, giúp đơn giản hóa quy trình tuyển dụng, tìm kiếm việc làm và tái định cư cho những người đang tìm việc ở Phần Lan.​</a:t>
            </a:r>
          </a:p>
          <a:p>
            <a:pPr marL="0" indent="0">
              <a:lnSpc>
                <a:spcPct val="130000"/>
              </a:lnSpc>
              <a:buFont typeface="Arial" panose="020B0604020202020204" pitchFamily="34" charset="0"/>
              <a:buNone/>
            </a:pPr>
            <a:endParaRPr lang="vi-VN" sz="100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rPr>
              <a:t>Tìm hiểu mọi thứ bạn cần biết về cuộc sống và công việc tại Phần Lan – với thông tin chuyên sâu về nhà ở, chăm sóc sức khỏe, phúc lợi xã hội, cân bằng giữa công việc và cuộc sống, phát triển nghề nghiệp, và nhiều hơn nữa. </a:t>
            </a:r>
          </a:p>
        </p:txBody>
      </p:sp>
      <p:sp>
        <p:nvSpPr>
          <p:cNvPr id="2" name="Rectangle 1">
            <a:extLst>
              <a:ext uri="{FF2B5EF4-FFF2-40B4-BE49-F238E27FC236}">
                <a16:creationId xmlns:a16="http://schemas.microsoft.com/office/drawing/2014/main" id="{0CB4FA15-7A3F-52C4-AA8F-15B484C16D7F}"/>
              </a:ext>
            </a:extLst>
          </p:cNvPr>
          <p:cNvSpPr/>
          <p:nvPr/>
        </p:nvSpPr>
        <p:spPr>
          <a:xfrm>
            <a:off x="0" y="1492250"/>
            <a:ext cx="1619672" cy="26767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t">
            <a:spAutoFit/>
          </a:bodyPr>
          <a:lstStyle/>
          <a:p>
            <a:pPr marL="0" indent="0">
              <a:lnSpc>
                <a:spcPct val="130000"/>
              </a:lnSpc>
              <a:buNone/>
            </a:pP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t>Các vị trí đang mở:</a:t>
            </a:r>
            <a:b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www.workinfinland.com/en/open-jobs/​</a:t>
            </a: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30000"/>
              </a:lnSpc>
            </a:pP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t>Các dịch vụ được cung cấp bởi các thành phố ở Phần Lan, ví dụ: Chương trình vợ chồng:</a:t>
            </a:r>
            <a:b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www.workinfinland.com/en/why-finland/#cities-and-municipalities​</a:t>
            </a: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782875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Kuva 5" descr="Kuva, joka sisältää kohteen taivas, ulko, päivä&#10;&#10;Kuvaus luotu automaattisesti">
            <a:extLst>
              <a:ext uri="{FF2B5EF4-FFF2-40B4-BE49-F238E27FC236}">
                <a16:creationId xmlns:a16="http://schemas.microsoft.com/office/drawing/2014/main" id="{5458A36E-23A0-CB96-CF99-890967FCD9A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4260" r="9548" b="4711"/>
          <a:stretch/>
        </p:blipFill>
        <p:spPr>
          <a:xfrm>
            <a:off x="5292725" y="0"/>
            <a:ext cx="3851275" cy="2571750"/>
          </a:xfrm>
          <a:prstGeom prst="rect">
            <a:avLst/>
          </a:prstGeom>
        </p:spPr>
      </p:pic>
      <p:sp>
        <p:nvSpPr>
          <p:cNvPr id="4" name="Title 3">
            <a:extLst>
              <a:ext uri="{FF2B5EF4-FFF2-40B4-BE49-F238E27FC236}">
                <a16:creationId xmlns:a16="http://schemas.microsoft.com/office/drawing/2014/main" id="{207B9790-B749-CEA6-0077-6FA9BF22BEFF}"/>
              </a:ext>
            </a:extLst>
          </p:cNvPr>
          <p:cNvSpPr>
            <a:spLocks noGrp="1"/>
          </p:cNvSpPr>
          <p:nvPr>
            <p:ph type="title"/>
          </p:nvPr>
        </p:nvSpPr>
        <p:spPr>
          <a:xfrm>
            <a:off x="1835149" y="484187"/>
            <a:ext cx="2758209" cy="863427"/>
          </a:xfrm>
        </p:spPr>
        <p:txBody>
          <a:bodyPr/>
          <a:lstStyle/>
          <a:p>
            <a:r>
              <a:rPr lang="vi-VN"/>
              <a:t>Bắt đầu hành trình khởi nghiệp của bạn tại Phần Lan</a:t>
            </a:r>
          </a:p>
        </p:txBody>
      </p:sp>
      <p:sp>
        <p:nvSpPr>
          <p:cNvPr id="8" name="Freeform 11">
            <a:extLst>
              <a:ext uri="{FF2B5EF4-FFF2-40B4-BE49-F238E27FC236}">
                <a16:creationId xmlns:a16="http://schemas.microsoft.com/office/drawing/2014/main" id="{96E64C43-7F6B-223A-8F75-1AC016339E64}"/>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5">
            <a:extLst>
              <a:ext uri="{FF2B5EF4-FFF2-40B4-BE49-F238E27FC236}">
                <a16:creationId xmlns:a16="http://schemas.microsoft.com/office/drawing/2014/main" id="{815ED203-CB3E-4E4E-19F0-62580B9BC2F4}"/>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t>11</a:t>
            </a:fld>
            <a:endParaRPr lang="vi-VN"/>
          </a:p>
        </p:txBody>
      </p:sp>
      <p:sp>
        <p:nvSpPr>
          <p:cNvPr id="2" name="Sisällön paikkamerkki 2">
            <a:extLst>
              <a:ext uri="{FF2B5EF4-FFF2-40B4-BE49-F238E27FC236}">
                <a16:creationId xmlns:a16="http://schemas.microsoft.com/office/drawing/2014/main" id="{1A7709E2-71C6-D44A-89D0-1DD5847725D0}"/>
              </a:ext>
            </a:extLst>
          </p:cNvPr>
          <p:cNvSpPr txBox="1">
            <a:spLocks/>
          </p:cNvSpPr>
          <p:nvPr/>
        </p:nvSpPr>
        <p:spPr>
          <a:xfrm>
            <a:off x="1835148" y="1801144"/>
            <a:ext cx="2983342" cy="3066278"/>
          </a:xfrm>
          <a:prstGeom prst="rect">
            <a:avLst/>
          </a:prstGeom>
        </p:spPr>
        <p:txBody>
          <a:bodyPr lIns="0" tIns="0" rIns="0" bIns="0" anchor="t"/>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spcBef>
                <a:spcPts val="800"/>
              </a:spcBef>
              <a:buNone/>
            </a:pPr>
            <a:r>
              <a:rPr lang="vi-VN" sz="1000" b="1" dirty="0">
                <a:latin typeface="Tahoma" panose="020B0604030504040204" pitchFamily="34" charset="0"/>
                <a:ea typeface="Tahoma" panose="020B0604030504040204" pitchFamily="34" charset="0"/>
                <a:cs typeface="Tahoma" panose="020B0604030504040204" pitchFamily="34" charset="0"/>
              </a:rPr>
              <a:t>Phần Lan có một trong những môi trường khởi nghiệp phát triển nhanh nhất trên thế giới.​</a:t>
            </a:r>
          </a:p>
          <a:p>
            <a:pPr marL="0" indent="0">
              <a:lnSpc>
                <a:spcPct val="130000"/>
              </a:lnSpc>
              <a:spcBef>
                <a:spcPts val="800"/>
              </a:spcBef>
              <a:buNone/>
            </a:pPr>
            <a:r>
              <a:rPr lang="vi-VN" sz="1000" dirty="0">
                <a:latin typeface="Tahoma" panose="020B0604030504040204" pitchFamily="34" charset="0"/>
                <a:ea typeface="Tahoma" panose="020B0604030504040204" pitchFamily="34" charset="0"/>
                <a:cs typeface="Tahoma" panose="020B0604030504040204" pitchFamily="34" charset="0"/>
              </a:rPr>
              <a:t>Phần Lan cung cấp mọi thứ cần thiết để bắt đầu hành trình khởi nghiệp của bạn:</a:t>
            </a: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Môi trường kinh doanh ổn định cho các công ty khởi nghiệp</a:t>
            </a: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Một hệ sinh thái sôi động bao gồm các yếu tố hỗ trợ, nhà đầu tư thiên thần và nhà đầu tư mạo hiểm. </a:t>
            </a: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Sự hỗ trợ mạnh mẽ của chính phủ.​</a:t>
            </a:r>
          </a:p>
        </p:txBody>
      </p:sp>
      <p:sp>
        <p:nvSpPr>
          <p:cNvPr id="5" name="Sisällön paikkamerkki 2">
            <a:extLst>
              <a:ext uri="{FF2B5EF4-FFF2-40B4-BE49-F238E27FC236}">
                <a16:creationId xmlns:a16="http://schemas.microsoft.com/office/drawing/2014/main" id="{2F995423-006D-4D95-4402-7935F4023F2A}"/>
              </a:ext>
            </a:extLst>
          </p:cNvPr>
          <p:cNvSpPr txBox="1">
            <a:spLocks/>
          </p:cNvSpPr>
          <p:nvPr/>
        </p:nvSpPr>
        <p:spPr>
          <a:xfrm>
            <a:off x="5292725" y="2501137"/>
            <a:ext cx="3215171" cy="1786251"/>
          </a:xfrm>
          <a:prstGeom prst="rect">
            <a:avLst/>
          </a:prstGeom>
        </p:spPr>
        <p:txBody>
          <a:bodyPr lIns="0" tIns="0" rIns="0" bIns="0"/>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a:lnSpc>
                <a:spcPct val="130000"/>
              </a:lnSpc>
              <a:spcBef>
                <a:spcPts val="800"/>
              </a:spcBef>
            </a:pPr>
            <a:endParaRPr lang="vi-VN" sz="1000" dirty="0">
              <a:latin typeface="Tahoma" panose="020B0604030504040204" pitchFamily="34" charset="0"/>
              <a:ea typeface="Tahoma" panose="020B0604030504040204" pitchFamily="34" charset="0"/>
              <a:cs typeface="Tahoma" panose="020B0604030504040204" pitchFamily="34" charset="0"/>
            </a:endParaRP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Nơi thử nghiệm tuyệt vời cho các công nghệ mới.​</a:t>
            </a: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Con người có trình độ học vấn cao và am hiểu công nghệ.​</a:t>
            </a:r>
          </a:p>
          <a:p>
            <a:pPr>
              <a:lnSpc>
                <a:spcPct val="130000"/>
              </a:lnSpc>
              <a:spcBef>
                <a:spcPts val="800"/>
              </a:spcBef>
            </a:pPr>
            <a:r>
              <a:rPr lang="vi-VN" sz="1000" dirty="0">
                <a:latin typeface="Tahoma" panose="020B0604030504040204" pitchFamily="34" charset="0"/>
                <a:ea typeface="Tahoma" panose="020B0604030504040204" pitchFamily="34" charset="0"/>
                <a:cs typeface="Tahoma" panose="020B0604030504040204" pitchFamily="34" charset="0"/>
              </a:rPr>
              <a:t>Chuyên gia bậc nhất trong công nghệ kỹ thuật số.</a:t>
            </a:r>
          </a:p>
        </p:txBody>
      </p:sp>
      <p:sp>
        <p:nvSpPr>
          <p:cNvPr id="6" name="Rectangle 5">
            <a:extLst>
              <a:ext uri="{FF2B5EF4-FFF2-40B4-BE49-F238E27FC236}">
                <a16:creationId xmlns:a16="http://schemas.microsoft.com/office/drawing/2014/main" id="{DDBDA72B-A429-541C-3D6B-58B658788C98}"/>
              </a:ext>
            </a:extLst>
          </p:cNvPr>
          <p:cNvSpPr/>
          <p:nvPr/>
        </p:nvSpPr>
        <p:spPr>
          <a:xfrm>
            <a:off x="0" y="1850977"/>
            <a:ext cx="1619672" cy="1236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t">
            <a:spAutoFit/>
          </a:bodyPr>
          <a:lstStyle/>
          <a:p>
            <a:pPr marL="0" indent="0">
              <a:lnSpc>
                <a:spcPct val="130000"/>
              </a:lnSpc>
              <a:buNone/>
            </a:pP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rPr>
              <a:t>Tìm hiểu thêm tại:</a:t>
            </a:r>
          </a:p>
          <a:p>
            <a:pPr marL="0" indent="0">
              <a:lnSpc>
                <a:spcPct val="130000"/>
              </a:lnSpc>
              <a:buNone/>
            </a:pPr>
            <a:b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b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www.businessfinland.com/establish-your-business/startup-a-business/</a:t>
            </a: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281439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4" descr="Kuva, joka sisältää kohteen henkilö&#10;&#10;Kuvaus luotu automaattisesti">
            <a:extLst>
              <a:ext uri="{FF2B5EF4-FFF2-40B4-BE49-F238E27FC236}">
                <a16:creationId xmlns:a16="http://schemas.microsoft.com/office/drawing/2014/main" id="{A1D27DE2-C487-6227-F5E8-C397386FB2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850" t="21532" r="33238"/>
          <a:stretch/>
        </p:blipFill>
        <p:spPr>
          <a:xfrm>
            <a:off x="5292725" y="-3026"/>
            <a:ext cx="3851275" cy="5143500"/>
          </a:xfrm>
          <a:prstGeom prst="rect">
            <a:avLst/>
          </a:prstGeom>
        </p:spPr>
      </p:pic>
      <p:sp>
        <p:nvSpPr>
          <p:cNvPr id="4" name="Title 3">
            <a:extLst>
              <a:ext uri="{FF2B5EF4-FFF2-40B4-BE49-F238E27FC236}">
                <a16:creationId xmlns:a16="http://schemas.microsoft.com/office/drawing/2014/main" id="{207B9790-B749-CEA6-0077-6FA9BF22BEFF}"/>
              </a:ext>
            </a:extLst>
          </p:cNvPr>
          <p:cNvSpPr>
            <a:spLocks noGrp="1"/>
          </p:cNvSpPr>
          <p:nvPr>
            <p:ph type="title"/>
          </p:nvPr>
        </p:nvSpPr>
        <p:spPr>
          <a:xfrm>
            <a:off x="1835150" y="484187"/>
            <a:ext cx="3168898" cy="863427"/>
          </a:xfrm>
        </p:spPr>
        <p:txBody>
          <a:bodyPr/>
          <a:lstStyle/>
          <a:p>
            <a:r>
              <a:rPr lang="vi-VN"/>
              <a:t>Du học tại Phần Lan</a:t>
            </a:r>
          </a:p>
        </p:txBody>
      </p:sp>
      <p:sp>
        <p:nvSpPr>
          <p:cNvPr id="9" name="Slide Number Placeholder 5">
            <a:extLst>
              <a:ext uri="{FF2B5EF4-FFF2-40B4-BE49-F238E27FC236}">
                <a16:creationId xmlns:a16="http://schemas.microsoft.com/office/drawing/2014/main" id="{815ED203-CB3E-4E4E-19F0-62580B9BC2F4}"/>
              </a:ext>
            </a:extLst>
          </p:cNvPr>
          <p:cNvSpPr>
            <a:spLocks noGrp="1"/>
          </p:cNvSpPr>
          <p:nvPr>
            <p:ph type="sldNum" sz="quarter" idx="12"/>
          </p:nvPr>
        </p:nvSpPr>
        <p:spPr>
          <a:prstGeom prst="rect">
            <a:avLst/>
          </a:prstGeom>
        </p:spPr>
        <p:txBody>
          <a:bodyPr/>
          <a:lstStyle/>
          <a:p>
            <a:fld id="{E9DC2C14-6E95-4EF0-AB2C-A4DB63E63034}" type="slidenum">
              <a:rPr lang="vi-VN" smtClean="0"/>
              <a:t>12</a:t>
            </a:fld>
            <a:endParaRPr lang="vi-VN"/>
          </a:p>
        </p:txBody>
      </p:sp>
      <p:sp>
        <p:nvSpPr>
          <p:cNvPr id="6" name="Rectangle 5">
            <a:extLst>
              <a:ext uri="{FF2B5EF4-FFF2-40B4-BE49-F238E27FC236}">
                <a16:creationId xmlns:a16="http://schemas.microsoft.com/office/drawing/2014/main" id="{DDBDA72B-A429-541C-3D6B-58B658788C98}"/>
              </a:ext>
            </a:extLst>
          </p:cNvPr>
          <p:cNvSpPr/>
          <p:nvPr/>
        </p:nvSpPr>
        <p:spPr>
          <a:xfrm>
            <a:off x="0" y="1492250"/>
            <a:ext cx="1619672" cy="107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t">
            <a:spAutoFit/>
          </a:bodyPr>
          <a:lstStyle/>
          <a:p>
            <a:pPr marL="0" indent="0">
              <a:lnSpc>
                <a:spcPct val="130000"/>
              </a:lnSpc>
              <a:buNone/>
            </a:pPr>
            <a:r>
              <a:rPr lang="vi-VN" sz="800" dirty="0">
                <a:solidFill>
                  <a:schemeClr val="accent1"/>
                </a:solidFill>
                <a:latin typeface="Tahoma" panose="020B0604030504040204" pitchFamily="34" charset="0"/>
                <a:ea typeface="Tahoma" panose="020B0604030504040204" pitchFamily="34" charset="0"/>
                <a:cs typeface="Tahoma" panose="020B0604030504040204" pitchFamily="34" charset="0"/>
              </a:rPr>
              <a:t>Tìm hiểu thêm thông tin về du học Phần Lan tại: </a:t>
            </a:r>
          </a:p>
          <a:p>
            <a:pPr marL="0" indent="0">
              <a:lnSpc>
                <a:spcPct val="130000"/>
              </a:lnSpc>
              <a:buNone/>
            </a:pPr>
            <a:endParaRPr lang="vi-VN" sz="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800"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Studyinfinland.fi </a:t>
            </a:r>
            <a:endParaRPr lang="vi-VN" sz="8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1" name="Sisällön paikkamerkki 2">
            <a:extLst>
              <a:ext uri="{FF2B5EF4-FFF2-40B4-BE49-F238E27FC236}">
                <a16:creationId xmlns:a16="http://schemas.microsoft.com/office/drawing/2014/main" id="{059EB5D8-B75F-A79A-5D43-7F05B9F8432F}"/>
              </a:ext>
            </a:extLst>
          </p:cNvPr>
          <p:cNvSpPr txBox="1">
            <a:spLocks/>
          </p:cNvSpPr>
          <p:nvPr/>
        </p:nvSpPr>
        <p:spPr>
          <a:xfrm>
            <a:off x="1848688" y="1492250"/>
            <a:ext cx="2723312" cy="2879725"/>
          </a:xfrm>
          <a:prstGeom prst="rect">
            <a:avLst/>
          </a:prstGeom>
        </p:spPr>
        <p:txBody>
          <a:bodyPr vert="horz" lIns="0" tIns="0" rIns="0" bIns="0" rtlCol="0" anchor="t" anchorCtr="0">
            <a:noAutofit/>
          </a:bodyPr>
          <a:lstStyle>
            <a:lvl1pPr marL="0" indent="0" algn="l" defTabSz="1219170" rtl="0" eaLnBrk="1" latinLnBrk="0" hangingPunct="1">
              <a:lnSpc>
                <a:spcPct val="120000"/>
              </a:lnSpc>
              <a:spcBef>
                <a:spcPts val="267"/>
              </a:spcBef>
              <a:buFont typeface="Arial" panose="020B0604020202020204" pitchFamily="34" charset="0"/>
              <a:buNone/>
              <a:defRPr sz="2400" kern="1200">
                <a:solidFill>
                  <a:schemeClr val="accent1"/>
                </a:solidFill>
                <a:latin typeface="+mn-lt"/>
                <a:ea typeface="+mn-ea"/>
                <a:cs typeface="+mn-cs"/>
              </a:defRPr>
            </a:lvl1pPr>
            <a:lvl2pPr marL="609585" indent="0" algn="ctr" defTabSz="1219170" rtl="0" eaLnBrk="1" latinLnBrk="0" hangingPunct="1">
              <a:lnSpc>
                <a:spcPct val="120000"/>
              </a:lnSpc>
              <a:spcBef>
                <a:spcPts val="267"/>
              </a:spcBef>
              <a:buFont typeface="Arial" panose="020B0604020202020204" pitchFamily="34" charset="0"/>
              <a:buNone/>
              <a:defRPr sz="2133" kern="1200">
                <a:solidFill>
                  <a:schemeClr val="tx1">
                    <a:tint val="75000"/>
                  </a:schemeClr>
                </a:solidFill>
                <a:latin typeface="+mn-lt"/>
                <a:ea typeface="+mn-ea"/>
                <a:cs typeface="+mn-cs"/>
              </a:defRPr>
            </a:lvl2pPr>
            <a:lvl3pPr marL="1219170" indent="0" algn="ctr" defTabSz="1219170" rtl="0" eaLnBrk="1" latinLnBrk="0" hangingPunct="1">
              <a:lnSpc>
                <a:spcPct val="120000"/>
              </a:lnSpc>
              <a:spcBef>
                <a:spcPts val="267"/>
              </a:spcBef>
              <a:buFont typeface="Arial" panose="020B0604020202020204" pitchFamily="34" charset="0"/>
              <a:buNone/>
              <a:defRPr sz="1867" kern="1200">
                <a:solidFill>
                  <a:schemeClr val="tx1">
                    <a:tint val="75000"/>
                  </a:schemeClr>
                </a:solidFill>
                <a:latin typeface="+mn-lt"/>
                <a:ea typeface="+mn-ea"/>
                <a:cs typeface="+mn-cs"/>
              </a:defRPr>
            </a:lvl3pPr>
            <a:lvl4pPr marL="1828754" indent="0" algn="ctr" defTabSz="1219170" rtl="0" eaLnBrk="1" latinLnBrk="0" hangingPunct="1">
              <a:lnSpc>
                <a:spcPct val="120000"/>
              </a:lnSpc>
              <a:spcBef>
                <a:spcPts val="267"/>
              </a:spcBef>
              <a:buFont typeface="Arial" panose="020B0604020202020204" pitchFamily="34" charset="0"/>
              <a:buNone/>
              <a:defRPr sz="1600" kern="1200">
                <a:solidFill>
                  <a:schemeClr val="tx1">
                    <a:tint val="75000"/>
                  </a:schemeClr>
                </a:solidFill>
                <a:latin typeface="+mn-lt"/>
                <a:ea typeface="+mn-ea"/>
                <a:cs typeface="+mn-cs"/>
              </a:defRPr>
            </a:lvl4pPr>
            <a:lvl5pPr marL="2438339" indent="0" algn="ctr" defTabSz="1219170" rtl="0" eaLnBrk="1" latinLnBrk="0" hangingPunct="1">
              <a:lnSpc>
                <a:spcPct val="120000"/>
              </a:lnSpc>
              <a:spcBef>
                <a:spcPts val="267"/>
              </a:spcBef>
              <a:buFont typeface="Arial" panose="020B0604020202020204" pitchFamily="34" charset="0"/>
              <a:buNone/>
              <a:defRPr sz="1333" kern="1200">
                <a:solidFill>
                  <a:schemeClr val="tx1">
                    <a:tint val="75000"/>
                  </a:schemeClr>
                </a:solidFill>
                <a:latin typeface="+mn-lt"/>
                <a:ea typeface="+mn-ea"/>
                <a:cs typeface="+mn-cs"/>
              </a:defRPr>
            </a:lvl5pPr>
            <a:lvl6pPr marL="3047924" indent="0" algn="ctr" defTabSz="1219170" rtl="0" eaLnBrk="1" latinLnBrk="0" hangingPunct="1">
              <a:lnSpc>
                <a:spcPct val="120000"/>
              </a:lnSpc>
              <a:spcBef>
                <a:spcPts val="267"/>
              </a:spcBef>
              <a:buFont typeface="Arial" panose="020B0604020202020204" pitchFamily="34" charset="0"/>
              <a:buNone/>
              <a:defRPr sz="1333" kern="1200">
                <a:solidFill>
                  <a:schemeClr val="tx1">
                    <a:tint val="75000"/>
                  </a:schemeClr>
                </a:solidFill>
                <a:latin typeface="+mn-lt"/>
                <a:ea typeface="+mn-ea"/>
                <a:cs typeface="+mn-cs"/>
              </a:defRPr>
            </a:lvl6pPr>
            <a:lvl7pPr marL="3657509" indent="0" algn="ctr" defTabSz="1219170" rtl="0" eaLnBrk="1" latinLnBrk="0" hangingPunct="1">
              <a:lnSpc>
                <a:spcPct val="120000"/>
              </a:lnSpc>
              <a:spcBef>
                <a:spcPts val="267"/>
              </a:spcBef>
              <a:buFont typeface="Arial" panose="020B0604020202020204" pitchFamily="34" charset="0"/>
              <a:buNone/>
              <a:defRPr sz="1333" kern="1200">
                <a:solidFill>
                  <a:schemeClr val="tx1">
                    <a:tint val="75000"/>
                  </a:schemeClr>
                </a:solidFill>
                <a:latin typeface="+mn-lt"/>
                <a:ea typeface="+mn-ea"/>
                <a:cs typeface="+mn-cs"/>
              </a:defRPr>
            </a:lvl7pPr>
            <a:lvl8pPr marL="4267093" indent="0" algn="ctr" defTabSz="1219170" rtl="0" eaLnBrk="1" latinLnBrk="0" hangingPunct="1">
              <a:lnSpc>
                <a:spcPct val="120000"/>
              </a:lnSpc>
              <a:spcBef>
                <a:spcPts val="267"/>
              </a:spcBef>
              <a:buFont typeface="Arial" panose="020B0604020202020204" pitchFamily="34" charset="0"/>
              <a:buNone/>
              <a:defRPr sz="1333" kern="1200">
                <a:solidFill>
                  <a:schemeClr val="tx1">
                    <a:tint val="75000"/>
                  </a:schemeClr>
                </a:solidFill>
                <a:latin typeface="+mn-lt"/>
                <a:ea typeface="+mn-ea"/>
                <a:cs typeface="+mn-cs"/>
              </a:defRPr>
            </a:lvl8pPr>
            <a:lvl9pPr marL="4876678" indent="0" algn="ctr" defTabSz="1219170" rtl="0" eaLnBrk="1" latinLnBrk="0" hangingPunct="1">
              <a:lnSpc>
                <a:spcPct val="120000"/>
              </a:lnSpc>
              <a:spcBef>
                <a:spcPts val="267"/>
              </a:spcBef>
              <a:buFont typeface="Arial" panose="020B0604020202020204" pitchFamily="34" charset="0"/>
              <a:buNone/>
              <a:defRPr sz="1333" kern="1200">
                <a:solidFill>
                  <a:schemeClr val="tx1">
                    <a:tint val="75000"/>
                  </a:schemeClr>
                </a:solidFill>
                <a:latin typeface="+mn-lt"/>
                <a:ea typeface="+mn-ea"/>
                <a:cs typeface="+mn-cs"/>
              </a:defRPr>
            </a:lvl9pPr>
          </a:lstStyle>
          <a:p>
            <a:r>
              <a:rPr lang="vi-VN" sz="1000" dirty="0">
                <a:solidFill>
                  <a:schemeClr val="bg1"/>
                </a:solidFill>
                <a:latin typeface="Tahoma" panose="020B0604030504040204" pitchFamily="34" charset="0"/>
                <a:ea typeface="Tahoma" panose="020B0604030504040204" pitchFamily="34" charset="0"/>
                <a:cs typeface="Tahoma" panose="020B0604030504040204" pitchFamily="34" charset="0"/>
              </a:rPr>
              <a:t>Hệ thống giáo dục đại học hàng đầu thế giới của Phần Lan cung cấp hơn 500 chương trình cử nhân và thạc sĩ giảng dạy bằng tiếng Anh tại 13 trường đại học và 22 trường đại học khoa học ứng dụng (UAS).</a:t>
            </a:r>
          </a:p>
          <a:p>
            <a:endParaRPr lang="vi-VN"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vi-VN" sz="1000" dirty="0">
                <a:solidFill>
                  <a:schemeClr val="bg1"/>
                </a:solidFill>
                <a:latin typeface="Tahoma" panose="020B0604030504040204" pitchFamily="34" charset="0"/>
                <a:ea typeface="Tahoma" panose="020B0604030504040204" pitchFamily="34" charset="0"/>
                <a:cs typeface="Tahoma" panose="020B0604030504040204" pitchFamily="34" charset="0"/>
              </a:rPr>
              <a:t>Các trường đại học cũng cung cấp các chương trình tiến sĩ được giảng dạy bằng tiếng Anh.</a:t>
            </a:r>
          </a:p>
          <a:p>
            <a:endParaRPr lang="vi-VN"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vi-VN" sz="1000" dirty="0">
                <a:solidFill>
                  <a:schemeClr val="bg1"/>
                </a:solidFill>
                <a:latin typeface="Tahoma" panose="020B0604030504040204" pitchFamily="34" charset="0"/>
                <a:ea typeface="Tahoma" panose="020B0604030504040204" pitchFamily="34" charset="0"/>
                <a:cs typeface="Tahoma" panose="020B0604030504040204" pitchFamily="34" charset="0"/>
              </a:rPr>
              <a:t>Tất cả các trường đại học và trường đại học khoa học ứng dụng đều mở ra nhiều cơ hội học bổng cho sinh viên quốc tế.</a:t>
            </a:r>
          </a:p>
        </p:txBody>
      </p:sp>
      <p:sp>
        <p:nvSpPr>
          <p:cNvPr id="15" name="Freeform 11">
            <a:extLst>
              <a:ext uri="{FF2B5EF4-FFF2-40B4-BE49-F238E27FC236}">
                <a16:creationId xmlns:a16="http://schemas.microsoft.com/office/drawing/2014/main" id="{5C9AAC85-D496-7907-C08A-79D1D34F6166}"/>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vi-VN">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008464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6A67-AE76-4240-700F-56203B6D301A}"/>
              </a:ext>
            </a:extLst>
          </p:cNvPr>
          <p:cNvSpPr>
            <a:spLocks noGrp="1"/>
          </p:cNvSpPr>
          <p:nvPr>
            <p:ph type="title"/>
          </p:nvPr>
        </p:nvSpPr>
        <p:spPr>
          <a:xfrm>
            <a:off x="1835150" y="484187"/>
            <a:ext cx="3547883" cy="863427"/>
          </a:xfrm>
        </p:spPr>
        <p:txBody>
          <a:bodyPr/>
          <a:lstStyle/>
          <a:p>
            <a:r>
              <a:rPr lang="vi-VN" dirty="0"/>
              <a:t>Hiểu thêm về chúng tôi qua LinkedIn và Youtube</a:t>
            </a:r>
          </a:p>
        </p:txBody>
      </p:sp>
      <p:sp>
        <p:nvSpPr>
          <p:cNvPr id="4" name="Content Placeholder 2">
            <a:extLst>
              <a:ext uri="{FF2B5EF4-FFF2-40B4-BE49-F238E27FC236}">
                <a16:creationId xmlns:a16="http://schemas.microsoft.com/office/drawing/2014/main" id="{76483D1D-AEFE-4B95-F4A6-689DF5473445}"/>
              </a:ext>
            </a:extLst>
          </p:cNvPr>
          <p:cNvSpPr>
            <a:spLocks noGrp="1"/>
          </p:cNvSpPr>
          <p:nvPr>
            <p:ph idx="1"/>
          </p:nvPr>
        </p:nvSpPr>
        <p:spPr>
          <a:xfrm>
            <a:off x="2148252" y="1492250"/>
            <a:ext cx="1846973" cy="2879725"/>
          </a:xfrm>
        </p:spPr>
        <p:txBody>
          <a:bodyPr/>
          <a:lstStyle/>
          <a:p>
            <a:pPr marL="0" indent="0">
              <a:lnSpc>
                <a:spcPct val="130000"/>
              </a:lnSpc>
              <a:buNone/>
            </a:pPr>
            <a:r>
              <a:rPr lang="vi-VN" sz="1000" dirty="0">
                <a:effectLst/>
              </a:rPr>
              <a:t>Theo dõi chúng tôi</a:t>
            </a:r>
            <a:r>
              <a:rPr lang="vi-VN" sz="1000" dirty="0"/>
              <a:t>:</a:t>
            </a:r>
            <a:br>
              <a:rPr lang="vi-VN" sz="1000" dirty="0">
                <a:effectLst/>
              </a:rPr>
            </a:br>
            <a:r>
              <a:rPr lang="vi-VN" sz="1000" b="1" i="0" u="none" strike="noStrike" dirty="0">
                <a:solidFill>
                  <a:srgbClr val="002EA2"/>
                </a:solidFill>
                <a:effectLst/>
              </a:rPr>
              <a:t>#</a:t>
            </a:r>
            <a:r>
              <a:rPr lang="vi-VN" sz="1000" b="1" i="0" u="sng" strike="noStrike" dirty="0">
                <a:solidFill>
                  <a:srgbClr val="002EA2"/>
                </a:solidFill>
                <a:effectLst/>
                <a:hlinkClick r:id="rId2"/>
              </a:rPr>
              <a:t>Finlandworks LinkedIn </a:t>
            </a:r>
            <a:endParaRPr lang="vi-VN" sz="1000" b="1" dirty="0">
              <a:effectLst/>
            </a:endParaRPr>
          </a:p>
        </p:txBody>
      </p:sp>
      <p:sp>
        <p:nvSpPr>
          <p:cNvPr id="5" name="Content Placeholder 2">
            <a:extLst>
              <a:ext uri="{FF2B5EF4-FFF2-40B4-BE49-F238E27FC236}">
                <a16:creationId xmlns:a16="http://schemas.microsoft.com/office/drawing/2014/main" id="{C99FEDA7-FEDD-BE62-F90F-5773FB8F5FB2}"/>
              </a:ext>
            </a:extLst>
          </p:cNvPr>
          <p:cNvSpPr txBox="1">
            <a:spLocks/>
          </p:cNvSpPr>
          <p:nvPr/>
        </p:nvSpPr>
        <p:spPr>
          <a:xfrm>
            <a:off x="4572001" y="1492250"/>
            <a:ext cx="4104005" cy="2879725"/>
          </a:xfrm>
          <a:prstGeom prst="rect">
            <a:avLst/>
          </a:prstGeom>
        </p:spPr>
        <p:txBody>
          <a:bodyPr vert="horz" lIns="0" tIns="0" rIns="0" bIns="0" rtlCol="0" anchor="t" anchorCtr="0">
            <a:no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buNone/>
            </a:pPr>
            <a:r>
              <a:rPr lang="vi-VN" sz="1000" dirty="0">
                <a:latin typeface="Tahoma" panose="020B0604030504040204" pitchFamily="34" charset="0"/>
                <a:ea typeface="Tahoma" panose="020B0604030504040204" pitchFamily="34" charset="0"/>
                <a:cs typeface="Tahoma" panose="020B0604030504040204" pitchFamily="34" charset="0"/>
              </a:rPr>
              <a:t>Hiểu thêm về chúng tôi qua Youtube:</a:t>
            </a:r>
            <a:br>
              <a:rPr lang="vi-VN" sz="1000" dirty="0">
                <a:latin typeface="Tahoma" panose="020B0604030504040204" pitchFamily="34" charset="0"/>
                <a:ea typeface="Tahoma" panose="020B0604030504040204" pitchFamily="34" charset="0"/>
                <a:cs typeface="Tahoma" panose="020B0604030504040204" pitchFamily="34" charset="0"/>
              </a:rPr>
            </a:br>
            <a:r>
              <a:rPr lang="vi-VN" sz="1000" dirty="0">
                <a:latin typeface="Tahoma" panose="020B0604030504040204" pitchFamily="34" charset="0"/>
                <a:ea typeface="Tahoma" panose="020B0604030504040204" pitchFamily="34" charset="0"/>
                <a:cs typeface="Tahoma" panose="020B0604030504040204" pitchFamily="34" charset="0"/>
              </a:rPr>
              <a:t> </a:t>
            </a:r>
          </a:p>
          <a:p>
            <a:pPr marL="0" indent="0">
              <a:lnSpc>
                <a:spcPct val="130000"/>
              </a:lnSpc>
              <a:buFont typeface="Arial" panose="020B0604020202020204" pitchFamily="34" charset="0"/>
              <a:buNone/>
            </a:pPr>
            <a:r>
              <a:rPr lang="vi-VN" sz="1000" b="1" dirty="0">
                <a:latin typeface="Tahoma" panose="020B0604030504040204" pitchFamily="34" charset="0"/>
                <a:ea typeface="Tahoma" panose="020B0604030504040204" pitchFamily="34" charset="0"/>
                <a:cs typeface="Tahoma" panose="020B0604030504040204" pitchFamily="34" charset="0"/>
              </a:rPr>
              <a:t>Finland for families​</a:t>
            </a: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hlinkClick r:id="rId3"/>
              </a:rPr>
              <a:t>https://www.youtube.com/watch?v=9X3QUA1Poyg&amp;t=2s​</a:t>
            </a:r>
            <a:endParaRPr lang="vi-VN" sz="100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1000" b="1" dirty="0">
                <a:latin typeface="Tahoma" panose="020B0604030504040204" pitchFamily="34" charset="0"/>
                <a:ea typeface="Tahoma" panose="020B0604030504040204" pitchFamily="34" charset="0"/>
                <a:cs typeface="Tahoma" panose="020B0604030504040204" pitchFamily="34" charset="0"/>
              </a:rPr>
              <a:t>Enjoy the vibrant city life​</a:t>
            </a: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hlinkClick r:id="rId4"/>
              </a:rPr>
              <a:t>https://www.youtube.com/watch?v=wBgS4AvWHdY​</a:t>
            </a:r>
            <a:endParaRPr lang="vi-VN" sz="100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1000" b="1" dirty="0">
                <a:latin typeface="Tahoma" panose="020B0604030504040204" pitchFamily="34" charset="0"/>
                <a:ea typeface="Tahoma" panose="020B0604030504040204" pitchFamily="34" charset="0"/>
                <a:cs typeface="Tahoma" panose="020B0604030504040204" pitchFamily="34" charset="0"/>
              </a:rPr>
              <a:t>Grow your career​</a:t>
            </a: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hlinkClick r:id="rId5"/>
              </a:rPr>
              <a:t>https://www.youtube.com/watch?v=UfHXZWttIl0​</a:t>
            </a:r>
            <a:endParaRPr lang="vi-VN" sz="100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1000" b="1" dirty="0">
                <a:latin typeface="Tahoma" panose="020B0604030504040204" pitchFamily="34" charset="0"/>
                <a:ea typeface="Tahoma" panose="020B0604030504040204" pitchFamily="34" charset="0"/>
                <a:cs typeface="Tahoma" panose="020B0604030504040204" pitchFamily="34" charset="0"/>
              </a:rPr>
              <a:t>Find your work-life balance​</a:t>
            </a:r>
          </a:p>
          <a:p>
            <a:pPr marL="0" indent="0">
              <a:lnSpc>
                <a:spcPct val="130000"/>
              </a:lnSpc>
              <a:buFont typeface="Arial" panose="020B0604020202020204" pitchFamily="34" charset="0"/>
              <a:buNone/>
            </a:pPr>
            <a:r>
              <a:rPr lang="vi-VN" sz="1000" dirty="0">
                <a:latin typeface="Tahoma" panose="020B0604030504040204" pitchFamily="34" charset="0"/>
                <a:ea typeface="Tahoma" panose="020B0604030504040204" pitchFamily="34" charset="0"/>
                <a:cs typeface="Tahoma" panose="020B0604030504040204" pitchFamily="34" charset="0"/>
                <a:hlinkClick r:id="rId6"/>
              </a:rPr>
              <a:t>https://www.youtube.com/watch?v=Wn1nf6eSAwg</a:t>
            </a:r>
            <a:endParaRPr lang="vi-VN" sz="1000" dirty="0">
              <a:latin typeface="Tahoma" panose="020B060403050404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29D6B1FC-2D5D-C81D-B192-15697F1FEF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9475" y="1428370"/>
            <a:ext cx="388777" cy="388777"/>
          </a:xfrm>
          <a:prstGeom prst="rect">
            <a:avLst/>
          </a:prstGeom>
        </p:spPr>
      </p:pic>
      <p:pic>
        <p:nvPicPr>
          <p:cNvPr id="7" name="Graphic 6">
            <a:extLst>
              <a:ext uri="{FF2B5EF4-FFF2-40B4-BE49-F238E27FC236}">
                <a16:creationId xmlns:a16="http://schemas.microsoft.com/office/drawing/2014/main" id="{C63EF069-A72B-5172-AB59-7172095EC5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19793" y="1428370"/>
            <a:ext cx="388777" cy="388777"/>
          </a:xfrm>
          <a:prstGeom prst="rect">
            <a:avLst/>
          </a:prstGeom>
        </p:spPr>
      </p:pic>
      <p:sp>
        <p:nvSpPr>
          <p:cNvPr id="8" name="Slide Number Placeholder 5">
            <a:extLst>
              <a:ext uri="{FF2B5EF4-FFF2-40B4-BE49-F238E27FC236}">
                <a16:creationId xmlns:a16="http://schemas.microsoft.com/office/drawing/2014/main" id="{801B62B1-7523-11F4-701B-0B43AAC476BF}"/>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t>13</a:t>
            </a:fld>
            <a:endParaRPr lang="vi-VN"/>
          </a:p>
        </p:txBody>
      </p:sp>
    </p:spTree>
    <p:extLst>
      <p:ext uri="{BB962C8B-B14F-4D97-AF65-F5344CB8AC3E}">
        <p14:creationId xmlns:p14="http://schemas.microsoft.com/office/powerpoint/2010/main" val="275991643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BBE5-E1A5-66E4-A1D0-D5F7B0B7B223}"/>
              </a:ext>
            </a:extLst>
          </p:cNvPr>
          <p:cNvSpPr>
            <a:spLocks noGrp="1"/>
          </p:cNvSpPr>
          <p:nvPr>
            <p:ph type="title"/>
          </p:nvPr>
        </p:nvSpPr>
        <p:spPr/>
        <p:txBody>
          <a:bodyPr/>
          <a:lstStyle/>
          <a:p>
            <a:r>
              <a:rPr lang="vi-VN"/>
              <a:t>Tại sao nên chọn Phần Lan?</a:t>
            </a:r>
          </a:p>
        </p:txBody>
      </p:sp>
      <p:sp>
        <p:nvSpPr>
          <p:cNvPr id="15" name="Content Placeholder 2">
            <a:extLst>
              <a:ext uri="{FF2B5EF4-FFF2-40B4-BE49-F238E27FC236}">
                <a16:creationId xmlns:a16="http://schemas.microsoft.com/office/drawing/2014/main" id="{E631F3FF-C11D-5D9A-BE27-80129FF8F27E}"/>
              </a:ext>
            </a:extLst>
          </p:cNvPr>
          <p:cNvSpPr txBox="1">
            <a:spLocks/>
          </p:cNvSpPr>
          <p:nvPr/>
        </p:nvSpPr>
        <p:spPr>
          <a:xfrm>
            <a:off x="4393562" y="1489065"/>
            <a:ext cx="1689186" cy="2676695"/>
          </a:xfrm>
          <a:prstGeom prst="rect">
            <a:avLst/>
          </a:prstGeom>
        </p:spPr>
        <p:txBody>
          <a:bodyPr vert="horz" wrap="square" lIns="0" tIns="0" rIns="0" bIns="0" rtlCol="0" anchor="t" anchorCtr="0">
            <a:sp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Sự cân bằng lành mạnh giữa công việc và giải trí ở Phần Lan cũng mang đến cho bạn nhiều cơ hội để tận hưởng thiên nhiên đặc trưng và độc đáo của đất nước này – </a:t>
            </a:r>
            <a:r>
              <a:rPr lang="vi-VN" sz="950" dirty="0">
                <a:latin typeface="Tahoma" panose="020B0604030504040204" pitchFamily="34" charset="0"/>
                <a:ea typeface="Tahoma" panose="020B0604030504040204" pitchFamily="34" charset="0"/>
                <a:cs typeface="Tahoma" panose="020B0604030504040204" pitchFamily="34" charset="0"/>
              </a:rPr>
              <a:t>điều mà bạn có thể dễ dàng tiếp cận ngay cả từ các khu vực thành thị.</a:t>
            </a:r>
            <a:br>
              <a:rPr lang="vi-VN" sz="950" dirty="0">
                <a:latin typeface="Tahoma" panose="020B0604030504040204" pitchFamily="34" charset="0"/>
                <a:ea typeface="Tahoma" panose="020B0604030504040204" pitchFamily="34" charset="0"/>
                <a:cs typeface="Tahoma" panose="020B0604030504040204" pitchFamily="34" charset="0"/>
              </a:rPr>
            </a:br>
            <a:endParaRPr lang="vi-VN" sz="95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Phần Lan còn là quê hương của các công ty hàng đầu và hiệu quả cao, </a:t>
            </a:r>
            <a:r>
              <a:rPr lang="vi-VN" sz="950" dirty="0">
                <a:latin typeface="Tahoma" panose="020B0604030504040204" pitchFamily="34" charset="0"/>
                <a:ea typeface="Tahoma" panose="020B0604030504040204" pitchFamily="34" charset="0"/>
                <a:cs typeface="Tahoma" panose="020B0604030504040204" pitchFamily="34" charset="0"/>
              </a:rPr>
              <a:t>mang đến những cơ hội làm việc hấp dẫn.</a:t>
            </a:r>
          </a:p>
        </p:txBody>
      </p:sp>
      <p:sp>
        <p:nvSpPr>
          <p:cNvPr id="16" name="Content Placeholder 2">
            <a:extLst>
              <a:ext uri="{FF2B5EF4-FFF2-40B4-BE49-F238E27FC236}">
                <a16:creationId xmlns:a16="http://schemas.microsoft.com/office/drawing/2014/main" id="{F9154FDF-A497-FBB0-6E75-A63AF16B2EFA}"/>
              </a:ext>
            </a:extLst>
          </p:cNvPr>
          <p:cNvSpPr txBox="1">
            <a:spLocks/>
          </p:cNvSpPr>
          <p:nvPr/>
        </p:nvSpPr>
        <p:spPr>
          <a:xfrm>
            <a:off x="1835151" y="1489065"/>
            <a:ext cx="1766790" cy="2525115"/>
          </a:xfrm>
          <a:prstGeom prst="rect">
            <a:avLst/>
          </a:prstGeom>
        </p:spPr>
        <p:txBody>
          <a:bodyPr vert="horz" wrap="square" lIns="0" tIns="0" rIns="0" bIns="0" rtlCol="0" anchor="t" anchorCtr="0">
            <a:sp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Phần Lan là quốc gia an toàn, ổn đinh và có những phúc lợi xã hội công bằng và hiệu quả</a:t>
            </a:r>
          </a:p>
          <a:p>
            <a:pPr marL="0" indent="0">
              <a:lnSpc>
                <a:spcPct val="130000"/>
              </a:lnSpc>
              <a:buNone/>
            </a:pPr>
            <a:endParaRPr lang="vi-VN" sz="950" b="1"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Tại đây, bạn có thể tận hưởng cuộc sống chất lượng cao, với sự kết hợp giữa một sự nghiệp thú vị  và một cuộc sống thịnh vượng. </a:t>
            </a:r>
            <a:r>
              <a:rPr lang="vi-VN" sz="950" dirty="0">
                <a:latin typeface="Tahoma" panose="020B0604030504040204" pitchFamily="34" charset="0"/>
                <a:ea typeface="Tahoma" panose="020B0604030504040204" pitchFamily="34" charset="0"/>
                <a:cs typeface="Tahoma" panose="020B0604030504040204" pitchFamily="34" charset="0"/>
              </a:rPr>
              <a:t>Sự cân bằng giữ công việc và gia đình là điều dễ dàng thực hiện ở Phần Lan.</a:t>
            </a:r>
          </a:p>
        </p:txBody>
      </p:sp>
      <p:sp>
        <p:nvSpPr>
          <p:cNvPr id="17" name="Content Placeholder 2">
            <a:extLst>
              <a:ext uri="{FF2B5EF4-FFF2-40B4-BE49-F238E27FC236}">
                <a16:creationId xmlns:a16="http://schemas.microsoft.com/office/drawing/2014/main" id="{920353F7-658D-BC15-1EA1-A954077EA034}"/>
              </a:ext>
            </a:extLst>
          </p:cNvPr>
          <p:cNvSpPr txBox="1">
            <a:spLocks/>
          </p:cNvSpPr>
          <p:nvPr/>
        </p:nvSpPr>
        <p:spPr>
          <a:xfrm>
            <a:off x="6920721" y="1489065"/>
            <a:ext cx="1755285" cy="2905219"/>
          </a:xfrm>
          <a:prstGeom prst="rect">
            <a:avLst/>
          </a:prstGeom>
        </p:spPr>
        <p:txBody>
          <a:bodyPr vert="horz" wrap="square" lIns="0" tIns="0" rIns="0" bIns="0" rtlCol="0" anchor="t" anchorCtr="0">
            <a:sp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Các cải tiến và chuyên môn công nghệ vững chắc của Phần Lan </a:t>
            </a:r>
            <a:r>
              <a:rPr lang="vi-VN" sz="950" dirty="0">
                <a:latin typeface="Tahoma" panose="020B0604030504040204" pitchFamily="34" charset="0"/>
                <a:ea typeface="Tahoma" panose="020B0604030504040204" pitchFamily="34" charset="0"/>
                <a:cs typeface="Tahoma" panose="020B0604030504040204" pitchFamily="34" charset="0"/>
              </a:rPr>
              <a:t>được thúc đẩy bởi sự hợp tác bền chặt giữa các công ty, trường đại học và tổ chức nghiên cứu.</a:t>
            </a:r>
            <a:br>
              <a:rPr lang="vi-VN" sz="950" dirty="0">
                <a:latin typeface="Tahoma" panose="020B0604030504040204" pitchFamily="34" charset="0"/>
                <a:ea typeface="Tahoma" panose="020B0604030504040204" pitchFamily="34" charset="0"/>
                <a:cs typeface="Tahoma" panose="020B0604030504040204" pitchFamily="34" charset="0"/>
              </a:rPr>
            </a:br>
            <a:endParaRPr lang="vi-VN" sz="95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Hệ thống giáo dục của Phần Lan </a:t>
            </a:r>
            <a:r>
              <a:rPr lang="vi-VN" sz="950" dirty="0">
                <a:latin typeface="Tahoma" panose="020B0604030504040204" pitchFamily="34" charset="0"/>
                <a:ea typeface="Tahoma" panose="020B0604030504040204" pitchFamily="34" charset="0"/>
                <a:cs typeface="Tahoma" panose="020B0604030504040204" pitchFamily="34" charset="0"/>
              </a:rPr>
              <a:t>là một trong những hệ thống giáo dục tốt nhất trên thế giới.</a:t>
            </a:r>
            <a:br>
              <a:rPr lang="vi-VN" sz="950" b="1" dirty="0">
                <a:latin typeface="Tahoma" panose="020B0604030504040204" pitchFamily="34" charset="0"/>
                <a:ea typeface="Tahoma" panose="020B0604030504040204" pitchFamily="34" charset="0"/>
                <a:cs typeface="Tahoma" panose="020B0604030504040204" pitchFamily="34" charset="0"/>
              </a:rPr>
            </a:br>
            <a:endParaRPr lang="vi-VN" sz="950" b="1"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950" b="1" dirty="0">
                <a:latin typeface="Tahoma" panose="020B0604030504040204" pitchFamily="34" charset="0"/>
                <a:ea typeface="Tahoma" panose="020B0604030504040204" pitchFamily="34" charset="0"/>
                <a:cs typeface="Tahoma" panose="020B0604030504040204" pitchFamily="34" charset="0"/>
              </a:rPr>
              <a:t>Phần Lan là chuyên gia hàng đầu thế giới </a:t>
            </a:r>
            <a:r>
              <a:rPr lang="vi-VN" sz="950" dirty="0">
                <a:latin typeface="Tahoma" panose="020B0604030504040204" pitchFamily="34" charset="0"/>
                <a:ea typeface="Tahoma" panose="020B0604030504040204" pitchFamily="34" charset="0"/>
                <a:cs typeface="Tahoma" panose="020B0604030504040204" pitchFamily="34" charset="0"/>
              </a:rPr>
              <a:t>về các thách thức và giải pháp cho vấn đề khí hậu.</a:t>
            </a:r>
          </a:p>
        </p:txBody>
      </p:sp>
      <p:sp>
        <p:nvSpPr>
          <p:cNvPr id="4" name="Slide Number Placeholder 5">
            <a:extLst>
              <a:ext uri="{FF2B5EF4-FFF2-40B4-BE49-F238E27FC236}">
                <a16:creationId xmlns:a16="http://schemas.microsoft.com/office/drawing/2014/main" id="{535ECD07-8923-A439-A91A-700DFA8012DB}"/>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t>2</a:t>
            </a:fld>
            <a:endParaRPr lang="vi-VN"/>
          </a:p>
        </p:txBody>
      </p:sp>
      <p:pic>
        <p:nvPicPr>
          <p:cNvPr id="3" name="Picture 2" descr="Icon&#10;&#10;Description automatically generated">
            <a:extLst>
              <a:ext uri="{FF2B5EF4-FFF2-40B4-BE49-F238E27FC236}">
                <a16:creationId xmlns:a16="http://schemas.microsoft.com/office/drawing/2014/main" id="{2735F89E-D15B-2912-4D09-95059BA55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961" y="1487848"/>
            <a:ext cx="377372" cy="377372"/>
          </a:xfrm>
          <a:prstGeom prst="rect">
            <a:avLst/>
          </a:prstGeom>
        </p:spPr>
      </p:pic>
      <p:pic>
        <p:nvPicPr>
          <p:cNvPr id="5" name="Graphic 4">
            <a:extLst>
              <a:ext uri="{FF2B5EF4-FFF2-40B4-BE49-F238E27FC236}">
                <a16:creationId xmlns:a16="http://schemas.microsoft.com/office/drawing/2014/main" id="{AA7A5148-5D0B-DA6E-7C77-13F72F05B1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6961" y="2537177"/>
            <a:ext cx="377372" cy="377372"/>
          </a:xfrm>
          <a:prstGeom prst="rect">
            <a:avLst/>
          </a:prstGeom>
        </p:spPr>
      </p:pic>
      <p:pic>
        <p:nvPicPr>
          <p:cNvPr id="6" name="Picture 5" descr="Icon&#10;&#10;Description automatically generated">
            <a:extLst>
              <a:ext uri="{FF2B5EF4-FFF2-40B4-BE49-F238E27FC236}">
                <a16:creationId xmlns:a16="http://schemas.microsoft.com/office/drawing/2014/main" id="{6736B143-536A-E58A-EF48-F5F03C534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374" y="1489065"/>
            <a:ext cx="377372" cy="377372"/>
          </a:xfrm>
          <a:prstGeom prst="rect">
            <a:avLst/>
          </a:prstGeom>
        </p:spPr>
      </p:pic>
      <p:pic>
        <p:nvPicPr>
          <p:cNvPr id="7" name="Picture 6" descr="Icon&#10;&#10;Description automatically generated">
            <a:extLst>
              <a:ext uri="{FF2B5EF4-FFF2-40B4-BE49-F238E27FC236}">
                <a16:creationId xmlns:a16="http://schemas.microsoft.com/office/drawing/2014/main" id="{D9DC2F3C-9A8C-B226-D5CB-6FB21D4AB9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5374" y="3414291"/>
            <a:ext cx="377372" cy="377372"/>
          </a:xfrm>
          <a:prstGeom prst="rect">
            <a:avLst/>
          </a:prstGeom>
        </p:spPr>
      </p:pic>
      <p:pic>
        <p:nvPicPr>
          <p:cNvPr id="8" name="Picture 7" descr="Icon&#10;&#10;Description automatically generated">
            <a:extLst>
              <a:ext uri="{FF2B5EF4-FFF2-40B4-BE49-F238E27FC236}">
                <a16:creationId xmlns:a16="http://schemas.microsoft.com/office/drawing/2014/main" id="{3E9BC90A-3A9F-160A-3949-2107C8120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5803" y="1487848"/>
            <a:ext cx="374957" cy="374957"/>
          </a:xfrm>
          <a:prstGeom prst="rect">
            <a:avLst/>
          </a:prstGeom>
        </p:spPr>
      </p:pic>
      <p:pic>
        <p:nvPicPr>
          <p:cNvPr id="9" name="Picture 8" descr="Icon&#10;&#10;Description automatically generated">
            <a:extLst>
              <a:ext uri="{FF2B5EF4-FFF2-40B4-BE49-F238E27FC236}">
                <a16:creationId xmlns:a16="http://schemas.microsoft.com/office/drawing/2014/main" id="{62F1F116-0C31-4571-0B2E-C9B5F813C1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3388" y="2838136"/>
            <a:ext cx="377372" cy="377372"/>
          </a:xfrm>
          <a:prstGeom prst="rect">
            <a:avLst/>
          </a:prstGeom>
        </p:spPr>
      </p:pic>
      <p:pic>
        <p:nvPicPr>
          <p:cNvPr id="10" name="Picture 9" descr="Icon&#10;&#10;Description automatically generated">
            <a:extLst>
              <a:ext uri="{FF2B5EF4-FFF2-40B4-BE49-F238E27FC236}">
                <a16:creationId xmlns:a16="http://schemas.microsoft.com/office/drawing/2014/main" id="{C2BC4D64-C658-8E72-FDFF-D32B7146E6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28450" y="3891749"/>
            <a:ext cx="377372" cy="377372"/>
          </a:xfrm>
          <a:prstGeom prst="rect">
            <a:avLst/>
          </a:prstGeom>
        </p:spPr>
      </p:pic>
    </p:spTree>
    <p:extLst>
      <p:ext uri="{BB962C8B-B14F-4D97-AF65-F5344CB8AC3E}">
        <p14:creationId xmlns:p14="http://schemas.microsoft.com/office/powerpoint/2010/main" val="341105681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A group of people sitting on a wooden deck looking at the sunset&#10;&#10;Description automatically generated with low confidence">
            <a:extLst>
              <a:ext uri="{FF2B5EF4-FFF2-40B4-BE49-F238E27FC236}">
                <a16:creationId xmlns:a16="http://schemas.microsoft.com/office/drawing/2014/main" id="{7A17CAC2-7F1A-03A1-1AA9-CDF5867563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31" r="27227"/>
          <a:stretch/>
        </p:blipFill>
        <p:spPr>
          <a:xfrm>
            <a:off x="6011862" y="1492250"/>
            <a:ext cx="3132137" cy="3651249"/>
          </a:xfrm>
          <a:prstGeom prst="rect">
            <a:avLst/>
          </a:prstGeom>
          <a:noFill/>
        </p:spPr>
      </p:pic>
      <p:sp>
        <p:nvSpPr>
          <p:cNvPr id="2" name="Title 1">
            <a:extLst>
              <a:ext uri="{FF2B5EF4-FFF2-40B4-BE49-F238E27FC236}">
                <a16:creationId xmlns:a16="http://schemas.microsoft.com/office/drawing/2014/main" id="{0B2F4616-5273-D0FA-D3A3-35E3B5202686}"/>
              </a:ext>
            </a:extLst>
          </p:cNvPr>
          <p:cNvSpPr>
            <a:spLocks noGrp="1"/>
          </p:cNvSpPr>
          <p:nvPr>
            <p:ph type="title"/>
          </p:nvPr>
        </p:nvSpPr>
        <p:spPr/>
        <p:txBody>
          <a:bodyPr/>
          <a:lstStyle/>
          <a:p>
            <a:r>
              <a:rPr lang="vi-VN"/>
              <a:t>Tìm kiếm sự cân bằng giữa công việc và cuộc sống của bạn</a:t>
            </a:r>
          </a:p>
        </p:txBody>
      </p:sp>
      <p:sp>
        <p:nvSpPr>
          <p:cNvPr id="4" name="Content Placeholder 2">
            <a:extLst>
              <a:ext uri="{FF2B5EF4-FFF2-40B4-BE49-F238E27FC236}">
                <a16:creationId xmlns:a16="http://schemas.microsoft.com/office/drawing/2014/main" id="{5BC7E146-5220-68DA-D328-CDACC58B1107}"/>
              </a:ext>
            </a:extLst>
          </p:cNvPr>
          <p:cNvSpPr txBox="1">
            <a:spLocks/>
          </p:cNvSpPr>
          <p:nvPr/>
        </p:nvSpPr>
        <p:spPr>
          <a:xfrm>
            <a:off x="1835150" y="1484086"/>
            <a:ext cx="3132137" cy="2982405"/>
          </a:xfrm>
          <a:prstGeom prst="rect">
            <a:avLst/>
          </a:prstGeom>
        </p:spPr>
        <p:txBody>
          <a:bodyPr vert="horz" lIns="0" tIns="0" rIns="0" bIns="0" rtlCol="0" anchor="t" anchorCtr="0">
            <a:noAutofit/>
          </a:bodyPr>
          <a:lstStyle>
            <a:lvl1pPr marL="353475" indent="-353475" algn="l" defTabSz="1219170" rtl="0" eaLnBrk="1" latinLnBrk="0" hangingPunct="1">
              <a:lnSpc>
                <a:spcPct val="120000"/>
              </a:lnSpc>
              <a:spcBef>
                <a:spcPts val="267"/>
              </a:spcBef>
              <a:buFont typeface="Arial" panose="020B0604020202020204" pitchFamily="34" charset="0"/>
              <a:buChar char="•"/>
              <a:defRPr sz="2400" kern="1200">
                <a:solidFill>
                  <a:schemeClr val="accent1"/>
                </a:solidFill>
                <a:latin typeface="+mn-lt"/>
                <a:ea typeface="+mn-ea"/>
                <a:cs typeface="+mn-cs"/>
              </a:defRPr>
            </a:lvl1pPr>
            <a:lvl2pPr marL="831830" indent="-353475" algn="l" defTabSz="1219170" rtl="0" eaLnBrk="1" latinLnBrk="0" hangingPunct="1">
              <a:lnSpc>
                <a:spcPct val="120000"/>
              </a:lnSpc>
              <a:spcBef>
                <a:spcPts val="267"/>
              </a:spcBef>
              <a:buFont typeface="Arial" panose="020B0604020202020204" pitchFamily="34" charset="0"/>
              <a:buChar char="–"/>
              <a:defRPr sz="2133" kern="1200">
                <a:solidFill>
                  <a:schemeClr val="accent1"/>
                </a:solidFill>
                <a:latin typeface="+mn-lt"/>
                <a:ea typeface="+mn-ea"/>
                <a:cs typeface="+mn-cs"/>
              </a:defRPr>
            </a:lvl2pPr>
            <a:lvl3pPr marL="1318651" indent="-364058" algn="l" defTabSz="1219170" rtl="0" eaLnBrk="1" latinLnBrk="0" hangingPunct="1">
              <a:lnSpc>
                <a:spcPct val="120000"/>
              </a:lnSpc>
              <a:spcBef>
                <a:spcPts val="267"/>
              </a:spcBef>
              <a:buFont typeface="Arial" panose="020B0604020202020204" pitchFamily="34" charset="0"/>
              <a:buChar char="•"/>
              <a:defRPr sz="1867" kern="1200">
                <a:solidFill>
                  <a:schemeClr val="accent1"/>
                </a:solidFill>
                <a:latin typeface="+mn-lt"/>
                <a:ea typeface="+mn-ea"/>
                <a:cs typeface="+mn-cs"/>
              </a:defRPr>
            </a:lvl3pPr>
            <a:lvl4pPr marL="1794888" indent="-361942" algn="l" defTabSz="1219170" rtl="0" eaLnBrk="1" latinLnBrk="0" hangingPunct="1">
              <a:lnSpc>
                <a:spcPct val="120000"/>
              </a:lnSpc>
              <a:spcBef>
                <a:spcPts val="267"/>
              </a:spcBef>
              <a:buFont typeface="Arial" panose="020B0604020202020204" pitchFamily="34" charset="0"/>
              <a:buChar char="–"/>
              <a:defRPr sz="1600" kern="1200">
                <a:solidFill>
                  <a:schemeClr val="accent1"/>
                </a:solidFill>
                <a:latin typeface="+mn-lt"/>
                <a:ea typeface="+mn-ea"/>
                <a:cs typeface="+mn-cs"/>
              </a:defRPr>
            </a:lvl4pPr>
            <a:lvl5pPr marL="2273243"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5pPr>
            <a:lvl6pPr marL="2751598"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6pPr>
            <a:lvl7pPr marL="3229953" indent="-364058"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7pPr>
            <a:lvl8pPr marL="3706191" indent="-361942"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8pPr>
            <a:lvl9pPr marL="4184546" indent="-353475" algn="l" defTabSz="1219170" rtl="0" eaLnBrk="1" latinLnBrk="0" hangingPunct="1">
              <a:lnSpc>
                <a:spcPct val="120000"/>
              </a:lnSpc>
              <a:spcBef>
                <a:spcPts val="267"/>
              </a:spcBef>
              <a:buFont typeface="Arial" panose="020B0604020202020204" pitchFamily="34" charset="0"/>
              <a:buChar char="•"/>
              <a:defRPr sz="1333" kern="1200">
                <a:solidFill>
                  <a:schemeClr val="accent1"/>
                </a:solidFill>
                <a:latin typeface="+mn-lt"/>
                <a:ea typeface="+mn-ea"/>
                <a:cs typeface="+mn-cs"/>
              </a:defRPr>
            </a:lvl9pPr>
          </a:lstStyle>
          <a:p>
            <a:pPr marL="0" indent="0">
              <a:lnSpc>
                <a:spcPct val="130000"/>
              </a:lnSpc>
              <a:buNone/>
            </a:pPr>
            <a:r>
              <a:rPr lang="vi-VN" sz="1000" b="1" dirty="0">
                <a:latin typeface="Tahoma" panose="020B0604030504040204" pitchFamily="34" charset="0"/>
                <a:ea typeface="Tahoma" panose="020B0604030504040204" pitchFamily="34" charset="0"/>
                <a:cs typeface="Tahoma" panose="020B0604030504040204" pitchFamily="34" charset="0"/>
              </a:rPr>
              <a:t>Người Phần Lan biết rằng những nhân viên hạnh phúc và được nghỉ ngơi đầy đủ là tài nguyên quý giá nhất của bất kì tổ chức nào. </a:t>
            </a:r>
            <a:r>
              <a:rPr lang="vi-VN" sz="1000" dirty="0">
                <a:latin typeface="Tahoma" panose="020B0604030504040204" pitchFamily="34" charset="0"/>
                <a:ea typeface="Tahoma" panose="020B0604030504040204" pitchFamily="34" charset="0"/>
                <a:cs typeface="Tahoma" panose="020B0604030504040204" pitchFamily="34" charset="0"/>
              </a:rPr>
              <a:t>Mặc dù giờ làm việc có thể khác nhau giữa các ngành nghề, thời gian tiêu chuẩn cho một ngày làm việc luôn là tám giờ.</a:t>
            </a:r>
          </a:p>
          <a:p>
            <a:pPr marL="0" indent="0">
              <a:lnSpc>
                <a:spcPct val="130000"/>
              </a:lnSpc>
              <a:buNone/>
            </a:pPr>
            <a:endParaRPr lang="vi-VN" sz="1000" b="1"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1000" b="1" dirty="0">
                <a:latin typeface="Tahoma" panose="020B0604030504040204" pitchFamily="34" charset="0"/>
                <a:ea typeface="Tahoma" panose="020B0604030504040204" pitchFamily="34" charset="0"/>
                <a:cs typeface="Tahoma" panose="020B0604030504040204" pitchFamily="34" charset="0"/>
              </a:rPr>
              <a:t>Nhân viên được hưởng nhiều ngày nghỉ có hưởng lương, ngày nghỉ lễ </a:t>
            </a:r>
            <a:r>
              <a:rPr lang="vi-VN" sz="1000" dirty="0">
                <a:latin typeface="Tahoma" panose="020B0604030504040204" pitchFamily="34" charset="0"/>
                <a:ea typeface="Tahoma" panose="020B0604030504040204" pitchFamily="34" charset="0"/>
                <a:cs typeface="Tahoma" panose="020B0604030504040204" pitchFamily="34" charset="0"/>
              </a:rPr>
              <a:t>và nhiều người Phần Lan có thể nghỉ 4 tuần trong những tháng hè.​</a:t>
            </a:r>
          </a:p>
          <a:p>
            <a:pPr marL="0" indent="0">
              <a:lnSpc>
                <a:spcPct val="130000"/>
              </a:lnSpc>
              <a:buNone/>
            </a:pPr>
            <a:endParaRPr lang="vi-VN" sz="1000" b="1"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None/>
            </a:pPr>
            <a:r>
              <a:rPr lang="vi-VN" sz="1000" b="1" dirty="0">
                <a:latin typeface="Tahoma" panose="020B0604030504040204" pitchFamily="34" charset="0"/>
                <a:ea typeface="Tahoma" panose="020B0604030504040204" pitchFamily="34" charset="0"/>
                <a:cs typeface="Tahoma" panose="020B0604030504040204" pitchFamily="34" charset="0"/>
              </a:rPr>
              <a:t>Phúc lợi và bình đẳng gia đình là hai giá trị được toàn thể xã hội Phần Lan đề cao – </a:t>
            </a:r>
            <a:r>
              <a:rPr lang="vi-VN" sz="1000" dirty="0">
                <a:latin typeface="Tahoma" panose="020B0604030504040204" pitchFamily="34" charset="0"/>
                <a:ea typeface="Tahoma" panose="020B0604030504040204" pitchFamily="34" charset="0"/>
                <a:cs typeface="Tahoma" panose="020B0604030504040204" pitchFamily="34" charset="0"/>
              </a:rPr>
              <a:t>và các yếu tố này cũng được đưa vào các chính sách và văn hóa tại nơi làm việc.</a:t>
            </a:r>
          </a:p>
        </p:txBody>
      </p:sp>
      <p:sp>
        <p:nvSpPr>
          <p:cNvPr id="9" name="Slide Number Placeholder 5">
            <a:extLst>
              <a:ext uri="{FF2B5EF4-FFF2-40B4-BE49-F238E27FC236}">
                <a16:creationId xmlns:a16="http://schemas.microsoft.com/office/drawing/2014/main" id="{1C673A50-EF07-6EFC-ED06-137AC9DF5902}"/>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3</a:t>
            </a:fld>
            <a:endParaRPr lang="vi-VN">
              <a:solidFill>
                <a:schemeClr val="bg1"/>
              </a:solidFill>
            </a:endParaRPr>
          </a:p>
        </p:txBody>
      </p:sp>
    </p:spTree>
    <p:extLst>
      <p:ext uri="{BB962C8B-B14F-4D97-AF65-F5344CB8AC3E}">
        <p14:creationId xmlns:p14="http://schemas.microsoft.com/office/powerpoint/2010/main" val="20089160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7A57045-514D-9932-8A15-C85D2211E6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73" b="6373"/>
          <a:stretch/>
        </p:blipFill>
        <p:spPr bwMode="auto">
          <a:xfrm>
            <a:off x="6011863" y="1492250"/>
            <a:ext cx="3132137" cy="365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7CADE5-7615-1A1A-0414-0BD06CAA5A24}"/>
              </a:ext>
            </a:extLst>
          </p:cNvPr>
          <p:cNvSpPr>
            <a:spLocks noGrp="1"/>
          </p:cNvSpPr>
          <p:nvPr>
            <p:ph type="title"/>
          </p:nvPr>
        </p:nvSpPr>
        <p:spPr>
          <a:xfrm>
            <a:off x="1835150" y="484187"/>
            <a:ext cx="2736850" cy="863427"/>
          </a:xfrm>
        </p:spPr>
        <p:txBody>
          <a:bodyPr/>
          <a:lstStyle/>
          <a:p>
            <a:r>
              <a:rPr lang="vi-VN" dirty="0"/>
              <a:t>Sự an toàn và ổn định ở Phần Lan</a:t>
            </a:r>
          </a:p>
        </p:txBody>
      </p:sp>
      <p:sp>
        <p:nvSpPr>
          <p:cNvPr id="4" name="Content Placeholder 2">
            <a:extLst>
              <a:ext uri="{FF2B5EF4-FFF2-40B4-BE49-F238E27FC236}">
                <a16:creationId xmlns:a16="http://schemas.microsoft.com/office/drawing/2014/main" id="{B0550CC9-EA1C-A401-51F9-59673F460317}"/>
              </a:ext>
            </a:extLst>
          </p:cNvPr>
          <p:cNvSpPr>
            <a:spLocks noGrp="1"/>
          </p:cNvSpPr>
          <p:nvPr>
            <p:ph idx="1"/>
          </p:nvPr>
        </p:nvSpPr>
        <p:spPr>
          <a:xfrm>
            <a:off x="1840343" y="1492249"/>
            <a:ext cx="2731657" cy="3227462"/>
          </a:xfrm>
        </p:spPr>
        <p:txBody>
          <a:bodyPr anchor="t">
            <a:noAutofit/>
          </a:bodyPr>
          <a:lstStyle/>
          <a:p>
            <a:pPr marL="0" indent="0">
              <a:lnSpc>
                <a:spcPct val="130000"/>
              </a:lnSpc>
              <a:buNone/>
            </a:pPr>
            <a:r>
              <a:rPr lang="vi-VN" sz="1000" b="1" dirty="0"/>
              <a:t>Sự kết hợp đặc biệt giữa trách nhiệm xã hội, quyền tự do cá nhân và một xã hội công bằng giúp Phần Lan trở thành quốc gia hạnh phúc nhất thế giới</a:t>
            </a:r>
            <a:r>
              <a:rPr lang="vi-VN" sz="1000" dirty="0"/>
              <a:t>. Và điều đó cũng giúp Phần Lan trở thành một trong những quốc gia an toàn nhất.​</a:t>
            </a:r>
          </a:p>
          <a:p>
            <a:pPr marL="0" indent="0">
              <a:lnSpc>
                <a:spcPct val="130000"/>
              </a:lnSpc>
              <a:buNone/>
            </a:pPr>
            <a:endParaRPr lang="vi-VN" sz="1000" b="1" dirty="0"/>
          </a:p>
          <a:p>
            <a:pPr marL="0" indent="0">
              <a:lnSpc>
                <a:spcPct val="130000"/>
              </a:lnSpc>
              <a:buNone/>
            </a:pPr>
            <a:r>
              <a:rPr lang="vi-VN" sz="1000" b="1" dirty="0"/>
              <a:t>Phần Lan được xếp hạng quốc gia bình ổn nhất thế giới.​</a:t>
            </a:r>
          </a:p>
          <a:p>
            <a:pPr marL="0" indent="0">
              <a:lnSpc>
                <a:spcPct val="130000"/>
              </a:lnSpc>
              <a:buNone/>
            </a:pPr>
            <a:endParaRPr lang="vi-VN" sz="1000" b="1" dirty="0"/>
          </a:p>
          <a:p>
            <a:pPr marL="0" indent="0">
              <a:lnSpc>
                <a:spcPct val="130000"/>
              </a:lnSpc>
              <a:buNone/>
            </a:pPr>
            <a:r>
              <a:rPr lang="vi-VN" sz="1000" b="1" dirty="0"/>
              <a:t>Với nền văn hóa phân quyền thấp tại Phần Lan, </a:t>
            </a:r>
            <a:r>
              <a:rPr lang="vi-VN" sz="1000" dirty="0"/>
              <a:t>bạn có thể tình cờ gặp một nguyên thủ quốc gia đưa con của họ đến một trường công lập địa phương.​</a:t>
            </a:r>
          </a:p>
        </p:txBody>
      </p:sp>
      <p:sp>
        <p:nvSpPr>
          <p:cNvPr id="7" name="Slide Number Placeholder 5">
            <a:extLst>
              <a:ext uri="{FF2B5EF4-FFF2-40B4-BE49-F238E27FC236}">
                <a16:creationId xmlns:a16="http://schemas.microsoft.com/office/drawing/2014/main" id="{3650295E-C741-F30D-25B1-6102A9B3B5FA}"/>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4</a:t>
            </a:fld>
            <a:endParaRPr lang="vi-VN" dirty="0">
              <a:solidFill>
                <a:schemeClr val="bg1"/>
              </a:solidFill>
            </a:endParaRPr>
          </a:p>
        </p:txBody>
      </p:sp>
    </p:spTree>
    <p:extLst>
      <p:ext uri="{BB962C8B-B14F-4D97-AF65-F5344CB8AC3E}">
        <p14:creationId xmlns:p14="http://schemas.microsoft.com/office/powerpoint/2010/main" val="36429308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A59C-71A6-AC62-1987-2AFEFA189F50}"/>
              </a:ext>
            </a:extLst>
          </p:cNvPr>
          <p:cNvSpPr>
            <a:spLocks noGrp="1"/>
          </p:cNvSpPr>
          <p:nvPr>
            <p:ph type="title"/>
          </p:nvPr>
        </p:nvSpPr>
        <p:spPr>
          <a:xfrm>
            <a:off x="1835150" y="484187"/>
            <a:ext cx="3237782" cy="683431"/>
          </a:xfrm>
        </p:spPr>
        <p:txBody>
          <a:bodyPr/>
          <a:lstStyle/>
          <a:p>
            <a:r>
              <a:rPr lang="vi-VN" dirty="0"/>
              <a:t>Các cơ hội để cải tiến và phát triển kĩ năng</a:t>
            </a:r>
            <a:br>
              <a:rPr lang="vi-VN" dirty="0"/>
            </a:br>
            <a:r>
              <a:rPr lang="vi-VN" dirty="0"/>
              <a:t>​</a:t>
            </a:r>
          </a:p>
        </p:txBody>
      </p:sp>
      <p:sp>
        <p:nvSpPr>
          <p:cNvPr id="3" name="Content Placeholder 2">
            <a:extLst>
              <a:ext uri="{FF2B5EF4-FFF2-40B4-BE49-F238E27FC236}">
                <a16:creationId xmlns:a16="http://schemas.microsoft.com/office/drawing/2014/main" id="{4C8BA105-3031-234B-6051-7D24895CE961}"/>
              </a:ext>
            </a:extLst>
          </p:cNvPr>
          <p:cNvSpPr>
            <a:spLocks noGrp="1"/>
          </p:cNvSpPr>
          <p:nvPr>
            <p:ph idx="1"/>
          </p:nvPr>
        </p:nvSpPr>
        <p:spPr>
          <a:xfrm>
            <a:off x="1835150" y="1492250"/>
            <a:ext cx="3039000" cy="2879725"/>
          </a:xfrm>
        </p:spPr>
        <p:txBody>
          <a:bodyPr/>
          <a:lstStyle/>
          <a:p>
            <a:pPr marL="0" indent="0">
              <a:lnSpc>
                <a:spcPct val="130000"/>
              </a:lnSpc>
              <a:buNone/>
            </a:pPr>
            <a:r>
              <a:rPr lang="vi-VN" sz="1000" b="1" dirty="0"/>
              <a:t>Phần Lan có bối cảnh khởi nghiệp sôi nổi và lĩnh vực công nghệ đang phát triển nhanh chóng, </a:t>
            </a:r>
            <a:r>
              <a:rPr lang="vi-VN" sz="1000" dirty="0"/>
              <a:t>mang đến những cơ hội hấp dẫn cho các nhân sự chuyên môn nói tiếng Anh trên khắp thế giới.​</a:t>
            </a:r>
          </a:p>
          <a:p>
            <a:pPr marL="0" indent="0">
              <a:lnSpc>
                <a:spcPct val="130000"/>
              </a:lnSpc>
              <a:buNone/>
            </a:pPr>
            <a:endParaRPr lang="vi-VN" sz="1000" b="1" dirty="0"/>
          </a:p>
          <a:p>
            <a:pPr marL="0" indent="0">
              <a:lnSpc>
                <a:spcPct val="130000"/>
              </a:lnSpc>
              <a:buNone/>
            </a:pPr>
            <a:r>
              <a:rPr lang="vi-VN" sz="1000" b="1" dirty="0"/>
              <a:t>Hệ thống phân cấp phẳng và niềm đam mê đổi mới của toàn quốc gia </a:t>
            </a:r>
            <a:r>
              <a:rPr lang="vi-VN" sz="1000" dirty="0"/>
              <a:t>khuyến khích nhân viên ở tất cả các cấp cân nhắc về văn hóa, chính sách và quy trình tại nơi làm việc.​</a:t>
            </a:r>
          </a:p>
          <a:p>
            <a:pPr marL="0" indent="0">
              <a:lnSpc>
                <a:spcPct val="130000"/>
              </a:lnSpc>
              <a:buNone/>
            </a:pPr>
            <a:endParaRPr lang="vi-VN" sz="1000" b="1" dirty="0"/>
          </a:p>
          <a:p>
            <a:pPr marL="0" indent="0">
              <a:lnSpc>
                <a:spcPct val="130000"/>
              </a:lnSpc>
              <a:buNone/>
            </a:pPr>
            <a:r>
              <a:rPr lang="vi-VN" sz="1000" b="1" dirty="0"/>
              <a:t>Theo các nghiên cứu, Phần Lan mang đến những cơ hội tuyệt vời nhất ở châu Âu </a:t>
            </a:r>
            <a:r>
              <a:rPr lang="vi-VN" sz="1000" dirty="0"/>
              <a:t>cho những nhân viên muốn phát triển kỹ năng và sự nghiệp chuyên môn. </a:t>
            </a:r>
          </a:p>
        </p:txBody>
      </p:sp>
      <p:pic>
        <p:nvPicPr>
          <p:cNvPr id="3074" name="Picture 2">
            <a:extLst>
              <a:ext uri="{FF2B5EF4-FFF2-40B4-BE49-F238E27FC236}">
                <a16:creationId xmlns:a16="http://schemas.microsoft.com/office/drawing/2014/main" id="{9F3C0793-BBB9-218D-AE96-5B5A457B91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51" b="6351"/>
          <a:stretch/>
        </p:blipFill>
        <p:spPr bwMode="auto">
          <a:xfrm>
            <a:off x="6011863" y="1492250"/>
            <a:ext cx="3132137" cy="3651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CACC85CF-2567-6FC3-4268-5D2DBE29A560}"/>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5</a:t>
            </a:fld>
            <a:endParaRPr lang="vi-VN" dirty="0">
              <a:solidFill>
                <a:schemeClr val="bg1"/>
              </a:solidFill>
            </a:endParaRPr>
          </a:p>
        </p:txBody>
      </p:sp>
    </p:spTree>
    <p:extLst>
      <p:ext uri="{BB962C8B-B14F-4D97-AF65-F5344CB8AC3E}">
        <p14:creationId xmlns:p14="http://schemas.microsoft.com/office/powerpoint/2010/main" val="159788255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ADE5-7615-1A1A-0414-0BD06CAA5A24}"/>
              </a:ext>
            </a:extLst>
          </p:cNvPr>
          <p:cNvSpPr>
            <a:spLocks noGrp="1"/>
          </p:cNvSpPr>
          <p:nvPr>
            <p:ph type="title"/>
          </p:nvPr>
        </p:nvSpPr>
        <p:spPr/>
        <p:txBody>
          <a:bodyPr/>
          <a:lstStyle/>
          <a:p>
            <a:r>
              <a:rPr lang="vi-VN"/>
              <a:t>Nền giáo dục đẳng cấp thế giới</a:t>
            </a:r>
          </a:p>
        </p:txBody>
      </p:sp>
      <p:sp>
        <p:nvSpPr>
          <p:cNvPr id="4" name="Content Placeholder 2">
            <a:extLst>
              <a:ext uri="{FF2B5EF4-FFF2-40B4-BE49-F238E27FC236}">
                <a16:creationId xmlns:a16="http://schemas.microsoft.com/office/drawing/2014/main" id="{B0550CC9-EA1C-A401-51F9-59673F460317}"/>
              </a:ext>
            </a:extLst>
          </p:cNvPr>
          <p:cNvSpPr>
            <a:spLocks noGrp="1"/>
          </p:cNvSpPr>
          <p:nvPr>
            <p:ph idx="1"/>
          </p:nvPr>
        </p:nvSpPr>
        <p:spPr>
          <a:xfrm>
            <a:off x="1840344" y="1492249"/>
            <a:ext cx="3312102" cy="3114919"/>
          </a:xfrm>
        </p:spPr>
        <p:txBody>
          <a:bodyPr anchor="t">
            <a:noAutofit/>
          </a:bodyPr>
          <a:lstStyle/>
          <a:p>
            <a:pPr marL="0" indent="0">
              <a:lnSpc>
                <a:spcPct val="130000"/>
              </a:lnSpc>
              <a:buNone/>
            </a:pPr>
            <a:r>
              <a:rPr lang="vi-VN" sz="1000" b="1"/>
              <a:t>Nền giáo dục Phần Lan nổi tiếng thế giới vì vừa có chất lượng cao, vừa dễ dàng tiếp cận với tất cả mọi người, bất kể thu nhập. </a:t>
            </a:r>
            <a:r>
              <a:rPr lang="vi-VN" sz="1000"/>
              <a:t>Điều này càng nâng cao bình đẳng xã hội ở Phần Lan, với sự khác biệt rất nhỏ trong kết quả học tập giữa các trường.​</a:t>
            </a:r>
          </a:p>
          <a:p>
            <a:pPr marL="0" indent="0">
              <a:lnSpc>
                <a:spcPct val="130000"/>
              </a:lnSpc>
              <a:buNone/>
            </a:pPr>
            <a:r>
              <a:rPr lang="vi-VN" sz="1000" b="1"/>
              <a:t>​</a:t>
            </a:r>
          </a:p>
          <a:p>
            <a:pPr marL="0" indent="0">
              <a:lnSpc>
                <a:spcPct val="130000"/>
              </a:lnSpc>
              <a:buNone/>
            </a:pPr>
            <a:r>
              <a:rPr lang="vi-VN" sz="1000" b="1"/>
              <a:t>Dịch vụ nhà trẻ ở Phần Lan được cung cấp bởi các chuyên gia được đào tạo </a:t>
            </a:r>
            <a:r>
              <a:rPr lang="vi-VN" sz="1000"/>
              <a:t>dựa trên khuôn khổ sư phạm toàn diện.​</a:t>
            </a:r>
          </a:p>
          <a:p>
            <a:pPr marL="0" indent="0">
              <a:lnSpc>
                <a:spcPct val="130000"/>
              </a:lnSpc>
              <a:buNone/>
            </a:pPr>
            <a:endParaRPr lang="vi-VN" sz="1000" b="1"/>
          </a:p>
          <a:p>
            <a:pPr marL="0" indent="0">
              <a:lnSpc>
                <a:spcPct val="130000"/>
              </a:lnSpc>
              <a:buNone/>
            </a:pPr>
            <a:r>
              <a:rPr lang="vi-VN" sz="1000" b="1"/>
              <a:t>Giáo dục mầm non, giáo dục toàn diện và giáo dục trung học phổ thông là hoàn toàn miễn phí. </a:t>
            </a:r>
            <a:r>
              <a:rPr lang="vi-VN" sz="1000"/>
              <a:t>Hầu hết tất cả học sinh Phần Lan đều hoàn thành chương trình giáo dục toàn diện (tiểu học) trong thời gian được đề ra. </a:t>
            </a:r>
          </a:p>
        </p:txBody>
      </p:sp>
      <p:pic>
        <p:nvPicPr>
          <p:cNvPr id="6" name="Picture Placeholder 8">
            <a:extLst>
              <a:ext uri="{FF2B5EF4-FFF2-40B4-BE49-F238E27FC236}">
                <a16:creationId xmlns:a16="http://schemas.microsoft.com/office/drawing/2014/main" id="{5B1F95DE-7CDF-0560-7884-64DF5417EB6E}"/>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25892" r="25892"/>
          <a:stretch/>
        </p:blipFill>
        <p:spPr>
          <a:xfrm>
            <a:off x="6011862" y="1492250"/>
            <a:ext cx="3132137" cy="3651250"/>
          </a:xfrm>
          <a:prstGeom prst="rect">
            <a:avLst/>
          </a:prstGeom>
          <a:noFill/>
        </p:spPr>
      </p:pic>
      <p:sp>
        <p:nvSpPr>
          <p:cNvPr id="7" name="Slide Number Placeholder 5">
            <a:extLst>
              <a:ext uri="{FF2B5EF4-FFF2-40B4-BE49-F238E27FC236}">
                <a16:creationId xmlns:a16="http://schemas.microsoft.com/office/drawing/2014/main" id="{3650295E-C741-F30D-25B1-6102A9B3B5FA}"/>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6</a:t>
            </a:fld>
            <a:endParaRPr lang="vi-VN">
              <a:solidFill>
                <a:schemeClr val="bg1"/>
              </a:solidFill>
            </a:endParaRPr>
          </a:p>
        </p:txBody>
      </p:sp>
    </p:spTree>
    <p:extLst>
      <p:ext uri="{BB962C8B-B14F-4D97-AF65-F5344CB8AC3E}">
        <p14:creationId xmlns:p14="http://schemas.microsoft.com/office/powerpoint/2010/main" val="65292679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2B16F0-1780-D91C-B8C9-B80B97A1EA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27" t="21557" b="20938"/>
          <a:stretch/>
        </p:blipFill>
        <p:spPr bwMode="auto">
          <a:xfrm>
            <a:off x="6011862" y="1492250"/>
            <a:ext cx="3132137" cy="365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7CADE5-7615-1A1A-0414-0BD06CAA5A24}"/>
              </a:ext>
            </a:extLst>
          </p:cNvPr>
          <p:cNvSpPr>
            <a:spLocks noGrp="1"/>
          </p:cNvSpPr>
          <p:nvPr>
            <p:ph type="title"/>
          </p:nvPr>
        </p:nvSpPr>
        <p:spPr>
          <a:xfrm>
            <a:off x="1835150" y="484187"/>
            <a:ext cx="4176712" cy="863427"/>
          </a:xfrm>
        </p:spPr>
        <p:txBody>
          <a:bodyPr/>
          <a:lstStyle/>
          <a:p>
            <a:r>
              <a:rPr lang="vi-VN" dirty="0"/>
              <a:t>Dịch vụ chăm sóc sức khỏe hàng đầu luôn có sẵn</a:t>
            </a:r>
          </a:p>
        </p:txBody>
      </p:sp>
      <p:sp>
        <p:nvSpPr>
          <p:cNvPr id="4" name="Content Placeholder 2">
            <a:extLst>
              <a:ext uri="{FF2B5EF4-FFF2-40B4-BE49-F238E27FC236}">
                <a16:creationId xmlns:a16="http://schemas.microsoft.com/office/drawing/2014/main" id="{B0550CC9-EA1C-A401-51F9-59673F460317}"/>
              </a:ext>
            </a:extLst>
          </p:cNvPr>
          <p:cNvSpPr>
            <a:spLocks noGrp="1"/>
          </p:cNvSpPr>
          <p:nvPr>
            <p:ph idx="1"/>
          </p:nvPr>
        </p:nvSpPr>
        <p:spPr>
          <a:xfrm>
            <a:off x="1835150" y="1492249"/>
            <a:ext cx="3015146" cy="3167064"/>
          </a:xfrm>
        </p:spPr>
        <p:txBody>
          <a:bodyPr anchor="t">
            <a:noAutofit/>
          </a:bodyPr>
          <a:lstStyle/>
          <a:p>
            <a:pPr marL="0" indent="0">
              <a:lnSpc>
                <a:spcPct val="130000"/>
              </a:lnSpc>
              <a:buNone/>
            </a:pPr>
            <a:r>
              <a:rPr lang="vi-VN" sz="1000" b="1" dirty="0"/>
              <a:t>Phần Lan là đất nước thực sự quan tâm đến sức khỏe và hạnh phúc của mọi cư dân. </a:t>
            </a:r>
            <a:r>
              <a:rPr lang="vi-VN" sz="1000" dirty="0"/>
              <a:t>Đó là lý do tại các dịch vụ chăm sóc sức khỏe đều dễ dàng tiếp cận bởi tất cả mọi người, với giá cả phải chăng.​</a:t>
            </a:r>
          </a:p>
          <a:p>
            <a:pPr marL="0" indent="0">
              <a:lnSpc>
                <a:spcPct val="130000"/>
              </a:lnSpc>
              <a:buNone/>
            </a:pPr>
            <a:endParaRPr lang="vi-VN" sz="1000" b="1" dirty="0"/>
          </a:p>
          <a:p>
            <a:pPr marL="0" indent="0">
              <a:lnSpc>
                <a:spcPct val="130000"/>
              </a:lnSpc>
              <a:buNone/>
            </a:pPr>
            <a:r>
              <a:rPr lang="vi-VN" sz="1000" b="1" dirty="0"/>
              <a:t>Chăm sóc sức khỏe ở Phần Lan không hoàn toàn miễn phí, nhưng không tốn kém và dễ dàng tiếp cận, </a:t>
            </a:r>
            <a:r>
              <a:rPr lang="vi-VN" sz="1000" dirty="0"/>
              <a:t>với nhiều dịch vụ được cung cấp miễn phí.</a:t>
            </a:r>
          </a:p>
          <a:p>
            <a:pPr marL="0" indent="0">
              <a:lnSpc>
                <a:spcPct val="130000"/>
              </a:lnSpc>
              <a:buNone/>
            </a:pPr>
            <a:endParaRPr lang="vi-VN" sz="1000" b="1" dirty="0"/>
          </a:p>
          <a:p>
            <a:pPr marL="0" indent="0">
              <a:lnSpc>
                <a:spcPct val="130000"/>
              </a:lnSpc>
              <a:buNone/>
            </a:pPr>
            <a:r>
              <a:rPr lang="vi-VN" sz="1000" b="1" dirty="0"/>
              <a:t>Các dịch vụ như thăm khám sức khỏe bà mẹ và trẻ em, tư vấn của y tá, và kiểm tra sức khỏe ban đầu được cung cấp miễn phí cho cư dân.</a:t>
            </a:r>
            <a:endParaRPr lang="vi-VN" sz="1000" dirty="0"/>
          </a:p>
        </p:txBody>
      </p:sp>
      <p:sp>
        <p:nvSpPr>
          <p:cNvPr id="7" name="Slide Number Placeholder 5">
            <a:extLst>
              <a:ext uri="{FF2B5EF4-FFF2-40B4-BE49-F238E27FC236}">
                <a16:creationId xmlns:a16="http://schemas.microsoft.com/office/drawing/2014/main" id="{3650295E-C741-F30D-25B1-6102A9B3B5FA}"/>
              </a:ext>
            </a:extLst>
          </p:cNvPr>
          <p:cNvSpPr>
            <a:spLocks noGrp="1"/>
          </p:cNvSpPr>
          <p:nvPr>
            <p:ph type="sldNum" sz="quarter" idx="12"/>
          </p:nvPr>
        </p:nvSpPr>
        <p:spPr>
          <a:prstGeom prst="rect">
            <a:avLst/>
          </a:prstGeom>
        </p:spPr>
        <p:txBody>
          <a:bodyPr/>
          <a:lstStyle/>
          <a:p>
            <a:fld id="{E9DC2C14-6E95-4EF0-AB2C-A4DB63E63034}" type="slidenum">
              <a:rPr lang="vi-VN" smtClean="0">
                <a:solidFill>
                  <a:schemeClr val="bg1"/>
                </a:solidFill>
              </a:rPr>
              <a:t>7</a:t>
            </a:fld>
            <a:endParaRPr lang="vi-VN" dirty="0">
              <a:solidFill>
                <a:schemeClr val="bg1"/>
              </a:solidFill>
            </a:endParaRPr>
          </a:p>
        </p:txBody>
      </p:sp>
    </p:spTree>
    <p:extLst>
      <p:ext uri="{BB962C8B-B14F-4D97-AF65-F5344CB8AC3E}">
        <p14:creationId xmlns:p14="http://schemas.microsoft.com/office/powerpoint/2010/main" val="21632249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B5AE-6BDA-B34C-06D3-8CEBE604DF2A}"/>
              </a:ext>
            </a:extLst>
          </p:cNvPr>
          <p:cNvSpPr>
            <a:spLocks noGrp="1"/>
          </p:cNvSpPr>
          <p:nvPr>
            <p:ph type="title"/>
          </p:nvPr>
        </p:nvSpPr>
        <p:spPr/>
        <p:txBody>
          <a:bodyPr/>
          <a:lstStyle/>
          <a:p>
            <a:r>
              <a:rPr lang="vi-VN" dirty="0"/>
              <a:t>Các dịch vụ văn hóa phong phú ​</a:t>
            </a:r>
          </a:p>
        </p:txBody>
      </p:sp>
      <p:sp>
        <p:nvSpPr>
          <p:cNvPr id="3" name="Content Placeholder 2">
            <a:extLst>
              <a:ext uri="{FF2B5EF4-FFF2-40B4-BE49-F238E27FC236}">
                <a16:creationId xmlns:a16="http://schemas.microsoft.com/office/drawing/2014/main" id="{9303EB52-79D5-AC8C-3F42-166845C0600C}"/>
              </a:ext>
            </a:extLst>
          </p:cNvPr>
          <p:cNvSpPr>
            <a:spLocks noGrp="1"/>
          </p:cNvSpPr>
          <p:nvPr>
            <p:ph idx="1"/>
          </p:nvPr>
        </p:nvSpPr>
        <p:spPr>
          <a:xfrm>
            <a:off x="1835150" y="1492249"/>
            <a:ext cx="2832266" cy="2879701"/>
          </a:xfrm>
        </p:spPr>
        <p:txBody>
          <a:bodyPr/>
          <a:lstStyle/>
          <a:p>
            <a:pPr marL="0" indent="0">
              <a:lnSpc>
                <a:spcPct val="130000"/>
              </a:lnSpc>
              <a:buNone/>
            </a:pPr>
            <a:r>
              <a:rPr lang="vi-VN" sz="1000" b="1" dirty="0"/>
              <a:t>Phần Lan có một nền văn hóa nghệ thuật sống động, với niềm tự hào của âm nhạc, khiêu vũ, sân khấu, điện ảnh, ẩm thực và nghệ thuật đa dạng.</a:t>
            </a:r>
          </a:p>
          <a:p>
            <a:pPr marL="0" indent="0">
              <a:lnSpc>
                <a:spcPct val="130000"/>
              </a:lnSpc>
              <a:buNone/>
            </a:pPr>
            <a:endParaRPr lang="vi-VN" sz="1000" b="1" dirty="0"/>
          </a:p>
          <a:p>
            <a:pPr marL="0" indent="0">
              <a:lnSpc>
                <a:spcPct val="130000"/>
              </a:lnSpc>
              <a:buNone/>
            </a:pPr>
            <a:r>
              <a:rPr lang="vi-VN" sz="1000" b="1" dirty="0"/>
              <a:t>Phần Lan có hơn 300 viện bảo tàng và một số công trình kiến ​​trúc mới thú vị nhất ở Bắc Âu. </a:t>
            </a:r>
            <a:r>
              <a:rPr lang="vi-VN" sz="1000" dirty="0"/>
              <a:t>Bạn cũng sẽ tìm thấy hàng loạt các sự kiện và lễ hội thú vị ở khắp nơi, kể cả thành thị và nông thôn, từ thú vị đến kỳ quái và cả điên rồ.</a:t>
            </a:r>
          </a:p>
        </p:txBody>
      </p:sp>
      <p:sp>
        <p:nvSpPr>
          <p:cNvPr id="4" name="Rectangle 3">
            <a:extLst>
              <a:ext uri="{FF2B5EF4-FFF2-40B4-BE49-F238E27FC236}">
                <a16:creationId xmlns:a16="http://schemas.microsoft.com/office/drawing/2014/main" id="{A173E856-3C35-16FE-623F-FFD93BCE51A9}"/>
              </a:ext>
            </a:extLst>
          </p:cNvPr>
          <p:cNvSpPr/>
          <p:nvPr/>
        </p:nvSpPr>
        <p:spPr>
          <a:xfrm>
            <a:off x="0" y="1492250"/>
            <a:ext cx="1619672" cy="1392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t">
            <a:spAutoFit/>
          </a:bodyPr>
          <a:lstStyle/>
          <a:p>
            <a:pPr marL="0" indent="0">
              <a:lnSpc>
                <a:spcPct val="130000"/>
              </a:lnSpc>
              <a:buFont typeface="Arial" panose="020B0604020202020204" pitchFamily="34" charset="0"/>
              <a:buNone/>
            </a:pPr>
            <a:r>
              <a:rPr lang="vi-VN" sz="800" dirty="0">
                <a:latin typeface="Tahoma" panose="020B0604030504040204" pitchFamily="34" charset="0"/>
                <a:ea typeface="Tahoma" panose="020B0604030504040204" pitchFamily="34" charset="0"/>
                <a:cs typeface="Tahoma" panose="020B0604030504040204" pitchFamily="34" charset="0"/>
              </a:rPr>
              <a:t>Khám phá chi tiết hơn những nét văn hóa nổi bật của Phần Lan:</a:t>
            </a:r>
            <a:br>
              <a:rPr lang="vi-VN" sz="800" dirty="0">
                <a:latin typeface="Tahoma" panose="020B0604030504040204" pitchFamily="34" charset="0"/>
                <a:ea typeface="Tahoma" panose="020B0604030504040204" pitchFamily="34" charset="0"/>
                <a:cs typeface="Tahoma" panose="020B0604030504040204" pitchFamily="34" charset="0"/>
              </a:rPr>
            </a:br>
            <a:endParaRPr lang="vi-VN" sz="800" dirty="0">
              <a:latin typeface="Tahoma" panose="020B0604030504040204" pitchFamily="34" charset="0"/>
              <a:ea typeface="Tahoma" panose="020B0604030504040204" pitchFamily="34" charset="0"/>
              <a:cs typeface="Tahoma" panose="020B0604030504040204" pitchFamily="34" charset="0"/>
            </a:endParaRPr>
          </a:p>
          <a:p>
            <a:pPr marL="0" indent="0">
              <a:lnSpc>
                <a:spcPct val="130000"/>
              </a:lnSpc>
              <a:buFont typeface="Arial" panose="020B0604020202020204" pitchFamily="34" charset="0"/>
              <a:buNone/>
            </a:pPr>
            <a:r>
              <a:rPr lang="vi-VN" sz="800" dirty="0">
                <a:solidFill>
                  <a:schemeClr val="bg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https://www.visitfinland.com/en/things-to-do/</a:t>
            </a:r>
            <a:endParaRPr lang="vi-VN" sz="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a:extLst>
              <a:ext uri="{FF2B5EF4-FFF2-40B4-BE49-F238E27FC236}">
                <a16:creationId xmlns:a16="http://schemas.microsoft.com/office/drawing/2014/main" id="{C81B488F-83E1-F61D-281D-3953E9B30E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 b="6351"/>
          <a:stretch/>
        </p:blipFill>
        <p:spPr bwMode="auto">
          <a:xfrm>
            <a:off x="6011863" y="1492250"/>
            <a:ext cx="3132137" cy="36512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30D4F73B-5290-AA95-181B-76FF3920EEF2}"/>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8</a:t>
            </a:fld>
            <a:endParaRPr lang="vi-VN" dirty="0">
              <a:solidFill>
                <a:schemeClr val="bg1"/>
              </a:solidFill>
            </a:endParaRPr>
          </a:p>
        </p:txBody>
      </p:sp>
    </p:spTree>
    <p:extLst>
      <p:ext uri="{BB962C8B-B14F-4D97-AF65-F5344CB8AC3E}">
        <p14:creationId xmlns:p14="http://schemas.microsoft.com/office/powerpoint/2010/main" val="6745493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7B9790-B749-CEA6-0077-6FA9BF22BEFF}"/>
              </a:ext>
            </a:extLst>
          </p:cNvPr>
          <p:cNvSpPr>
            <a:spLocks noGrp="1"/>
          </p:cNvSpPr>
          <p:nvPr>
            <p:ph type="title"/>
          </p:nvPr>
        </p:nvSpPr>
        <p:spPr>
          <a:xfrm>
            <a:off x="1835149" y="484187"/>
            <a:ext cx="2989263" cy="863427"/>
          </a:xfrm>
        </p:spPr>
        <p:txBody>
          <a:bodyPr/>
          <a:lstStyle/>
          <a:p>
            <a:r>
              <a:rPr lang="vi-VN"/>
              <a:t>Các công ty hàng đầu Phần Lan hiện đang tuyển dụng</a:t>
            </a:r>
          </a:p>
        </p:txBody>
      </p:sp>
      <p:pic>
        <p:nvPicPr>
          <p:cNvPr id="7" name="Kuva 5">
            <a:extLst>
              <a:ext uri="{FF2B5EF4-FFF2-40B4-BE49-F238E27FC236}">
                <a16:creationId xmlns:a16="http://schemas.microsoft.com/office/drawing/2014/main" id="{9ECD0ABE-5968-8BAA-A6C9-E690C7936EC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43066" r="15062"/>
          <a:stretch/>
        </p:blipFill>
        <p:spPr>
          <a:xfrm>
            <a:off x="5292725" y="0"/>
            <a:ext cx="3851275" cy="5143500"/>
          </a:xfrm>
          <a:prstGeom prst="rect">
            <a:avLst/>
          </a:prstGeom>
        </p:spPr>
      </p:pic>
      <p:sp>
        <p:nvSpPr>
          <p:cNvPr id="8" name="Freeform 11">
            <a:extLst>
              <a:ext uri="{FF2B5EF4-FFF2-40B4-BE49-F238E27FC236}">
                <a16:creationId xmlns:a16="http://schemas.microsoft.com/office/drawing/2014/main" id="{96E64C43-7F6B-223A-8F75-1AC016339E64}"/>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9" name="Slide Number Placeholder 5">
            <a:extLst>
              <a:ext uri="{FF2B5EF4-FFF2-40B4-BE49-F238E27FC236}">
                <a16:creationId xmlns:a16="http://schemas.microsoft.com/office/drawing/2014/main" id="{815ED203-CB3E-4E4E-19F0-62580B9BC2F4}"/>
              </a:ext>
            </a:extLst>
          </p:cNvPr>
          <p:cNvSpPr>
            <a:spLocks noGrp="1"/>
          </p:cNvSpPr>
          <p:nvPr>
            <p:ph type="sldNum" sz="quarter" idx="12"/>
          </p:nvPr>
        </p:nvSpPr>
        <p:spPr>
          <a:xfrm>
            <a:off x="7956549" y="4515966"/>
            <a:ext cx="719457" cy="143347"/>
          </a:xfrm>
          <a:prstGeom prst="rect">
            <a:avLst/>
          </a:prstGeom>
        </p:spPr>
        <p:txBody>
          <a:bodyPr/>
          <a:lstStyle/>
          <a:p>
            <a:fld id="{E9DC2C14-6E95-4EF0-AB2C-A4DB63E63034}" type="slidenum">
              <a:rPr lang="vi-VN" smtClean="0">
                <a:solidFill>
                  <a:schemeClr val="bg1"/>
                </a:solidFill>
              </a:rPr>
              <a:t>9</a:t>
            </a:fld>
            <a:endParaRPr lang="vi-VN">
              <a:solidFill>
                <a:schemeClr val="bg1"/>
              </a:solidFill>
            </a:endParaRPr>
          </a:p>
        </p:txBody>
      </p:sp>
      <p:sp>
        <p:nvSpPr>
          <p:cNvPr id="10" name="Sisällön paikkamerkki 2">
            <a:extLst>
              <a:ext uri="{FF2B5EF4-FFF2-40B4-BE49-F238E27FC236}">
                <a16:creationId xmlns:a16="http://schemas.microsoft.com/office/drawing/2014/main" id="{288E23BB-43D3-900B-F481-F5880582B148}"/>
              </a:ext>
            </a:extLst>
          </p:cNvPr>
          <p:cNvSpPr txBox="1">
            <a:spLocks/>
          </p:cNvSpPr>
          <p:nvPr/>
        </p:nvSpPr>
        <p:spPr>
          <a:xfrm>
            <a:off x="1835149" y="2751999"/>
            <a:ext cx="2665289" cy="216728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vi-VN" sz="1000" b="1" dirty="0">
                <a:latin typeface="Tahoma" panose="020B0604030504040204" pitchFamily="34" charset="0"/>
                <a:ea typeface="Tahoma" panose="020B0604030504040204" pitchFamily="34" charset="0"/>
                <a:cs typeface="Tahoma" panose="020B0604030504040204" pitchFamily="34" charset="0"/>
              </a:rPr>
              <a:t>Bạn muốn trở thành một phần của nhóm chuyên gia phát triển những cải tiến giúp thay đổi thế giới?</a:t>
            </a:r>
            <a:br>
              <a:rPr lang="vi-VN" sz="1000" b="1" dirty="0">
                <a:latin typeface="Tahoma" panose="020B0604030504040204" pitchFamily="34" charset="0"/>
                <a:ea typeface="Tahoma" panose="020B0604030504040204" pitchFamily="34" charset="0"/>
                <a:cs typeface="Tahoma" panose="020B0604030504040204" pitchFamily="34" charset="0"/>
              </a:rPr>
            </a:br>
            <a:endParaRPr lang="vi-VN" sz="1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1000" dirty="0">
                <a:latin typeface="Tahoma" panose="020B0604030504040204" pitchFamily="34" charset="0"/>
                <a:ea typeface="Tahoma" panose="020B0604030504040204" pitchFamily="34" charset="0"/>
                <a:cs typeface="Tahoma" panose="020B0604030504040204" pitchFamily="34" charset="0"/>
              </a:rPr>
              <a:t>Phần Lan là quê hương của một số công ty hàng đầu thế giới trong các lĩnh vực công nghệ thông tin, công nghệ sạch, công nghệ hàng hải – đó chỉ là một số ít. Và họ đang trong công cuộc tìm kiếm các tài năng quốc tế!</a:t>
            </a:r>
          </a:p>
        </p:txBody>
      </p:sp>
      <p:sp>
        <p:nvSpPr>
          <p:cNvPr id="11" name="Rectangle 10">
            <a:extLst>
              <a:ext uri="{FF2B5EF4-FFF2-40B4-BE49-F238E27FC236}">
                <a16:creationId xmlns:a16="http://schemas.microsoft.com/office/drawing/2014/main" id="{FAA391C4-5FAC-80B5-0480-EE4D39F531D3}"/>
              </a:ext>
            </a:extLst>
          </p:cNvPr>
          <p:cNvSpPr/>
          <p:nvPr/>
        </p:nvSpPr>
        <p:spPr>
          <a:xfrm>
            <a:off x="0" y="2751999"/>
            <a:ext cx="1619672" cy="91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tIns="144000" rIns="144000" bIns="144000" rtlCol="0" anchor="t">
            <a:spAutoFit/>
          </a:bodyPr>
          <a:lstStyle/>
          <a:p>
            <a:pPr marL="0" indent="0">
              <a:lnSpc>
                <a:spcPct val="130000"/>
              </a:lnSpc>
              <a:buFont typeface="Arial" panose="020B0604020202020204" pitchFamily="34" charset="0"/>
              <a:buNone/>
            </a:pPr>
            <a:r>
              <a:rPr lang="vi-VN" sz="800" dirty="0">
                <a:latin typeface="Tahoma" panose="020B0604030504040204" pitchFamily="34" charset="0"/>
                <a:ea typeface="Tahoma" panose="020B0604030504040204" pitchFamily="34" charset="0"/>
                <a:cs typeface="Tahoma" panose="020B0604030504040204" pitchFamily="34" charset="0"/>
              </a:rPr>
              <a:t>Tìm hiểu thêm tại: </a:t>
            </a:r>
          </a:p>
          <a:p>
            <a:pPr marL="0" indent="0">
              <a:lnSpc>
                <a:spcPct val="130000"/>
              </a:lnSpc>
              <a:buFont typeface="Arial" panose="020B0604020202020204" pitchFamily="34" charset="0"/>
              <a:buNone/>
            </a:pPr>
            <a:r>
              <a:rPr lang="vi-VN" sz="800" dirty="0">
                <a:latin typeface="Tahoma" panose="020B0604030504040204" pitchFamily="34" charset="0"/>
                <a:ea typeface="Tahoma" panose="020B0604030504040204" pitchFamily="34" charset="0"/>
                <a:cs typeface="Tahoma" panose="020B0604030504040204" pitchFamily="34" charset="0"/>
              </a:rPr>
              <a:t> </a:t>
            </a:r>
            <a:r>
              <a:rPr lang="vi-VN" sz="800" dirty="0">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www.workinfinland.com</a:t>
            </a:r>
            <a:endParaRPr lang="vi-VN"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2935075"/>
      </p:ext>
    </p:extLst>
  </p:cSld>
  <p:clrMapOvr>
    <a:masterClrMapping/>
  </p:clrMapOvr>
  <p:transition spd="med">
    <p:fade/>
  </p:transition>
</p:sld>
</file>

<file path=ppt/theme/theme1.xml><?xml version="1.0" encoding="utf-8"?>
<a:theme xmlns:a="http://schemas.openxmlformats.org/drawingml/2006/main" name="1_Suomi Finland">
  <a:themeElements>
    <a:clrScheme name="Work in Finland">
      <a:dk1>
        <a:srgbClr val="FFAA50"/>
      </a:dk1>
      <a:lt1>
        <a:srgbClr val="FFFFFF"/>
      </a:lt1>
      <a:dk2>
        <a:srgbClr val="DAEDFE"/>
      </a:dk2>
      <a:lt2>
        <a:srgbClr val="FADDCF"/>
      </a:lt2>
      <a:accent1>
        <a:srgbClr val="002EA2"/>
      </a:accent1>
      <a:accent2>
        <a:srgbClr val="D9D9D9"/>
      </a:accent2>
      <a:accent3>
        <a:srgbClr val="A2A2A2"/>
      </a:accent3>
      <a:accent4>
        <a:srgbClr val="000000"/>
      </a:accent4>
      <a:accent5>
        <a:srgbClr val="5977C3"/>
      </a:accent5>
      <a:accent6>
        <a:srgbClr val="F4F4F4"/>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56d766-ff1e-4259-b6dc-ef5737eed16e" xsi:nil="true"/>
    <lcf76f155ced4ddcb4097134ff3c332f xmlns="7443053d-2fef-45f2-b252-b286431b4b2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8EE4CC29F34B4AA4269A7AFC21B64E" ma:contentTypeVersion="15" ma:contentTypeDescription="Create a new document." ma:contentTypeScope="" ma:versionID="f2ee00174b70994741d76f3515c116fc">
  <xsd:schema xmlns:xsd="http://www.w3.org/2001/XMLSchema" xmlns:xs="http://www.w3.org/2001/XMLSchema" xmlns:p="http://schemas.microsoft.com/office/2006/metadata/properties" xmlns:ns2="7443053d-2fef-45f2-b252-b286431b4b23" xmlns:ns3="cb56d766-ff1e-4259-b6dc-ef5737eed16e" targetNamespace="http://schemas.microsoft.com/office/2006/metadata/properties" ma:root="true" ma:fieldsID="4306885edbc012499483c48404013fe2" ns2:_="" ns3:_="">
    <xsd:import namespace="7443053d-2fef-45f2-b252-b286431b4b23"/>
    <xsd:import namespace="cb56d766-ff1e-4259-b6dc-ef5737eed1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3053d-2fef-45f2-b252-b286431b4b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56d766-ff1e-4259-b6dc-ef5737eed1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532cfa8-5ecd-4684-9073-f9bb47675d6b}" ma:internalName="TaxCatchAll" ma:showField="CatchAllData" ma:web="cb56d766-ff1e-4259-b6dc-ef5737eed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773E5-9032-4E30-8798-0546F17E671C}">
  <ds:schemaRefs>
    <ds:schemaRef ds:uri="http://schemas.microsoft.com/sharepoint/v3/contenttype/forms"/>
  </ds:schemaRefs>
</ds:datastoreItem>
</file>

<file path=customXml/itemProps2.xml><?xml version="1.0" encoding="utf-8"?>
<ds:datastoreItem xmlns:ds="http://schemas.openxmlformats.org/officeDocument/2006/customXml" ds:itemID="{6A34160F-C240-4F1D-930B-DF794DA53BE3}">
  <ds:schemaRefs>
    <ds:schemaRef ds:uri="http://purl.org/dc/elements/1.1/"/>
    <ds:schemaRef ds:uri="http://purl.org/dc/dcmitype/"/>
    <ds:schemaRef ds:uri="http://schemas.openxmlformats.org/package/2006/metadata/core-properties"/>
    <ds:schemaRef ds:uri="7443053d-2fef-45f2-b252-b286431b4b23"/>
    <ds:schemaRef ds:uri="cb56d766-ff1e-4259-b6dc-ef5737eed16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D915B14-4C66-4B24-8597-8BAD5E36B4F6}">
  <ds:schemaRefs>
    <ds:schemaRef ds:uri="7443053d-2fef-45f2-b252-b286431b4b23"/>
    <ds:schemaRef ds:uri="cb56d766-ff1e-4259-b6dc-ef5737eed1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1_Suomi Finland</Template>
  <TotalTime>228</TotalTime>
  <Words>1678</Words>
  <Application>Microsoft Macintosh PowerPoint</Application>
  <PresentationFormat>On-screen Show (16:9)</PresentationFormat>
  <Paragraphs>108</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Finlandica</vt:lpstr>
      <vt:lpstr>Tahoma</vt:lpstr>
      <vt:lpstr>1_Suomi Finland</vt:lpstr>
      <vt:lpstr>1_Suomi Finland Blanco</vt:lpstr>
      <vt:lpstr>PowerPoint Presentation</vt:lpstr>
      <vt:lpstr>Tại sao nên chọn Phần Lan?</vt:lpstr>
      <vt:lpstr>Tìm kiếm sự cân bằng giữa công việc và cuộc sống của bạn</vt:lpstr>
      <vt:lpstr>Sự an toàn và ổn định ở Phần Lan</vt:lpstr>
      <vt:lpstr>Các cơ hội để cải tiến và phát triển kĩ năng ​</vt:lpstr>
      <vt:lpstr>Nền giáo dục đẳng cấp thế giới</vt:lpstr>
      <vt:lpstr>Dịch vụ chăm sóc sức khỏe hàng đầu luôn có sẵn</vt:lpstr>
      <vt:lpstr>Các dịch vụ văn hóa phong phú ​</vt:lpstr>
      <vt:lpstr>Các công ty hàng đầu Phần Lan hiện đang tuyển dụng</vt:lpstr>
      <vt:lpstr>workinfinland.com</vt:lpstr>
      <vt:lpstr>Bắt đầu hành trình khởi nghiệp của bạn tại Phần Lan</vt:lpstr>
      <vt:lpstr>Du học tại Phần Lan</vt:lpstr>
      <vt:lpstr>Hiểu thêm về chúng tôi qua LinkedIn và Youtube</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 Angela</dc:creator>
  <cp:lastModifiedBy>Soh, Angela</cp:lastModifiedBy>
  <cp:revision>11</cp:revision>
  <dcterms:created xsi:type="dcterms:W3CDTF">2023-03-16T11:10:30Z</dcterms:created>
  <dcterms:modified xsi:type="dcterms:W3CDTF">2023-03-31T10:54:34Z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0x010100698EE4CC29F34B4AA4269A7AFC21B64E</vt:lpwstr>
  </property>
  <property fmtid="{D5CDD505-2E9C-101B-9397-08002B2CF9AE}" pid="3" name="MediaServiceImageTags">
    <vt:lpwstr/>
  </property>
</Properties>
</file>