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4"/>
    <p:sldMasterId id="2147483682" r:id="rId5"/>
  </p:sldMasterIdLst>
  <p:notesMasterIdLst>
    <p:notesMasterId r:id="rId15"/>
  </p:notesMasterIdLst>
  <p:handoutMasterIdLst>
    <p:handoutMasterId r:id="rId16"/>
  </p:handoutMasterIdLst>
  <p:sldIdLst>
    <p:sldId id="2147376323" r:id="rId6"/>
    <p:sldId id="2147376313" r:id="rId7"/>
    <p:sldId id="2147376325" r:id="rId8"/>
    <p:sldId id="2147376326" r:id="rId9"/>
    <p:sldId id="2147376327" r:id="rId10"/>
    <p:sldId id="2147376318" r:id="rId11"/>
    <p:sldId id="2147376320" r:id="rId12"/>
    <p:sldId id="2147376321" r:id="rId13"/>
    <p:sldId id="2147376322" r:id="rId14"/>
  </p:sldIdLst>
  <p:sldSz cx="9144000" cy="5143500" type="screen16x9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305">
          <p15:clr>
            <a:srgbClr val="A4A3A4"/>
          </p15:clr>
        </p15:guide>
        <p15:guide id="3" orient="horz" pos="2754">
          <p15:clr>
            <a:srgbClr val="A4A3A4"/>
          </p15:clr>
        </p15:guide>
        <p15:guide id="4" orient="horz" pos="531">
          <p15:clr>
            <a:srgbClr val="A4A3A4"/>
          </p15:clr>
        </p15:guide>
        <p15:guide id="5" orient="horz" pos="940">
          <p15:clr>
            <a:srgbClr val="A4A3A4"/>
          </p15:clr>
        </p15:guide>
        <p15:guide id="6" orient="horz" pos="849">
          <p15:clr>
            <a:srgbClr val="A4A3A4"/>
          </p15:clr>
        </p15:guide>
        <p15:guide id="7" orient="horz" pos="1756">
          <p15:clr>
            <a:srgbClr val="A4A3A4"/>
          </p15:clr>
        </p15:guide>
        <p15:guide id="8" pos="2880">
          <p15:clr>
            <a:srgbClr val="A4A3A4"/>
          </p15:clr>
        </p15:guide>
        <p15:guide id="9" pos="295">
          <p15:clr>
            <a:srgbClr val="A4A3A4"/>
          </p15:clr>
        </p15:guide>
        <p15:guide id="10" pos="5465">
          <p15:clr>
            <a:srgbClr val="A4A3A4"/>
          </p15:clr>
        </p15:guide>
        <p15:guide id="11" pos="1156">
          <p15:clr>
            <a:srgbClr val="A4A3A4"/>
          </p15:clr>
        </p15:guide>
        <p15:guide id="12" pos="1973">
          <p15:clr>
            <a:srgbClr val="A4A3A4"/>
          </p15:clr>
        </p15:guide>
        <p15:guide id="13" pos="3787">
          <p15:clr>
            <a:srgbClr val="A4A3A4"/>
          </p15:clr>
        </p15:guide>
        <p15:guide id="14" pos="4632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D433548-8F03-4B59-88BF-BB0DFA0E0443}" v="2" dt="2023-04-12T10:32:35.3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orient="horz" pos="305"/>
        <p:guide orient="horz" pos="2754"/>
        <p:guide orient="horz" pos="531"/>
        <p:guide orient="horz" pos="940"/>
        <p:guide orient="horz" pos="849"/>
        <p:guide orient="horz" pos="1756"/>
        <p:guide pos="2880"/>
        <p:guide pos="295"/>
        <p:guide pos="5465"/>
        <p:guide pos="1156"/>
        <p:guide pos="1973"/>
        <p:guide pos="3787"/>
        <p:guide pos="4632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iikka Hirsto" userId="244b3ccf-4734-4140-b1aa-a6adb274af23" providerId="ADAL" clId="{0D433548-8F03-4B59-88BF-BB0DFA0E0443}"/>
    <pc:docChg chg="custSel addSld delSld modSld sldOrd">
      <pc:chgData name="Riikka Hirsto" userId="244b3ccf-4734-4140-b1aa-a6adb274af23" providerId="ADAL" clId="{0D433548-8F03-4B59-88BF-BB0DFA0E0443}" dt="2023-04-12T10:32:46.808" v="187" actId="20577"/>
      <pc:docMkLst>
        <pc:docMk/>
      </pc:docMkLst>
      <pc:sldChg chg="del">
        <pc:chgData name="Riikka Hirsto" userId="244b3ccf-4734-4140-b1aa-a6adb274af23" providerId="ADAL" clId="{0D433548-8F03-4B59-88BF-BB0DFA0E0443}" dt="2023-04-04T09:42:32.779" v="0" actId="47"/>
        <pc:sldMkLst>
          <pc:docMk/>
          <pc:sldMk cId="652926799" sldId="2147376316"/>
        </pc:sldMkLst>
      </pc:sldChg>
      <pc:sldChg chg="del">
        <pc:chgData name="Riikka Hirsto" userId="244b3ccf-4734-4140-b1aa-a6adb274af23" providerId="ADAL" clId="{0D433548-8F03-4B59-88BF-BB0DFA0E0443}" dt="2023-04-04T09:42:37.377" v="2" actId="47"/>
        <pc:sldMkLst>
          <pc:docMk/>
          <pc:sldMk cId="2302935075" sldId="2147376317"/>
        </pc:sldMkLst>
      </pc:sldChg>
      <pc:sldChg chg="ord">
        <pc:chgData name="Riikka Hirsto" userId="244b3ccf-4734-4140-b1aa-a6adb274af23" providerId="ADAL" clId="{0D433548-8F03-4B59-88BF-BB0DFA0E0443}" dt="2023-04-04T09:51:05.245" v="8"/>
        <pc:sldMkLst>
          <pc:docMk/>
          <pc:sldMk cId="2687828750" sldId="2147376318"/>
        </pc:sldMkLst>
      </pc:sldChg>
      <pc:sldChg chg="modSp add del mod">
        <pc:chgData name="Riikka Hirsto" userId="244b3ccf-4734-4140-b1aa-a6adb274af23" providerId="ADAL" clId="{0D433548-8F03-4B59-88BF-BB0DFA0E0443}" dt="2023-04-12T10:32:46.808" v="187" actId="20577"/>
        <pc:sldMkLst>
          <pc:docMk/>
          <pc:sldMk cId="890084649" sldId="2147376321"/>
        </pc:sldMkLst>
        <pc:spChg chg="mod">
          <ac:chgData name="Riikka Hirsto" userId="244b3ccf-4734-4140-b1aa-a6adb274af23" providerId="ADAL" clId="{0D433548-8F03-4B59-88BF-BB0DFA0E0443}" dt="2023-04-12T10:32:46.808" v="187" actId="20577"/>
          <ac:spMkLst>
            <pc:docMk/>
            <pc:sldMk cId="890084649" sldId="2147376321"/>
            <ac:spMk id="11" creationId="{059EB5D8-B75F-A79A-5D43-7F05B9F8432F}"/>
          </ac:spMkLst>
        </pc:spChg>
      </pc:sldChg>
      <pc:sldChg chg="modSp mod">
        <pc:chgData name="Riikka Hirsto" userId="244b3ccf-4734-4140-b1aa-a6adb274af23" providerId="ADAL" clId="{0D433548-8F03-4B59-88BF-BB0DFA0E0443}" dt="2023-04-12T08:28:57.318" v="172" actId="20577"/>
        <pc:sldMkLst>
          <pc:docMk/>
          <pc:sldMk cId="3411056814" sldId="2147376323"/>
        </pc:sldMkLst>
        <pc:spChg chg="mod">
          <ac:chgData name="Riikka Hirsto" userId="244b3ccf-4734-4140-b1aa-a6adb274af23" providerId="ADAL" clId="{0D433548-8F03-4B59-88BF-BB0DFA0E0443}" dt="2023-04-12T08:28:57.318" v="172" actId="20577"/>
          <ac:spMkLst>
            <pc:docMk/>
            <pc:sldMk cId="3411056814" sldId="2147376323"/>
            <ac:spMk id="2" creationId="{2C05BBE5-E1A5-66E4-A1D0-D5F7B0B7B223}"/>
          </ac:spMkLst>
        </pc:spChg>
      </pc:sldChg>
      <pc:sldChg chg="del">
        <pc:chgData name="Riikka Hirsto" userId="244b3ccf-4734-4140-b1aa-a6adb274af23" providerId="ADAL" clId="{0D433548-8F03-4B59-88BF-BB0DFA0E0443}" dt="2023-04-04T09:42:34.393" v="1" actId="47"/>
        <pc:sldMkLst>
          <pc:docMk/>
          <pc:sldMk cId="2163224938" sldId="2147376324"/>
        </pc:sldMkLst>
      </pc:sldChg>
      <pc:sldChg chg="addSp modSp mod">
        <pc:chgData name="Riikka Hirsto" userId="244b3ccf-4734-4140-b1aa-a6adb274af23" providerId="ADAL" clId="{0D433548-8F03-4B59-88BF-BB0DFA0E0443}" dt="2023-04-04T09:57:00.177" v="24" actId="732"/>
        <pc:sldMkLst>
          <pc:docMk/>
          <pc:sldMk cId="3642930823" sldId="2147376325"/>
        </pc:sldMkLst>
        <pc:picChg chg="add mod modCrop">
          <ac:chgData name="Riikka Hirsto" userId="244b3ccf-4734-4140-b1aa-a6adb274af23" providerId="ADAL" clId="{0D433548-8F03-4B59-88BF-BB0DFA0E0443}" dt="2023-04-04T09:57:00.177" v="24" actId="732"/>
          <ac:picMkLst>
            <pc:docMk/>
            <pc:sldMk cId="3642930823" sldId="2147376325"/>
            <ac:picMk id="5" creationId="{A511245D-D2FC-2726-0F5B-4AA6D3D190A1}"/>
          </ac:picMkLst>
        </pc:picChg>
      </pc:sldChg>
      <pc:sldChg chg="del">
        <pc:chgData name="Riikka Hirsto" userId="244b3ccf-4734-4140-b1aa-a6adb274af23" providerId="ADAL" clId="{0D433548-8F03-4B59-88BF-BB0DFA0E0443}" dt="2023-04-04T09:50:16.177" v="4" actId="47"/>
        <pc:sldMkLst>
          <pc:docMk/>
          <pc:sldMk cId="3826480699" sldId="2147376328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90968A-C5CD-48D6-8084-81464DC378B1}" type="datetimeFigureOut">
              <a:rPr lang="fi-FI" sz="800" smtClean="0"/>
              <a:t>12.4.2023</a:t>
            </a:fld>
            <a:endParaRPr lang="fi-FI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022C6F-5F5C-45CE-A66E-8D600E059F7A}" type="slidenum">
              <a:rPr lang="fi-FI" sz="800" smtClean="0"/>
              <a:t>‹#›</a:t>
            </a:fld>
            <a:endParaRPr lang="fi-FI" sz="800"/>
          </a:p>
        </p:txBody>
      </p:sp>
    </p:spTree>
    <p:extLst>
      <p:ext uri="{BB962C8B-B14F-4D97-AF65-F5344CB8AC3E}">
        <p14:creationId xmlns:p14="http://schemas.microsoft.com/office/powerpoint/2010/main" val="36316499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800"/>
            </a:lvl1pPr>
          </a:lstStyle>
          <a:p>
            <a:fld id="{F012230E-46B9-4165-8898-A333A13AD8A2}" type="datetimeFigureOut">
              <a:rPr lang="fi-FI" smtClean="0"/>
              <a:pPr/>
              <a:t>12.4.2023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92696" y="861129"/>
            <a:ext cx="5472608" cy="307834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/>
            </a:lvl1pPr>
          </a:lstStyle>
          <a:p>
            <a:fld id="{94EC3156-D817-4798-A24F-2085AE082267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13335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lag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CBDEA8-9BD5-0C44-913D-A31C1281868F}" type="datetime1">
              <a:rPr lang="fi-FI" smtClean="0"/>
              <a:t>12.4.2023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>
            <a:grpSpLocks noChangeAspect="1"/>
          </p:cNvGrpSpPr>
          <p:nvPr userDrawn="1"/>
        </p:nvGrpSpPr>
        <p:grpSpPr>
          <a:xfrm>
            <a:off x="3131863" y="1693158"/>
            <a:ext cx="2880000" cy="1757183"/>
            <a:chOff x="6372200" y="3003798"/>
            <a:chExt cx="720725" cy="439738"/>
          </a:xfrm>
        </p:grpSpPr>
        <p:sp>
          <p:nvSpPr>
            <p:cNvPr id="15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2649212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 baseline="0"/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D5B0E4-9D3D-1B43-812D-DC44E791024D}" type="datetime1">
              <a:rPr lang="fi-FI" smtClean="0"/>
              <a:t>12.4.2023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952949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35150" y="1492250"/>
            <a:ext cx="2664842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92250"/>
            <a:ext cx="2660650" cy="287972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14F9-EB2B-0D4F-8F28-271F12107DB4}" type="datetime1">
              <a:rPr lang="fi-FI" smtClean="0"/>
              <a:t>12.4.2023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211413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2662238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009" y="1492251"/>
            <a:ext cx="2664842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779662"/>
            <a:ext cx="2663824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1E6EC-92F7-6B4E-8279-5EB71B38C0C5}" type="datetime1">
              <a:rPr lang="fi-FI" smtClean="0"/>
              <a:t>12.4.2023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38130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51"/>
            <a:ext cx="5473700" cy="287412"/>
          </a:xfrm>
        </p:spPr>
        <p:txBody>
          <a:bodyPr anchor="b"/>
          <a:lstStyle>
            <a:lvl1pPr marL="0" indent="0">
              <a:buNone/>
              <a:defRPr sz="1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35150" y="1779662"/>
            <a:ext cx="5473700" cy="2592313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00B84-8DDB-8C40-AD8F-F50D046CC222}" type="datetime1">
              <a:rPr lang="fi-FI" smtClean="0"/>
              <a:t>12.4.2023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984311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F63E03-6B74-054C-8C1B-76808F4A963F}" type="datetime1">
              <a:rPr lang="fi-FI" smtClean="0"/>
              <a:t>12.4.2023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397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2736850" cy="863427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35150" y="1492249"/>
            <a:ext cx="2736850" cy="287970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5292725" y="0"/>
            <a:ext cx="3851275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400"/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A5A40-F9D2-9F41-9B67-6B25AE089B08}" type="datetime1">
              <a:rPr lang="fi-FI" smtClean="0"/>
              <a:t>12.4.2023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03236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3F3A67-8930-2C4B-8A90-863E1F9BC8A2}" type="datetime1">
              <a:rPr lang="fi-FI" smtClean="0"/>
              <a:t>12.4.2023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93112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30AE1-D009-49A6-AFBC-48C836E46FD5}" type="datetime1">
              <a:rPr lang="fi-FI" smtClean="0"/>
              <a:t>12.4.2023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286148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B6E6A-F1BF-4D0B-8E96-152A3DAE3272}" type="datetime1">
              <a:rPr lang="fi-FI" smtClean="0"/>
              <a:t>12.4.2023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697811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7EA1DF-865A-4043-89D3-51B1EE7AF1CF}" type="datetime1">
              <a:rPr lang="fi-FI" smtClean="0"/>
              <a:t>12.4.2023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1463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614"/>
            <a:ext cx="5473700" cy="1440161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/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774"/>
            <a:ext cx="5473700" cy="648072"/>
          </a:xfrm>
        </p:spPr>
        <p:txBody>
          <a:bodyPr/>
          <a:lstStyle>
            <a:lvl1pPr marL="0" indent="0" algn="l">
              <a:buNone/>
              <a:defRPr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9FF73-6F0C-C549-A81B-BD4518F8C2F1}" type="datetime1">
              <a:rPr lang="fi-FI" smtClean="0"/>
              <a:t>12.4.2023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406030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 Blu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F1219C-CC65-A542-8DC7-51655A330D86}" type="datetime1">
              <a:rPr lang="fi-FI" smtClean="0"/>
              <a:t>12.4.2023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61199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9144000" cy="5143500"/>
          </a:xfrm>
          <a:solidFill>
            <a:schemeClr val="accent2"/>
          </a:solidFill>
        </p:spPr>
        <p:txBody>
          <a:bodyPr/>
          <a:lstStyle>
            <a:lvl1pPr marL="0" indent="0">
              <a:buFontTx/>
              <a:buNone/>
              <a:defRPr sz="1200"/>
            </a:lvl1pPr>
          </a:lstStyle>
          <a:p>
            <a:r>
              <a:rPr lang="en-US"/>
              <a:t>Insert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35150" y="1347788"/>
            <a:ext cx="5473700" cy="1439862"/>
          </a:xfrm>
        </p:spPr>
        <p:txBody>
          <a:bodyPr anchor="b" anchorCtr="0"/>
          <a:lstStyle>
            <a:lvl1pPr>
              <a:lnSpc>
                <a:spcPct val="80000"/>
              </a:lnSpc>
              <a:defRPr sz="540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headline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35150" y="2787650"/>
            <a:ext cx="5473700" cy="648196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63EC306-42DD-6D4F-9E16-BE9B3280393F}" type="datetime1">
              <a:rPr lang="fi-FI" smtClean="0"/>
              <a:t>12.4.2023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160290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E61757-E20E-604B-9756-4A12243286F2}" type="datetime1">
              <a:rPr lang="fi-FI" smtClean="0"/>
              <a:t>12.4.2023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216235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Gray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E2011-BF93-9647-A265-1814C6D8624D}" type="datetime1">
              <a:rPr lang="fi-FI" smtClean="0"/>
              <a:t>12.4.2023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>
          <a:xfrm>
            <a:off x="468313" y="484188"/>
            <a:ext cx="588028" cy="358775"/>
            <a:chOff x="6372200" y="3003798"/>
            <a:chExt cx="720725" cy="439738"/>
          </a:xfrm>
        </p:grpSpPr>
        <p:sp>
          <p:nvSpPr>
            <p:cNvPr id="10" name="Freeform 7"/>
            <p:cNvSpPr>
              <a:spLocks noEditPoints="1"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202 w 454"/>
                <a:gd name="T1" fmla="*/ 101 h 277"/>
                <a:gd name="T2" fmla="*/ 454 w 454"/>
                <a:gd name="T3" fmla="*/ 101 h 277"/>
                <a:gd name="T4" fmla="*/ 454 w 454"/>
                <a:gd name="T5" fmla="*/ 0 h 277"/>
                <a:gd name="T6" fmla="*/ 202 w 454"/>
                <a:gd name="T7" fmla="*/ 0 h 277"/>
                <a:gd name="T8" fmla="*/ 202 w 454"/>
                <a:gd name="T9" fmla="*/ 101 h 277"/>
                <a:gd name="T10" fmla="*/ 0 w 454"/>
                <a:gd name="T11" fmla="*/ 277 h 277"/>
                <a:gd name="T12" fmla="*/ 126 w 454"/>
                <a:gd name="T13" fmla="*/ 277 h 277"/>
                <a:gd name="T14" fmla="*/ 126 w 454"/>
                <a:gd name="T15" fmla="*/ 176 h 277"/>
                <a:gd name="T16" fmla="*/ 0 w 454"/>
                <a:gd name="T17" fmla="*/ 176 h 277"/>
                <a:gd name="T18" fmla="*/ 0 w 454"/>
                <a:gd name="T19" fmla="*/ 277 h 277"/>
                <a:gd name="T20" fmla="*/ 0 w 454"/>
                <a:gd name="T21" fmla="*/ 101 h 277"/>
                <a:gd name="T22" fmla="*/ 126 w 454"/>
                <a:gd name="T23" fmla="*/ 101 h 277"/>
                <a:gd name="T24" fmla="*/ 126 w 454"/>
                <a:gd name="T25" fmla="*/ 0 h 277"/>
                <a:gd name="T26" fmla="*/ 0 w 454"/>
                <a:gd name="T27" fmla="*/ 0 h 277"/>
                <a:gd name="T28" fmla="*/ 0 w 454"/>
                <a:gd name="T29" fmla="*/ 101 h 277"/>
                <a:gd name="T30" fmla="*/ 202 w 454"/>
                <a:gd name="T31" fmla="*/ 277 h 277"/>
                <a:gd name="T32" fmla="*/ 454 w 454"/>
                <a:gd name="T33" fmla="*/ 277 h 277"/>
                <a:gd name="T34" fmla="*/ 454 w 454"/>
                <a:gd name="T35" fmla="*/ 176 h 277"/>
                <a:gd name="T36" fmla="*/ 202 w 454"/>
                <a:gd name="T37" fmla="*/ 176 h 277"/>
                <a:gd name="T38" fmla="*/ 202 w 454"/>
                <a:gd name="T39" fmla="*/ 277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54" h="277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"/>
            <p:cNvSpPr>
              <a:spLocks/>
            </p:cNvSpPr>
            <p:nvPr userDrawn="1"/>
          </p:nvSpPr>
          <p:spPr bwMode="auto">
            <a:xfrm>
              <a:off x="6372200" y="3003798"/>
              <a:ext cx="720725" cy="439738"/>
            </a:xfrm>
            <a:custGeom>
              <a:avLst/>
              <a:gdLst>
                <a:gd name="T0" fmla="*/ 126 w 454"/>
                <a:gd name="T1" fmla="*/ 0 h 277"/>
                <a:gd name="T2" fmla="*/ 126 w 454"/>
                <a:gd name="T3" fmla="*/ 101 h 277"/>
                <a:gd name="T4" fmla="*/ 0 w 454"/>
                <a:gd name="T5" fmla="*/ 101 h 277"/>
                <a:gd name="T6" fmla="*/ 0 w 454"/>
                <a:gd name="T7" fmla="*/ 176 h 277"/>
                <a:gd name="T8" fmla="*/ 126 w 454"/>
                <a:gd name="T9" fmla="*/ 176 h 277"/>
                <a:gd name="T10" fmla="*/ 126 w 454"/>
                <a:gd name="T11" fmla="*/ 277 h 277"/>
                <a:gd name="T12" fmla="*/ 202 w 454"/>
                <a:gd name="T13" fmla="*/ 277 h 277"/>
                <a:gd name="T14" fmla="*/ 202 w 454"/>
                <a:gd name="T15" fmla="*/ 176 h 277"/>
                <a:gd name="T16" fmla="*/ 454 w 454"/>
                <a:gd name="T17" fmla="*/ 176 h 277"/>
                <a:gd name="T18" fmla="*/ 454 w 454"/>
                <a:gd name="T19" fmla="*/ 101 h 277"/>
                <a:gd name="T20" fmla="*/ 202 w 454"/>
                <a:gd name="T21" fmla="*/ 101 h 277"/>
                <a:gd name="T22" fmla="*/ 202 w 454"/>
                <a:gd name="T23" fmla="*/ 0 h 277"/>
                <a:gd name="T24" fmla="*/ 126 w 454"/>
                <a:gd name="T25" fmla="*/ 0 h 2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54" h="277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89838297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Agend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5113" indent="-265113">
              <a:buFont typeface="+mj-lt"/>
              <a:buAutoNum type="arabicPeriod"/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A6F99EF-3FC0-E447-A2D4-A4C2515297EF}" type="datetime1">
              <a:rPr lang="fi-FI" smtClean="0"/>
              <a:t>12.4.2023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82759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59C2F-8A8A-2C41-8FED-B9EAA7D2E2FE}" type="datetime1">
              <a:rPr lang="fi-FI" smtClean="0"/>
              <a:t>12.4.2023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34787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35149" y="1492250"/>
            <a:ext cx="5473701" cy="1295524"/>
          </a:xfrm>
        </p:spPr>
        <p:txBody>
          <a:bodyPr anchor="b" anchorCtr="0"/>
          <a:lstStyle>
            <a:lvl1pPr algn="l">
              <a:defRPr sz="2800" b="1" cap="none" baseline="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C326A0E-0851-E14C-9288-F734202D7CC6}" type="datetime1">
              <a:rPr lang="fi-FI" smtClean="0"/>
              <a:t>12.4.2023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9DC2C14-6E95-4EF0-AB2C-A4DB63E630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7"/>
          <p:cNvSpPr>
            <a:spLocks noEditPoints="1"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202 w 454"/>
              <a:gd name="T1" fmla="*/ 101 h 277"/>
              <a:gd name="T2" fmla="*/ 454 w 454"/>
              <a:gd name="T3" fmla="*/ 101 h 277"/>
              <a:gd name="T4" fmla="*/ 454 w 454"/>
              <a:gd name="T5" fmla="*/ 0 h 277"/>
              <a:gd name="T6" fmla="*/ 202 w 454"/>
              <a:gd name="T7" fmla="*/ 0 h 277"/>
              <a:gd name="T8" fmla="*/ 202 w 454"/>
              <a:gd name="T9" fmla="*/ 101 h 277"/>
              <a:gd name="T10" fmla="*/ 0 w 454"/>
              <a:gd name="T11" fmla="*/ 277 h 277"/>
              <a:gd name="T12" fmla="*/ 126 w 454"/>
              <a:gd name="T13" fmla="*/ 277 h 277"/>
              <a:gd name="T14" fmla="*/ 126 w 454"/>
              <a:gd name="T15" fmla="*/ 176 h 277"/>
              <a:gd name="T16" fmla="*/ 0 w 454"/>
              <a:gd name="T17" fmla="*/ 176 h 277"/>
              <a:gd name="T18" fmla="*/ 0 w 454"/>
              <a:gd name="T19" fmla="*/ 277 h 277"/>
              <a:gd name="T20" fmla="*/ 0 w 454"/>
              <a:gd name="T21" fmla="*/ 101 h 277"/>
              <a:gd name="T22" fmla="*/ 126 w 454"/>
              <a:gd name="T23" fmla="*/ 101 h 277"/>
              <a:gd name="T24" fmla="*/ 126 w 454"/>
              <a:gd name="T25" fmla="*/ 0 h 277"/>
              <a:gd name="T26" fmla="*/ 0 w 454"/>
              <a:gd name="T27" fmla="*/ 0 h 277"/>
              <a:gd name="T28" fmla="*/ 0 w 454"/>
              <a:gd name="T29" fmla="*/ 101 h 277"/>
              <a:gd name="T30" fmla="*/ 202 w 454"/>
              <a:gd name="T31" fmla="*/ 277 h 277"/>
              <a:gd name="T32" fmla="*/ 454 w 454"/>
              <a:gd name="T33" fmla="*/ 277 h 277"/>
              <a:gd name="T34" fmla="*/ 454 w 454"/>
              <a:gd name="T35" fmla="*/ 176 h 277"/>
              <a:gd name="T36" fmla="*/ 202 w 454"/>
              <a:gd name="T37" fmla="*/ 176 h 277"/>
              <a:gd name="T38" fmla="*/ 202 w 454"/>
              <a:gd name="T39" fmla="*/ 277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454" h="277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657381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 Master title style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  <a:endParaRPr lang="fi-FI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5CF5E0E5-8AA0-704A-AD7D-94A7C6D4DDB2}" type="datetime1">
              <a:rPr lang="fi-FI" noProof="0" smtClean="0"/>
              <a:t>12.4.2023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/>
          </a:p>
        </p:txBody>
      </p:sp>
      <p:sp>
        <p:nvSpPr>
          <p:cNvPr id="76" name="Freeform 11"/>
          <p:cNvSpPr>
            <a:spLocks noChangeAspect="1" noEditPoints="1"/>
          </p:cNvSpPr>
          <p:nvPr userDrawn="1"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/>
          </a:p>
        </p:txBody>
      </p:sp>
      <p:sp>
        <p:nvSpPr>
          <p:cNvPr id="14" name="Freeform 6"/>
          <p:cNvSpPr>
            <a:spLocks/>
          </p:cNvSpPr>
          <p:nvPr userDrawn="1"/>
        </p:nvSpPr>
        <p:spPr bwMode="auto">
          <a:xfrm>
            <a:off x="468313" y="484188"/>
            <a:ext cx="588028" cy="358775"/>
          </a:xfrm>
          <a:custGeom>
            <a:avLst/>
            <a:gdLst>
              <a:gd name="T0" fmla="*/ 126 w 454"/>
              <a:gd name="T1" fmla="*/ 0 h 277"/>
              <a:gd name="T2" fmla="*/ 126 w 454"/>
              <a:gd name="T3" fmla="*/ 101 h 277"/>
              <a:gd name="T4" fmla="*/ 0 w 454"/>
              <a:gd name="T5" fmla="*/ 101 h 277"/>
              <a:gd name="T6" fmla="*/ 0 w 454"/>
              <a:gd name="T7" fmla="*/ 176 h 277"/>
              <a:gd name="T8" fmla="*/ 126 w 454"/>
              <a:gd name="T9" fmla="*/ 176 h 277"/>
              <a:gd name="T10" fmla="*/ 126 w 454"/>
              <a:gd name="T11" fmla="*/ 277 h 277"/>
              <a:gd name="T12" fmla="*/ 202 w 454"/>
              <a:gd name="T13" fmla="*/ 277 h 277"/>
              <a:gd name="T14" fmla="*/ 202 w 454"/>
              <a:gd name="T15" fmla="*/ 176 h 277"/>
              <a:gd name="T16" fmla="*/ 454 w 454"/>
              <a:gd name="T17" fmla="*/ 176 h 277"/>
              <a:gd name="T18" fmla="*/ 454 w 454"/>
              <a:gd name="T19" fmla="*/ 101 h 277"/>
              <a:gd name="T20" fmla="*/ 202 w 454"/>
              <a:gd name="T21" fmla="*/ 101 h 277"/>
              <a:gd name="T22" fmla="*/ 202 w 454"/>
              <a:gd name="T23" fmla="*/ 0 h 277"/>
              <a:gd name="T24" fmla="*/ 126 w 454"/>
              <a:gd name="T25" fmla="*/ 0 h 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454" h="277">
                <a:moveTo>
                  <a:pt x="126" y="0"/>
                </a:moveTo>
                <a:lnTo>
                  <a:pt x="126" y="101"/>
                </a:lnTo>
                <a:lnTo>
                  <a:pt x="0" y="101"/>
                </a:lnTo>
                <a:lnTo>
                  <a:pt x="0" y="176"/>
                </a:lnTo>
                <a:lnTo>
                  <a:pt x="126" y="176"/>
                </a:lnTo>
                <a:lnTo>
                  <a:pt x="126" y="277"/>
                </a:lnTo>
                <a:lnTo>
                  <a:pt x="202" y="277"/>
                </a:lnTo>
                <a:lnTo>
                  <a:pt x="202" y="176"/>
                </a:lnTo>
                <a:lnTo>
                  <a:pt x="454" y="176"/>
                </a:lnTo>
                <a:lnTo>
                  <a:pt x="454" y="101"/>
                </a:lnTo>
                <a:lnTo>
                  <a:pt x="202" y="101"/>
                </a:lnTo>
                <a:lnTo>
                  <a:pt x="202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430464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ransition spd="med">
    <p:fade/>
  </p:transition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35150" y="484187"/>
            <a:ext cx="5473700" cy="86342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i-FI" noProof="0" err="1"/>
              <a:t>Click</a:t>
            </a:r>
            <a:r>
              <a:rPr lang="fi-FI" noProof="0"/>
              <a:t> to </a:t>
            </a:r>
            <a:r>
              <a:rPr lang="fi-FI" noProof="0" err="1"/>
              <a:t>edit</a:t>
            </a:r>
            <a:r>
              <a:rPr lang="fi-FI" noProof="0"/>
              <a:t> Master </a:t>
            </a:r>
            <a:r>
              <a:rPr lang="fi-FI" noProof="0" err="1"/>
              <a:t>title</a:t>
            </a:r>
            <a:r>
              <a:rPr lang="fi-FI" noProof="0"/>
              <a:t> </a:t>
            </a:r>
            <a:r>
              <a:rPr lang="fi-FI" noProof="0" err="1"/>
              <a:t>style</a:t>
            </a:r>
            <a:endParaRPr lang="fi-FI" noProof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35150" y="1492249"/>
            <a:ext cx="5473700" cy="287970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4515966"/>
            <a:ext cx="1366838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>
                <a:solidFill>
                  <a:schemeClr val="accent1"/>
                </a:solidFill>
              </a:defRPr>
            </a:lvl1pPr>
          </a:lstStyle>
          <a:p>
            <a:fld id="{E1373DCC-2263-4F88-B652-EFBDCB9320F8}" type="datetime1">
              <a:rPr lang="fi-FI" noProof="0" smtClean="0"/>
              <a:t>12.4.2023</a:t>
            </a:fld>
            <a:endParaRPr lang="fi-FI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35150" y="4515966"/>
            <a:ext cx="6121400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800" cap="all" spc="300" baseline="0">
                <a:solidFill>
                  <a:schemeClr val="accent1"/>
                </a:solidFill>
              </a:defRPr>
            </a:lvl1pPr>
          </a:lstStyle>
          <a:p>
            <a:r>
              <a:rPr lang="fi-FI" noProof="0"/>
              <a:t>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800">
                <a:solidFill>
                  <a:schemeClr val="accent1"/>
                </a:solidFill>
              </a:defRPr>
            </a:lvl1pPr>
          </a:lstStyle>
          <a:p>
            <a:fld id="{E9DC2C14-6E95-4EF0-AB2C-A4DB63E63034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73817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</p:sldLayoutIdLst>
  <p:transition spd="med">
    <p:fade/>
  </p:transition>
  <p:hf hdr="0"/>
  <p:txStyles>
    <p:titleStyle>
      <a:lvl1pPr algn="l" defTabSz="914400" rtl="0" eaLnBrk="1" latinLnBrk="0" hangingPunct="1"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65113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6238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89013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4620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–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704975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063750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422525" indent="-273050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779713" indent="-27146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138488" indent="-265113" algn="l" defTabSz="914400" rtl="0" eaLnBrk="1" latinLnBrk="0" hangingPunct="1">
        <a:lnSpc>
          <a:spcPct val="120000"/>
        </a:lnSpc>
        <a:spcBef>
          <a:spcPts val="200"/>
        </a:spcBef>
        <a:buFont typeface="Arial" panose="020B0604020202020204" pitchFamily="34" charset="0"/>
        <a:buChar char="•"/>
        <a:defRPr sz="10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visitfinland.com/en/things-to-do/" TargetMode="Externa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kinfinland.com/en/open-jobs/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workinfinland.com/en/why-finland/#cities-and-municipalitie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finland.com/establish-your-business/startup-a-business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tudyinfinland.fi/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hyperlink" Target="https://www.youtube.com/watch?v=9X3QUA1Poyg&amp;t=2s" TargetMode="External"/><Relationship Id="rId7" Type="http://schemas.openxmlformats.org/officeDocument/2006/relationships/image" Target="../media/image16.png"/><Relationship Id="rId2" Type="http://schemas.openxmlformats.org/officeDocument/2006/relationships/hyperlink" Target="https://www.linkedin.com/showcase/13017961/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youtube.com/watch?v=Wn1nf6eSAwg" TargetMode="External"/><Relationship Id="rId5" Type="http://schemas.openxmlformats.org/officeDocument/2006/relationships/hyperlink" Target="https://www.youtube.com/watch?v=UfHXZWttIl0" TargetMode="External"/><Relationship Id="rId10" Type="http://schemas.openxmlformats.org/officeDocument/2006/relationships/image" Target="../media/image19.svg"/><Relationship Id="rId4" Type="http://schemas.openxmlformats.org/officeDocument/2006/relationships/hyperlink" Target="https://www.youtube.com/watch?v=wBgS4AvWHdY" TargetMode="External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05BBE5-E1A5-66E4-A1D0-D5F7B0B7B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Careers</a:t>
            </a:r>
            <a:r>
              <a:rPr lang="fi-FI" dirty="0"/>
              <a:t> in </a:t>
            </a:r>
            <a:r>
              <a:rPr lang="en-NO" dirty="0"/>
              <a:t>Finland</a:t>
            </a:r>
            <a:r>
              <a:rPr lang="fi-FI" dirty="0"/>
              <a:t> – </a:t>
            </a:r>
            <a:r>
              <a:rPr lang="fi-FI" dirty="0" err="1"/>
              <a:t>world’s</a:t>
            </a:r>
            <a:r>
              <a:rPr lang="fi-FI" dirty="0"/>
              <a:t> </a:t>
            </a:r>
            <a:r>
              <a:rPr lang="fi-FI" dirty="0" err="1"/>
              <a:t>happiest</a:t>
            </a:r>
            <a:r>
              <a:rPr lang="fi-FI" dirty="0"/>
              <a:t> country</a:t>
            </a:r>
            <a:endParaRPr lang="en-NO" dirty="0"/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31F3FF-C11D-5D9A-BE27-80129FF8F27E}"/>
              </a:ext>
            </a:extLst>
          </p:cNvPr>
          <p:cNvSpPr txBox="1">
            <a:spLocks/>
          </p:cNvSpPr>
          <p:nvPr/>
        </p:nvSpPr>
        <p:spPr>
          <a:xfrm>
            <a:off x="4393563" y="1489065"/>
            <a:ext cx="1675492" cy="2672526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353475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31830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21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318651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9488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273243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5159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29953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706191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84546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100" b="1" dirty="0">
                <a:latin typeface="Finlandica Bold" pitchFamily="2" charset="77"/>
              </a:rPr>
              <a:t>The healthy balance between work and leisure in Finland also gives you plenty of opportunities to enjoy the country's unique nature</a:t>
            </a:r>
            <a:r>
              <a:rPr lang="en-US" sz="1100" dirty="0">
                <a:latin typeface="Finlandica" pitchFamily="2" charset="77"/>
              </a:rPr>
              <a:t> – which is easy to access even from urban areas.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100" b="1" dirty="0">
              <a:latin typeface="Finlandica Bold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100" b="1" dirty="0">
                <a:latin typeface="Finlandica Bold" pitchFamily="2" charset="77"/>
              </a:rPr>
              <a:t>Finland is home to leading and high-performing companies </a:t>
            </a:r>
            <a:r>
              <a:rPr lang="en-US" sz="1100" dirty="0">
                <a:latin typeface="Finlandica" pitchFamily="2" charset="77"/>
              </a:rPr>
              <a:t>which offer attractive work opportunities.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9154FDF-A497-FBB0-6E75-A63AF16B2EFA}"/>
              </a:ext>
            </a:extLst>
          </p:cNvPr>
          <p:cNvSpPr txBox="1">
            <a:spLocks/>
          </p:cNvSpPr>
          <p:nvPr/>
        </p:nvSpPr>
        <p:spPr>
          <a:xfrm>
            <a:off x="1835151" y="1489065"/>
            <a:ext cx="1675492" cy="211590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353475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31830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21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318651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9488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273243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5159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29953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706191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84546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100" b="1" dirty="0">
                <a:latin typeface="Finlandica Bold" pitchFamily="2" charset="77"/>
              </a:rPr>
              <a:t>Finland is a stable, safe, equitable and high-functioning welfare state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1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1100" b="1" dirty="0">
                <a:latin typeface="Finlandica Bold"/>
              </a:rPr>
              <a:t>Here, you can enjoy high quality-of-life and combine an interesting career with a thriving personal life. </a:t>
            </a:r>
            <a:r>
              <a:rPr lang="en-US" sz="1100" dirty="0">
                <a:latin typeface="Finlandica"/>
              </a:rPr>
              <a:t>Balancing work and family has been made easy in Finland. </a:t>
            </a:r>
            <a:endParaRPr lang="en-US" sz="1100" dirty="0">
              <a:latin typeface="Finlandica" pitchFamily="2" charset="77"/>
            </a:endParaRP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20353F7-658D-BC15-1EA1-A954077EA034}"/>
              </a:ext>
            </a:extLst>
          </p:cNvPr>
          <p:cNvSpPr txBox="1">
            <a:spLocks/>
          </p:cNvSpPr>
          <p:nvPr/>
        </p:nvSpPr>
        <p:spPr>
          <a:xfrm>
            <a:off x="6982137" y="1489065"/>
            <a:ext cx="1524401" cy="2935675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353475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31830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21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318651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9488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273243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5159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29953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706191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84546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100" b="1">
                <a:latin typeface="Finlandica Bold" pitchFamily="2" charset="77"/>
              </a:rPr>
              <a:t>Finnish innovation and strong technological expertise </a:t>
            </a:r>
            <a:r>
              <a:rPr lang="en-US" sz="1100">
                <a:latin typeface="Finlandica" pitchFamily="2" charset="77"/>
              </a:rPr>
              <a:t>is fostered by close cooperation between companies, universities and research institutions. 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100"/>
          </a:p>
          <a:p>
            <a:pPr marL="0" indent="0">
              <a:lnSpc>
                <a:spcPct val="110000"/>
              </a:lnSpc>
              <a:buNone/>
            </a:pPr>
            <a:r>
              <a:rPr lang="en-US" sz="1100" b="1">
                <a:latin typeface="Finlandica Bold" pitchFamily="2" charset="77"/>
              </a:rPr>
              <a:t>Finland’s educational system </a:t>
            </a:r>
            <a:r>
              <a:rPr lang="en-US" sz="1100">
                <a:latin typeface="Finlandica" pitchFamily="2" charset="77"/>
              </a:rPr>
              <a:t>is among the best in the world. ​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100" b="1">
              <a:latin typeface="Finlandica Bold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100" b="1">
                <a:latin typeface="Finlandica Bold" pitchFamily="2" charset="77"/>
              </a:rPr>
              <a:t>Finland is a leading global expert </a:t>
            </a:r>
            <a:r>
              <a:rPr lang="en-US" sz="1100">
                <a:latin typeface="Finlandica" pitchFamily="2" charset="77"/>
              </a:rPr>
              <a:t>in climate challenges and solutions. 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535ECD07-8923-A439-A91A-700DFA8012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1</a:t>
            </a:fld>
            <a:endParaRPr lang="en-US"/>
          </a:p>
        </p:txBody>
      </p:sp>
      <p:pic>
        <p:nvPicPr>
          <p:cNvPr id="3" name="Picture 2" descr="Icon&#10;&#10;Description automatically generated">
            <a:extLst>
              <a:ext uri="{FF2B5EF4-FFF2-40B4-BE49-F238E27FC236}">
                <a16:creationId xmlns:a16="http://schemas.microsoft.com/office/drawing/2014/main" id="{2735F89E-D15B-2912-4D09-95059BA556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6961" y="1487848"/>
            <a:ext cx="377372" cy="37737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AA7A5148-5D0B-DA6E-7C77-13F72F05B1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346961" y="2338394"/>
            <a:ext cx="377372" cy="377372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6736B143-536A-E58A-EF48-F5F03C5346F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374" y="1489065"/>
            <a:ext cx="377372" cy="377372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D9DC2F3C-9A8C-B226-D5CB-6FB21D4AB95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374" y="3261162"/>
            <a:ext cx="377372" cy="377372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3E9BC90A-3A9F-160A-3949-2107C81204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299" y="1487848"/>
            <a:ext cx="374957" cy="374957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62F1F116-0C31-4571-0B2E-C9B5F813C1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8884" y="3036919"/>
            <a:ext cx="377372" cy="377372"/>
          </a:xfrm>
          <a:prstGeom prst="rect">
            <a:avLst/>
          </a:prstGeom>
        </p:spPr>
      </p:pic>
      <p:pic>
        <p:nvPicPr>
          <p:cNvPr id="10" name="Picture 9" descr="Icon&#10;&#10;Description automatically generated">
            <a:extLst>
              <a:ext uri="{FF2B5EF4-FFF2-40B4-BE49-F238E27FC236}">
                <a16:creationId xmlns:a16="http://schemas.microsoft.com/office/drawing/2014/main" id="{C2BC4D64-C658-8E72-FDFF-D32B7146E61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946" y="3867894"/>
            <a:ext cx="377372" cy="37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56814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Placeholder 5" descr="A group of people sitting on a wooden deck looking at the sunset&#10;&#10;Description automatically generated with low confidence">
            <a:extLst>
              <a:ext uri="{FF2B5EF4-FFF2-40B4-BE49-F238E27FC236}">
                <a16:creationId xmlns:a16="http://schemas.microsoft.com/office/drawing/2014/main" id="{7A17CAC2-7F1A-03A1-1AA9-CDF58675630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31" r="27227"/>
          <a:stretch/>
        </p:blipFill>
        <p:spPr>
          <a:xfrm>
            <a:off x="6011862" y="1492250"/>
            <a:ext cx="3132137" cy="3651249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B2F4616-5273-D0FA-D3A3-35E3B5202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O"/>
              <a:t>Find your work-life balance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BC7E146-5220-68DA-D328-CDACC58B1107}"/>
              </a:ext>
            </a:extLst>
          </p:cNvPr>
          <p:cNvSpPr txBox="1">
            <a:spLocks/>
          </p:cNvSpPr>
          <p:nvPr/>
        </p:nvSpPr>
        <p:spPr>
          <a:xfrm>
            <a:off x="1835150" y="1484087"/>
            <a:ext cx="3531980" cy="28878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3475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31830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21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318651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9488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273243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5159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29953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706191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84546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sz="1200" b="1" dirty="0">
                <a:latin typeface="Finlandica Bold"/>
              </a:rPr>
              <a:t>Finns know that happy, well-rested employees </a:t>
            </a:r>
            <a:br>
              <a:rPr lang="en-US" sz="1200" b="1" dirty="0">
                <a:latin typeface="Finlandica Bold"/>
              </a:rPr>
            </a:br>
            <a:r>
              <a:rPr lang="en-US" sz="1200" b="1" dirty="0">
                <a:latin typeface="Finlandica Bold"/>
              </a:rPr>
              <a:t>are an </a:t>
            </a:r>
            <a:r>
              <a:rPr lang="en-US" sz="1200" b="1" dirty="0" err="1">
                <a:latin typeface="Finlandica Bold"/>
              </a:rPr>
              <a:t>organisation's</a:t>
            </a:r>
            <a:r>
              <a:rPr lang="en-US" sz="1200" b="1" dirty="0">
                <a:latin typeface="Finlandica Bold"/>
              </a:rPr>
              <a:t> most valuable resource. </a:t>
            </a:r>
            <a:br>
              <a:rPr lang="en-US" sz="1200" b="1" dirty="0">
                <a:latin typeface="Finlandica Bold"/>
              </a:rPr>
            </a:br>
            <a:r>
              <a:rPr lang="en-US" sz="1200" dirty="0">
                <a:latin typeface="Finlandica"/>
              </a:rPr>
              <a:t>Although working hours may vary across industries, the standard is an eight-hour workday. </a:t>
            </a:r>
            <a:endParaRPr lang="en-US" sz="1200" dirty="0">
              <a:latin typeface="Finlandica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200" dirty="0">
              <a:latin typeface="Finlandica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200" b="1" dirty="0">
                <a:latin typeface="Finlandica Bold"/>
              </a:rPr>
              <a:t>Employees are entitled to plenty of paid holidays and vacation days </a:t>
            </a:r>
            <a:r>
              <a:rPr lang="en-US" sz="1200" dirty="0">
                <a:latin typeface="Finlandica"/>
              </a:rPr>
              <a:t>and many Finns take four weeks off during the summer months. ​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200" b="1" dirty="0">
              <a:latin typeface="Finlandica Bold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200" b="1" dirty="0">
                <a:latin typeface="Finlandica Bold" pitchFamily="2" charset="77"/>
              </a:rPr>
              <a:t>Family welfare and equality are two values universally upheld by Finnish society</a:t>
            </a:r>
            <a:r>
              <a:rPr lang="en-US" sz="1200" dirty="0">
                <a:latin typeface="Finlandica" pitchFamily="2" charset="77"/>
              </a:rPr>
              <a:t> – and they're embedded in workplace policies and culture, too. </a:t>
            </a:r>
            <a:endParaRPr lang="fi-FI" sz="1200" dirty="0">
              <a:latin typeface="Finlandica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endParaRPr lang="en-US" sz="1200" dirty="0">
              <a:latin typeface="Finlandica" pitchFamily="2" charset="77"/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1C673A50-EF07-6EFC-ED06-137AC9DF59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>
                <a:solidFill>
                  <a:schemeClr val="bg1"/>
                </a:solidFill>
              </a:rPr>
              <a:t>2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916000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A7A57045-514D-9932-8A15-C85D2211E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3" b="6373"/>
          <a:stretch/>
        </p:blipFill>
        <p:spPr bwMode="auto">
          <a:xfrm>
            <a:off x="6011863" y="1492250"/>
            <a:ext cx="3132137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17CADE5-7615-1A1A-0414-0BD06CAA5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Safety and stability in Finland​</a:t>
            </a:r>
            <a:br>
              <a:rPr lang="en-GB"/>
            </a:br>
            <a:endParaRPr lang="en-NO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0550CC9-EA1C-A401-51F9-59673F4603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0343" y="1492250"/>
            <a:ext cx="2731657" cy="1931116"/>
          </a:xfrm>
        </p:spPr>
        <p:txBody>
          <a:bodyPr anchor="t">
            <a:no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1200" b="1">
                <a:latin typeface="Finlandica Bold" pitchFamily="2" charset="77"/>
              </a:rPr>
              <a:t>A unique mix of social responsibility, individual freedoms and an equitable society help make Finland the happiest country in the world. </a:t>
            </a:r>
            <a:r>
              <a:rPr lang="en-US" sz="1200">
                <a:latin typeface="Finlandica" pitchFamily="2" charset="77"/>
              </a:rPr>
              <a:t>And it also helps make it one of the safest. ​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200" b="1">
              <a:latin typeface="Finlandica Bold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200" b="1">
                <a:latin typeface="Finlandica Bold" pitchFamily="2" charset="77"/>
              </a:rPr>
              <a:t>Finland is ranked the world’s most stable country. ​</a:t>
            </a:r>
          </a:p>
          <a:p>
            <a:pPr marL="0" indent="0">
              <a:lnSpc>
                <a:spcPct val="110000"/>
              </a:lnSpc>
              <a:buNone/>
            </a:pPr>
            <a:endParaRPr lang="en-US" sz="1200" b="1">
              <a:latin typeface="Finlandica Bold" pitchFamily="2" charset="77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sz="1200" b="1">
                <a:latin typeface="Finlandica Bold" pitchFamily="2" charset="77"/>
              </a:rPr>
              <a:t>As a low-hierarchy culture, </a:t>
            </a:r>
            <a:r>
              <a:rPr lang="en-US" sz="1200">
                <a:latin typeface="Finlandica" pitchFamily="2" charset="77"/>
              </a:rPr>
              <a:t>you might just bump into a head of state dropping their child off at the local public school.​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650295E-C741-F30D-25B1-6102A9B3B5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Picture 4" descr="Two people riding bikes on a beach&#10;&#10;Description automatically generated with low confidence">
            <a:extLst>
              <a:ext uri="{FF2B5EF4-FFF2-40B4-BE49-F238E27FC236}">
                <a16:creationId xmlns:a16="http://schemas.microsoft.com/office/drawing/2014/main" id="{A511245D-D2FC-2726-0F5B-4AA6D3D190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90" r="54997" b="4817"/>
          <a:stretch/>
        </p:blipFill>
        <p:spPr>
          <a:xfrm>
            <a:off x="6011862" y="1485863"/>
            <a:ext cx="3132137" cy="3651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93082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9A59C-71A6-AC62-1987-2AFEFA18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Opportunities to innovate </a:t>
            </a:r>
            <a:br>
              <a:rPr lang="en-GB"/>
            </a:br>
            <a:r>
              <a:rPr lang="en-GB"/>
              <a:t>and develop skills​</a:t>
            </a:r>
            <a:br>
              <a:rPr lang="en-GB"/>
            </a:br>
            <a:r>
              <a:rPr lang="en-GB"/>
              <a:t>​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8BA105-3031-234B-6051-7D24895CE9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150" y="1492249"/>
            <a:ext cx="3237782" cy="2879701"/>
          </a:xfrm>
        </p:spPr>
        <p:txBody>
          <a:bodyPr/>
          <a:lstStyle/>
          <a:p>
            <a:pPr marL="0" indent="0">
              <a:buNone/>
            </a:pPr>
            <a:r>
              <a:rPr lang="en-GB" sz="1200" b="1">
                <a:latin typeface="Finlandica Bold" pitchFamily="2" charset="77"/>
              </a:rPr>
              <a:t>Finland has a vibrant start-up scene and rapidly growing tech sector, </a:t>
            </a:r>
            <a:r>
              <a:rPr lang="en-GB" sz="1200"/>
              <a:t>offering exciting opportunities for English-speaking professionals around the world. ​</a:t>
            </a:r>
          </a:p>
          <a:p>
            <a:pPr marL="0" indent="0">
              <a:buNone/>
            </a:pPr>
            <a:endParaRPr lang="en-GB" sz="1200"/>
          </a:p>
          <a:p>
            <a:pPr marL="0" indent="0">
              <a:buNone/>
            </a:pPr>
            <a:r>
              <a:rPr lang="en-GB" sz="1200" b="1">
                <a:latin typeface="Finlandica Bold" pitchFamily="2" charset="77"/>
              </a:rPr>
              <a:t>Flat hierarchies and a national passion for innovation </a:t>
            </a:r>
            <a:r>
              <a:rPr lang="en-GB" sz="1200"/>
              <a:t>encourages employees across all levels to weigh in on workplace culture, policies and processes. ​</a:t>
            </a:r>
          </a:p>
          <a:p>
            <a:pPr marL="0" indent="0">
              <a:buNone/>
            </a:pPr>
            <a:endParaRPr lang="en-GB" sz="1200"/>
          </a:p>
          <a:p>
            <a:pPr marL="0" indent="0">
              <a:buNone/>
            </a:pPr>
            <a:r>
              <a:rPr lang="en-GB" sz="1200" b="1">
                <a:latin typeface="Finlandica Bold" pitchFamily="2" charset="77"/>
              </a:rPr>
              <a:t>According to studies, Finland offers the best opportunities in Europe </a:t>
            </a:r>
            <a:r>
              <a:rPr lang="en-GB" sz="1200"/>
              <a:t>for employees who want to develop their professional skills at work.​</a:t>
            </a:r>
            <a:endParaRPr lang="en-NO" sz="120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9F3C0793-BBB9-218D-AE96-5B5A457B91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1" b="6351"/>
          <a:stretch/>
        </p:blipFill>
        <p:spPr bwMode="auto">
          <a:xfrm>
            <a:off x="6011863" y="1492250"/>
            <a:ext cx="3132137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ACC85CF-2567-6FC3-4268-5D2DBE29A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88255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EAB5AE-6BDA-B34C-06D3-8CEBE604D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Rich cultural offerings​</a:t>
            </a:r>
            <a:endParaRPr lang="en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03EB52-79D5-AC8C-3F42-166845C06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5150" y="1492249"/>
            <a:ext cx="3744962" cy="2879701"/>
          </a:xfrm>
        </p:spPr>
        <p:txBody>
          <a:bodyPr/>
          <a:lstStyle/>
          <a:p>
            <a:pPr marL="0" indent="0">
              <a:buNone/>
            </a:pPr>
            <a:r>
              <a:rPr lang="en-GB" sz="1200" b="1">
                <a:latin typeface="Finlandica Bold"/>
              </a:rPr>
              <a:t>Finland has a vibrant arts and culture scene, boasting diverse music, dance, theatre, cinema, food and art offerings. </a:t>
            </a:r>
            <a:endParaRPr lang="en-GB" sz="1200" b="1">
              <a:latin typeface="Finlandica Bold" pitchFamily="2" charset="77"/>
            </a:endParaRPr>
          </a:p>
          <a:p>
            <a:pPr marL="0" indent="0">
              <a:buNone/>
            </a:pPr>
            <a:endParaRPr lang="en-GB" sz="1200"/>
          </a:p>
          <a:p>
            <a:pPr marL="0" indent="0">
              <a:buNone/>
            </a:pPr>
            <a:r>
              <a:rPr lang="en-GB" sz="1200" b="1">
                <a:latin typeface="Finlandica Bold" pitchFamily="2" charset="77"/>
              </a:rPr>
              <a:t>Finland has over 300 museums and some of the most exciting new architecture in Northern Europe. </a:t>
            </a:r>
            <a:r>
              <a:rPr lang="en-GB" sz="1200"/>
              <a:t>You'll also find an array of exciting events and festivals across urban and rural settings, ranging from cool to quirky to just plain crazy.​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173E856-3C35-16FE-623F-FFD93BCE51A9}"/>
              </a:ext>
            </a:extLst>
          </p:cNvPr>
          <p:cNvSpPr/>
          <p:nvPr/>
        </p:nvSpPr>
        <p:spPr>
          <a:xfrm>
            <a:off x="0" y="1492250"/>
            <a:ext cx="1619672" cy="115258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68000" tIns="144000" rIns="144000" bIns="144000" rtlCol="0" anchor="t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sz="800"/>
              <a:t>Explore Finnish cultural highlights in more detail: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800"/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">
                <a:solidFill>
                  <a:schemeClr val="bg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https://www.visitfinland.com/en/things-to-do/</a:t>
            </a:r>
            <a:endParaRPr lang="en-US" sz="800">
              <a:solidFill>
                <a:schemeClr val="bg1"/>
              </a:solidFill>
            </a:endParaRP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C81B488F-83E1-F61D-281D-3953E9B30EA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51" b="6351"/>
          <a:stretch/>
        </p:blipFill>
        <p:spPr bwMode="auto">
          <a:xfrm>
            <a:off x="6011863" y="1492250"/>
            <a:ext cx="3132137" cy="365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0D4F73B-5290-AA95-181B-76FF3920E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>
                <a:solidFill>
                  <a:schemeClr val="bg1"/>
                </a:solidFill>
              </a:rPr>
              <a:t>5</a:t>
            </a:fld>
            <a:endParaRPr lang="en-US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549391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7" descr="A picture containing wall, indoor&#10;&#10;Description automatically generated">
            <a:extLst>
              <a:ext uri="{FF2B5EF4-FFF2-40B4-BE49-F238E27FC236}">
                <a16:creationId xmlns:a16="http://schemas.microsoft.com/office/drawing/2014/main" id="{7A727292-C984-2324-CB3F-D67B6F3F2F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41" r="25041"/>
          <a:stretch/>
        </p:blipFill>
        <p:spPr>
          <a:prstGeom prst="rect">
            <a:avLst/>
          </a:prstGeom>
          <a:noFill/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07B9790-B749-CEA6-0077-6FA9BF22B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49" y="484187"/>
            <a:ext cx="2989263" cy="863427"/>
          </a:xfrm>
        </p:spPr>
        <p:txBody>
          <a:bodyPr/>
          <a:lstStyle/>
          <a:p>
            <a:r>
              <a:rPr lang="en-US"/>
              <a:t>workinfinland.com</a:t>
            </a:r>
            <a:endParaRPr lang="en-NO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96E64C43-7F6B-223A-8F75-1AC016339E6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15ED203-CB3E-4E4E-19F0-62580B9B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>
                <a:solidFill>
                  <a:schemeClr val="bg1"/>
                </a:solidFill>
              </a:rPr>
              <a:t>6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10" name="Sisällön paikkamerkki 2">
            <a:extLst>
              <a:ext uri="{FF2B5EF4-FFF2-40B4-BE49-F238E27FC236}">
                <a16:creationId xmlns:a16="http://schemas.microsoft.com/office/drawing/2014/main" id="{288E23BB-43D3-900B-F481-F5880582B148}"/>
              </a:ext>
            </a:extLst>
          </p:cNvPr>
          <p:cNvSpPr txBox="1">
            <a:spLocks/>
          </p:cNvSpPr>
          <p:nvPr/>
        </p:nvSpPr>
        <p:spPr>
          <a:xfrm>
            <a:off x="1841519" y="1492249"/>
            <a:ext cx="2904217" cy="287972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5113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238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989013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4620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704975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063750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2422525" indent="-273050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2779713" indent="-27146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3138488" indent="-265113" algn="l" defTabSz="914400" rtl="0" eaLnBrk="1" latinLnBrk="0" hangingPunct="1">
              <a:lnSpc>
                <a:spcPct val="120000"/>
              </a:lnSpc>
              <a:spcBef>
                <a:spcPts val="200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1200" b="1">
                <a:latin typeface="Finlandica Bold" pitchFamily="2" charset="77"/>
              </a:rPr>
              <a:t>​</a:t>
            </a:r>
            <a:r>
              <a:rPr lang="en-US" sz="1200" b="1" err="1">
                <a:latin typeface="Finlandica Bold" pitchFamily="2" charset="77"/>
              </a:rPr>
              <a:t>Workinfinland.com</a:t>
            </a:r>
            <a:r>
              <a:rPr lang="en-US" sz="1200" b="1">
                <a:latin typeface="Finlandica Bold" pitchFamily="2" charset="77"/>
              </a:rPr>
              <a:t> is the official Finnish website for international talent. ​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b="1">
              <a:latin typeface="Finlandica Bold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>
                <a:latin typeface="Finlandica" pitchFamily="2" charset="77"/>
              </a:rPr>
              <a:t>This “one-stop shop” website simplifies the recruitment, job search, and relocation process for people seeking work in Finland. ​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>
              <a:latin typeface="Finlandica" pitchFamily="2" charset="77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1200">
                <a:latin typeface="Finlandica" pitchFamily="2" charset="77"/>
              </a:rPr>
              <a:t>Find out everything you need to know about living and working in Finland – with in-depth information about housing, healthcare, social benefits, work-life balance, career development and more​.</a:t>
            </a:r>
            <a:r>
              <a:rPr lang="en-US" sz="1200" b="1">
                <a:latin typeface="Finlandica Bold" pitchFamily="2" charset="77"/>
              </a:rPr>
              <a:t>​</a:t>
            </a:r>
            <a:endParaRPr lang="en-US" sz="120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CB4FA15-7A3F-52C4-AA8F-15B484C16D7F}"/>
              </a:ext>
            </a:extLst>
          </p:cNvPr>
          <p:cNvSpPr/>
          <p:nvPr/>
        </p:nvSpPr>
        <p:spPr>
          <a:xfrm>
            <a:off x="0" y="1492250"/>
            <a:ext cx="1619672" cy="18912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68000" tIns="144000" rIns="144000" bIns="144000" rtlCol="0" anchor="t">
            <a:spAutoFit/>
          </a:bodyPr>
          <a:lstStyle/>
          <a:p>
            <a:pPr marL="0" indent="0">
              <a:buNone/>
            </a:pPr>
            <a:r>
              <a:rPr lang="en-US" sz="800">
                <a:solidFill>
                  <a:schemeClr val="bg1"/>
                </a:solidFill>
              </a:rPr>
              <a:t>Open positions:</a:t>
            </a:r>
          </a:p>
          <a:p>
            <a:r>
              <a:rPr lang="en-US" sz="800">
                <a:solidFill>
                  <a:schemeClr val="bg1"/>
                </a:solidFill>
              </a:rPr>
              <a:t> </a:t>
            </a:r>
            <a:r>
              <a:rPr lang="en-US" sz="8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www.workinfinland.com/en/open-jobs/​</a:t>
            </a:r>
            <a:endParaRPr lang="en-US" sz="80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800">
              <a:solidFill>
                <a:schemeClr val="bg1"/>
              </a:solidFill>
            </a:endParaRPr>
          </a:p>
          <a:p>
            <a:r>
              <a:rPr lang="en-US" sz="800">
                <a:solidFill>
                  <a:schemeClr val="bg1"/>
                </a:solidFill>
              </a:rPr>
              <a:t>Services offered by cities in Finland, e.g. Spouse program:</a:t>
            </a:r>
          </a:p>
          <a:p>
            <a:pPr marL="0" indent="0">
              <a:buNone/>
            </a:pPr>
            <a:endParaRPr lang="en-US" sz="80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80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www.workinfinland.com/en/why-finland/#cities-and-municipalities​</a:t>
            </a:r>
            <a:endParaRPr lang="en-US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828750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5" descr="Kuva, joka sisältää kohteen taivas, ulko, päivä&#10;&#10;Kuvaus luotu automaattisesti">
            <a:extLst>
              <a:ext uri="{FF2B5EF4-FFF2-40B4-BE49-F238E27FC236}">
                <a16:creationId xmlns:a16="http://schemas.microsoft.com/office/drawing/2014/main" id="{5458A36E-23A0-CB96-CF99-890967FCD9A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260" r="9548" b="4711"/>
          <a:stretch/>
        </p:blipFill>
        <p:spPr>
          <a:xfrm>
            <a:off x="5292725" y="0"/>
            <a:ext cx="3851275" cy="2571750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207B9790-B749-CEA6-0077-6FA9BF22B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49" y="484187"/>
            <a:ext cx="2736851" cy="863427"/>
          </a:xfrm>
        </p:spPr>
        <p:txBody>
          <a:bodyPr/>
          <a:lstStyle/>
          <a:p>
            <a:r>
              <a:rPr lang="en-US"/>
              <a:t>Launch your start-up in Finland​</a:t>
            </a:r>
            <a:endParaRPr lang="en-NO"/>
          </a:p>
        </p:txBody>
      </p:sp>
      <p:sp>
        <p:nvSpPr>
          <p:cNvPr id="8" name="Freeform 11">
            <a:extLst>
              <a:ext uri="{FF2B5EF4-FFF2-40B4-BE49-F238E27FC236}">
                <a16:creationId xmlns:a16="http://schemas.microsoft.com/office/drawing/2014/main" id="{96E64C43-7F6B-223A-8F75-1AC016339E6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 noProof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15ED203-CB3E-4E4E-19F0-62580B9B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7</a:t>
            </a:fld>
            <a:endParaRPr lang="en-US"/>
          </a:p>
        </p:txBody>
      </p:sp>
      <p:sp>
        <p:nvSpPr>
          <p:cNvPr id="2" name="Sisällön paikkamerkki 2">
            <a:extLst>
              <a:ext uri="{FF2B5EF4-FFF2-40B4-BE49-F238E27FC236}">
                <a16:creationId xmlns:a16="http://schemas.microsoft.com/office/drawing/2014/main" id="{1A7709E2-71C6-D44A-89D0-1DD5847725D0}"/>
              </a:ext>
            </a:extLst>
          </p:cNvPr>
          <p:cNvSpPr txBox="1">
            <a:spLocks/>
          </p:cNvSpPr>
          <p:nvPr/>
        </p:nvSpPr>
        <p:spPr>
          <a:xfrm>
            <a:off x="1856508" y="1491630"/>
            <a:ext cx="2736850" cy="2880345"/>
          </a:xfrm>
          <a:prstGeom prst="rect">
            <a:avLst/>
          </a:prstGeom>
        </p:spPr>
        <p:txBody>
          <a:bodyPr lIns="0" tIns="0" rIns="0" bIns="0" anchor="t"/>
          <a:lstStyle>
            <a:lvl1pPr marL="353475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31830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21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318651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9488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273243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5159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29953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706191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84546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800"/>
              </a:spcBef>
              <a:buNone/>
            </a:pPr>
            <a:r>
              <a:rPr lang="en-US" sz="1200" b="1">
                <a:latin typeface="Finlandica Bold" pitchFamily="2" charset="77"/>
              </a:rPr>
              <a:t>Finland has one of the fastest-growing startup scenes in the world. ​</a:t>
            </a:r>
          </a:p>
          <a:p>
            <a:pPr marL="0" indent="0">
              <a:spcBef>
                <a:spcPts val="800"/>
              </a:spcBef>
              <a:buNone/>
            </a:pPr>
            <a:r>
              <a:rPr lang="en-US" sz="1200"/>
              <a:t>Get everything you need to launch a start-up successfully: ​</a:t>
            </a:r>
          </a:p>
          <a:p>
            <a:pPr marL="353060" indent="-353060">
              <a:spcBef>
                <a:spcPts val="800"/>
              </a:spcBef>
            </a:pPr>
            <a:r>
              <a:rPr lang="en-US" sz="1200"/>
              <a:t>A stable business environment for startups.​</a:t>
            </a:r>
          </a:p>
          <a:p>
            <a:pPr marL="353060" indent="-353060">
              <a:spcBef>
                <a:spcPts val="800"/>
              </a:spcBef>
            </a:pPr>
            <a:r>
              <a:rPr lang="en-US" sz="1200"/>
              <a:t>A vibrant ecosystem of accelerators, angel investors and VCs, ​</a:t>
            </a:r>
          </a:p>
          <a:p>
            <a:pPr marL="353060" indent="-353060">
              <a:spcBef>
                <a:spcPts val="800"/>
              </a:spcBef>
            </a:pPr>
            <a:r>
              <a:rPr lang="en-US" sz="1200"/>
              <a:t>Backed by strong government support.​</a:t>
            </a:r>
          </a:p>
        </p:txBody>
      </p:sp>
      <p:sp>
        <p:nvSpPr>
          <p:cNvPr id="5" name="Sisällön paikkamerkki 2">
            <a:extLst>
              <a:ext uri="{FF2B5EF4-FFF2-40B4-BE49-F238E27FC236}">
                <a16:creationId xmlns:a16="http://schemas.microsoft.com/office/drawing/2014/main" id="{2F995423-006D-4D95-4402-7935F4023F2A}"/>
              </a:ext>
            </a:extLst>
          </p:cNvPr>
          <p:cNvSpPr txBox="1">
            <a:spLocks/>
          </p:cNvSpPr>
          <p:nvPr/>
        </p:nvSpPr>
        <p:spPr>
          <a:xfrm>
            <a:off x="5292724" y="3003798"/>
            <a:ext cx="3382963" cy="1368177"/>
          </a:xfrm>
          <a:prstGeom prst="rect">
            <a:avLst/>
          </a:prstGeom>
        </p:spPr>
        <p:txBody>
          <a:bodyPr lIns="0" tIns="0" rIns="0" bIns="0"/>
          <a:lstStyle>
            <a:lvl1pPr marL="353475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31830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21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318651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9488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273243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5159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29953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706191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84546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800"/>
              </a:spcBef>
            </a:pPr>
            <a:r>
              <a:rPr lang="en-US" sz="1200"/>
              <a:t>An excellent testing ground for new technologies. ​</a:t>
            </a:r>
          </a:p>
          <a:p>
            <a:pPr>
              <a:spcBef>
                <a:spcPts val="800"/>
              </a:spcBef>
            </a:pPr>
            <a:r>
              <a:rPr lang="en-US" sz="1200"/>
              <a:t>Highly-educated and tech-savvy people. ​</a:t>
            </a:r>
          </a:p>
          <a:p>
            <a:pPr>
              <a:spcBef>
                <a:spcPts val="800"/>
              </a:spcBef>
            </a:pPr>
            <a:r>
              <a:rPr lang="en-US" sz="1200"/>
              <a:t>The best know-how within digital technology. </a:t>
            </a:r>
            <a:endParaRPr lang="fi-FI" sz="120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BDA72B-A429-541C-3D6B-58B658788C98}"/>
              </a:ext>
            </a:extLst>
          </p:cNvPr>
          <p:cNvSpPr/>
          <p:nvPr/>
        </p:nvSpPr>
        <p:spPr>
          <a:xfrm>
            <a:off x="0" y="1492250"/>
            <a:ext cx="1619672" cy="102947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68000" tIns="144000" rIns="144000" bIns="144000" rtlCol="0" anchor="t">
            <a:spAutoFit/>
          </a:bodyPr>
          <a:lstStyle/>
          <a:p>
            <a:pPr marL="0" indent="0">
              <a:buNone/>
            </a:pPr>
            <a:r>
              <a:rPr lang="en-US" sz="800">
                <a:solidFill>
                  <a:schemeClr val="bg1"/>
                </a:solidFill>
              </a:rPr>
              <a:t>Find more information:</a:t>
            </a:r>
          </a:p>
          <a:p>
            <a:pPr marL="0" indent="0">
              <a:buNone/>
            </a:pPr>
            <a:br>
              <a:rPr lang="fi-FI" sz="8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</a:br>
            <a:r>
              <a:rPr lang="fi-FI" sz="8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www.businessfinland.com/</a:t>
            </a:r>
            <a:r>
              <a:rPr lang="fi-FI" sz="80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establish</a:t>
            </a:r>
            <a:r>
              <a:rPr lang="fi-FI" sz="8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</a:t>
            </a:r>
            <a:r>
              <a:rPr lang="fi-FI" sz="800" err="1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your</a:t>
            </a:r>
            <a:r>
              <a:rPr lang="fi-FI" sz="80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-business/startup-a-business/</a:t>
            </a:r>
            <a:endParaRPr lang="fi-FI" sz="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814395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07B9790-B749-CEA6-0077-6FA9BF22B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5150" y="484187"/>
            <a:ext cx="3168898" cy="863427"/>
          </a:xfrm>
        </p:spPr>
        <p:txBody>
          <a:bodyPr/>
          <a:lstStyle/>
          <a:p>
            <a:r>
              <a:rPr lang="en-US"/>
              <a:t>Study in Finland</a:t>
            </a:r>
            <a:endParaRPr lang="en-NO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815ED203-CB3E-4E4E-19F0-62580B9BC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BDA72B-A429-541C-3D6B-58B658788C98}"/>
              </a:ext>
            </a:extLst>
          </p:cNvPr>
          <p:cNvSpPr/>
          <p:nvPr/>
        </p:nvSpPr>
        <p:spPr>
          <a:xfrm>
            <a:off x="0" y="1492250"/>
            <a:ext cx="1619672" cy="9063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468000" tIns="144000" rIns="144000" bIns="144000" rtlCol="0" anchor="t">
            <a:spAutoFit/>
          </a:bodyPr>
          <a:lstStyle/>
          <a:p>
            <a:pPr marL="0" indent="0">
              <a:buNone/>
            </a:pPr>
            <a:r>
              <a:rPr lang="en-US" sz="800">
                <a:solidFill>
                  <a:schemeClr val="accent1"/>
                </a:solidFill>
              </a:rPr>
              <a:t>Find more information on how to study </a:t>
            </a:r>
            <a:br>
              <a:rPr lang="en-US" sz="800">
                <a:solidFill>
                  <a:schemeClr val="accent1"/>
                </a:solidFill>
              </a:rPr>
            </a:br>
            <a:r>
              <a:rPr lang="en-US" sz="800">
                <a:solidFill>
                  <a:schemeClr val="accent1"/>
                </a:solidFill>
              </a:rPr>
              <a:t>in Finland at: </a:t>
            </a:r>
          </a:p>
          <a:p>
            <a:pPr marL="0" indent="0">
              <a:buNone/>
            </a:pPr>
            <a:endParaRPr lang="en-US" sz="800">
              <a:solidFill>
                <a:schemeClr val="accent1"/>
              </a:solidFill>
            </a:endParaRPr>
          </a:p>
          <a:p>
            <a:pPr marL="0" indent="0">
              <a:buNone/>
            </a:pPr>
            <a:r>
              <a:rPr lang="en-US" sz="80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Studyinfinland.fi </a:t>
            </a:r>
            <a:endParaRPr lang="en-US" sz="800">
              <a:solidFill>
                <a:schemeClr val="accent1"/>
              </a:solidFill>
            </a:endParaRP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059EB5D8-B75F-A79A-5D43-7F05B9F8432F}"/>
              </a:ext>
            </a:extLst>
          </p:cNvPr>
          <p:cNvSpPr txBox="1">
            <a:spLocks/>
          </p:cNvSpPr>
          <p:nvPr/>
        </p:nvSpPr>
        <p:spPr>
          <a:xfrm>
            <a:off x="2095024" y="1462045"/>
            <a:ext cx="2723312" cy="2431567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0" indent="0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None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585" indent="0" algn="ctr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None/>
              <a:defRPr sz="21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9170" indent="0" algn="ctr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None/>
              <a:defRPr sz="186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754" indent="0" algn="ctr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8339" indent="0" algn="ctr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None/>
              <a:defRPr sz="13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924" indent="0" algn="ctr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None/>
              <a:defRPr sz="13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7509" indent="0" algn="ctr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None/>
              <a:defRPr sz="13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7093" indent="0" algn="ctr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None/>
              <a:defRPr sz="13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6678" indent="0" algn="ctr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None/>
              <a:defRPr sz="1333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>
                <a:solidFill>
                  <a:schemeClr val="bg1"/>
                </a:solidFill>
              </a:rPr>
              <a:t>Finland's world-leading higher education system offers over 500 English-taught bachelor's and master's degree </a:t>
            </a:r>
            <a:r>
              <a:rPr lang="en-US" sz="1200" dirty="0" err="1">
                <a:solidFill>
                  <a:schemeClr val="bg1"/>
                </a:solidFill>
              </a:rPr>
              <a:t>programmes</a:t>
            </a:r>
            <a:r>
              <a:rPr lang="en-US" sz="1200" dirty="0">
                <a:solidFill>
                  <a:schemeClr val="bg1"/>
                </a:solidFill>
              </a:rPr>
              <a:t> across 13 universities and 22 universities of applied sciences (UAS). </a:t>
            </a:r>
          </a:p>
          <a:p>
            <a:pPr marL="0" indent="0">
              <a:buNone/>
            </a:pPr>
            <a:endParaRPr lang="fi-FI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The universities also offer options for English-taught doctoral degrees. 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>
                <a:solidFill>
                  <a:schemeClr val="bg1"/>
                </a:solidFill>
              </a:rPr>
              <a:t>All universities and universities of applied sciences offer scholarship opportunities to international students.</a:t>
            </a:r>
            <a:endParaRPr lang="en-US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i-FI" sz="1200" dirty="0">
              <a:solidFill>
                <a:schemeClr val="bg1"/>
              </a:solidFill>
            </a:endParaRPr>
          </a:p>
        </p:txBody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5C9AAC85-D496-7907-C08A-79D1D34F616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982988" y="484189"/>
            <a:ext cx="692700" cy="358774"/>
          </a:xfrm>
          <a:custGeom>
            <a:avLst/>
            <a:gdLst>
              <a:gd name="T0" fmla="*/ 58 w 2732"/>
              <a:gd name="T1" fmla="*/ 38 h 1415"/>
              <a:gd name="T2" fmla="*/ 8 w 2732"/>
              <a:gd name="T3" fmla="*/ 131 h 1415"/>
              <a:gd name="T4" fmla="*/ 38 w 2732"/>
              <a:gd name="T5" fmla="*/ 249 h 1415"/>
              <a:gd name="T6" fmla="*/ 174 w 2732"/>
              <a:gd name="T7" fmla="*/ 304 h 1415"/>
              <a:gd name="T8" fmla="*/ 228 w 2732"/>
              <a:gd name="T9" fmla="*/ 341 h 1415"/>
              <a:gd name="T10" fmla="*/ 206 w 2732"/>
              <a:gd name="T11" fmla="*/ 412 h 1415"/>
              <a:gd name="T12" fmla="*/ 102 w 2732"/>
              <a:gd name="T13" fmla="*/ 416 h 1415"/>
              <a:gd name="T14" fmla="*/ 64 w 2732"/>
              <a:gd name="T15" fmla="*/ 508 h 1415"/>
              <a:gd name="T16" fmla="*/ 201 w 2732"/>
              <a:gd name="T17" fmla="*/ 520 h 1415"/>
              <a:gd name="T18" fmla="*/ 294 w 2732"/>
              <a:gd name="T19" fmla="*/ 481 h 1415"/>
              <a:gd name="T20" fmla="*/ 338 w 2732"/>
              <a:gd name="T21" fmla="*/ 397 h 1415"/>
              <a:gd name="T22" fmla="*/ 322 w 2732"/>
              <a:gd name="T23" fmla="*/ 278 h 1415"/>
              <a:gd name="T24" fmla="*/ 216 w 2732"/>
              <a:gd name="T25" fmla="*/ 204 h 1415"/>
              <a:gd name="T26" fmla="*/ 120 w 2732"/>
              <a:gd name="T27" fmla="*/ 172 h 1415"/>
              <a:gd name="T28" fmla="*/ 133 w 2732"/>
              <a:gd name="T29" fmla="*/ 115 h 1415"/>
              <a:gd name="T30" fmla="*/ 259 w 2732"/>
              <a:gd name="T31" fmla="*/ 110 h 1415"/>
              <a:gd name="T32" fmla="*/ 253 w 2732"/>
              <a:gd name="T33" fmla="*/ 7 h 1415"/>
              <a:gd name="T34" fmla="*/ 636 w 2732"/>
              <a:gd name="T35" fmla="*/ 386 h 1415"/>
              <a:gd name="T36" fmla="*/ 576 w 2732"/>
              <a:gd name="T37" fmla="*/ 421 h 1415"/>
              <a:gd name="T38" fmla="*/ 524 w 2732"/>
              <a:gd name="T39" fmla="*/ 374 h 1415"/>
              <a:gd name="T40" fmla="*/ 417 w 2732"/>
              <a:gd name="T41" fmla="*/ 418 h 1415"/>
              <a:gd name="T42" fmla="*/ 482 w 2732"/>
              <a:gd name="T43" fmla="*/ 497 h 1415"/>
              <a:gd name="T44" fmla="*/ 611 w 2732"/>
              <a:gd name="T45" fmla="*/ 521 h 1415"/>
              <a:gd name="T46" fmla="*/ 714 w 2732"/>
              <a:gd name="T47" fmla="*/ 472 h 1415"/>
              <a:gd name="T48" fmla="*/ 757 w 2732"/>
              <a:gd name="T49" fmla="*/ 368 h 1415"/>
              <a:gd name="T50" fmla="*/ 923 w 2732"/>
              <a:gd name="T51" fmla="*/ 28 h 1415"/>
              <a:gd name="T52" fmla="*/ 853 w 2732"/>
              <a:gd name="T53" fmla="*/ 119 h 1415"/>
              <a:gd name="T54" fmla="*/ 844 w 2732"/>
              <a:gd name="T55" fmla="*/ 363 h 1415"/>
              <a:gd name="T56" fmla="*/ 908 w 2732"/>
              <a:gd name="T57" fmla="*/ 486 h 1415"/>
              <a:gd name="T58" fmla="*/ 1048 w 2732"/>
              <a:gd name="T59" fmla="*/ 524 h 1415"/>
              <a:gd name="T60" fmla="*/ 1164 w 2732"/>
              <a:gd name="T61" fmla="*/ 474 h 1415"/>
              <a:gd name="T62" fmla="*/ 1219 w 2732"/>
              <a:gd name="T63" fmla="*/ 328 h 1415"/>
              <a:gd name="T64" fmla="*/ 1197 w 2732"/>
              <a:gd name="T65" fmla="*/ 97 h 1415"/>
              <a:gd name="T66" fmla="*/ 1110 w 2732"/>
              <a:gd name="T67" fmla="*/ 15 h 1415"/>
              <a:gd name="T68" fmla="*/ 1063 w 2732"/>
              <a:gd name="T69" fmla="*/ 110 h 1415"/>
              <a:gd name="T70" fmla="*/ 1102 w 2732"/>
              <a:gd name="T71" fmla="*/ 194 h 1415"/>
              <a:gd name="T72" fmla="*/ 1086 w 2732"/>
              <a:gd name="T73" fmla="*/ 396 h 1415"/>
              <a:gd name="T74" fmla="*/ 1008 w 2732"/>
              <a:gd name="T75" fmla="*/ 420 h 1415"/>
              <a:gd name="T76" fmla="*/ 958 w 2732"/>
              <a:gd name="T77" fmla="*/ 355 h 1415"/>
              <a:gd name="T78" fmla="*/ 967 w 2732"/>
              <a:gd name="T79" fmla="*/ 137 h 1415"/>
              <a:gd name="T80" fmla="*/ 1683 w 2732"/>
              <a:gd name="T81" fmla="*/ 516 h 1415"/>
              <a:gd name="T82" fmla="*/ 1292 w 2732"/>
              <a:gd name="T83" fmla="*/ 9 h 1415"/>
              <a:gd name="T84" fmla="*/ 1402 w 2732"/>
              <a:gd name="T85" fmla="*/ 238 h 1415"/>
              <a:gd name="T86" fmla="*/ 1574 w 2732"/>
              <a:gd name="T87" fmla="*/ 516 h 1415"/>
              <a:gd name="T88" fmla="*/ 1945 w 2732"/>
              <a:gd name="T89" fmla="*/ 103 h 1415"/>
              <a:gd name="T90" fmla="*/ 651 w 2732"/>
              <a:gd name="T91" fmla="*/ 1002 h 1415"/>
              <a:gd name="T92" fmla="*/ 1096 w 2732"/>
              <a:gd name="T93" fmla="*/ 1415 h 1415"/>
              <a:gd name="T94" fmla="*/ 986 w 2732"/>
              <a:gd name="T95" fmla="*/ 1186 h 1415"/>
              <a:gd name="T96" fmla="*/ 842 w 2732"/>
              <a:gd name="T97" fmla="*/ 1135 h 1415"/>
              <a:gd name="T98" fmla="*/ 1763 w 2732"/>
              <a:gd name="T99" fmla="*/ 1415 h 1415"/>
              <a:gd name="T100" fmla="*/ 1669 w 2732"/>
              <a:gd name="T101" fmla="*/ 1009 h 1415"/>
              <a:gd name="T102" fmla="*/ 2291 w 2732"/>
              <a:gd name="T103" fmla="*/ 1415 h 1415"/>
              <a:gd name="T104" fmla="*/ 2182 w 2732"/>
              <a:gd name="T105" fmla="*/ 1186 h 1415"/>
              <a:gd name="T106" fmla="*/ 2036 w 2732"/>
              <a:gd name="T107" fmla="*/ 1135 h 1415"/>
              <a:gd name="T108" fmla="*/ 2591 w 2732"/>
              <a:gd name="T109" fmla="*/ 1408 h 1415"/>
              <a:gd name="T110" fmla="*/ 2694 w 2732"/>
              <a:gd name="T111" fmla="*/ 1346 h 1415"/>
              <a:gd name="T112" fmla="*/ 2731 w 2732"/>
              <a:gd name="T113" fmla="*/ 1183 h 1415"/>
              <a:gd name="T114" fmla="*/ 2707 w 2732"/>
              <a:gd name="T115" fmla="*/ 998 h 1415"/>
              <a:gd name="T116" fmla="*/ 2627 w 2732"/>
              <a:gd name="T117" fmla="*/ 926 h 1415"/>
              <a:gd name="T118" fmla="*/ 2527 w 2732"/>
              <a:gd name="T119" fmla="*/ 1002 h 1415"/>
              <a:gd name="T120" fmla="*/ 2614 w 2732"/>
              <a:gd name="T121" fmla="*/ 1055 h 1415"/>
              <a:gd name="T122" fmla="*/ 2616 w 2732"/>
              <a:gd name="T123" fmla="*/ 1260 h 1415"/>
              <a:gd name="T124" fmla="*/ 2538 w 2732"/>
              <a:gd name="T125" fmla="*/ 1321 h 1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732" h="1415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08464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86A67-AE76-4240-700F-56203B6D3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 more on LinkedIn and </a:t>
            </a:r>
            <a:r>
              <a:rPr lang="en-US" err="1"/>
              <a:t>Youtube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6483D1D-AEFE-4B95-F4A6-689DF54734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8252" y="1492250"/>
            <a:ext cx="2925233" cy="3386104"/>
          </a:xfrm>
        </p:spPr>
        <p:txBody>
          <a:bodyPr/>
          <a:lstStyle/>
          <a:p>
            <a:pPr marL="0" indent="0">
              <a:buNone/>
            </a:pPr>
            <a:r>
              <a:rPr lang="fi-FI" sz="1200" dirty="0">
                <a:effectLst/>
                <a:latin typeface="Finlandica"/>
                <a:ea typeface="Calibri" panose="020F0502020204030204" pitchFamily="34" charset="0"/>
              </a:rPr>
              <a:t>Follow us</a:t>
            </a:r>
            <a:r>
              <a:rPr lang="fi-FI" sz="1200" dirty="0">
                <a:latin typeface="Finlandica"/>
                <a:ea typeface="Calibri" panose="020F0502020204030204" pitchFamily="34" charset="0"/>
              </a:rPr>
              <a:t>:</a:t>
            </a:r>
            <a:br>
              <a:rPr lang="fi-FI" sz="1200" dirty="0">
                <a:effectLst/>
                <a:latin typeface="Finlandica" pitchFamily="2" charset="77"/>
                <a:ea typeface="Calibri" panose="020F0502020204030204" pitchFamily="34" charset="0"/>
              </a:rPr>
            </a:br>
            <a:r>
              <a:rPr lang="fi-FI" sz="1200" b="1" i="0" u="none" strike="noStrike" dirty="0">
                <a:solidFill>
                  <a:srgbClr val="002EA2"/>
                </a:solidFill>
                <a:effectLst/>
                <a:latin typeface="Finlandica Bold"/>
              </a:rPr>
              <a:t>#</a:t>
            </a:r>
            <a:r>
              <a:rPr lang="fi-FI" sz="1200" b="1" i="0" u="sng" strike="noStrike" dirty="0">
                <a:solidFill>
                  <a:srgbClr val="002EA2"/>
                </a:solidFill>
                <a:effectLst/>
                <a:latin typeface="Finlandica Bold"/>
                <a:hlinkClick r:id="rId2"/>
              </a:rPr>
              <a:t>Finlandworks LinkedIn </a:t>
            </a:r>
            <a:endParaRPr lang="fi-FI" sz="1200" b="1" dirty="0">
              <a:effectLst/>
              <a:latin typeface="Finlandica Bold"/>
              <a:ea typeface="Calibri" panose="020F0502020204030204" pitchFamily="34" charset="0"/>
            </a:endParaRP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99FEDA7-FEDD-BE62-F90F-5773FB8F5FB2}"/>
              </a:ext>
            </a:extLst>
          </p:cNvPr>
          <p:cNvSpPr txBox="1">
            <a:spLocks/>
          </p:cNvSpPr>
          <p:nvPr/>
        </p:nvSpPr>
        <p:spPr>
          <a:xfrm>
            <a:off x="4572000" y="1492250"/>
            <a:ext cx="5329237" cy="33861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353475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831830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21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318651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867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79488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–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273243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751598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3229953" indent="-364058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3706191" indent="-361942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4184546" indent="-353475" algn="l" defTabSz="1219170" rtl="0" eaLnBrk="1" latinLnBrk="0" hangingPunct="1">
              <a:lnSpc>
                <a:spcPct val="120000"/>
              </a:lnSpc>
              <a:spcBef>
                <a:spcPts val="267"/>
              </a:spcBef>
              <a:buFont typeface="Arial" panose="020B0604020202020204" pitchFamily="34" charset="0"/>
              <a:buChar char="•"/>
              <a:defRPr sz="1333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i-FI" sz="1200" dirty="0" err="1">
                <a:latin typeface="Finlandica"/>
                <a:ea typeface="Calibri" panose="020F0502020204030204" pitchFamily="34" charset="0"/>
              </a:rPr>
              <a:t>Learn</a:t>
            </a:r>
            <a:r>
              <a:rPr lang="fi-FI" sz="1200" dirty="0">
                <a:latin typeface="Finlandica"/>
                <a:ea typeface="Calibri" panose="020F0502020204030204" pitchFamily="34" charset="0"/>
              </a:rPr>
              <a:t> </a:t>
            </a:r>
            <a:r>
              <a:rPr lang="fi-FI" sz="1200" dirty="0" err="1">
                <a:latin typeface="Finlandica"/>
                <a:ea typeface="Calibri" panose="020F0502020204030204" pitchFamily="34" charset="0"/>
              </a:rPr>
              <a:t>more</a:t>
            </a:r>
            <a:r>
              <a:rPr lang="fi-FI" sz="1200" dirty="0">
                <a:latin typeface="Finlandica"/>
                <a:ea typeface="Calibri" panose="020F0502020204030204" pitchFamily="34" charset="0"/>
              </a:rPr>
              <a:t> </a:t>
            </a:r>
            <a:r>
              <a:rPr lang="fi-FI" sz="1200" dirty="0" err="1">
                <a:latin typeface="Finlandica"/>
                <a:ea typeface="Calibri" panose="020F0502020204030204" pitchFamily="34" charset="0"/>
              </a:rPr>
              <a:t>with</a:t>
            </a:r>
            <a:r>
              <a:rPr lang="fi-FI" sz="1200" dirty="0">
                <a:latin typeface="Finlandica"/>
                <a:ea typeface="Calibri" panose="020F0502020204030204" pitchFamily="34" charset="0"/>
              </a:rPr>
              <a:t> </a:t>
            </a:r>
            <a:r>
              <a:rPr lang="fi-FI" sz="1200" dirty="0" err="1">
                <a:latin typeface="Finlandica"/>
                <a:ea typeface="Calibri" panose="020F0502020204030204" pitchFamily="34" charset="0"/>
              </a:rPr>
              <a:t>Youtube</a:t>
            </a:r>
            <a:r>
              <a:rPr lang="fi-FI" sz="1200" dirty="0">
                <a:latin typeface="Finlandica"/>
                <a:ea typeface="Calibri" panose="020F0502020204030204" pitchFamily="34" charset="0"/>
              </a:rPr>
              <a:t> </a:t>
            </a:r>
            <a:r>
              <a:rPr lang="fi-FI" sz="1200" dirty="0" err="1">
                <a:latin typeface="Finlandica"/>
                <a:ea typeface="Calibri" panose="020F0502020204030204" pitchFamily="34" charset="0"/>
              </a:rPr>
              <a:t>videos</a:t>
            </a:r>
            <a:r>
              <a:rPr lang="fi-FI" sz="1200" dirty="0">
                <a:latin typeface="Finlandica"/>
                <a:ea typeface="Calibri" panose="020F0502020204030204" pitchFamily="34" charset="0"/>
              </a:rPr>
              <a:t>: </a:t>
            </a:r>
            <a:br>
              <a:rPr lang="fi-FI" sz="1200" dirty="0">
                <a:latin typeface="Finlandica"/>
                <a:ea typeface="Calibri" panose="020F0502020204030204" pitchFamily="34" charset="0"/>
              </a:rPr>
            </a:br>
            <a:endParaRPr lang="fi-FI" sz="1200" dirty="0">
              <a:latin typeface="Finlandica"/>
              <a:ea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200" b="1" dirty="0">
                <a:latin typeface="Finlandica Bold"/>
                <a:ea typeface="Calibri" panose="020F0502020204030204" pitchFamily="34" charset="0"/>
              </a:rPr>
              <a:t>Finland for </a:t>
            </a:r>
            <a:r>
              <a:rPr lang="fi-FI" sz="1200" b="1" dirty="0" err="1">
                <a:latin typeface="Finlandica Bold"/>
                <a:ea typeface="Calibri" panose="020F0502020204030204" pitchFamily="34" charset="0"/>
              </a:rPr>
              <a:t>families</a:t>
            </a:r>
            <a:r>
              <a:rPr lang="fi-FI" sz="1200" b="1" dirty="0">
                <a:latin typeface="Finlandica Bold"/>
                <a:ea typeface="Calibri" panose="020F0502020204030204" pitchFamily="34" charset="0"/>
              </a:rPr>
              <a:t>​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200" dirty="0">
                <a:latin typeface="Finlandica"/>
                <a:ea typeface="Calibri" panose="020F0502020204030204" pitchFamily="34" charset="0"/>
                <a:hlinkClick r:id="rId3"/>
              </a:rPr>
              <a:t>https://www.youtube.com/watch?v=9X3QUA1Poyg&amp;t=2s​</a:t>
            </a:r>
            <a:endParaRPr lang="fi-FI" sz="1200" dirty="0">
              <a:latin typeface="Finlandica"/>
              <a:ea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200" b="1" dirty="0" err="1">
                <a:latin typeface="Finlandica Bold"/>
                <a:ea typeface="Calibri" panose="020F0502020204030204" pitchFamily="34" charset="0"/>
              </a:rPr>
              <a:t>Enjoy</a:t>
            </a:r>
            <a:r>
              <a:rPr lang="fi-FI" sz="1200" b="1" dirty="0">
                <a:latin typeface="Finlandica Bold"/>
                <a:ea typeface="Calibri" panose="020F0502020204030204" pitchFamily="34" charset="0"/>
              </a:rPr>
              <a:t> </a:t>
            </a:r>
            <a:r>
              <a:rPr lang="fi-FI" sz="1200" b="1" dirty="0" err="1">
                <a:latin typeface="Finlandica Bold"/>
                <a:ea typeface="Calibri" panose="020F0502020204030204" pitchFamily="34" charset="0"/>
              </a:rPr>
              <a:t>the</a:t>
            </a:r>
            <a:r>
              <a:rPr lang="fi-FI" sz="1200" b="1" dirty="0">
                <a:latin typeface="Finlandica Bold"/>
                <a:ea typeface="Calibri" panose="020F0502020204030204" pitchFamily="34" charset="0"/>
              </a:rPr>
              <a:t> </a:t>
            </a:r>
            <a:r>
              <a:rPr lang="fi-FI" sz="1200" b="1" dirty="0" err="1">
                <a:latin typeface="Finlandica Bold"/>
                <a:ea typeface="Calibri" panose="020F0502020204030204" pitchFamily="34" charset="0"/>
              </a:rPr>
              <a:t>vibrant</a:t>
            </a:r>
            <a:r>
              <a:rPr lang="fi-FI" sz="1200" b="1" dirty="0">
                <a:latin typeface="Finlandica Bold"/>
                <a:ea typeface="Calibri" panose="020F0502020204030204" pitchFamily="34" charset="0"/>
              </a:rPr>
              <a:t> city life​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200" dirty="0">
                <a:latin typeface="Finlandica"/>
                <a:ea typeface="Calibri" panose="020F0502020204030204" pitchFamily="34" charset="0"/>
                <a:hlinkClick r:id="rId4"/>
              </a:rPr>
              <a:t>https://www.youtube.com/watch?v=wBgS4AvWHdY​</a:t>
            </a:r>
            <a:endParaRPr lang="fi-FI" sz="1200" dirty="0">
              <a:latin typeface="Finlandica"/>
              <a:ea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200" b="1" dirty="0" err="1">
                <a:latin typeface="Finlandica Bold"/>
                <a:ea typeface="Calibri" panose="020F0502020204030204" pitchFamily="34" charset="0"/>
              </a:rPr>
              <a:t>Grow</a:t>
            </a:r>
            <a:r>
              <a:rPr lang="fi-FI" sz="1200" b="1" dirty="0">
                <a:latin typeface="Finlandica Bold"/>
                <a:ea typeface="Calibri" panose="020F0502020204030204" pitchFamily="34" charset="0"/>
              </a:rPr>
              <a:t> </a:t>
            </a:r>
            <a:r>
              <a:rPr lang="fi-FI" sz="1200" b="1" dirty="0" err="1">
                <a:latin typeface="Finlandica Bold"/>
                <a:ea typeface="Calibri" panose="020F0502020204030204" pitchFamily="34" charset="0"/>
              </a:rPr>
              <a:t>your</a:t>
            </a:r>
            <a:r>
              <a:rPr lang="fi-FI" sz="1200" b="1" dirty="0">
                <a:latin typeface="Finlandica Bold"/>
                <a:ea typeface="Calibri" panose="020F0502020204030204" pitchFamily="34" charset="0"/>
              </a:rPr>
              <a:t> </a:t>
            </a:r>
            <a:r>
              <a:rPr lang="fi-FI" sz="1200" b="1" dirty="0" err="1">
                <a:latin typeface="Finlandica Bold"/>
                <a:ea typeface="Calibri" panose="020F0502020204030204" pitchFamily="34" charset="0"/>
              </a:rPr>
              <a:t>career</a:t>
            </a:r>
            <a:r>
              <a:rPr lang="fi-FI" sz="1200" b="1" dirty="0">
                <a:latin typeface="Finlandica Bold"/>
                <a:ea typeface="Calibri" panose="020F0502020204030204" pitchFamily="34" charset="0"/>
              </a:rPr>
              <a:t>​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200" dirty="0">
                <a:latin typeface="Finlandica"/>
                <a:ea typeface="Calibri" panose="020F0502020204030204" pitchFamily="34" charset="0"/>
                <a:hlinkClick r:id="rId5"/>
              </a:rPr>
              <a:t>https://www.youtube.com/watch?v=UfHXZWttIl0​</a:t>
            </a:r>
            <a:endParaRPr lang="fi-FI" sz="1200" dirty="0">
              <a:latin typeface="Finlandica"/>
              <a:ea typeface="Calibri" panose="020F050202020403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200" b="1" dirty="0" err="1">
                <a:latin typeface="Finlandica Bold"/>
                <a:ea typeface="Calibri" panose="020F0502020204030204" pitchFamily="34" charset="0"/>
              </a:rPr>
              <a:t>Find</a:t>
            </a:r>
            <a:r>
              <a:rPr lang="fi-FI" sz="1200" b="1" dirty="0">
                <a:latin typeface="Finlandica Bold"/>
                <a:ea typeface="Calibri" panose="020F0502020204030204" pitchFamily="34" charset="0"/>
              </a:rPr>
              <a:t> </a:t>
            </a:r>
            <a:r>
              <a:rPr lang="fi-FI" sz="1200" b="1" dirty="0" err="1">
                <a:latin typeface="Finlandica Bold"/>
                <a:ea typeface="Calibri" panose="020F0502020204030204" pitchFamily="34" charset="0"/>
              </a:rPr>
              <a:t>your</a:t>
            </a:r>
            <a:r>
              <a:rPr lang="fi-FI" sz="1200" b="1" dirty="0">
                <a:latin typeface="Finlandica Bold"/>
                <a:ea typeface="Calibri" panose="020F0502020204030204" pitchFamily="34" charset="0"/>
              </a:rPr>
              <a:t> </a:t>
            </a:r>
            <a:r>
              <a:rPr lang="fi-FI" sz="1200" b="1" dirty="0" err="1">
                <a:latin typeface="Finlandica Bold"/>
                <a:ea typeface="Calibri" panose="020F0502020204030204" pitchFamily="34" charset="0"/>
              </a:rPr>
              <a:t>work</a:t>
            </a:r>
            <a:r>
              <a:rPr lang="fi-FI" sz="1200" b="1" dirty="0">
                <a:latin typeface="Finlandica Bold"/>
                <a:ea typeface="Calibri" panose="020F0502020204030204" pitchFamily="34" charset="0"/>
              </a:rPr>
              <a:t>-life </a:t>
            </a:r>
            <a:r>
              <a:rPr lang="fi-FI" sz="1200" b="1" dirty="0" err="1">
                <a:latin typeface="Finlandica Bold"/>
                <a:ea typeface="Calibri" panose="020F0502020204030204" pitchFamily="34" charset="0"/>
              </a:rPr>
              <a:t>balance</a:t>
            </a:r>
            <a:r>
              <a:rPr lang="fi-FI" sz="1200" b="1" dirty="0">
                <a:latin typeface="Finlandica Bold"/>
                <a:ea typeface="Calibri" panose="020F0502020204030204" pitchFamily="34" charset="0"/>
              </a:rPr>
              <a:t>​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i-FI" sz="1200" dirty="0">
                <a:latin typeface="Finlandica"/>
                <a:ea typeface="Calibri" panose="020F0502020204030204" pitchFamily="34" charset="0"/>
                <a:hlinkClick r:id="rId6"/>
              </a:rPr>
              <a:t>https://www.youtube.com/watch?v=Wn1nf6eSAwg</a:t>
            </a:r>
            <a:endParaRPr lang="fi-FI" sz="1200" dirty="0">
              <a:latin typeface="Finlandica"/>
            </a:endParaRP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29D6B1FC-2D5D-C81D-B192-15697F1FEFA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759475" y="1428370"/>
            <a:ext cx="388777" cy="388777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C63EF069-A72B-5172-AB59-7172095EC53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119793" y="1428370"/>
            <a:ext cx="388777" cy="388777"/>
          </a:xfrm>
          <a:prstGeom prst="rect">
            <a:avLst/>
          </a:prstGeom>
        </p:spPr>
      </p:pic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01B62B1-7523-11F4-701B-0B43AAC47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956549" y="4515966"/>
            <a:ext cx="719457" cy="143347"/>
          </a:xfrm>
          <a:prstGeom prst="rect">
            <a:avLst/>
          </a:prstGeom>
        </p:spPr>
        <p:txBody>
          <a:bodyPr/>
          <a:lstStyle/>
          <a:p>
            <a:fld id="{E9DC2C14-6E95-4EF0-AB2C-A4DB63E6303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91643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Suomi Finland">
  <a:themeElements>
    <a:clrScheme name="Work in Finland">
      <a:dk1>
        <a:srgbClr val="FFAA50"/>
      </a:dk1>
      <a:lt1>
        <a:srgbClr val="FFFFFF"/>
      </a:lt1>
      <a:dk2>
        <a:srgbClr val="DAEDFE"/>
      </a:dk2>
      <a:lt2>
        <a:srgbClr val="FADDCF"/>
      </a:lt2>
      <a:accent1>
        <a:srgbClr val="002EA2"/>
      </a:accent1>
      <a:accent2>
        <a:srgbClr val="D9D9D9"/>
      </a:accent2>
      <a:accent3>
        <a:srgbClr val="A2A2A2"/>
      </a:accent3>
      <a:accent4>
        <a:srgbClr val="000000"/>
      </a:accent4>
      <a:accent5>
        <a:srgbClr val="5977C3"/>
      </a:accent5>
      <a:accent6>
        <a:srgbClr val="F4F4F4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nland_sample-3" id="{6FAB1604-9D14-244B-882D-43918BB39F72}" vid="{192F1151-D6F4-5B41-8D6D-8226306E68D8}"/>
    </a:ext>
  </a:extLst>
</a:theme>
</file>

<file path=ppt/theme/theme2.xml><?xml version="1.0" encoding="utf-8"?>
<a:theme xmlns:a="http://schemas.openxmlformats.org/drawingml/2006/main" name="1_Suomi Finland Blanco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36000" tIns="36000" rIns="36000" bIns="36000" rtlCol="0">
        <a:spAutoFit/>
      </a:bodyPr>
      <a:lstStyle>
        <a:defPPr>
          <a:defRPr sz="14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Finland_sample-3" id="{6FAB1604-9D14-244B-882D-43918BB39F72}" vid="{93BE7513-DF57-F74C-996A-32E01F2B7527}"/>
    </a:ext>
  </a:extLst>
</a:theme>
</file>

<file path=ppt/theme/theme3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Team Finland">
      <a:dk1>
        <a:srgbClr val="002EA2"/>
      </a:dk1>
      <a:lt1>
        <a:sysClr val="window" lastClr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Team Finland">
      <a:majorFont>
        <a:latin typeface="Finlandica"/>
        <a:ea typeface=""/>
        <a:cs typeface=""/>
      </a:majorFont>
      <a:minorFont>
        <a:latin typeface="Finland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56d766-ff1e-4259-b6dc-ef5737eed16e" xsi:nil="true"/>
    <lcf76f155ced4ddcb4097134ff3c332f xmlns="7443053d-2fef-45f2-b252-b286431b4b23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8EE4CC29F34B4AA4269A7AFC21B64E" ma:contentTypeVersion="15" ma:contentTypeDescription="Create a new document." ma:contentTypeScope="" ma:versionID="f2ee00174b70994741d76f3515c116fc">
  <xsd:schema xmlns:xsd="http://www.w3.org/2001/XMLSchema" xmlns:xs="http://www.w3.org/2001/XMLSchema" xmlns:p="http://schemas.microsoft.com/office/2006/metadata/properties" xmlns:ns2="7443053d-2fef-45f2-b252-b286431b4b23" xmlns:ns3="cb56d766-ff1e-4259-b6dc-ef5737eed16e" targetNamespace="http://schemas.microsoft.com/office/2006/metadata/properties" ma:root="true" ma:fieldsID="4306885edbc012499483c48404013fe2" ns2:_="" ns3:_="">
    <xsd:import namespace="7443053d-2fef-45f2-b252-b286431b4b23"/>
    <xsd:import namespace="cb56d766-ff1e-4259-b6dc-ef5737eed16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43053d-2fef-45f2-b252-b286431b4b2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6d165d17-9b79-46c3-82b9-c927e733c4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56d766-ff1e-4259-b6dc-ef5737eed16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2532cfa8-5ecd-4684-9073-f9bb47675d6b}" ma:internalName="TaxCatchAll" ma:showField="CatchAllData" ma:web="cb56d766-ff1e-4259-b6dc-ef5737eed16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A34160F-C240-4F1D-930B-DF794DA53BE3}">
  <ds:schemaRefs>
    <ds:schemaRef ds:uri="http://purl.org/dc/dcmitype/"/>
    <ds:schemaRef ds:uri="7443053d-2fef-45f2-b252-b286431b4b23"/>
    <ds:schemaRef ds:uri="http://purl.org/dc/elements/1.1/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cb56d766-ff1e-4259-b6dc-ef5737eed16e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D915B14-4C66-4B24-8597-8BAD5E36B4F6}">
  <ds:schemaRefs>
    <ds:schemaRef ds:uri="7443053d-2fef-45f2-b252-b286431b4b23"/>
    <ds:schemaRef ds:uri="cb56d766-ff1e-4259-b6dc-ef5737eed16e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C3F773E5-9032-4E30-8798-0546F17E671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e0793d39-0939-496d-b129-198edd916feb}" enabled="0" method="" siteId="{e0793d39-0939-496d-b129-198edd916feb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1_Suomi Finland</Template>
  <TotalTime>80</TotalTime>
  <Words>857</Words>
  <Application>Microsoft Office PowerPoint</Application>
  <PresentationFormat>On-screen Show (16:9)</PresentationFormat>
  <Paragraphs>89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Finlandica</vt:lpstr>
      <vt:lpstr>Finlandica Bold</vt:lpstr>
      <vt:lpstr>1_Suomi Finland</vt:lpstr>
      <vt:lpstr>1_Suomi Finland Blanco</vt:lpstr>
      <vt:lpstr>Careers in Finland – world’s happiest country</vt:lpstr>
      <vt:lpstr>Find your work-life balance</vt:lpstr>
      <vt:lpstr>Safety and stability in Finland​ </vt:lpstr>
      <vt:lpstr>Opportunities to innovate  and develop skills​ ​</vt:lpstr>
      <vt:lpstr>Rich cultural offerings​</vt:lpstr>
      <vt:lpstr>workinfinland.com</vt:lpstr>
      <vt:lpstr>Launch your start-up in Finland​</vt:lpstr>
      <vt:lpstr>Study in Finland</vt:lpstr>
      <vt:lpstr>Learn more on LinkedIn and Youtube</vt:lpstr>
    </vt:vector>
  </TitlesOfParts>
  <Manager>Hasan &amp; Partners</Manager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Soh, Angela</dc:creator>
  <cp:lastModifiedBy>Riikka Hirsto</cp:lastModifiedBy>
  <cp:revision>3</cp:revision>
  <dcterms:created xsi:type="dcterms:W3CDTF">2023-03-16T11:10:30Z</dcterms:created>
  <dcterms:modified xsi:type="dcterms:W3CDTF">2023-04-12T10:32:52Z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0x010100698EE4CC29F34B4AA4269A7AFC21B64E</vt:lpwstr>
  </property>
  <property fmtid="{D5CDD505-2E9C-101B-9397-08002B2CF9AE}" pid="3" name="MediaServiceImageTags">
    <vt:lpwstr/>
  </property>
</Properties>
</file>