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png" ContentType="image/png"/>
  <Default Extension="wmf" ContentType="image/x-wm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8"/>
  </p:notesMasterIdLst>
  <p:handoutMasterIdLst>
    <p:handoutMasterId r:id="rId19"/>
  </p:handoutMasterIdLst>
  <p:sldIdLst>
    <p:sldId id="257" r:id="rId5"/>
    <p:sldId id="258" r:id="rId6"/>
    <p:sldId id="262" r:id="rId7"/>
    <p:sldId id="261" r:id="rId8"/>
    <p:sldId id="260" r:id="rId9"/>
    <p:sldId id="267" r:id="rId10"/>
    <p:sldId id="266" r:id="rId11"/>
    <p:sldId id="270" r:id="rId12"/>
    <p:sldId id="263" r:id="rId13"/>
    <p:sldId id="271" r:id="rId14"/>
    <p:sldId id="264" r:id="rId15"/>
    <p:sldId id="272" r:id="rId16"/>
    <p:sldId id="268" r:id="rId1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77" userDrawn="1">
          <p15:clr>
            <a:srgbClr val="A4A3A4"/>
          </p15:clr>
        </p15:guide>
        <p15:guide id="2" orient="horz" pos="2550" userDrawn="1">
          <p15:clr>
            <a:srgbClr val="A4A3A4"/>
          </p15:clr>
        </p15:guide>
        <p15:guide id="3" orient="horz" pos="1915" userDrawn="1">
          <p15:clr>
            <a:srgbClr val="A4A3A4"/>
          </p15:clr>
        </p15:guide>
        <p15:guide id="4" orient="horz" pos="305" userDrawn="1">
          <p15:clr>
            <a:srgbClr val="A4A3A4"/>
          </p15:clr>
        </p15:guide>
        <p15:guide id="5"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elinen Jari" initials="TJ" lastIdx="1" clrIdx="0">
    <p:extLst/>
  </p:cmAuthor>
  <p:cmAuthor id="2" name="Kankaanranta Mari" initials="KM" lastIdx="5"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D600"/>
    <a:srgbClr val="5AC766"/>
    <a:srgbClr val="ACE0F0"/>
    <a:srgbClr val="F067A6"/>
    <a:srgbClr val="D80C8C"/>
    <a:srgbClr val="F89E54"/>
    <a:srgbClr val="A3BC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14" autoAdjust="0"/>
    <p:restoredTop sz="92346" autoAdjust="0"/>
  </p:normalViewPr>
  <p:slideViewPr>
    <p:cSldViewPr snapToGrid="0">
      <p:cViewPr varScale="1">
        <p:scale>
          <a:sx n="152" d="100"/>
          <a:sy n="152" d="100"/>
        </p:scale>
        <p:origin x="456" y="176"/>
      </p:cViewPr>
      <p:guideLst>
        <p:guide orient="horz" pos="2777"/>
        <p:guide orient="horz" pos="2550"/>
        <p:guide orient="horz" pos="1915"/>
        <p:guide orient="horz" pos="305"/>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144" d="100"/>
          <a:sy n="144" d="100"/>
        </p:scale>
        <p:origin x="3912" y="19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commentAuthors" Target="commentAuthors.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notesMaster" Target="notesMasters/notesMaster1.xml"/><Relationship Id="rId19" Type="http://schemas.openxmlformats.org/officeDocument/2006/relationships/handoutMaster" Target="handoutMasters/handoutMaster1.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BE0DF5-6D39-C541-A222-16DE742B587F}" type="datetimeFigureOut">
              <a:rPr lang="en-US" smtClean="0"/>
              <a:t>6/5/18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562E6B-44B2-BC44-A72E-80F76D4B9812}" type="slidenum">
              <a:rPr lang="en-US" smtClean="0"/>
              <a:t>‹#›</a:t>
            </a:fld>
            <a:endParaRPr lang="en-US"/>
          </a:p>
        </p:txBody>
      </p:sp>
    </p:spTree>
    <p:extLst>
      <p:ext uri="{BB962C8B-B14F-4D97-AF65-F5344CB8AC3E}">
        <p14:creationId xmlns:p14="http://schemas.microsoft.com/office/powerpoint/2010/main" val="623944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160F52-DF06-4153-B9B4-E0BEF4C4F67C}" type="datetimeFigureOut">
              <a:rPr lang="en-US" smtClean="0"/>
              <a:t>6/5/18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C96C96-79BE-44C1-9F77-B67003B50324}" type="slidenum">
              <a:rPr lang="en-US" smtClean="0"/>
              <a:t>‹#›</a:t>
            </a:fld>
            <a:endParaRPr lang="en-US"/>
          </a:p>
        </p:txBody>
      </p:sp>
    </p:spTree>
    <p:extLst>
      <p:ext uri="{BB962C8B-B14F-4D97-AF65-F5344CB8AC3E}">
        <p14:creationId xmlns:p14="http://schemas.microsoft.com/office/powerpoint/2010/main" val="1329478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sz="1200" dirty="0" smtClean="0">
                <a:solidFill>
                  <a:schemeClr val="bg1"/>
                </a:solidFill>
              </a:rPr>
              <a:t>The first forest law to prevent excess harvesting of the trees was issued in Finland already at 1886.</a:t>
            </a:r>
            <a:br>
              <a:rPr lang="en-US" sz="1200" dirty="0" smtClean="0">
                <a:solidFill>
                  <a:schemeClr val="bg1"/>
                </a:solidFill>
              </a:rPr>
            </a:br>
            <a:endParaRPr lang="en-US" sz="1200" b="1" dirty="0" smtClean="0">
              <a:solidFill>
                <a:schemeClr val="bg1"/>
              </a:solidFill>
            </a:endParaRPr>
          </a:p>
          <a:p>
            <a:pPr>
              <a:lnSpc>
                <a:spcPct val="110000"/>
              </a:lnSpc>
            </a:pPr>
            <a:r>
              <a:rPr lang="en-US" sz="1200" b="1" dirty="0" smtClean="0">
                <a:solidFill>
                  <a:schemeClr val="bg1"/>
                </a:solidFill>
              </a:rPr>
              <a:t>Strong, Slowly Grown</a:t>
            </a:r>
            <a:br>
              <a:rPr lang="en-US" sz="1200" b="1" dirty="0" smtClean="0">
                <a:solidFill>
                  <a:schemeClr val="bg1"/>
                </a:solidFill>
              </a:rPr>
            </a:br>
            <a:r>
              <a:rPr lang="en-US" sz="1200" dirty="0" smtClean="0">
                <a:solidFill>
                  <a:schemeClr val="bg1"/>
                </a:solidFill>
              </a:rPr>
              <a:t>Finnish wood grows slowly and the result is a hard, tough and straight-grained timber with low internal tension and a few cracks.</a:t>
            </a:r>
          </a:p>
          <a:p>
            <a:pPr>
              <a:lnSpc>
                <a:spcPct val="110000"/>
              </a:lnSpc>
            </a:pPr>
            <a:r>
              <a:rPr lang="en-US" sz="1200" b="1" dirty="0" smtClean="0">
                <a:solidFill>
                  <a:schemeClr val="bg1"/>
                </a:solidFill>
              </a:rPr>
              <a:t>Sustainable from Certified Forests</a:t>
            </a:r>
            <a:br>
              <a:rPr lang="en-US" sz="1200" b="1" dirty="0" smtClean="0">
                <a:solidFill>
                  <a:schemeClr val="bg1"/>
                </a:solidFill>
              </a:rPr>
            </a:br>
            <a:r>
              <a:rPr lang="en-US" sz="1200" dirty="0" smtClean="0">
                <a:solidFill>
                  <a:schemeClr val="bg1"/>
                </a:solidFill>
              </a:rPr>
              <a:t>95 % of Finland’s forests in commercial use are certified.</a:t>
            </a:r>
          </a:p>
          <a:p>
            <a:pPr>
              <a:lnSpc>
                <a:spcPct val="110000"/>
              </a:lnSpc>
            </a:pPr>
            <a:r>
              <a:rPr lang="en-US" sz="1200" b="1" dirty="0" smtClean="0">
                <a:solidFill>
                  <a:schemeClr val="bg1"/>
                </a:solidFill>
              </a:rPr>
              <a:t>Beautiful for Further Processing </a:t>
            </a:r>
            <a:r>
              <a:rPr lang="en-US" sz="1200" b="0" dirty="0" smtClean="0">
                <a:solidFill>
                  <a:schemeClr val="bg1"/>
                </a:solidFill>
              </a:rPr>
              <a:t/>
            </a:r>
            <a:br>
              <a:rPr lang="en-US" sz="1200" b="0" dirty="0" smtClean="0">
                <a:solidFill>
                  <a:schemeClr val="bg1"/>
                </a:solidFill>
              </a:rPr>
            </a:br>
            <a:r>
              <a:rPr lang="en-US" sz="1200" dirty="0" smtClean="0">
                <a:solidFill>
                  <a:schemeClr val="bg1"/>
                </a:solidFill>
              </a:rPr>
              <a:t>Due to its beautiful structure and appearance, Finnish spruce and pine are versatile material for various applications.</a:t>
            </a:r>
          </a:p>
          <a:p>
            <a:pPr>
              <a:lnSpc>
                <a:spcPct val="110000"/>
              </a:lnSpc>
            </a:pPr>
            <a:r>
              <a:rPr lang="en-US" sz="1200" b="1" dirty="0" smtClean="0">
                <a:solidFill>
                  <a:schemeClr val="bg1"/>
                </a:solidFill>
              </a:rPr>
              <a:t>Constant, Reliable Deliveries</a:t>
            </a:r>
            <a:br>
              <a:rPr lang="en-US" sz="1200" b="1" dirty="0" smtClean="0">
                <a:solidFill>
                  <a:schemeClr val="bg1"/>
                </a:solidFill>
              </a:rPr>
            </a:br>
            <a:r>
              <a:rPr lang="en-US" sz="1200" dirty="0" smtClean="0">
                <a:solidFill>
                  <a:schemeClr val="bg1"/>
                </a:solidFill>
              </a:rPr>
              <a:t>Finnish sawmills can reliably deliver sawn softwood throughout the whole year and as a result the clients can rely on deliveries and keep their stocks small. </a:t>
            </a:r>
          </a:p>
          <a:p>
            <a:pPr>
              <a:lnSpc>
                <a:spcPct val="110000"/>
              </a:lnSpc>
            </a:pPr>
            <a:endParaRPr lang="en-US" sz="1200" dirty="0" smtClean="0">
              <a:solidFill>
                <a:schemeClr val="bg1"/>
              </a:solidFill>
            </a:endParaRPr>
          </a:p>
          <a:p>
            <a:pPr marL="0" marR="0" indent="0" algn="l" defTabSz="914400" rtl="0" eaLnBrk="1" fontAlgn="auto" latinLnBrk="0" hangingPunct="1">
              <a:lnSpc>
                <a:spcPct val="110000"/>
              </a:lnSpc>
              <a:spcBef>
                <a:spcPts val="0"/>
              </a:spcBef>
              <a:spcAft>
                <a:spcPts val="0"/>
              </a:spcAft>
              <a:buClrTx/>
              <a:buSzTx/>
              <a:buFontTx/>
              <a:buNone/>
              <a:tabLst/>
              <a:defRPr/>
            </a:pPr>
            <a:r>
              <a:rPr lang="en-US" sz="1200" dirty="0" smtClean="0">
                <a:solidFill>
                  <a:schemeClr val="bg1"/>
                </a:solidFill>
              </a:rPr>
              <a:t>Sources:</a:t>
            </a:r>
            <a:br>
              <a:rPr lang="en-US" sz="1200" dirty="0" smtClean="0">
                <a:solidFill>
                  <a:schemeClr val="bg1"/>
                </a:solidFill>
              </a:rPr>
            </a:br>
            <a:r>
              <a:rPr lang="en-US" sz="1200" u="none" kern="1200" dirty="0" smtClean="0">
                <a:solidFill>
                  <a:schemeClr val="tx1"/>
                </a:solidFill>
                <a:latin typeface="+mn-lt"/>
                <a:ea typeface="+mn-ea"/>
                <a:cs typeface="+mn-cs"/>
              </a:rPr>
              <a:t>http://</a:t>
            </a:r>
            <a:r>
              <a:rPr lang="en-US" sz="1200" u="none" kern="1200" dirty="0" err="1" smtClean="0">
                <a:solidFill>
                  <a:schemeClr val="tx1"/>
                </a:solidFill>
                <a:latin typeface="+mn-lt"/>
                <a:ea typeface="+mn-ea"/>
                <a:cs typeface="+mn-cs"/>
              </a:rPr>
              <a:t>www.smy.fi</a:t>
            </a:r>
            <a:r>
              <a:rPr lang="en-US" sz="1200" u="none" kern="1200" dirty="0" smtClean="0">
                <a:solidFill>
                  <a:schemeClr val="tx1"/>
                </a:solidFill>
                <a:latin typeface="+mn-lt"/>
                <a:ea typeface="+mn-ea"/>
                <a:cs typeface="+mn-cs"/>
              </a:rPr>
              <a:t>/forest-fi/</a:t>
            </a:r>
            <a:r>
              <a:rPr lang="en-US" sz="1200" u="none" kern="1200" dirty="0" err="1" smtClean="0">
                <a:solidFill>
                  <a:schemeClr val="tx1"/>
                </a:solidFill>
                <a:latin typeface="+mn-lt"/>
                <a:ea typeface="+mn-ea"/>
                <a:cs typeface="+mn-cs"/>
              </a:rPr>
              <a:t>metsatietopaketti</a:t>
            </a:r>
            <a:r>
              <a:rPr lang="en-US" sz="1200" u="none" kern="1200" dirty="0" smtClean="0">
                <a:solidFill>
                  <a:schemeClr val="tx1"/>
                </a:solidFill>
                <a:latin typeface="+mn-lt"/>
                <a:ea typeface="+mn-ea"/>
                <a:cs typeface="+mn-cs"/>
              </a:rPr>
              <a:t>/</a:t>
            </a:r>
            <a:r>
              <a:rPr lang="en-US" sz="1200" u="none" kern="1200" dirty="0" err="1" smtClean="0">
                <a:solidFill>
                  <a:schemeClr val="tx1"/>
                </a:solidFill>
                <a:latin typeface="+mn-lt"/>
                <a:ea typeface="+mn-ea"/>
                <a:cs typeface="+mn-cs"/>
              </a:rPr>
              <a:t>suomen-metsavarat</a:t>
            </a:r>
            <a:r>
              <a:rPr lang="en-US" sz="1200" u="none" kern="1200" dirty="0" smtClean="0">
                <a:solidFill>
                  <a:schemeClr val="tx1"/>
                </a:solidFill>
                <a:latin typeface="+mn-lt"/>
                <a:ea typeface="+mn-ea"/>
                <a:cs typeface="+mn-cs"/>
              </a:rPr>
              <a:t>/</a:t>
            </a:r>
          </a:p>
          <a:p>
            <a:pPr marL="0" marR="0" indent="0" algn="l" defTabSz="914400" rtl="0" eaLnBrk="1" fontAlgn="auto" latinLnBrk="0" hangingPunct="1">
              <a:lnSpc>
                <a:spcPct val="110000"/>
              </a:lnSpc>
              <a:spcBef>
                <a:spcPts val="0"/>
              </a:spcBef>
              <a:spcAft>
                <a:spcPts val="0"/>
              </a:spcAft>
              <a:buClrTx/>
              <a:buSzTx/>
              <a:buFontTx/>
              <a:buNone/>
              <a:tabLst/>
              <a:defRPr/>
            </a:pPr>
            <a:r>
              <a:rPr lang="en-US" sz="1200" dirty="0" smtClean="0">
                <a:solidFill>
                  <a:schemeClr val="bg1"/>
                </a:solidFill>
              </a:rPr>
              <a:t>http://</a:t>
            </a:r>
            <a:r>
              <a:rPr lang="en-US" sz="1200" dirty="0" err="1" smtClean="0">
                <a:solidFill>
                  <a:schemeClr val="bg1"/>
                </a:solidFill>
              </a:rPr>
              <a:t>www.woodfromfinland.fi</a:t>
            </a:r>
            <a:endParaRPr lang="en-US" sz="1200" dirty="0" smtClean="0">
              <a:solidFill>
                <a:schemeClr val="bg1"/>
              </a:solidFill>
            </a:endParaRPr>
          </a:p>
          <a:p>
            <a:pPr marL="0" marR="0" indent="0" algn="l" defTabSz="914400" rtl="0" eaLnBrk="1" fontAlgn="auto" latinLnBrk="0" hangingPunct="1">
              <a:lnSpc>
                <a:spcPct val="110000"/>
              </a:lnSpc>
              <a:spcBef>
                <a:spcPts val="0"/>
              </a:spcBef>
              <a:spcAft>
                <a:spcPts val="0"/>
              </a:spcAft>
              <a:buClrTx/>
              <a:buSzTx/>
              <a:buFontTx/>
              <a:buNone/>
              <a:tabLst/>
              <a:defRPr/>
            </a:pPr>
            <a:r>
              <a:rPr lang="en-US" sz="1200" dirty="0" smtClean="0">
                <a:solidFill>
                  <a:schemeClr val="bg1"/>
                </a:solidFill>
              </a:rPr>
              <a:t>http://</a:t>
            </a:r>
            <a:r>
              <a:rPr lang="en-US" sz="1200" dirty="0" err="1" smtClean="0">
                <a:solidFill>
                  <a:schemeClr val="bg1"/>
                </a:solidFill>
              </a:rPr>
              <a:t>www.fao.org</a:t>
            </a:r>
            <a:r>
              <a:rPr lang="en-US" sz="1200" dirty="0" smtClean="0">
                <a:solidFill>
                  <a:schemeClr val="bg1"/>
                </a:solidFill>
              </a:rPr>
              <a:t>/forestry/country/57479/</a:t>
            </a:r>
            <a:r>
              <a:rPr lang="en-US" sz="1200" dirty="0" err="1" smtClean="0">
                <a:solidFill>
                  <a:schemeClr val="bg1"/>
                </a:solidFill>
              </a:rPr>
              <a:t>en</a:t>
            </a:r>
            <a:r>
              <a:rPr lang="en-US" sz="1200" dirty="0" smtClean="0">
                <a:solidFill>
                  <a:schemeClr val="bg1"/>
                </a:solidFill>
              </a:rPr>
              <a:t>/fin/</a:t>
            </a:r>
          </a:p>
          <a:p>
            <a:pPr marL="0" marR="0" indent="0" algn="l" defTabSz="914400" rtl="0" eaLnBrk="1" fontAlgn="auto" latinLnBrk="0" hangingPunct="1">
              <a:lnSpc>
                <a:spcPct val="110000"/>
              </a:lnSpc>
              <a:spcBef>
                <a:spcPts val="0"/>
              </a:spcBef>
              <a:spcAft>
                <a:spcPts val="0"/>
              </a:spcAft>
              <a:buClrTx/>
              <a:buSzTx/>
              <a:buFontTx/>
              <a:buNone/>
              <a:tabLst/>
              <a:defRPr/>
            </a:pPr>
            <a:r>
              <a:rPr lang="en-US" sz="1200" dirty="0" smtClean="0">
                <a:solidFill>
                  <a:schemeClr val="bg1"/>
                </a:solidFill>
              </a:rPr>
              <a:t/>
            </a:r>
            <a:br>
              <a:rPr lang="en-US" sz="1200" dirty="0" smtClean="0">
                <a:solidFill>
                  <a:schemeClr val="bg1"/>
                </a:solidFill>
              </a:rPr>
            </a:br>
            <a:r>
              <a:rPr lang="en-US" sz="1200" dirty="0" smtClean="0">
                <a:solidFill>
                  <a:schemeClr val="bg1"/>
                </a:solidFill>
              </a:rPr>
              <a:t/>
            </a:r>
            <a:br>
              <a:rPr lang="en-US" sz="1200" dirty="0" smtClean="0">
                <a:solidFill>
                  <a:schemeClr val="bg1"/>
                </a:solidFill>
              </a:rPr>
            </a:br>
            <a:endParaRPr lang="en-US" sz="1200" dirty="0" smtClean="0">
              <a:solidFill>
                <a:schemeClr val="bg1"/>
              </a:solidFill>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ADC96C96-79BE-44C1-9F77-B67003B50324}" type="slidenum">
              <a:rPr lang="en-US" smtClean="0"/>
              <a:t>2</a:t>
            </a:fld>
            <a:endParaRPr lang="en-US"/>
          </a:p>
        </p:txBody>
      </p:sp>
    </p:spTree>
    <p:extLst>
      <p:ext uri="{BB962C8B-B14F-4D97-AF65-F5344CB8AC3E}">
        <p14:creationId xmlns:p14="http://schemas.microsoft.com/office/powerpoint/2010/main" val="594294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Finland has world class research</a:t>
            </a:r>
            <a:r>
              <a:rPr lang="en-US" sz="1200" b="0" kern="1200" baseline="0" dirty="0" smtClean="0">
                <a:solidFill>
                  <a:schemeClr val="tx1"/>
                </a:solidFill>
                <a:effectLst/>
                <a:latin typeface="+mn-lt"/>
                <a:ea typeface="+mn-ea"/>
                <a:cs typeface="+mn-cs"/>
              </a:rPr>
              <a:t> in both biomaterials and </a:t>
            </a:r>
            <a:r>
              <a:rPr lang="en-US" sz="1200" b="0" kern="1200" baseline="0" dirty="0" err="1" smtClean="0">
                <a:solidFill>
                  <a:schemeClr val="tx1"/>
                </a:solidFill>
                <a:effectLst/>
                <a:latin typeface="+mn-lt"/>
                <a:ea typeface="+mn-ea"/>
                <a:cs typeface="+mn-cs"/>
              </a:rPr>
              <a:t>biochemicals</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VTT Technical Research Centre of Finland is one </a:t>
            </a:r>
            <a:r>
              <a:rPr lang="en-US" sz="1200" kern="1200" dirty="0" smtClean="0">
                <a:solidFill>
                  <a:schemeClr val="tx1"/>
                </a:solidFill>
                <a:effectLst/>
                <a:latin typeface="+mn-lt"/>
                <a:ea typeface="+mn-ea"/>
                <a:cs typeface="+mn-cs"/>
              </a:rPr>
              <a:t>of the largest applied research institutes globally in the field. The cooperation</a:t>
            </a:r>
            <a:r>
              <a:rPr lang="en-US" sz="1200" kern="1200" baseline="0" dirty="0" smtClean="0">
                <a:solidFill>
                  <a:schemeClr val="tx1"/>
                </a:solidFill>
                <a:effectLst/>
                <a:latin typeface="+mn-lt"/>
                <a:ea typeface="+mn-ea"/>
                <a:cs typeface="+mn-cs"/>
              </a:rPr>
              <a:t> between businesses and research has long traditions in Finland. The mentioned examples are all VTT spin-offs.</a:t>
            </a:r>
            <a:endParaRPr lang="en-US" dirty="0" smtClean="0"/>
          </a:p>
          <a:p>
            <a:pPr defTabSz="414781">
              <a:defRPr sz="2556">
                <a:solidFill>
                  <a:srgbClr val="000000"/>
                </a:solidFill>
              </a:defRPr>
            </a:pPr>
            <a:endParaRPr lang="en-US" b="1" baseline="0" dirty="0" smtClean="0"/>
          </a:p>
          <a:p>
            <a:pPr defTabSz="414781">
              <a:defRPr sz="2556">
                <a:solidFill>
                  <a:srgbClr val="000000"/>
                </a:solidFill>
              </a:defRPr>
            </a:pPr>
            <a:endParaRPr lang="en-US" b="1" baseline="0" dirty="0" smtClean="0"/>
          </a:p>
          <a:p>
            <a:pPr defTabSz="414781">
              <a:defRPr sz="2556">
                <a:solidFill>
                  <a:srgbClr val="000000"/>
                </a:solidFill>
              </a:defRPr>
            </a:pPr>
            <a:r>
              <a:rPr lang="en-US" b="1" baseline="0" dirty="0" err="1" smtClean="0"/>
              <a:t>Spinnova</a:t>
            </a:r>
            <a:r>
              <a:rPr lang="en-US" b="0" baseline="0" dirty="0" smtClean="0"/>
              <a:t>: </a:t>
            </a:r>
            <a:r>
              <a:rPr lang="en-US" b="0" baseline="0" dirty="0" err="1" smtClean="0"/>
              <a:t>Spinnova</a:t>
            </a:r>
            <a:r>
              <a:rPr lang="en-US" b="0" baseline="0" dirty="0" smtClean="0"/>
              <a:t> has patented technology for production of textile yarns directly from wood fibers developing  sustainable alternatives for cotton and oil based  yarns at very low cost. The technology is environmentally lean containing no extra chemical treatments of pulp </a:t>
            </a:r>
            <a:r>
              <a:rPr lang="en-US" b="0" baseline="0" dirty="0" err="1" smtClean="0"/>
              <a:t>fibres</a:t>
            </a:r>
            <a:r>
              <a:rPr lang="en-US" b="0" baseline="0" dirty="0" smtClean="0"/>
              <a:t>. </a:t>
            </a:r>
            <a:r>
              <a:rPr lang="en-US" sz="2000" dirty="0" smtClean="0"/>
              <a:t>Customer benefits:</a:t>
            </a:r>
            <a:r>
              <a:rPr lang="en-US" sz="2000" baseline="0" dirty="0" smtClean="0"/>
              <a:t> </a:t>
            </a:r>
            <a:r>
              <a:rPr lang="en-US" sz="2000" dirty="0" smtClean="0"/>
              <a:t>99% less water vs. cotton yarn,</a:t>
            </a:r>
            <a:r>
              <a:rPr lang="en-US" sz="2000" baseline="0" dirty="0" smtClean="0"/>
              <a:t> </a:t>
            </a:r>
            <a:r>
              <a:rPr lang="en-US" sz="2000" dirty="0" smtClean="0"/>
              <a:t>80% less energy used vs. cotton yarn,</a:t>
            </a:r>
            <a:r>
              <a:rPr lang="en-US" sz="2000" baseline="0" dirty="0" smtClean="0"/>
              <a:t> </a:t>
            </a:r>
            <a:r>
              <a:rPr lang="en-US" sz="2000" dirty="0" smtClean="0"/>
              <a:t>50% less land used vs.  cotton yarn (farmland not used),</a:t>
            </a:r>
            <a:r>
              <a:rPr lang="en-US" sz="2000" baseline="0" dirty="0" smtClean="0"/>
              <a:t> </a:t>
            </a:r>
            <a:r>
              <a:rPr lang="en-US" sz="2000" dirty="0" smtClean="0"/>
              <a:t>Sustainable raw material supply,</a:t>
            </a:r>
            <a:r>
              <a:rPr lang="en-US" sz="2000" baseline="0" dirty="0" smtClean="0"/>
              <a:t> </a:t>
            </a:r>
            <a:r>
              <a:rPr lang="en-US" sz="2000" dirty="0" smtClean="0"/>
              <a:t>Lower production costs than cotton yarn</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baseline="0" dirty="0" smtClean="0"/>
              <a:t>ST1: </a:t>
            </a:r>
            <a:r>
              <a:rPr lang="en-US" b="0" baseline="0" dirty="0" smtClean="0"/>
              <a:t>ST1 builds the world first biofuel plant, which produces bioethanol from sawdust. The yearly production capacity is 10 million </a:t>
            </a:r>
            <a:r>
              <a:rPr lang="en-US" b="0" baseline="0" dirty="0" err="1" smtClean="0"/>
              <a:t>litres</a:t>
            </a:r>
            <a:r>
              <a:rPr lang="en-US" b="0" baseline="0" dirty="0" smtClean="0"/>
              <a:t>. The raw material supply and </a:t>
            </a:r>
            <a:r>
              <a:rPr lang="en-US" b="0" baseline="0" dirty="0" err="1" smtClean="0"/>
              <a:t>initilization</a:t>
            </a:r>
            <a:r>
              <a:rPr lang="en-US" b="0" baseline="0" dirty="0" smtClean="0"/>
              <a:t> phase are estimated to start at the end of 2016. </a:t>
            </a:r>
            <a:r>
              <a:rPr lang="en-US" baseline="0" dirty="0" smtClean="0"/>
              <a:t/>
            </a:r>
            <a:br>
              <a:rPr lang="en-US" baseline="0" dirty="0" smtClean="0"/>
            </a:br>
            <a:r>
              <a:rPr lang="en-US" baseline="0" dirty="0" smtClean="0"/>
              <a:t/>
            </a:r>
            <a:br>
              <a:rPr lang="en-US" baseline="0" dirty="0" smtClean="0"/>
            </a:br>
            <a:r>
              <a:rPr lang="en-US" b="1" baseline="0" dirty="0" err="1" smtClean="0"/>
              <a:t>Paptic</a:t>
            </a:r>
            <a:r>
              <a:rPr lang="en-US" b="1" baseline="0" dirty="0" smtClean="0"/>
              <a:t>: </a:t>
            </a:r>
            <a:r>
              <a:rPr lang="en-US" sz="1200" dirty="0" err="1" smtClean="0"/>
              <a:t>Paptic</a:t>
            </a:r>
            <a:r>
              <a:rPr lang="en-US" sz="1200" dirty="0" smtClean="0"/>
              <a:t> is a start-up company focusing on technology development and sales of renewable, recyclable and sustainable </a:t>
            </a:r>
            <a:r>
              <a:rPr lang="en-US" sz="1200" dirty="0" err="1" smtClean="0"/>
              <a:t>fibre</a:t>
            </a:r>
            <a:r>
              <a:rPr lang="en-US" sz="1200" dirty="0" smtClean="0"/>
              <a:t> based materials. </a:t>
            </a:r>
            <a:r>
              <a:rPr lang="en-US" dirty="0" err="1" smtClean="0"/>
              <a:t>Paptic</a:t>
            </a:r>
            <a:r>
              <a:rPr lang="en-US" dirty="0" smtClean="0"/>
              <a:t> material is a true Finnish innovation with its roots in the art of paper making. </a:t>
            </a:r>
            <a:r>
              <a:rPr lang="en-US" sz="2400" dirty="0" err="1" smtClean="0"/>
              <a:t>Paptic</a:t>
            </a:r>
            <a:r>
              <a:rPr lang="en-US" sz="2400" dirty="0" smtClean="0"/>
              <a:t> with 80% </a:t>
            </a:r>
            <a:r>
              <a:rPr lang="en-US" sz="2400" dirty="0" err="1" smtClean="0"/>
              <a:t>biobased</a:t>
            </a:r>
            <a:r>
              <a:rPr lang="en-US" sz="2400" dirty="0" smtClean="0"/>
              <a:t> raw materials, combined with the recyclability and reusability, results in unbeatable combination of strengths of plastic and papers.</a:t>
            </a:r>
          </a:p>
          <a:p>
            <a:r>
              <a:rPr lang="en-US" baseline="0" dirty="0" smtClean="0"/>
              <a:t/>
            </a:r>
            <a:br>
              <a:rPr lang="en-US" baseline="0" dirty="0" smtClean="0"/>
            </a:br>
            <a:r>
              <a:rPr lang="en-US" baseline="0" dirty="0" smtClean="0"/>
              <a:t/>
            </a:r>
            <a:br>
              <a:rPr lang="en-US" baseline="0" dirty="0" smtClean="0"/>
            </a:br>
            <a:endParaRPr lang="en-US" dirty="0" smtClean="0"/>
          </a:p>
          <a:p>
            <a:endParaRPr lang="en-US" dirty="0"/>
          </a:p>
        </p:txBody>
      </p:sp>
      <p:sp>
        <p:nvSpPr>
          <p:cNvPr id="4" name="Slide Number Placeholder 3"/>
          <p:cNvSpPr>
            <a:spLocks noGrp="1"/>
          </p:cNvSpPr>
          <p:nvPr>
            <p:ph type="sldNum" sz="quarter" idx="10"/>
          </p:nvPr>
        </p:nvSpPr>
        <p:spPr/>
        <p:txBody>
          <a:bodyPr/>
          <a:lstStyle/>
          <a:p>
            <a:fld id="{ADC96C96-79BE-44C1-9F77-B67003B50324}" type="slidenum">
              <a:rPr lang="en-US" smtClean="0"/>
              <a:t>11</a:t>
            </a:fld>
            <a:endParaRPr lang="en-US"/>
          </a:p>
        </p:txBody>
      </p:sp>
    </p:spTree>
    <p:extLst>
      <p:ext uri="{BB962C8B-B14F-4D97-AF65-F5344CB8AC3E}">
        <p14:creationId xmlns:p14="http://schemas.microsoft.com/office/powerpoint/2010/main" val="1402974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All of the products manufactured at the mill will </a:t>
            </a:r>
            <a:r>
              <a:rPr lang="en-US" sz="1200" kern="1200" dirty="0" smtClean="0">
                <a:solidFill>
                  <a:schemeClr val="tx1"/>
                </a:solidFill>
                <a:latin typeface="+mn-lt"/>
                <a:ea typeface="+mn-ea"/>
                <a:cs typeface="+mn-cs"/>
              </a:rPr>
              <a:t>are </a:t>
            </a:r>
            <a:r>
              <a:rPr lang="en-US" sz="1200" kern="1200" dirty="0" err="1" smtClean="0">
                <a:solidFill>
                  <a:schemeClr val="tx1"/>
                </a:solidFill>
                <a:latin typeface="+mn-lt"/>
                <a:ea typeface="+mn-ea"/>
                <a:cs typeface="+mn-cs"/>
              </a:rPr>
              <a:t>bioproducts</a:t>
            </a:r>
            <a:r>
              <a:rPr lang="en-US" sz="1200" kern="1200" dirty="0" smtClean="0">
                <a:solidFill>
                  <a:schemeClr val="tx1"/>
                </a:solidFill>
                <a:latin typeface="+mn-lt"/>
                <a:ea typeface="+mn-ea"/>
                <a:cs typeface="+mn-cs"/>
              </a:rPr>
              <a:t>. In the early stages, 20 per cent of these products will be </a:t>
            </a:r>
            <a:r>
              <a:rPr lang="en-US" sz="1200" kern="1200" dirty="0" err="1" smtClean="0">
                <a:solidFill>
                  <a:schemeClr val="tx1"/>
                </a:solidFill>
                <a:latin typeface="+mn-lt"/>
                <a:ea typeface="+mn-ea"/>
                <a:cs typeface="+mn-cs"/>
              </a:rPr>
              <a:t>bioproducts</a:t>
            </a:r>
            <a:r>
              <a:rPr lang="en-US" sz="1200" kern="1200" dirty="0" smtClean="0">
                <a:solidFill>
                  <a:schemeClr val="tx1"/>
                </a:solidFill>
                <a:latin typeface="+mn-lt"/>
                <a:ea typeface="+mn-ea"/>
                <a:cs typeface="+mn-cs"/>
              </a:rPr>
              <a:t> other than pulp. The </a:t>
            </a:r>
            <a:r>
              <a:rPr lang="en-US" sz="1200" kern="1200" dirty="0" err="1" smtClean="0">
                <a:solidFill>
                  <a:schemeClr val="tx1"/>
                </a:solidFill>
                <a:latin typeface="+mn-lt"/>
                <a:ea typeface="+mn-ea"/>
                <a:cs typeface="+mn-cs"/>
              </a:rPr>
              <a:t>Metsä</a:t>
            </a:r>
            <a:r>
              <a:rPr lang="en-US" sz="1200" kern="1200" dirty="0" smtClean="0">
                <a:solidFill>
                  <a:schemeClr val="tx1"/>
                </a:solidFill>
                <a:latin typeface="+mn-lt"/>
                <a:ea typeface="+mn-ea"/>
                <a:cs typeface="+mn-cs"/>
              </a:rPr>
              <a:t> Group </a:t>
            </a:r>
            <a:r>
              <a:rPr lang="en-US" sz="1200" kern="1200" dirty="0" err="1" smtClean="0">
                <a:solidFill>
                  <a:schemeClr val="tx1"/>
                </a:solidFill>
                <a:latin typeface="+mn-lt"/>
                <a:ea typeface="+mn-ea"/>
                <a:cs typeface="+mn-cs"/>
              </a:rPr>
              <a:t>bioproduct</a:t>
            </a:r>
            <a:r>
              <a:rPr lang="en-US" sz="1200" kern="1200" dirty="0" smtClean="0">
                <a:solidFill>
                  <a:schemeClr val="tx1"/>
                </a:solidFill>
                <a:latin typeface="+mn-lt"/>
                <a:ea typeface="+mn-ea"/>
                <a:cs typeface="+mn-cs"/>
              </a:rPr>
              <a:t> mill will produce high-quality pulp sustainably and resource-efficiently, and it will also produce biomaterials, </a:t>
            </a:r>
            <a:r>
              <a:rPr lang="en-US" sz="1200" kern="1200" dirty="0" err="1" smtClean="0">
                <a:solidFill>
                  <a:schemeClr val="tx1"/>
                </a:solidFill>
                <a:latin typeface="+mn-lt"/>
                <a:ea typeface="+mn-ea"/>
                <a:cs typeface="+mn-cs"/>
              </a:rPr>
              <a:t>biochemicals</a:t>
            </a:r>
            <a:r>
              <a:rPr lang="en-US" sz="1200" kern="1200" dirty="0" smtClean="0">
                <a:solidFill>
                  <a:schemeClr val="tx1"/>
                </a:solidFill>
                <a:latin typeface="+mn-lt"/>
                <a:ea typeface="+mn-ea"/>
                <a:cs typeface="+mn-cs"/>
              </a:rPr>
              <a:t>, bioenergy and </a:t>
            </a:r>
            <a:r>
              <a:rPr lang="en-US" sz="1200" kern="1200" dirty="0" err="1" smtClean="0">
                <a:solidFill>
                  <a:schemeClr val="tx1"/>
                </a:solidFill>
                <a:latin typeface="+mn-lt"/>
                <a:ea typeface="+mn-ea"/>
                <a:cs typeface="+mn-cs"/>
              </a:rPr>
              <a:t>biofertilisers</a:t>
            </a:r>
            <a:r>
              <a:rPr lang="en-US" sz="1200" kern="1200" dirty="0" smtClean="0">
                <a:solidFill>
                  <a:schemeClr val="tx1"/>
                </a:solidFill>
                <a:latin typeface="+mn-lt"/>
                <a:ea typeface="+mn-ea"/>
                <a:cs typeface="+mn-cs"/>
              </a:rPr>
              <a:t> from production side streams.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b="1" i="1" kern="1200" dirty="0" smtClean="0">
                <a:solidFill>
                  <a:schemeClr val="tx1"/>
                </a:solidFill>
                <a:latin typeface="+mn-lt"/>
                <a:ea typeface="+mn-ea"/>
                <a:cs typeface="+mn-cs"/>
              </a:rPr>
              <a:t>The mill will use 100 per cent of the raw materials and side streams to manufacture products and produce energy, and it will not use any fossil fuels whatsoever.</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All of the energy needed by the mill will be produced from wood. A globally unique </a:t>
            </a:r>
            <a:r>
              <a:rPr lang="en-US" sz="1200" kern="1200" dirty="0" err="1" smtClean="0">
                <a:solidFill>
                  <a:schemeClr val="tx1"/>
                </a:solidFill>
                <a:latin typeface="+mn-lt"/>
                <a:ea typeface="+mn-ea"/>
                <a:cs typeface="+mn-cs"/>
              </a:rPr>
              <a:t>bioeconomy</a:t>
            </a:r>
            <a:r>
              <a:rPr lang="en-US" sz="1200" kern="1200" dirty="0" smtClean="0">
                <a:solidFill>
                  <a:schemeClr val="tx1"/>
                </a:solidFill>
                <a:latin typeface="+mn-lt"/>
                <a:ea typeface="+mn-ea"/>
                <a:cs typeface="+mn-cs"/>
              </a:rPr>
              <a:t> ecosystem of companies will develop around its pulp production over time. </a:t>
            </a:r>
            <a:r>
              <a:rPr lang="en-US" sz="1200" b="1" i="1" kern="1200" dirty="0" smtClean="0">
                <a:solidFill>
                  <a:schemeClr val="tx1"/>
                </a:solidFill>
                <a:latin typeface="+mn-lt"/>
                <a:ea typeface="+mn-ea"/>
                <a:cs typeface="+mn-cs"/>
              </a:rPr>
              <a:t>Electricity self-sufficiency: 240%.</a:t>
            </a:r>
          </a:p>
          <a:p>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investment decision was made on 21 April 2015. Excavation work in the mill area began immediately after that, and the letters of intent signed with the key partners were </a:t>
            </a:r>
            <a:r>
              <a:rPr lang="en-US" sz="1200" kern="1200" dirty="0" err="1" smtClean="0">
                <a:solidFill>
                  <a:schemeClr val="tx1"/>
                </a:solidFill>
                <a:latin typeface="+mn-lt"/>
                <a:ea typeface="+mn-ea"/>
                <a:cs typeface="+mn-cs"/>
              </a:rPr>
              <a:t>finalised</a:t>
            </a:r>
            <a:r>
              <a:rPr lang="en-US" sz="1200" kern="1200" dirty="0" smtClean="0">
                <a:solidFill>
                  <a:schemeClr val="tx1"/>
                </a:solidFill>
                <a:latin typeface="+mn-lt"/>
                <a:ea typeface="+mn-ea"/>
                <a:cs typeface="+mn-cs"/>
              </a:rPr>
              <a:t> into delivery agreements. The installation of the main equipment </a:t>
            </a:r>
            <a:r>
              <a:rPr lang="en-US" sz="1200" kern="1200" dirty="0" smtClean="0">
                <a:solidFill>
                  <a:schemeClr val="tx1"/>
                </a:solidFill>
                <a:latin typeface="+mn-lt"/>
                <a:ea typeface="+mn-ea"/>
                <a:cs typeface="+mn-cs"/>
              </a:rPr>
              <a:t>began </a:t>
            </a:r>
            <a:r>
              <a:rPr lang="en-US" sz="1200" kern="1200" dirty="0" smtClean="0">
                <a:solidFill>
                  <a:schemeClr val="tx1"/>
                </a:solidFill>
                <a:latin typeface="+mn-lt"/>
                <a:ea typeface="+mn-ea"/>
                <a:cs typeface="+mn-cs"/>
              </a:rPr>
              <a:t>in </a:t>
            </a:r>
            <a:r>
              <a:rPr lang="en-US" sz="1200" kern="1200" dirty="0" smtClean="0">
                <a:solidFill>
                  <a:schemeClr val="tx1"/>
                </a:solidFill>
                <a:latin typeface="+mn-lt"/>
                <a:ea typeface="+mn-ea"/>
                <a:cs typeface="+mn-cs"/>
              </a:rPr>
              <a:t>2016</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and </a:t>
            </a:r>
            <a:r>
              <a:rPr lang="en-US" sz="1200" kern="1200" dirty="0" smtClean="0">
                <a:solidFill>
                  <a:schemeClr val="tx1"/>
                </a:solidFill>
                <a:latin typeface="+mn-lt"/>
                <a:ea typeface="+mn-ea"/>
                <a:cs typeface="+mn-cs"/>
              </a:rPr>
              <a:t>the mill will </a:t>
            </a:r>
            <a:r>
              <a:rPr lang="en-US" sz="1200" kern="1200" dirty="0" smtClean="0">
                <a:solidFill>
                  <a:schemeClr val="tx1"/>
                </a:solidFill>
                <a:latin typeface="+mn-lt"/>
                <a:ea typeface="+mn-ea"/>
                <a:cs typeface="+mn-cs"/>
              </a:rPr>
              <a:t>was </a:t>
            </a:r>
            <a:r>
              <a:rPr lang="en-US" sz="1200" kern="1200" dirty="0" smtClean="0">
                <a:solidFill>
                  <a:schemeClr val="tx1"/>
                </a:solidFill>
                <a:latin typeface="+mn-lt"/>
                <a:ea typeface="+mn-ea"/>
                <a:cs typeface="+mn-cs"/>
              </a:rPr>
              <a:t>completed in the third quarter of 2017. The mill will reach its nominal production rate in summer 2018. </a:t>
            </a:r>
            <a:r>
              <a:rPr lang="en-US" sz="1200" b="0" kern="1200" dirty="0" err="1" smtClean="0">
                <a:solidFill>
                  <a:schemeClr val="tx1"/>
                </a:solidFill>
                <a:latin typeface="+mn-lt"/>
                <a:ea typeface="+mn-ea"/>
                <a:cs typeface="+mn-cs"/>
              </a:rPr>
              <a:t>Metsä</a:t>
            </a:r>
            <a:r>
              <a:rPr lang="en-US" sz="1200" b="0" kern="1200" dirty="0" smtClean="0">
                <a:solidFill>
                  <a:schemeClr val="tx1"/>
                </a:solidFill>
                <a:latin typeface="+mn-lt"/>
                <a:ea typeface="+mn-ea"/>
                <a:cs typeface="+mn-cs"/>
              </a:rPr>
              <a:t> </a:t>
            </a:r>
            <a:r>
              <a:rPr lang="en-US" sz="1200" b="0" kern="1200" dirty="0" err="1" smtClean="0">
                <a:solidFill>
                  <a:schemeClr val="tx1"/>
                </a:solidFill>
                <a:latin typeface="+mn-lt"/>
                <a:ea typeface="+mn-ea"/>
                <a:cs typeface="+mn-cs"/>
              </a:rPr>
              <a:t>Fibre</a:t>
            </a:r>
            <a:r>
              <a:rPr lang="en-US" sz="1200" b="0" kern="1200" dirty="0" smtClean="0">
                <a:solidFill>
                  <a:schemeClr val="tx1"/>
                </a:solidFill>
                <a:latin typeface="+mn-lt"/>
                <a:ea typeface="+mn-ea"/>
                <a:cs typeface="+mn-cs"/>
              </a:rPr>
              <a:t> is owned by </a:t>
            </a:r>
            <a:r>
              <a:rPr lang="en-US" sz="1200" b="0" kern="1200" dirty="0" err="1" smtClean="0">
                <a:solidFill>
                  <a:schemeClr val="tx1"/>
                </a:solidFill>
                <a:latin typeface="+mn-lt"/>
                <a:ea typeface="+mn-ea"/>
                <a:cs typeface="+mn-cs"/>
              </a:rPr>
              <a:t>Metsäliitto</a:t>
            </a:r>
            <a:r>
              <a:rPr lang="en-US" sz="1200" b="0" kern="1200" dirty="0" smtClean="0">
                <a:solidFill>
                  <a:schemeClr val="tx1"/>
                </a:solidFill>
                <a:latin typeface="+mn-lt"/>
                <a:ea typeface="+mn-ea"/>
                <a:cs typeface="+mn-cs"/>
              </a:rPr>
              <a:t> Cooperative (50.2 %), </a:t>
            </a:r>
            <a:r>
              <a:rPr lang="en-US" sz="1200" b="0" kern="1200" dirty="0" err="1" smtClean="0">
                <a:solidFill>
                  <a:schemeClr val="tx1"/>
                </a:solidFill>
                <a:latin typeface="+mn-lt"/>
                <a:ea typeface="+mn-ea"/>
                <a:cs typeface="+mn-cs"/>
              </a:rPr>
              <a:t>Metsä</a:t>
            </a:r>
            <a:r>
              <a:rPr lang="en-US" sz="1200" b="0" kern="1200" dirty="0" smtClean="0">
                <a:solidFill>
                  <a:schemeClr val="tx1"/>
                </a:solidFill>
                <a:latin typeface="+mn-lt"/>
                <a:ea typeface="+mn-ea"/>
                <a:cs typeface="+mn-cs"/>
              </a:rPr>
              <a:t> Board Corporation (24.9 %) and Itochu Corporation (24.9 %).</a:t>
            </a:r>
            <a:endParaRPr lang="en-US" sz="1200" b="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DC96C96-79BE-44C1-9F77-B67003B50324}" type="slidenum">
              <a:rPr lang="en-US" smtClean="0"/>
              <a:t>12</a:t>
            </a:fld>
            <a:endParaRPr lang="en-US"/>
          </a:p>
        </p:txBody>
      </p:sp>
    </p:spTree>
    <p:extLst>
      <p:ext uri="{BB962C8B-B14F-4D97-AF65-F5344CB8AC3E}">
        <p14:creationId xmlns:p14="http://schemas.microsoft.com/office/powerpoint/2010/main" val="798169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C96C96-79BE-44C1-9F77-B67003B50324}" type="slidenum">
              <a:rPr lang="en-US" smtClean="0"/>
              <a:t>13</a:t>
            </a:fld>
            <a:endParaRPr lang="en-US"/>
          </a:p>
        </p:txBody>
      </p:sp>
    </p:spTree>
    <p:extLst>
      <p:ext uri="{BB962C8B-B14F-4D97-AF65-F5344CB8AC3E}">
        <p14:creationId xmlns:p14="http://schemas.microsoft.com/office/powerpoint/2010/main" val="429728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Finnish forest industry is</a:t>
            </a:r>
            <a:r>
              <a:rPr lang="en-US" baseline="0" dirty="0" smtClean="0"/>
              <a:t> </a:t>
            </a:r>
            <a:r>
              <a:rPr lang="en-US" dirty="0" smtClean="0"/>
              <a:t>a forerunner that has great opportunities to promote sustainable development. Finland</a:t>
            </a:r>
            <a:r>
              <a:rPr lang="en-US" baseline="0" dirty="0" smtClean="0"/>
              <a:t> </a:t>
            </a:r>
            <a:r>
              <a:rPr lang="en-US" dirty="0" smtClean="0"/>
              <a:t>has good chances for retaining its position as a leading production and innovation environment, which allows new forest industry products and services to be developed and competitive advantages to be improved. Forest industry companies have invested approximately EUR 100 million a year in research and development functions in Finland. (Source: Statistics Finland) Finnish forest industry groups are among the world’s biggest forest industry companies.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Measured by 2015 turnover: UPM 10,1</a:t>
            </a:r>
            <a:r>
              <a:rPr lang="en-US" baseline="0" dirty="0" smtClean="0"/>
              <a:t> Bn. EUR &amp; </a:t>
            </a:r>
            <a:r>
              <a:rPr lang="en-US" baseline="0" dirty="0" err="1" smtClean="0"/>
              <a:t>Stora</a:t>
            </a:r>
            <a:r>
              <a:rPr lang="en-US" baseline="0" dirty="0" smtClean="0"/>
              <a:t> Enso 10,0 Bn. EUR</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http://</a:t>
            </a:r>
            <a:r>
              <a:rPr lang="en-US" baseline="0" dirty="0" err="1" smtClean="0"/>
              <a:t>www.forestindustries.fi</a:t>
            </a:r>
            <a:r>
              <a:rPr lang="en-US" baseline="0" dirty="0" smtClean="0"/>
              <a:t>/statistics/industry/10-Forest%20Industry/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DC96C96-79BE-44C1-9F77-B67003B50324}" type="slidenum">
              <a:rPr lang="en-US" smtClean="0"/>
              <a:t>3</a:t>
            </a:fld>
            <a:endParaRPr lang="en-US"/>
          </a:p>
        </p:txBody>
      </p:sp>
    </p:spTree>
    <p:extLst>
      <p:ext uri="{BB962C8B-B14F-4D97-AF65-F5344CB8AC3E}">
        <p14:creationId xmlns:p14="http://schemas.microsoft.com/office/powerpoint/2010/main" val="698362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r>
              <a:rPr lang="en-US" baseline="0" dirty="0" smtClean="0"/>
              <a:t> https://</a:t>
            </a:r>
            <a:r>
              <a:rPr lang="en-US" baseline="0" dirty="0" err="1" smtClean="0"/>
              <a:t>www.deere.fi</a:t>
            </a:r>
            <a:r>
              <a:rPr lang="en-US" baseline="0" dirty="0" smtClean="0"/>
              <a:t>/</a:t>
            </a:r>
            <a:r>
              <a:rPr lang="en-US" baseline="0" dirty="0" err="1" smtClean="0"/>
              <a:t>fi_FI</a:t>
            </a:r>
            <a:r>
              <a:rPr lang="en-US" baseline="0" dirty="0" smtClean="0"/>
              <a:t>/</a:t>
            </a:r>
            <a:r>
              <a:rPr lang="en-US" baseline="0" dirty="0" err="1" smtClean="0"/>
              <a:t>our_company</a:t>
            </a:r>
            <a:r>
              <a:rPr lang="en-US" baseline="0" dirty="0" smtClean="0"/>
              <a:t>/</a:t>
            </a:r>
            <a:r>
              <a:rPr lang="en-US" baseline="0" dirty="0" err="1" smtClean="0"/>
              <a:t>news_and_media</a:t>
            </a:r>
            <a:r>
              <a:rPr lang="en-US" baseline="0" dirty="0" smtClean="0"/>
              <a:t>/</a:t>
            </a:r>
            <a:r>
              <a:rPr lang="en-US" baseline="0" dirty="0" err="1" smtClean="0"/>
              <a:t>press_releases</a:t>
            </a:r>
            <a:r>
              <a:rPr lang="en-US" baseline="0" dirty="0" smtClean="0"/>
              <a:t>/2012/</a:t>
            </a:r>
            <a:r>
              <a:rPr lang="en-US" baseline="0" dirty="0" err="1" smtClean="0"/>
              <a:t>february</a:t>
            </a:r>
            <a:r>
              <a:rPr lang="en-US" baseline="0" dirty="0" smtClean="0"/>
              <a:t>/</a:t>
            </a:r>
            <a:r>
              <a:rPr lang="en-US" baseline="0" dirty="0" err="1" smtClean="0"/>
              <a:t>joe_investment</a:t>
            </a:r>
            <a:r>
              <a:rPr lang="en-US" baseline="0" dirty="0" smtClean="0"/>
              <a:t>/</a:t>
            </a:r>
            <a:r>
              <a:rPr lang="en-US" baseline="0" dirty="0" err="1" smtClean="0"/>
              <a:t>joe_investment.page</a:t>
            </a:r>
            <a:endParaRPr lang="en-US" baseline="0" dirty="0" smtClean="0"/>
          </a:p>
          <a:p>
            <a:endParaRPr lang="en-US" baseline="0" dirty="0" smtClean="0"/>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DC96C96-79BE-44C1-9F77-B67003B50324}" type="slidenum">
              <a:rPr lang="en-US" smtClean="0"/>
              <a:t>4</a:t>
            </a:fld>
            <a:endParaRPr lang="en-US"/>
          </a:p>
        </p:txBody>
      </p:sp>
    </p:spTree>
    <p:extLst>
      <p:ext uri="{BB962C8B-B14F-4D97-AF65-F5344CB8AC3E}">
        <p14:creationId xmlns:p14="http://schemas.microsoft.com/office/powerpoint/2010/main" val="255367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Weatherproof technology: </a:t>
            </a:r>
            <a:r>
              <a:rPr lang="en-GB" sz="1200" kern="1200" dirty="0" smtClean="0">
                <a:solidFill>
                  <a:schemeClr val="tx1"/>
                </a:solidFill>
                <a:effectLst/>
                <a:latin typeface="+mn-lt"/>
                <a:ea typeface="+mn-ea"/>
                <a:cs typeface="+mn-cs"/>
              </a:rPr>
              <a:t>Finland’s weather conditions are exceptionally harsh, with extremely cold winters and short summers. </a:t>
            </a:r>
            <a:r>
              <a:rPr lang="en-US"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In fact, half of the world's arable land north of 60 degrees latitude is on Finnish soil. Yet despite this – or perhaps because of it – Finland is among the world’s most productive agricultural regions. </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Built on Nordic know-how, Finnish agricultural machines are tough and easy to maintain. There is no other option. If the harvesting season lasts only 2-3 weeks, your machinery must be weatherproof.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Red dot award</a:t>
            </a:r>
            <a:r>
              <a:rPr lang="en-US" sz="1200" kern="1200" baseline="0" dirty="0" smtClean="0">
                <a:solidFill>
                  <a:schemeClr val="tx1"/>
                </a:solidFill>
                <a:latin typeface="+mn-lt"/>
                <a:ea typeface="+mn-ea"/>
                <a:cs typeface="+mn-cs"/>
              </a:rPr>
              <a:t>: With its origins dating back until 1955, the award is </a:t>
            </a:r>
            <a:r>
              <a:rPr lang="en-US" sz="1200" kern="1200" baseline="0" dirty="0" err="1" smtClean="0">
                <a:solidFill>
                  <a:schemeClr val="tx1"/>
                </a:solidFill>
                <a:latin typeface="+mn-lt"/>
                <a:ea typeface="+mn-ea"/>
                <a:cs typeface="+mn-cs"/>
              </a:rPr>
              <a:t>organised</a:t>
            </a:r>
            <a:r>
              <a:rPr lang="en-US" sz="1200" kern="1200" baseline="0" dirty="0" smtClean="0">
                <a:solidFill>
                  <a:schemeClr val="tx1"/>
                </a:solidFill>
                <a:latin typeface="+mn-lt"/>
                <a:ea typeface="+mn-ea"/>
                <a:cs typeface="+mn-cs"/>
              </a:rPr>
              <a:t> by Design </a:t>
            </a:r>
            <a:r>
              <a:rPr lang="en-US" sz="1200" kern="1200" baseline="0" dirty="0" err="1" smtClean="0">
                <a:solidFill>
                  <a:schemeClr val="tx1"/>
                </a:solidFill>
                <a:latin typeface="+mn-lt"/>
                <a:ea typeface="+mn-ea"/>
                <a:cs typeface="+mn-cs"/>
              </a:rPr>
              <a:t>Zentrum</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Nordrhein</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Westfalen</a:t>
            </a:r>
            <a:r>
              <a:rPr lang="en-US" sz="1200" kern="1200" baseline="0" dirty="0" smtClean="0">
                <a:solidFill>
                  <a:schemeClr val="tx1"/>
                </a:solidFill>
                <a:latin typeface="+mn-lt"/>
                <a:ea typeface="+mn-ea"/>
                <a:cs typeface="+mn-cs"/>
              </a:rPr>
              <a:t> and with more than </a:t>
            </a:r>
            <a:r>
              <a:rPr lang="en-US" sz="1200" b="1" i="1" kern="1200" baseline="0" dirty="0" smtClean="0">
                <a:solidFill>
                  <a:schemeClr val="tx1"/>
                </a:solidFill>
                <a:latin typeface="+mn-lt"/>
                <a:ea typeface="+mn-ea"/>
                <a:cs typeface="+mn-cs"/>
              </a:rPr>
              <a:t>17,000 entries each year </a:t>
            </a:r>
            <a:r>
              <a:rPr lang="en-US" sz="1200" kern="1200" baseline="0" dirty="0" smtClean="0">
                <a:solidFill>
                  <a:schemeClr val="tx1"/>
                </a:solidFill>
                <a:latin typeface="+mn-lt"/>
                <a:ea typeface="+mn-ea"/>
                <a:cs typeface="+mn-cs"/>
              </a:rPr>
              <a:t>one of the best-respected design competitions in the world. The sought-after award, the “Red Dot”, is the revered international seal of </a:t>
            </a:r>
            <a:r>
              <a:rPr lang="en-US" sz="1200" b="1" i="1" kern="1200" baseline="0" dirty="0" smtClean="0">
                <a:solidFill>
                  <a:schemeClr val="tx1"/>
                </a:solidFill>
                <a:latin typeface="+mn-lt"/>
                <a:ea typeface="+mn-ea"/>
                <a:cs typeface="+mn-cs"/>
              </a:rPr>
              <a:t>outstanding design quality. </a:t>
            </a:r>
            <a:r>
              <a:rPr lang="en-US" sz="1200" kern="1200" dirty="0" smtClean="0">
                <a:solidFill>
                  <a:schemeClr val="tx1"/>
                </a:solidFill>
                <a:latin typeface="+mn-lt"/>
                <a:ea typeface="+mn-ea"/>
                <a:cs typeface="+mn-cs"/>
              </a:rPr>
              <a:t>The international jury only awards this sought-after seal of quality to projects that set themselves apart significantly from comparable projects thanks to their excellent design.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latin typeface="+mn-lt"/>
                <a:ea typeface="+mn-ea"/>
                <a:cs typeface="+mn-cs"/>
              </a:rPr>
              <a:t>Statement of the jury: </a:t>
            </a:r>
            <a:r>
              <a:rPr lang="en-US" sz="1200" kern="1200" baseline="0" dirty="0" smtClean="0">
                <a:solidFill>
                  <a:schemeClr val="tx1"/>
                </a:solidFill>
                <a:latin typeface="+mn-lt"/>
                <a:ea typeface="+mn-ea"/>
                <a:cs typeface="+mn-cs"/>
              </a:rPr>
              <a:t>“</a:t>
            </a:r>
            <a:r>
              <a:rPr lang="en-US" sz="1200" kern="1200" dirty="0" smtClean="0">
                <a:solidFill>
                  <a:schemeClr val="tx1"/>
                </a:solidFill>
                <a:latin typeface="+mn-lt"/>
                <a:ea typeface="+mn-ea"/>
                <a:cs typeface="+mn-cs"/>
              </a:rPr>
              <a:t>Ergonomically well-considered in the interior, the </a:t>
            </a:r>
            <a:r>
              <a:rPr lang="en-US" sz="1200" kern="1200" dirty="0" err="1" smtClean="0">
                <a:solidFill>
                  <a:schemeClr val="tx1"/>
                </a:solidFill>
                <a:latin typeface="+mn-lt"/>
                <a:ea typeface="+mn-ea"/>
                <a:cs typeface="+mn-cs"/>
              </a:rPr>
              <a:t>Valtra</a:t>
            </a:r>
            <a:r>
              <a:rPr lang="en-US" sz="1200" kern="1200" dirty="0" smtClean="0">
                <a:solidFill>
                  <a:schemeClr val="tx1"/>
                </a:solidFill>
                <a:latin typeface="+mn-lt"/>
                <a:ea typeface="+mn-ea"/>
                <a:cs typeface="+mn-cs"/>
              </a:rPr>
              <a:t> T4 convinces outwardly with a dynamic appearance which is an expression of its performance and efficiency.”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Source: http://red-</a:t>
            </a:r>
            <a:r>
              <a:rPr lang="en-US" sz="1200" kern="1200" dirty="0" err="1" smtClean="0">
                <a:solidFill>
                  <a:schemeClr val="tx1"/>
                </a:solidFill>
                <a:latin typeface="+mn-lt"/>
                <a:ea typeface="+mn-ea"/>
                <a:cs typeface="+mn-cs"/>
              </a:rPr>
              <a:t>dot.de</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pd</a:t>
            </a:r>
            <a:r>
              <a:rPr lang="en-US" sz="1200" kern="1200" dirty="0" smtClean="0">
                <a:solidFill>
                  <a:schemeClr val="tx1"/>
                </a:solidFill>
                <a:latin typeface="+mn-lt"/>
                <a:ea typeface="+mn-ea"/>
                <a:cs typeface="+mn-cs"/>
              </a:rPr>
              <a:t>/award/about/?</a:t>
            </a:r>
            <a:r>
              <a:rPr lang="en-US" sz="1200" kern="1200" dirty="0" err="1" smtClean="0">
                <a:solidFill>
                  <a:schemeClr val="tx1"/>
                </a:solidFill>
                <a:latin typeface="+mn-lt"/>
                <a:ea typeface="+mn-ea"/>
                <a:cs typeface="+mn-cs"/>
              </a:rPr>
              <a:t>lang</a:t>
            </a:r>
            <a:r>
              <a:rPr lang="en-US" sz="1200" kern="1200" dirty="0" smtClean="0">
                <a:solidFill>
                  <a:schemeClr val="tx1"/>
                </a:solidFill>
                <a:latin typeface="+mn-lt"/>
                <a:ea typeface="+mn-ea"/>
                <a:cs typeface="+mn-cs"/>
              </a:rPr>
              <a:t>=en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ADC96C96-79BE-44C1-9F77-B67003B50324}" type="slidenum">
              <a:rPr lang="en-US" smtClean="0"/>
              <a:t>5</a:t>
            </a:fld>
            <a:endParaRPr lang="en-US"/>
          </a:p>
        </p:txBody>
      </p:sp>
    </p:spTree>
    <p:extLst>
      <p:ext uri="{BB962C8B-B14F-4D97-AF65-F5344CB8AC3E}">
        <p14:creationId xmlns:p14="http://schemas.microsoft.com/office/powerpoint/2010/main" val="2009999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latin typeface="Finlandica" charset="0"/>
                <a:ea typeface="Finlandica" charset="0"/>
                <a:cs typeface="Finlandica" charset="0"/>
              </a:rPr>
              <a:t>Arctic</a:t>
            </a:r>
            <a:r>
              <a:rPr lang="en-GB" sz="1200" b="1" baseline="0" dirty="0" smtClean="0">
                <a:latin typeface="Finlandica" charset="0"/>
                <a:ea typeface="Finlandica" charset="0"/>
                <a:cs typeface="Finlandica" charset="0"/>
              </a:rPr>
              <a:t> Nature: </a:t>
            </a:r>
            <a:r>
              <a:rPr lang="en-GB" sz="1200" dirty="0" smtClean="0">
                <a:latin typeface="Finlandica" charset="0"/>
                <a:ea typeface="Finlandica" charset="0"/>
                <a:cs typeface="Finlandica" charset="0"/>
              </a:rPr>
              <a:t>Located as far north as South Greenland, Alaska and Northern Siberia, Finland is the northernmost country to practice versatile farming and food production techniques. Our long summer days and arctic midnight sun enhance the unique flavour of various grains, vegetables, herbs, berries and other ingredients. </a:t>
            </a:r>
            <a:endParaRPr lang="en-US" sz="1200" dirty="0" smtClean="0">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effectLst/>
              </a:rPr>
              <a:t>Finnish oat: </a:t>
            </a:r>
            <a:r>
              <a:rPr lang="en-US" dirty="0" smtClean="0">
                <a:effectLst/>
              </a:rPr>
              <a:t>Finnish</a:t>
            </a:r>
            <a:r>
              <a:rPr lang="en-US" baseline="0" dirty="0" smtClean="0">
                <a:effectLst/>
              </a:rPr>
              <a:t> oat has excellent quality due to long growing season and cool climate. </a:t>
            </a:r>
            <a:r>
              <a:rPr lang="en-US" dirty="0" smtClean="0">
                <a:effectLst/>
              </a:rPr>
              <a:t>The European Union accepted two health claims for beta-</a:t>
            </a:r>
            <a:r>
              <a:rPr lang="en-US" dirty="0" err="1" smtClean="0">
                <a:effectLst/>
              </a:rPr>
              <a:t>glucan</a:t>
            </a:r>
            <a:r>
              <a:rPr lang="en-US" dirty="0" smtClean="0">
                <a:effectLst/>
              </a:rPr>
              <a:t>, the soluble </a:t>
            </a:r>
            <a:r>
              <a:rPr lang="en-US" dirty="0" err="1" smtClean="0">
                <a:effectLst/>
              </a:rPr>
              <a:t>fibre</a:t>
            </a:r>
            <a:r>
              <a:rPr lang="en-US" dirty="0" smtClean="0">
                <a:effectLst/>
              </a:rPr>
              <a:t> of oats.</a:t>
            </a:r>
            <a:r>
              <a:rPr lang="en-US" baseline="0" dirty="0" smtClean="0">
                <a:effectLst/>
              </a:rPr>
              <a:t> </a:t>
            </a:r>
            <a:r>
              <a:rPr lang="en-US" dirty="0" smtClean="0">
                <a:effectLst/>
              </a:rPr>
              <a:t>Beta-</a:t>
            </a:r>
            <a:r>
              <a:rPr lang="en-US" dirty="0" err="1" smtClean="0">
                <a:effectLst/>
              </a:rPr>
              <a:t>glucan</a:t>
            </a:r>
            <a:r>
              <a:rPr lang="en-US" dirty="0" smtClean="0">
                <a:effectLst/>
              </a:rPr>
              <a:t> helps to </a:t>
            </a:r>
            <a:r>
              <a:rPr lang="en-US" b="1" i="1" dirty="0" smtClean="0">
                <a:effectLst/>
              </a:rPr>
              <a:t>control blood cholesterol </a:t>
            </a:r>
            <a:r>
              <a:rPr lang="en-US" dirty="0" smtClean="0">
                <a:effectLst/>
              </a:rPr>
              <a:t>and </a:t>
            </a:r>
            <a:r>
              <a:rPr lang="en-US" b="1" i="1" dirty="0" smtClean="0">
                <a:effectLst/>
              </a:rPr>
              <a:t>attenuates the peaks in blood glucose after a meal</a:t>
            </a:r>
            <a:r>
              <a:rPr lang="en-US" dirty="0" smtClean="0">
                <a:effectLst/>
              </a:rPr>
              <a:t>. In addition, the insoluble </a:t>
            </a:r>
            <a:r>
              <a:rPr lang="en-US" dirty="0" err="1" smtClean="0">
                <a:effectLst/>
              </a:rPr>
              <a:t>fibres</a:t>
            </a:r>
            <a:r>
              <a:rPr lang="en-US" dirty="0" smtClean="0">
                <a:effectLst/>
              </a:rPr>
              <a:t> improve the wellbeing of the stomach and gut.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ADC96C96-79BE-44C1-9F77-B67003B50324}" type="slidenum">
              <a:rPr lang="en-US" smtClean="0"/>
              <a:t>6</a:t>
            </a:fld>
            <a:endParaRPr lang="en-US"/>
          </a:p>
        </p:txBody>
      </p:sp>
    </p:spTree>
    <p:extLst>
      <p:ext uri="{BB962C8B-B14F-4D97-AF65-F5344CB8AC3E}">
        <p14:creationId xmlns:p14="http://schemas.microsoft.com/office/powerpoint/2010/main" val="733477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en-GB" sz="1200" b="1" dirty="0" smtClean="0">
                <a:latin typeface="Finlandica" charset="0"/>
                <a:ea typeface="Finlandica" charset="0"/>
                <a:cs typeface="Finlandica" charset="0"/>
              </a:rPr>
              <a:t>Please</a:t>
            </a:r>
            <a:r>
              <a:rPr lang="en-GB" sz="1200" b="1" baseline="0" dirty="0" smtClean="0">
                <a:latin typeface="Finlandica" charset="0"/>
                <a:ea typeface="Finlandica" charset="0"/>
                <a:cs typeface="Finlandica" charset="0"/>
              </a:rPr>
              <a:t> make decision in using this slide considering the culture of target group / market.</a:t>
            </a:r>
            <a:endParaRPr lang="en-GB" sz="1200" b="1" dirty="0" smtClean="0">
              <a:latin typeface="Finlandica" charset="0"/>
              <a:ea typeface="Finlandica" charset="0"/>
              <a:cs typeface="Finlandica" charset="0"/>
            </a:endParaRPr>
          </a:p>
          <a:p>
            <a:pPr marL="0" marR="0" indent="0" algn="l" defTabSz="914400" rtl="0" eaLnBrk="1" fontAlgn="auto" latinLnBrk="0" hangingPunct="1">
              <a:lnSpc>
                <a:spcPct val="90000"/>
              </a:lnSpc>
              <a:spcBef>
                <a:spcPts val="0"/>
              </a:spcBef>
              <a:spcAft>
                <a:spcPts val="0"/>
              </a:spcAft>
              <a:buClrTx/>
              <a:buSzTx/>
              <a:buFontTx/>
              <a:buNone/>
              <a:tabLst/>
              <a:defRPr/>
            </a:pPr>
            <a:endParaRPr lang="en-GB" sz="1200" b="1" dirty="0" smtClean="0">
              <a:latin typeface="Finlandica" charset="0"/>
              <a:ea typeface="Finlandica" charset="0"/>
              <a:cs typeface="Finlandica" charset="0"/>
            </a:endParaRPr>
          </a:p>
          <a:p>
            <a:pPr marL="0" marR="0" indent="0" algn="l" defTabSz="914400" rtl="0" eaLnBrk="1" fontAlgn="auto" latinLnBrk="0" hangingPunct="1">
              <a:lnSpc>
                <a:spcPct val="90000"/>
              </a:lnSpc>
              <a:spcBef>
                <a:spcPts val="0"/>
              </a:spcBef>
              <a:spcAft>
                <a:spcPts val="0"/>
              </a:spcAft>
              <a:buClrTx/>
              <a:buSzTx/>
              <a:buFontTx/>
              <a:buNone/>
              <a:tabLst/>
              <a:defRPr/>
            </a:pPr>
            <a:r>
              <a:rPr lang="en-GB" sz="1200" b="1" dirty="0" smtClean="0">
                <a:latin typeface="Finlandica" charset="0"/>
                <a:ea typeface="Finlandica" charset="0"/>
                <a:cs typeface="Finlandica" charset="0"/>
              </a:rPr>
              <a:t>Pure raw materials: </a:t>
            </a:r>
            <a:r>
              <a:rPr lang="en-GB" sz="1200" dirty="0" smtClean="0">
                <a:latin typeface="Finlandica" charset="0"/>
                <a:ea typeface="Finlandica" charset="0"/>
                <a:cs typeface="Finlandica" charset="0"/>
              </a:rPr>
              <a:t>Finnish food gets is flavour from the pure environment. The Finnish soil, waters and air are the cleanest in Europe, enhancing the taste of the ingredients. </a:t>
            </a:r>
            <a:r>
              <a:rPr lang="en-US" sz="1200" dirty="0" smtClean="0">
                <a:latin typeface="Finlandica" charset="0"/>
                <a:ea typeface="Finlandica" charset="0"/>
                <a:cs typeface="Finlandica" charset="0"/>
              </a:rPr>
              <a:t>Our water is proven to be the purest in the world, and our northern climate and cold winters are practically killing the bugs, allows farmers to use far less chemical pesticides than do their counterparts in other countries. </a:t>
            </a:r>
            <a:endParaRPr lang="en-GB" sz="1200" b="1" dirty="0" smtClean="0">
              <a:latin typeface="Finlandica" charset="0"/>
              <a:ea typeface="Finlandica" charset="0"/>
              <a:cs typeface="Finlandica" charset="0"/>
            </a:endParaRPr>
          </a:p>
          <a:p>
            <a:pPr>
              <a:lnSpc>
                <a:spcPct val="90000"/>
              </a:lnSpc>
            </a:pPr>
            <a:endParaRPr lang="en-GB" sz="1200" b="1" dirty="0" smtClean="0">
              <a:latin typeface="Finlandica" charset="0"/>
              <a:ea typeface="Finlandica" charset="0"/>
              <a:cs typeface="Finlandica" charset="0"/>
            </a:endParaRPr>
          </a:p>
          <a:p>
            <a:pPr>
              <a:lnSpc>
                <a:spcPct val="90000"/>
              </a:lnSpc>
            </a:pPr>
            <a:r>
              <a:rPr lang="en-GB" sz="1200" b="1" dirty="0" err="1" smtClean="0">
                <a:latin typeface="Finlandica" charset="0"/>
                <a:ea typeface="Finlandica" charset="0"/>
                <a:cs typeface="Finlandica" charset="0"/>
              </a:rPr>
              <a:t>Napue</a:t>
            </a:r>
            <a:r>
              <a:rPr lang="en-GB" sz="1200" b="1" dirty="0" smtClean="0">
                <a:latin typeface="Finlandica" charset="0"/>
                <a:ea typeface="Finlandica" charset="0"/>
                <a:cs typeface="Finlandica" charset="0"/>
              </a:rPr>
              <a:t>: </a:t>
            </a:r>
            <a:r>
              <a:rPr lang="en-GB" sz="1200" dirty="0" smtClean="0">
                <a:latin typeface="Finlandica" charset="0"/>
                <a:ea typeface="Finlandica" charset="0"/>
                <a:cs typeface="Finlandica" charset="0"/>
              </a:rPr>
              <a:t>The best gin and tonic in the world is made with </a:t>
            </a:r>
            <a:r>
              <a:rPr lang="en-GB" sz="1200" b="1" dirty="0" err="1" smtClean="0">
                <a:latin typeface="Finlandica" charset="0"/>
                <a:ea typeface="Finlandica" charset="0"/>
                <a:cs typeface="Finlandica" charset="0"/>
              </a:rPr>
              <a:t>Napue</a:t>
            </a:r>
            <a:r>
              <a:rPr lang="en-GB" sz="1200" b="1" dirty="0" smtClean="0">
                <a:latin typeface="Finlandica" charset="0"/>
                <a:ea typeface="Finlandica" charset="0"/>
                <a:cs typeface="Finlandica" charset="0"/>
              </a:rPr>
              <a:t> Gin</a:t>
            </a:r>
            <a:r>
              <a:rPr lang="en-GB" sz="1200" dirty="0" smtClean="0">
                <a:latin typeface="Finlandica" charset="0"/>
                <a:ea typeface="Finlandica" charset="0"/>
                <a:cs typeface="Finlandica" charset="0"/>
              </a:rPr>
              <a:t>, a product of the </a:t>
            </a:r>
            <a:r>
              <a:rPr lang="en-GB" sz="1200" dirty="0" err="1" smtClean="0">
                <a:latin typeface="Finlandica" charset="0"/>
                <a:ea typeface="Finlandica" charset="0"/>
                <a:cs typeface="Finlandica" charset="0"/>
              </a:rPr>
              <a:t>Kyrö</a:t>
            </a:r>
            <a:r>
              <a:rPr lang="en-GB" sz="1200" dirty="0" smtClean="0">
                <a:latin typeface="Finlandica" charset="0"/>
                <a:ea typeface="Finlandica" charset="0"/>
                <a:cs typeface="Finlandica" charset="0"/>
              </a:rPr>
              <a:t> Distillery Company in </a:t>
            </a:r>
            <a:r>
              <a:rPr lang="en-GB" sz="1200" dirty="0" err="1" smtClean="0">
                <a:latin typeface="Finlandica" charset="0"/>
                <a:ea typeface="Finlandica" charset="0"/>
                <a:cs typeface="Finlandica" charset="0"/>
              </a:rPr>
              <a:t>Isokyrö</a:t>
            </a:r>
            <a:r>
              <a:rPr lang="en-GB" sz="1200" dirty="0" smtClean="0">
                <a:latin typeface="Finlandica" charset="0"/>
                <a:ea typeface="Finlandica" charset="0"/>
                <a:cs typeface="Finlandica" charset="0"/>
              </a:rPr>
              <a:t>, Finland.</a:t>
            </a:r>
            <a:r>
              <a:rPr lang="en-GB" sz="1200" baseline="0" dirty="0" smtClean="0">
                <a:latin typeface="Finlandica" charset="0"/>
                <a:ea typeface="Finlandica" charset="0"/>
                <a:cs typeface="Finlandica" charset="0"/>
              </a:rPr>
              <a:t> </a:t>
            </a:r>
            <a:r>
              <a:rPr lang="en-GB" sz="1200" dirty="0" smtClean="0">
                <a:latin typeface="Finlandica" charset="0"/>
                <a:ea typeface="Finlandica" charset="0"/>
                <a:cs typeface="Finlandica" charset="0"/>
              </a:rPr>
              <a:t>The first Finnish whiskey from rye, </a:t>
            </a:r>
            <a:r>
              <a:rPr lang="en-GB" sz="1200" dirty="0" err="1" smtClean="0">
                <a:latin typeface="Finlandica" charset="0"/>
                <a:ea typeface="Finlandica" charset="0"/>
                <a:cs typeface="Finlandica" charset="0"/>
              </a:rPr>
              <a:t>Napue</a:t>
            </a:r>
            <a:r>
              <a:rPr lang="en-GB" sz="1200" dirty="0" smtClean="0">
                <a:latin typeface="Finlandica" charset="0"/>
                <a:ea typeface="Finlandica" charset="0"/>
                <a:cs typeface="Finlandica" charset="0"/>
              </a:rPr>
              <a:t> Gin is produced using rye grain and the finest botanicals which give off a nose rich in meadow sweet, citrus, cumin and juniper. To follow it up, the palate develops subtle leafy and refreshing menthol notes. </a:t>
            </a:r>
            <a:r>
              <a:rPr lang="en-GB" sz="1200" dirty="0" err="1" smtClean="0">
                <a:latin typeface="Finlandica" charset="0"/>
                <a:ea typeface="Finlandica" charset="0"/>
                <a:cs typeface="Finlandica" charset="0"/>
              </a:rPr>
              <a:t>Napue</a:t>
            </a:r>
            <a:r>
              <a:rPr lang="en-GB" sz="1200" dirty="0" smtClean="0">
                <a:latin typeface="Finlandica" charset="0"/>
                <a:ea typeface="Finlandica" charset="0"/>
                <a:cs typeface="Finlandica" charset="0"/>
              </a:rPr>
              <a:t> Gin was the inaugural winner of the IWSC Gin &amp; Tonic Trophy in </a:t>
            </a:r>
            <a:r>
              <a:rPr lang="en-GB" sz="1200" smtClean="0">
                <a:latin typeface="Finlandica" charset="0"/>
                <a:ea typeface="Finlandica" charset="0"/>
                <a:cs typeface="Finlandica" charset="0"/>
              </a:rPr>
              <a:t>2015!</a:t>
            </a:r>
            <a:endParaRPr lang="en-GB" sz="1200" dirty="0" smtClean="0">
              <a:latin typeface="Finlandica" charset="0"/>
              <a:ea typeface="Finlandica" charset="0"/>
              <a:cs typeface="Finlandica" charset="0"/>
            </a:endParaRP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DC96C96-79BE-44C1-9F77-B67003B50324}" type="slidenum">
              <a:rPr lang="en-US" smtClean="0"/>
              <a:t>7</a:t>
            </a:fld>
            <a:endParaRPr lang="en-US"/>
          </a:p>
        </p:txBody>
      </p:sp>
    </p:spTree>
    <p:extLst>
      <p:ext uri="{BB962C8B-B14F-4D97-AF65-F5344CB8AC3E}">
        <p14:creationId xmlns:p14="http://schemas.microsoft.com/office/powerpoint/2010/main" val="1003939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baseline="0" dirty="0" smtClean="0"/>
              <a:t>Food innovations: </a:t>
            </a:r>
            <a:r>
              <a:rPr lang="en-GB" sz="1200" dirty="0" smtClean="0">
                <a:latin typeface="Finlandica" charset="0"/>
                <a:ea typeface="Finlandica" charset="0"/>
                <a:cs typeface="Finlandica" charset="0"/>
              </a:rPr>
              <a:t>There have been outstanding inventions in the field of healthy nutrition, a result of considerable investment in research. </a:t>
            </a:r>
            <a:r>
              <a:rPr lang="en-GB" sz="1200" dirty="0" err="1" smtClean="0">
                <a:latin typeface="Finlandica" charset="0"/>
                <a:ea typeface="Finlandica" charset="0"/>
                <a:cs typeface="Finlandica" charset="0"/>
              </a:rPr>
              <a:t>Benecol</a:t>
            </a:r>
            <a:r>
              <a:rPr lang="en-GB" sz="1200" dirty="0" smtClean="0">
                <a:latin typeface="Finlandica" charset="0"/>
                <a:ea typeface="Finlandica" charset="0"/>
                <a:cs typeface="Finlandica" charset="0"/>
              </a:rPr>
              <a:t>, Xylitol and </a:t>
            </a:r>
            <a:r>
              <a:rPr lang="en-GB" sz="1200" dirty="0" err="1" smtClean="0">
                <a:latin typeface="Finlandica" charset="0"/>
                <a:ea typeface="Finlandica" charset="0"/>
                <a:cs typeface="Finlandica" charset="0"/>
              </a:rPr>
              <a:t>Lactobacillius</a:t>
            </a:r>
            <a:r>
              <a:rPr lang="en-GB" sz="1200" dirty="0" smtClean="0">
                <a:latin typeface="Finlandica" charset="0"/>
                <a:ea typeface="Finlandica" charset="0"/>
                <a:cs typeface="Finlandica" charset="0"/>
              </a:rPr>
              <a:t> GG </a:t>
            </a:r>
            <a:r>
              <a:rPr lang="en-GB" sz="1200" i="0" dirty="0" smtClean="0">
                <a:latin typeface="Finlandica" charset="0"/>
                <a:ea typeface="Finlandica" charset="0"/>
                <a:cs typeface="Finlandica" charset="0"/>
              </a:rPr>
              <a:t>(</a:t>
            </a:r>
            <a:r>
              <a:rPr lang="en-GB" i="0" dirty="0" smtClean="0"/>
              <a:t>Lactobacillus </a:t>
            </a:r>
            <a:r>
              <a:rPr lang="en-GB" i="0" dirty="0" err="1" smtClean="0"/>
              <a:t>rhamnosus</a:t>
            </a:r>
            <a:r>
              <a:rPr lang="en-GB" i="0" dirty="0" smtClean="0"/>
              <a:t> GG) </a:t>
            </a:r>
            <a:r>
              <a:rPr lang="en-GB" sz="1200" i="0" dirty="0" smtClean="0">
                <a:latin typeface="Finlandica" charset="0"/>
                <a:ea typeface="Finlandica" charset="0"/>
                <a:cs typeface="Finlandica" charset="0"/>
              </a:rPr>
              <a:t> </a:t>
            </a:r>
            <a:r>
              <a:rPr lang="en-GB" sz="1200" dirty="0" smtClean="0">
                <a:latin typeface="Finlandica" charset="0"/>
                <a:ea typeface="Finlandica" charset="0"/>
                <a:cs typeface="Finlandica" charset="0"/>
              </a:rPr>
              <a:t>are the most widely recognized examples of these innovations. </a:t>
            </a:r>
          </a:p>
          <a:p>
            <a:endParaRPr lang="en-US" b="1" i="0" baseline="0" dirty="0" smtClean="0"/>
          </a:p>
          <a:p>
            <a:endParaRPr lang="en-US" b="1" i="0" baseline="0" dirty="0" smtClean="0"/>
          </a:p>
          <a:p>
            <a:r>
              <a:rPr lang="en-US" b="1" i="0" baseline="0" dirty="0" smtClean="0"/>
              <a:t>Xylitol: </a:t>
            </a:r>
            <a:r>
              <a:rPr lang="en-GB" sz="1200" dirty="0" smtClean="0">
                <a:latin typeface="Finlandica" charset="0"/>
                <a:ea typeface="Finlandica" charset="0"/>
                <a:cs typeface="Finlandica" charset="0"/>
              </a:rPr>
              <a:t>Finland is the undisputed home of xylitol. It makes a great sugar alternative as it not only tastes very similar to sugar but it’s also naturally derived from Finnish birch trees. In the early 1970s,  Finnish researchers found out that xylitol can reduce cavities by affecting the bacteria in the mouth that causes decay. Chewing gum was identified as the perfect way to get people to eat xylitol and in 1975, the world’s first xylitol chewing gum was launched in Finland. Xylitol has now become synonymous with both Finland and dental care.</a:t>
            </a:r>
            <a:r>
              <a:rPr lang="en-GB" sz="1200" baseline="0" dirty="0" smtClean="0">
                <a:latin typeface="Finlandica" charset="0"/>
                <a:ea typeface="Finlandica" charset="0"/>
                <a:cs typeface="Finlandica" charset="0"/>
              </a:rPr>
              <a:t> </a:t>
            </a:r>
            <a:r>
              <a:rPr lang="en-GB" sz="1200" dirty="0" smtClean="0">
                <a:latin typeface="Finlandica" charset="0"/>
                <a:ea typeface="Finlandica" charset="0"/>
                <a:cs typeface="Finlandica" charset="0"/>
              </a:rPr>
              <a:t>Nowadays around 90% of Finnish kindergartens offer xylitol sweets to all children on </a:t>
            </a:r>
            <a:r>
              <a:rPr lang="en-GB" sz="1200" baseline="0" dirty="0" smtClean="0">
                <a:latin typeface="Finlandica" charset="0"/>
                <a:ea typeface="Finlandica" charset="0"/>
                <a:cs typeface="Finlandica" charset="0"/>
              </a:rPr>
              <a:t> </a:t>
            </a:r>
            <a:r>
              <a:rPr lang="en-GB" sz="1200" dirty="0" smtClean="0">
                <a:latin typeface="Finlandica" charset="0"/>
                <a:ea typeface="Finlandica" charset="0"/>
                <a:cs typeface="Finlandica" charset="0"/>
              </a:rPr>
              <a:t>a daily basis. The Finnish National Institute of Health &amp; Welfare recommends that all 1 to 6 year olds are given xylitol confectionery after meals. The Ministry of Social Affairs and Health also recommends that publicly funded xylitol products are provided to children to improve dental health and to decrease the costs of public dental care.</a:t>
            </a:r>
            <a:r>
              <a:rPr lang="en-US" baseline="0" dirty="0" smtClean="0"/>
              <a:t/>
            </a:r>
            <a:br>
              <a:rPr lang="en-US" baseline="0" dirty="0" smtClean="0"/>
            </a:br>
            <a:endParaRPr lang="en-US" baseline="0" dirty="0" smtClean="0"/>
          </a:p>
          <a:p>
            <a:pPr>
              <a:lnSpc>
                <a:spcPct val="90000"/>
              </a:lnSpc>
            </a:pPr>
            <a:r>
              <a:rPr lang="en-US" b="1" baseline="0" dirty="0" smtClean="0"/>
              <a:t>LGG: </a:t>
            </a:r>
            <a:r>
              <a:rPr lang="en-GB" sz="1200" dirty="0" smtClean="0">
                <a:latin typeface="Finlandica" charset="0"/>
                <a:ea typeface="Finlandica" charset="0"/>
                <a:cs typeface="Finlandica" charset="0"/>
              </a:rPr>
              <a:t>Finland's biggest dairy company </a:t>
            </a:r>
            <a:r>
              <a:rPr lang="en-GB" sz="1200" b="1" dirty="0" err="1" smtClean="0">
                <a:latin typeface="Finlandica" charset="0"/>
                <a:ea typeface="Finlandica" charset="0"/>
                <a:cs typeface="Finlandica" charset="0"/>
              </a:rPr>
              <a:t>Valio</a:t>
            </a:r>
            <a:r>
              <a:rPr lang="en-GB" sz="1200" dirty="0" smtClean="0">
                <a:latin typeface="Finlandica" charset="0"/>
                <a:ea typeface="Finlandica" charset="0"/>
                <a:cs typeface="Finlandica" charset="0"/>
              </a:rPr>
              <a:t> is a pioneer in researching the health effects of functional foods and its R&amp;D unit is one of the most highly regarded food industry research units in the world. The company has spearheaded research on probiotics, described as beneficial bacteria that combine naturally with the fermented milk products that people consume every day. Starting in the 1990s with the probiotic bacterial strain Lactobacillus GG (LGG®), leading dairy companies continue to adopt new </a:t>
            </a:r>
            <a:r>
              <a:rPr lang="en-GB" sz="1200" dirty="0" err="1" smtClean="0">
                <a:latin typeface="Finlandica" charset="0"/>
                <a:ea typeface="Finlandica" charset="0"/>
                <a:cs typeface="Finlandica" charset="0"/>
              </a:rPr>
              <a:t>Valio</a:t>
            </a:r>
            <a:r>
              <a:rPr lang="en-GB" sz="1200" dirty="0" smtClean="0">
                <a:latin typeface="Finlandica" charset="0"/>
                <a:ea typeface="Finlandica" charset="0"/>
                <a:cs typeface="Finlandica" charset="0"/>
              </a:rPr>
              <a:t> technologies and apply them to their own products. </a:t>
            </a:r>
            <a:r>
              <a:rPr lang="en-GB" sz="1200" dirty="0" err="1" smtClean="0">
                <a:latin typeface="Finlandica" charset="0"/>
                <a:ea typeface="Finlandica" charset="0"/>
                <a:cs typeface="Finlandica" charset="0"/>
              </a:rPr>
              <a:t>Valio</a:t>
            </a:r>
            <a:r>
              <a:rPr lang="en-GB" sz="1200" dirty="0" smtClean="0">
                <a:latin typeface="Finlandica" charset="0"/>
                <a:ea typeface="Finlandica" charset="0"/>
                <a:cs typeface="Finlandica" charset="0"/>
              </a:rPr>
              <a:t> has licensed LGG® in more than 30 countries. It provides an easy route for companies to develop and launch their own probiotic functional food products.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a:lnSpc>
                <a:spcPct val="90000"/>
              </a:lnSpc>
            </a:pPr>
            <a:r>
              <a:rPr lang="en-US" b="1" baseline="0" dirty="0" err="1" smtClean="0"/>
              <a:t>Benecol</a:t>
            </a:r>
            <a:r>
              <a:rPr lang="en-US" b="1" baseline="0" dirty="0" smtClean="0"/>
              <a:t>: </a:t>
            </a:r>
            <a:r>
              <a:rPr lang="en-GB" sz="1200" dirty="0" err="1" smtClean="0">
                <a:latin typeface="Finlandica" charset="0"/>
                <a:ea typeface="Finlandica" charset="0"/>
                <a:cs typeface="Finlandica" charset="0"/>
              </a:rPr>
              <a:t>Benecol</a:t>
            </a:r>
            <a:r>
              <a:rPr lang="en-GB" sz="1200" dirty="0" smtClean="0">
                <a:latin typeface="Finlandica" charset="0"/>
                <a:ea typeface="Finlandica" charset="0"/>
                <a:cs typeface="Finlandica" charset="0"/>
              </a:rPr>
              <a:t> is a brand of cholesterol lowering food products owned by the Finnish company </a:t>
            </a:r>
            <a:r>
              <a:rPr lang="en-GB" sz="1200" b="1" dirty="0" err="1" smtClean="0">
                <a:latin typeface="Finlandica" charset="0"/>
                <a:ea typeface="Finlandica" charset="0"/>
                <a:cs typeface="Finlandica" charset="0"/>
              </a:rPr>
              <a:t>Raisio</a:t>
            </a:r>
            <a:r>
              <a:rPr lang="en-GB" sz="1200" b="1" dirty="0" smtClean="0">
                <a:latin typeface="Finlandica" charset="0"/>
                <a:ea typeface="Finlandica" charset="0"/>
                <a:cs typeface="Finlandica" charset="0"/>
              </a:rPr>
              <a:t> Group</a:t>
            </a:r>
            <a:r>
              <a:rPr lang="en-GB" sz="1200" dirty="0" smtClean="0">
                <a:latin typeface="Finlandica" charset="0"/>
                <a:ea typeface="Finlandica" charset="0"/>
                <a:cs typeface="Finlandica" charset="0"/>
              </a:rPr>
              <a:t>, which owns the trademark. </a:t>
            </a:r>
            <a:r>
              <a:rPr lang="en-GB" sz="1200" dirty="0" err="1" smtClean="0">
                <a:latin typeface="Finlandica" charset="0"/>
                <a:ea typeface="Finlandica" charset="0"/>
                <a:cs typeface="Finlandica" charset="0"/>
              </a:rPr>
              <a:t>Raisio</a:t>
            </a:r>
            <a:r>
              <a:rPr lang="en-GB" sz="1200" dirty="0" smtClean="0">
                <a:latin typeface="Finlandica" charset="0"/>
                <a:ea typeface="Finlandica" charset="0"/>
                <a:cs typeface="Finlandica" charset="0"/>
              </a:rPr>
              <a:t> Group licenses the </a:t>
            </a:r>
            <a:r>
              <a:rPr lang="en-GB" sz="1200" dirty="0" err="1" smtClean="0">
                <a:latin typeface="Finlandica" charset="0"/>
                <a:ea typeface="Finlandica" charset="0"/>
                <a:cs typeface="Finlandica" charset="0"/>
              </a:rPr>
              <a:t>Benecol</a:t>
            </a:r>
            <a:r>
              <a:rPr lang="en-GB" sz="1200" dirty="0" smtClean="0">
                <a:latin typeface="Finlandica" charset="0"/>
                <a:ea typeface="Finlandica" charset="0"/>
                <a:cs typeface="Finlandica" charset="0"/>
              </a:rPr>
              <a:t> brand and sells the ingredient </a:t>
            </a:r>
            <a:r>
              <a:rPr lang="en-GB" sz="1200" dirty="0" err="1" smtClean="0">
                <a:latin typeface="Finlandica" charset="0"/>
                <a:ea typeface="Finlandica" charset="0"/>
                <a:cs typeface="Finlandica" charset="0"/>
              </a:rPr>
              <a:t>stanol</a:t>
            </a:r>
            <a:r>
              <a:rPr lang="en-GB" sz="1200" dirty="0" smtClean="0">
                <a:latin typeface="Finlandica" charset="0"/>
                <a:ea typeface="Finlandica" charset="0"/>
                <a:cs typeface="Finlandica" charset="0"/>
              </a:rPr>
              <a:t> ester to food companies around the world. </a:t>
            </a:r>
            <a:r>
              <a:rPr lang="fi-FI" sz="1200" dirty="0" err="1" smtClean="0">
                <a:latin typeface="Finlandica" charset="0"/>
                <a:ea typeface="Finlandica" charset="0"/>
                <a:cs typeface="Finlandica" charset="0"/>
              </a:rPr>
              <a:t>There</a:t>
            </a:r>
            <a:r>
              <a:rPr lang="fi-FI" sz="1200" dirty="0" smtClean="0">
                <a:latin typeface="Finlandica" charset="0"/>
                <a:ea typeface="Finlandica" charset="0"/>
                <a:cs typeface="Finlandica" charset="0"/>
              </a:rPr>
              <a:t> </a:t>
            </a:r>
            <a:r>
              <a:rPr lang="fi-FI" sz="1200" dirty="0" err="1" smtClean="0">
                <a:latin typeface="Finlandica" charset="0"/>
                <a:ea typeface="Finlandica" charset="0"/>
                <a:cs typeface="Finlandica" charset="0"/>
              </a:rPr>
              <a:t>are</a:t>
            </a:r>
            <a:r>
              <a:rPr lang="fi-FI" sz="1200" dirty="0" smtClean="0">
                <a:latin typeface="Finlandica" charset="0"/>
                <a:ea typeface="Finlandica" charset="0"/>
                <a:cs typeface="Finlandica" charset="0"/>
              </a:rPr>
              <a:t> </a:t>
            </a:r>
            <a:r>
              <a:rPr lang="fi-FI" sz="1200" dirty="0" err="1" smtClean="0">
                <a:latin typeface="Finlandica" charset="0"/>
                <a:ea typeface="Finlandica" charset="0"/>
                <a:cs typeface="Finlandica" charset="0"/>
              </a:rPr>
              <a:t>over</a:t>
            </a:r>
            <a:r>
              <a:rPr lang="fi-FI" sz="1200" dirty="0" smtClean="0">
                <a:latin typeface="Finlandica" charset="0"/>
                <a:ea typeface="Finlandica" charset="0"/>
                <a:cs typeface="Finlandica" charset="0"/>
              </a:rPr>
              <a:t> 70 </a:t>
            </a:r>
            <a:r>
              <a:rPr lang="fi-FI" sz="1200" dirty="0" err="1" smtClean="0">
                <a:latin typeface="Finlandica" charset="0"/>
                <a:ea typeface="Finlandica" charset="0"/>
                <a:cs typeface="Finlandica" charset="0"/>
              </a:rPr>
              <a:t>clinical</a:t>
            </a:r>
            <a:r>
              <a:rPr lang="fi-FI" sz="1200" dirty="0" smtClean="0">
                <a:latin typeface="Finlandica" charset="0"/>
                <a:ea typeface="Finlandica" charset="0"/>
                <a:cs typeface="Finlandica" charset="0"/>
              </a:rPr>
              <a:t> </a:t>
            </a:r>
            <a:r>
              <a:rPr lang="fi-FI" sz="1200" dirty="0" err="1" smtClean="0">
                <a:latin typeface="Finlandica" charset="0"/>
                <a:ea typeface="Finlandica" charset="0"/>
                <a:cs typeface="Finlandica" charset="0"/>
              </a:rPr>
              <a:t>studies</a:t>
            </a:r>
            <a:r>
              <a:rPr lang="fi-FI" sz="1200" dirty="0" smtClean="0">
                <a:latin typeface="Finlandica" charset="0"/>
                <a:ea typeface="Finlandica" charset="0"/>
                <a:cs typeface="Finlandica" charset="0"/>
              </a:rPr>
              <a:t> </a:t>
            </a:r>
            <a:r>
              <a:rPr lang="fi-FI" sz="1200" dirty="0" err="1" smtClean="0">
                <a:latin typeface="Finlandica" charset="0"/>
                <a:ea typeface="Finlandica" charset="0"/>
                <a:cs typeface="Finlandica" charset="0"/>
              </a:rPr>
              <a:t>proving</a:t>
            </a:r>
            <a:r>
              <a:rPr lang="fi-FI" sz="1200" dirty="0" smtClean="0">
                <a:latin typeface="Finlandica" charset="0"/>
                <a:ea typeface="Finlandica" charset="0"/>
                <a:cs typeface="Finlandica" charset="0"/>
              </a:rPr>
              <a:t> </a:t>
            </a:r>
            <a:r>
              <a:rPr lang="fi-FI" sz="1200" dirty="0" err="1" smtClean="0">
                <a:latin typeface="Finlandica" charset="0"/>
                <a:ea typeface="Finlandica" charset="0"/>
                <a:cs typeface="Finlandica" charset="0"/>
              </a:rPr>
              <a:t>that</a:t>
            </a:r>
            <a:r>
              <a:rPr lang="fi-FI" sz="1200" dirty="0" smtClean="0">
                <a:latin typeface="Finlandica" charset="0"/>
                <a:ea typeface="Finlandica" charset="0"/>
                <a:cs typeface="Finlandica" charset="0"/>
              </a:rPr>
              <a:t> </a:t>
            </a:r>
            <a:r>
              <a:rPr lang="fi-FI" sz="1200" dirty="0" err="1" smtClean="0">
                <a:latin typeface="Finlandica" charset="0"/>
                <a:ea typeface="Finlandica" charset="0"/>
                <a:cs typeface="Finlandica" charset="0"/>
              </a:rPr>
              <a:t>plant</a:t>
            </a:r>
            <a:r>
              <a:rPr lang="fi-FI" sz="1200" dirty="0" smtClean="0">
                <a:latin typeface="Finlandica" charset="0"/>
                <a:ea typeface="Finlandica" charset="0"/>
                <a:cs typeface="Finlandica" charset="0"/>
              </a:rPr>
              <a:t> </a:t>
            </a:r>
            <a:r>
              <a:rPr lang="fi-FI" sz="1200" dirty="0" err="1" smtClean="0">
                <a:latin typeface="Finlandica" charset="0"/>
                <a:ea typeface="Finlandica" charset="0"/>
                <a:cs typeface="Finlandica" charset="0"/>
              </a:rPr>
              <a:t>stanol</a:t>
            </a:r>
            <a:r>
              <a:rPr lang="fi-FI" sz="1200" dirty="0" smtClean="0">
                <a:latin typeface="Finlandica" charset="0"/>
                <a:ea typeface="Finlandica" charset="0"/>
                <a:cs typeface="Finlandica" charset="0"/>
              </a:rPr>
              <a:t> </a:t>
            </a:r>
            <a:r>
              <a:rPr lang="fi-FI" sz="1200" dirty="0" err="1" smtClean="0">
                <a:latin typeface="Finlandica" charset="0"/>
                <a:ea typeface="Finlandica" charset="0"/>
                <a:cs typeface="Finlandica" charset="0"/>
              </a:rPr>
              <a:t>ester</a:t>
            </a:r>
            <a:r>
              <a:rPr lang="fi-FI" sz="1200" dirty="0" smtClean="0">
                <a:latin typeface="Finlandica" charset="0"/>
                <a:ea typeface="Finlandica" charset="0"/>
                <a:cs typeface="Finlandica" charset="0"/>
              </a:rPr>
              <a:t> </a:t>
            </a:r>
            <a:r>
              <a:rPr lang="fi-FI" sz="1200" dirty="0" err="1" smtClean="0">
                <a:latin typeface="Finlandica" charset="0"/>
                <a:ea typeface="Finlandica" charset="0"/>
                <a:cs typeface="Finlandica" charset="0"/>
              </a:rPr>
              <a:t>lowers</a:t>
            </a:r>
            <a:r>
              <a:rPr lang="fi-FI" sz="1200" dirty="0" smtClean="0">
                <a:latin typeface="Finlandica" charset="0"/>
                <a:ea typeface="Finlandica" charset="0"/>
                <a:cs typeface="Finlandica" charset="0"/>
              </a:rPr>
              <a:t> </a:t>
            </a:r>
            <a:r>
              <a:rPr lang="fi-FI" sz="1200" dirty="0" err="1" smtClean="0">
                <a:latin typeface="Finlandica" charset="0"/>
                <a:ea typeface="Finlandica" charset="0"/>
                <a:cs typeface="Finlandica" charset="0"/>
              </a:rPr>
              <a:t>cholesterol</a:t>
            </a:r>
            <a:r>
              <a:rPr lang="fi-FI" sz="1200" dirty="0" smtClean="0">
                <a:latin typeface="Finlandica" charset="0"/>
                <a:ea typeface="Finlandica" charset="0"/>
                <a:cs typeface="Finlandica" charset="0"/>
              </a:rPr>
              <a:t> </a:t>
            </a:r>
            <a:r>
              <a:rPr lang="fi-FI" sz="1200" dirty="0" err="1" smtClean="0">
                <a:latin typeface="Finlandica" charset="0"/>
                <a:ea typeface="Finlandica" charset="0"/>
                <a:cs typeface="Finlandica" charset="0"/>
              </a:rPr>
              <a:t>levels</a:t>
            </a:r>
            <a:r>
              <a:rPr lang="fi-FI" sz="1200" dirty="0" smtClean="0">
                <a:latin typeface="Finlandica" charset="0"/>
                <a:ea typeface="Finlandica" charset="0"/>
                <a:cs typeface="Finlandica" charset="0"/>
              </a:rPr>
              <a:t>. </a:t>
            </a:r>
            <a:r>
              <a:rPr lang="en-GB" sz="1200" dirty="0" smtClean="0">
                <a:latin typeface="Finlandica" charset="0"/>
                <a:ea typeface="Finlandica" charset="0"/>
                <a:cs typeface="Finlandica" charset="0"/>
              </a:rPr>
              <a:t>The brand is licensed in more than 30 countries by local food companies such as </a:t>
            </a:r>
            <a:r>
              <a:rPr lang="en-GB" sz="1200" dirty="0" err="1" smtClean="0">
                <a:latin typeface="Finlandica" charset="0"/>
                <a:ea typeface="Finlandica" charset="0"/>
                <a:cs typeface="Finlandica" charset="0"/>
              </a:rPr>
              <a:t>Kaiku</a:t>
            </a:r>
            <a:r>
              <a:rPr lang="en-GB" sz="1200" dirty="0" smtClean="0">
                <a:latin typeface="Finlandica" charset="0"/>
                <a:ea typeface="Finlandica" charset="0"/>
                <a:cs typeface="Finlandica" charset="0"/>
              </a:rPr>
              <a:t> in Spain, </a:t>
            </a:r>
            <a:r>
              <a:rPr lang="en-GB" sz="1200" dirty="0" err="1" smtClean="0">
                <a:latin typeface="Finlandica" charset="0"/>
                <a:ea typeface="Finlandica" charset="0"/>
                <a:cs typeface="Finlandica" charset="0"/>
              </a:rPr>
              <a:t>Colanta</a:t>
            </a:r>
            <a:r>
              <a:rPr lang="en-GB" sz="1200" dirty="0" smtClean="0">
                <a:latin typeface="Finlandica" charset="0"/>
                <a:ea typeface="Finlandica" charset="0"/>
                <a:cs typeface="Finlandica" charset="0"/>
              </a:rPr>
              <a:t> in Colombia, </a:t>
            </a:r>
            <a:r>
              <a:rPr lang="en-GB" sz="1200" dirty="0" err="1" smtClean="0">
                <a:latin typeface="Finlandica" charset="0"/>
                <a:ea typeface="Finlandica" charset="0"/>
                <a:cs typeface="Finlandica" charset="0"/>
              </a:rPr>
              <a:t>Lotte</a:t>
            </a:r>
            <a:r>
              <a:rPr lang="en-GB" sz="1200" dirty="0" smtClean="0">
                <a:latin typeface="Finlandica" charset="0"/>
                <a:ea typeface="Finlandica" charset="0"/>
                <a:cs typeface="Finlandica" charset="0"/>
              </a:rPr>
              <a:t> in Korea and Kalbe Nutritionals in Indonesia. </a:t>
            </a:r>
            <a:r>
              <a:rPr lang="en-US" baseline="0" dirty="0" smtClean="0"/>
              <a:t/>
            </a:r>
            <a:br>
              <a:rPr lang="en-US" baseline="0" dirty="0" smtClean="0"/>
            </a:br>
            <a:r>
              <a:rPr lang="en-US" baseline="0" dirty="0" smtClean="0"/>
              <a:t/>
            </a:r>
            <a:br>
              <a:rPr lang="en-US" baseline="0" dirty="0" smtClean="0"/>
            </a:br>
            <a:endParaRPr lang="en-US" dirty="0" smtClean="0"/>
          </a:p>
          <a:p>
            <a:endParaRPr lang="en-US" dirty="0"/>
          </a:p>
        </p:txBody>
      </p:sp>
      <p:sp>
        <p:nvSpPr>
          <p:cNvPr id="4" name="Slide Number Placeholder 3"/>
          <p:cNvSpPr>
            <a:spLocks noGrp="1"/>
          </p:cNvSpPr>
          <p:nvPr>
            <p:ph type="sldNum" sz="quarter" idx="10"/>
          </p:nvPr>
        </p:nvSpPr>
        <p:spPr/>
        <p:txBody>
          <a:bodyPr/>
          <a:lstStyle/>
          <a:p>
            <a:fld id="{ADC96C96-79BE-44C1-9F77-B67003B50324}" type="slidenum">
              <a:rPr lang="en-US" smtClean="0"/>
              <a:t>8</a:t>
            </a:fld>
            <a:endParaRPr lang="en-US"/>
          </a:p>
        </p:txBody>
      </p:sp>
    </p:spTree>
    <p:extLst>
      <p:ext uri="{BB962C8B-B14F-4D97-AF65-F5344CB8AC3E}">
        <p14:creationId xmlns:p14="http://schemas.microsoft.com/office/powerpoint/2010/main" val="438447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Finland is the leading country in the world in combined heat and power (CHP) generation. Almost 80 per cent of district heat production is based on CHP generation. Correspondingly, one-third of electricity is obtained in CHP generation. No other country has such a great market share of CHP electricity than Finland. In the EU, combined heat and power generation amounts to only just over ten per cent of total electricity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Source: http://</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energia.fi</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/en/energy-and-environment/district-heat-and-district-cooling/combined-heat-and-power-generation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The International Energy Agency (IEA 2009) has stated that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Finland is the 'model for the world' in CHP and DHC (District Heating and Cooling)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with high efficiency and  environmental performance.</a:t>
            </a:r>
          </a:p>
        </p:txBody>
      </p:sp>
      <p:sp>
        <p:nvSpPr>
          <p:cNvPr id="4" name="Slide Number Placeholder 3"/>
          <p:cNvSpPr>
            <a:spLocks noGrp="1"/>
          </p:cNvSpPr>
          <p:nvPr>
            <p:ph type="sldNum" sz="quarter" idx="10"/>
          </p:nvPr>
        </p:nvSpPr>
        <p:spPr/>
        <p:txBody>
          <a:bodyPr/>
          <a:lstStyle/>
          <a:p>
            <a:fld id="{ADC96C96-79BE-44C1-9F77-B67003B50324}" type="slidenum">
              <a:rPr lang="en-US" smtClean="0"/>
              <a:t>9</a:t>
            </a:fld>
            <a:endParaRPr lang="en-US"/>
          </a:p>
        </p:txBody>
      </p:sp>
    </p:spTree>
    <p:extLst>
      <p:ext uri="{BB962C8B-B14F-4D97-AF65-F5344CB8AC3E}">
        <p14:creationId xmlns:p14="http://schemas.microsoft.com/office/powerpoint/2010/main" val="976437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Finnish companies have focused their development on advanced fuel production technologies also from challenging feedstock and hence can offer unique solutions.</a:t>
            </a:r>
            <a:endParaRPr lang="en-US" sz="1200" b="1"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err="1" smtClean="0">
                <a:solidFill>
                  <a:schemeClr val="tx1"/>
                </a:solidFill>
                <a:latin typeface="+mn-lt"/>
                <a:ea typeface="+mn-ea"/>
                <a:cs typeface="+mn-cs"/>
              </a:rPr>
              <a:t>Neste</a:t>
            </a:r>
            <a:r>
              <a:rPr lang="en-US" sz="1200" b="1" kern="1200" dirty="0" smtClean="0">
                <a:solidFill>
                  <a:schemeClr val="tx1"/>
                </a:solidFill>
                <a:latin typeface="+mn-lt"/>
                <a:ea typeface="+mn-ea"/>
                <a:cs typeface="+mn-cs"/>
              </a:rPr>
              <a:t>:</a:t>
            </a:r>
            <a:r>
              <a:rPr lang="en-US" sz="1200" b="1" kern="1200" baseline="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Neste</a:t>
            </a:r>
            <a:r>
              <a:rPr lang="en-US" sz="1200" kern="1200" baseline="0" dirty="0" smtClean="0">
                <a:solidFill>
                  <a:schemeClr val="tx1"/>
                </a:solidFill>
                <a:latin typeface="+mn-lt"/>
                <a:ea typeface="+mn-ea"/>
                <a:cs typeface="+mn-cs"/>
              </a:rPr>
              <a:t> is </a:t>
            </a:r>
            <a:r>
              <a:rPr lang="en-US" sz="1200" kern="1200" dirty="0" smtClean="0">
                <a:solidFill>
                  <a:schemeClr val="tx1"/>
                </a:solidFill>
                <a:latin typeface="+mn-lt"/>
                <a:ea typeface="+mn-ea"/>
                <a:cs typeface="+mn-cs"/>
              </a:rPr>
              <a:t>the leading producer of renewable diesel in the world, with an annual production volume of more than 2 million tons. </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company is </a:t>
            </a:r>
            <a:r>
              <a:rPr lang="en-US" sz="1200" kern="1200" dirty="0" smtClean="0">
                <a:solidFill>
                  <a:schemeClr val="tx1"/>
                </a:solidFill>
                <a:latin typeface="+mn-lt"/>
                <a:ea typeface="+mn-ea"/>
                <a:cs typeface="+mn-cs"/>
              </a:rPr>
              <a:t>also the world’s largest producer of renewable fuels from waste and residues.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Source: http://</a:t>
            </a:r>
            <a:r>
              <a:rPr lang="en-US" sz="1200" kern="1200" dirty="0" err="1" smtClean="0">
                <a:solidFill>
                  <a:schemeClr val="tx1"/>
                </a:solidFill>
                <a:latin typeface="+mn-lt"/>
                <a:ea typeface="+mn-ea"/>
                <a:cs typeface="+mn-cs"/>
              </a:rPr>
              <a:t>www.biodieselmagazine.com</a:t>
            </a:r>
            <a:r>
              <a:rPr lang="en-US" sz="1200" kern="1200" dirty="0" smtClean="0">
                <a:solidFill>
                  <a:schemeClr val="tx1"/>
                </a:solidFill>
                <a:latin typeface="+mn-lt"/>
                <a:ea typeface="+mn-ea"/>
                <a:cs typeface="+mn-cs"/>
              </a:rPr>
              <a:t>/articles/324835/neste-oil-claims-world-leadership-in-biofuels-from-waste-residue</a:t>
            </a:r>
          </a:p>
          <a:p>
            <a:endParaRPr lang="en-US" dirty="0"/>
          </a:p>
        </p:txBody>
      </p:sp>
      <p:sp>
        <p:nvSpPr>
          <p:cNvPr id="4" name="Slide Number Placeholder 3"/>
          <p:cNvSpPr>
            <a:spLocks noGrp="1"/>
          </p:cNvSpPr>
          <p:nvPr>
            <p:ph type="sldNum" sz="quarter" idx="10"/>
          </p:nvPr>
        </p:nvSpPr>
        <p:spPr/>
        <p:txBody>
          <a:bodyPr/>
          <a:lstStyle/>
          <a:p>
            <a:fld id="{ADC96C96-79BE-44C1-9F77-B67003B50324}" type="slidenum">
              <a:rPr lang="en-US" smtClean="0"/>
              <a:t>10</a:t>
            </a:fld>
            <a:endParaRPr lang="en-US"/>
          </a:p>
        </p:txBody>
      </p:sp>
    </p:spTree>
    <p:extLst>
      <p:ext uri="{BB962C8B-B14F-4D97-AF65-F5344CB8AC3E}">
        <p14:creationId xmlns:p14="http://schemas.microsoft.com/office/powerpoint/2010/main" val="513176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1.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w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777875" y="1547116"/>
            <a:ext cx="7588250" cy="726300"/>
          </a:xfrm>
        </p:spPr>
        <p:txBody>
          <a:bodyPr anchor="b" anchorCtr="0"/>
          <a:lstStyle>
            <a:lvl1pPr algn="ctr">
              <a:lnSpc>
                <a:spcPct val="100000"/>
              </a:lnSpc>
              <a:defRPr sz="36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93356" y="2693636"/>
            <a:ext cx="5957288" cy="432000"/>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cxnSp>
        <p:nvCxnSpPr>
          <p:cNvPr id="7" name="Straight Connector 6"/>
          <p:cNvCxnSpPr/>
          <p:nvPr userDrawn="1"/>
        </p:nvCxnSpPr>
        <p:spPr>
          <a:xfrm>
            <a:off x="4072538" y="2480788"/>
            <a:ext cx="99892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805668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itle and 2 Content Are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68312" y="1058863"/>
            <a:ext cx="4059883" cy="3536536"/>
          </a:xfrm>
        </p:spPr>
        <p:txBody>
          <a:bodyPr rIns="144000">
            <a:normAutofit/>
          </a:bodyPr>
          <a:lstStyle>
            <a:lvl1pPr>
              <a:defRPr sz="1600"/>
            </a:lvl1pPr>
            <a:lvl2pPr>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37705" y="1058862"/>
            <a:ext cx="4045495" cy="3536537"/>
          </a:xfrm>
        </p:spPr>
        <p:txBody>
          <a:bodyPr lIns="144000">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4A18ED2D-C137-504A-97F9-01F2914EC3B9}" type="datetime1">
              <a:rPr lang="fi-FI" smtClean="0"/>
              <a:t>5.6.2018</a:t>
            </a:fld>
            <a:endParaRPr lang="en-US"/>
          </a:p>
        </p:txBody>
      </p:sp>
      <p:sp>
        <p:nvSpPr>
          <p:cNvPr id="6" name="Footer Placeholder 5"/>
          <p:cNvSpPr>
            <a:spLocks noGrp="1"/>
          </p:cNvSpPr>
          <p:nvPr>
            <p:ph type="ftr" sz="quarter" idx="11"/>
          </p:nvPr>
        </p:nvSpPr>
        <p:spPr>
          <a:xfrm>
            <a:off x="7110152" y="4735514"/>
            <a:ext cx="780434" cy="273844"/>
          </a:xfrm>
          <a:prstGeom prst="rect">
            <a:avLst/>
          </a:prstGeom>
        </p:spPr>
        <p:txBody>
          <a:bodyPr/>
          <a:lstStyle/>
          <a:p>
            <a:r>
              <a:rPr lang="en-US" smtClean="0"/>
              <a:t>© Finpro</a:t>
            </a:r>
            <a:endParaRPr lang="en-US"/>
          </a:p>
        </p:txBody>
      </p:sp>
      <p:sp>
        <p:nvSpPr>
          <p:cNvPr id="7" name="Slide Number Placeholder 6"/>
          <p:cNvSpPr>
            <a:spLocks noGrp="1"/>
          </p:cNvSpPr>
          <p:nvPr>
            <p:ph type="sldNum" sz="quarter" idx="12"/>
          </p:nvPr>
        </p:nvSpPr>
        <p:spPr/>
        <p:txBody>
          <a:bodyPr/>
          <a:lstStyle/>
          <a:p>
            <a:fld id="{D5589AB7-8F63-43B1-8685-FE98C6B57616}" type="slidenum">
              <a:rPr lang="en-US" smtClean="0"/>
              <a:t>‹#›</a:t>
            </a:fld>
            <a:endParaRPr lang="en-US"/>
          </a:p>
        </p:txBody>
      </p:sp>
      <p:cxnSp>
        <p:nvCxnSpPr>
          <p:cNvPr id="8" name="Straight Connector 7"/>
          <p:cNvCxnSpPr/>
          <p:nvPr userDrawn="1"/>
        </p:nvCxnSpPr>
        <p:spPr>
          <a:xfrm>
            <a:off x="468150" y="867927"/>
            <a:ext cx="5667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203009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 Dot pattern">
    <p:bg>
      <p:bgPr>
        <a:blipFill dpi="0" rotWithShape="1">
          <a:blip r:embed="rId2" cstate="screen">
            <a:lum/>
            <a:extLst>
              <a:ext uri="{28A0092B-C50C-407E-A947-70E740481C1C}">
                <a14:useLocalDpi xmlns:a14="http://schemas.microsoft.com/office/drawing/2010/main"/>
              </a:ext>
            </a:extLst>
          </a:blip>
          <a:srcRect/>
          <a:tile tx="0" ty="0" sx="30000" sy="3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C810ED3-8634-744F-83B2-9F1C420C510D}" type="datetime1">
              <a:rPr lang="fi-FI" smtClean="0"/>
              <a:t>5.6.2018</a:t>
            </a:fld>
            <a:endParaRPr lang="en-US"/>
          </a:p>
        </p:txBody>
      </p:sp>
      <p:sp>
        <p:nvSpPr>
          <p:cNvPr id="5" name="Footer Placeholder 4"/>
          <p:cNvSpPr>
            <a:spLocks noGrp="1"/>
          </p:cNvSpPr>
          <p:nvPr>
            <p:ph type="ftr" sz="quarter" idx="11"/>
          </p:nvPr>
        </p:nvSpPr>
        <p:spPr>
          <a:xfrm>
            <a:off x="7110152" y="4735514"/>
            <a:ext cx="780434" cy="273844"/>
          </a:xfrm>
          <a:prstGeom prst="rect">
            <a:avLst/>
          </a:prstGeom>
        </p:spPr>
        <p:txBody>
          <a:bodyPr/>
          <a:lstStyle/>
          <a:p>
            <a:r>
              <a:rPr lang="en-US" smtClean="0"/>
              <a:t>© Finpro</a:t>
            </a:r>
            <a:endParaRPr lang="en-US"/>
          </a:p>
        </p:txBody>
      </p:sp>
      <p:sp>
        <p:nvSpPr>
          <p:cNvPr id="6" name="Slide Number Placeholder 5"/>
          <p:cNvSpPr>
            <a:spLocks noGrp="1"/>
          </p:cNvSpPr>
          <p:nvPr>
            <p:ph type="sldNum" sz="quarter" idx="12"/>
          </p:nvPr>
        </p:nvSpPr>
        <p:spPr/>
        <p:txBody>
          <a:bodyPr/>
          <a:lstStyle/>
          <a:p>
            <a:fld id="{D5589AB7-8F63-43B1-8685-FE98C6B57616}" type="slidenum">
              <a:rPr lang="en-US" smtClean="0"/>
              <a:t>‹#›</a:t>
            </a:fld>
            <a:endParaRPr lang="en-US"/>
          </a:p>
        </p:txBody>
      </p:sp>
      <p:cxnSp>
        <p:nvCxnSpPr>
          <p:cNvPr id="7" name="Straight Connector 6"/>
          <p:cNvCxnSpPr/>
          <p:nvPr userDrawn="1"/>
        </p:nvCxnSpPr>
        <p:spPr>
          <a:xfrm>
            <a:off x="468150" y="867927"/>
            <a:ext cx="5667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976439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 Dot pattern border">
    <p:bg>
      <p:bgPr>
        <a:blipFill dpi="0" rotWithShape="1">
          <a:blip r:embed="rId2" cstate="screen">
            <a:lum/>
            <a:extLst>
              <a:ext uri="{28A0092B-C50C-407E-A947-70E740481C1C}">
                <a14:useLocalDpi xmlns:a14="http://schemas.microsoft.com/office/drawing/2010/main"/>
              </a:ext>
            </a:extLst>
          </a:blip>
          <a:srcRect/>
          <a:tile tx="0" ty="0" sx="30000" sy="30000" flip="none" algn="tl"/>
        </a:blipFill>
        <a:effectLst/>
      </p:bgPr>
    </p:bg>
    <p:spTree>
      <p:nvGrpSpPr>
        <p:cNvPr id="1" name=""/>
        <p:cNvGrpSpPr/>
        <p:nvPr/>
      </p:nvGrpSpPr>
      <p:grpSpPr>
        <a:xfrm>
          <a:off x="0" y="0"/>
          <a:ext cx="0" cy="0"/>
          <a:chOff x="0" y="0"/>
          <a:chExt cx="0" cy="0"/>
        </a:xfrm>
      </p:grpSpPr>
      <p:sp>
        <p:nvSpPr>
          <p:cNvPr id="8" name="Rectangle 7"/>
          <p:cNvSpPr/>
          <p:nvPr userDrawn="1"/>
        </p:nvSpPr>
        <p:spPr>
          <a:xfrm>
            <a:off x="180621" y="166915"/>
            <a:ext cx="8853869" cy="4842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C810ED3-8634-744F-83B2-9F1C420C510D}" type="datetime1">
              <a:rPr lang="fi-FI" smtClean="0"/>
              <a:t>5.6.2018</a:t>
            </a:fld>
            <a:endParaRPr lang="en-US" dirty="0"/>
          </a:p>
        </p:txBody>
      </p:sp>
      <p:sp>
        <p:nvSpPr>
          <p:cNvPr id="5" name="Footer Placeholder 4"/>
          <p:cNvSpPr>
            <a:spLocks noGrp="1"/>
          </p:cNvSpPr>
          <p:nvPr>
            <p:ph type="ftr" sz="quarter" idx="11"/>
          </p:nvPr>
        </p:nvSpPr>
        <p:spPr>
          <a:xfrm>
            <a:off x="7110152" y="4735514"/>
            <a:ext cx="780434" cy="273844"/>
          </a:xfrm>
          <a:prstGeom prst="rect">
            <a:avLst/>
          </a:prstGeom>
        </p:spPr>
        <p:txBody>
          <a:bodyPr/>
          <a:lstStyle/>
          <a:p>
            <a:r>
              <a:rPr lang="en-US" smtClean="0"/>
              <a:t>© Finpro</a:t>
            </a:r>
            <a:endParaRPr lang="en-US"/>
          </a:p>
        </p:txBody>
      </p:sp>
      <p:sp>
        <p:nvSpPr>
          <p:cNvPr id="6" name="Slide Number Placeholder 5"/>
          <p:cNvSpPr>
            <a:spLocks noGrp="1"/>
          </p:cNvSpPr>
          <p:nvPr>
            <p:ph type="sldNum" sz="quarter" idx="12"/>
          </p:nvPr>
        </p:nvSpPr>
        <p:spPr/>
        <p:txBody>
          <a:bodyPr/>
          <a:lstStyle/>
          <a:p>
            <a:fld id="{D5589AB7-8F63-43B1-8685-FE98C6B57616}" type="slidenum">
              <a:rPr lang="en-US" smtClean="0"/>
              <a:t>‹#›</a:t>
            </a:fld>
            <a:endParaRPr lang="en-US"/>
          </a:p>
        </p:txBody>
      </p:sp>
      <p:cxnSp>
        <p:nvCxnSpPr>
          <p:cNvPr id="7" name="Straight Connector 6"/>
          <p:cNvCxnSpPr/>
          <p:nvPr userDrawn="1"/>
        </p:nvCxnSpPr>
        <p:spPr>
          <a:xfrm>
            <a:off x="468150" y="867927"/>
            <a:ext cx="5667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9140" y="4788232"/>
            <a:ext cx="2081079" cy="143317"/>
          </a:xfrm>
          <a:prstGeom prst="rect">
            <a:avLst/>
          </a:prstGeom>
        </p:spPr>
      </p:pic>
    </p:spTree>
    <p:extLst>
      <p:ext uri="{BB962C8B-B14F-4D97-AF65-F5344CB8AC3E}">
        <p14:creationId xmlns:p14="http://schemas.microsoft.com/office/powerpoint/2010/main" val="188051789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 Dot pattern 4 blocks">
    <p:bg>
      <p:bgPr>
        <a:blipFill dpi="0" rotWithShape="1">
          <a:blip r:embed="rId2" cstate="screen">
            <a:lum/>
            <a:extLst>
              <a:ext uri="{28A0092B-C50C-407E-A947-70E740481C1C}">
                <a14:useLocalDpi xmlns:a14="http://schemas.microsoft.com/office/drawing/2010/main"/>
              </a:ext>
            </a:extLst>
          </a:blip>
          <a:srcRect/>
          <a:tile tx="0" ty="0" sx="30000" sy="3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68313" y="1389965"/>
            <a:ext cx="1854042" cy="2531296"/>
          </a:xfrm>
          <a:solidFill>
            <a:schemeClr val="bg1"/>
          </a:solidFill>
        </p:spPr>
        <p:txBody>
          <a:bodyPr lIns="144000" tIns="108000" rIns="144000" bIns="144000">
            <a:normAutofit/>
          </a:bodyPr>
          <a:lstStyle>
            <a:lvl1pPr marL="0" indent="0" algn="ctr">
              <a:buFontTx/>
              <a:buNone/>
              <a:defRPr sz="1200">
                <a:solidFill>
                  <a:schemeClr val="tx1"/>
                </a:solidFill>
              </a:defRPr>
            </a:lvl1pPr>
            <a:lvl2pPr marL="202500" indent="0">
              <a:buFontTx/>
              <a:buNone/>
              <a:defRPr sz="1600">
                <a:solidFill>
                  <a:schemeClr val="tx1"/>
                </a:solidFill>
              </a:defRPr>
            </a:lvl2pPr>
            <a:lvl3pPr marL="405000" indent="0">
              <a:buFontTx/>
              <a:buNone/>
              <a:defRPr sz="1600">
                <a:solidFill>
                  <a:schemeClr val="tx1"/>
                </a:solidFill>
              </a:defRPr>
            </a:lvl3pPr>
            <a:lvl4pPr marL="621000" indent="0">
              <a:buFontTx/>
              <a:buNone/>
              <a:defRPr sz="1600">
                <a:solidFill>
                  <a:schemeClr val="tx1"/>
                </a:solidFill>
              </a:defRPr>
            </a:lvl4pPr>
            <a:lvl5pPr marL="837000" indent="0">
              <a:buNone/>
              <a:defRPr sz="1600">
                <a:solidFill>
                  <a:schemeClr val="bg1"/>
                </a:solidFill>
              </a:defRPr>
            </a:lvl5pPr>
          </a:lstStyle>
          <a:p>
            <a:pPr lvl="0"/>
            <a:r>
              <a:rPr lang="en-US" dirty="0" smtClean="0"/>
              <a:t>Click to edit Master text styles</a:t>
            </a:r>
            <a:endParaRPr lang="en-US" dirty="0"/>
          </a:p>
        </p:txBody>
      </p:sp>
      <p:sp>
        <p:nvSpPr>
          <p:cNvPr id="4" name="Date Placeholder 3"/>
          <p:cNvSpPr>
            <a:spLocks noGrp="1"/>
          </p:cNvSpPr>
          <p:nvPr>
            <p:ph type="dt" sz="half" idx="10"/>
          </p:nvPr>
        </p:nvSpPr>
        <p:spPr/>
        <p:txBody>
          <a:bodyPr/>
          <a:lstStyle/>
          <a:p>
            <a:fld id="{DC810ED3-8634-744F-83B2-9F1C420C510D}" type="datetime1">
              <a:rPr lang="fi-FI" smtClean="0"/>
              <a:t>5.6.2018</a:t>
            </a:fld>
            <a:endParaRPr lang="en-US"/>
          </a:p>
        </p:txBody>
      </p:sp>
      <p:sp>
        <p:nvSpPr>
          <p:cNvPr id="5" name="Footer Placeholder 4"/>
          <p:cNvSpPr>
            <a:spLocks noGrp="1"/>
          </p:cNvSpPr>
          <p:nvPr>
            <p:ph type="ftr" sz="quarter" idx="11"/>
          </p:nvPr>
        </p:nvSpPr>
        <p:spPr>
          <a:xfrm>
            <a:off x="7110152" y="4735514"/>
            <a:ext cx="780434" cy="273844"/>
          </a:xfrm>
          <a:prstGeom prst="rect">
            <a:avLst/>
          </a:prstGeom>
        </p:spPr>
        <p:txBody>
          <a:bodyPr/>
          <a:lstStyle/>
          <a:p>
            <a:r>
              <a:rPr lang="en-US" smtClean="0"/>
              <a:t>© Finpro</a:t>
            </a:r>
            <a:endParaRPr lang="en-US"/>
          </a:p>
        </p:txBody>
      </p:sp>
      <p:sp>
        <p:nvSpPr>
          <p:cNvPr id="6" name="Slide Number Placeholder 5"/>
          <p:cNvSpPr>
            <a:spLocks noGrp="1"/>
          </p:cNvSpPr>
          <p:nvPr>
            <p:ph type="sldNum" sz="quarter" idx="12"/>
          </p:nvPr>
        </p:nvSpPr>
        <p:spPr/>
        <p:txBody>
          <a:bodyPr/>
          <a:lstStyle/>
          <a:p>
            <a:fld id="{D5589AB7-8F63-43B1-8685-FE98C6B57616}" type="slidenum">
              <a:rPr lang="en-US" smtClean="0"/>
              <a:t>‹#›</a:t>
            </a:fld>
            <a:endParaRPr lang="en-US"/>
          </a:p>
        </p:txBody>
      </p:sp>
      <p:cxnSp>
        <p:nvCxnSpPr>
          <p:cNvPr id="7" name="Straight Connector 6"/>
          <p:cNvCxnSpPr/>
          <p:nvPr userDrawn="1"/>
        </p:nvCxnSpPr>
        <p:spPr>
          <a:xfrm>
            <a:off x="468150" y="867927"/>
            <a:ext cx="5667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3"/>
          </p:nvPr>
        </p:nvSpPr>
        <p:spPr>
          <a:xfrm>
            <a:off x="6821646" y="1389965"/>
            <a:ext cx="1854042" cy="2531296"/>
          </a:xfrm>
          <a:solidFill>
            <a:schemeClr val="bg1"/>
          </a:solidFill>
        </p:spPr>
        <p:txBody>
          <a:bodyPr lIns="144000" tIns="108000" rIns="144000" bIns="144000">
            <a:normAutofit/>
          </a:bodyPr>
          <a:lstStyle>
            <a:lvl1pPr marL="0" indent="0" algn="ctr">
              <a:buFontTx/>
              <a:buNone/>
              <a:defRPr sz="1200">
                <a:solidFill>
                  <a:schemeClr val="tx1"/>
                </a:solidFill>
              </a:defRPr>
            </a:lvl1pPr>
            <a:lvl2pPr marL="202500" indent="0">
              <a:buFontTx/>
              <a:buNone/>
              <a:defRPr sz="1600">
                <a:solidFill>
                  <a:schemeClr val="tx1"/>
                </a:solidFill>
              </a:defRPr>
            </a:lvl2pPr>
            <a:lvl3pPr marL="405000" indent="0">
              <a:buFontTx/>
              <a:buNone/>
              <a:defRPr sz="1600">
                <a:solidFill>
                  <a:schemeClr val="tx1"/>
                </a:solidFill>
              </a:defRPr>
            </a:lvl3pPr>
            <a:lvl4pPr marL="621000" indent="0">
              <a:buFontTx/>
              <a:buNone/>
              <a:defRPr sz="1600">
                <a:solidFill>
                  <a:schemeClr val="tx1"/>
                </a:solidFill>
              </a:defRPr>
            </a:lvl4pPr>
            <a:lvl5pPr marL="837000" indent="0">
              <a:buNone/>
              <a:defRPr sz="1600">
                <a:solidFill>
                  <a:schemeClr val="bg1"/>
                </a:solidFill>
              </a:defRPr>
            </a:lvl5pPr>
          </a:lstStyle>
          <a:p>
            <a:pPr lvl="0"/>
            <a:r>
              <a:rPr lang="en-US" dirty="0" smtClean="0"/>
              <a:t>Click to edit Master text styles</a:t>
            </a:r>
            <a:endParaRPr lang="en-US" dirty="0"/>
          </a:p>
        </p:txBody>
      </p:sp>
      <p:sp>
        <p:nvSpPr>
          <p:cNvPr id="10" name="Content Placeholder 2"/>
          <p:cNvSpPr>
            <a:spLocks noGrp="1"/>
          </p:cNvSpPr>
          <p:nvPr>
            <p:ph idx="14"/>
          </p:nvPr>
        </p:nvSpPr>
        <p:spPr>
          <a:xfrm>
            <a:off x="2588400" y="1389965"/>
            <a:ext cx="1854042" cy="2531296"/>
          </a:xfrm>
          <a:solidFill>
            <a:schemeClr val="bg1"/>
          </a:solidFill>
        </p:spPr>
        <p:txBody>
          <a:bodyPr lIns="144000" tIns="108000" rIns="144000" bIns="144000">
            <a:normAutofit/>
          </a:bodyPr>
          <a:lstStyle>
            <a:lvl1pPr marL="0" indent="0" algn="ctr">
              <a:buFontTx/>
              <a:buNone/>
              <a:defRPr sz="1200">
                <a:solidFill>
                  <a:schemeClr val="tx1"/>
                </a:solidFill>
              </a:defRPr>
            </a:lvl1pPr>
            <a:lvl2pPr marL="202500" indent="0">
              <a:buFontTx/>
              <a:buNone/>
              <a:defRPr sz="1600">
                <a:solidFill>
                  <a:schemeClr val="tx1"/>
                </a:solidFill>
              </a:defRPr>
            </a:lvl2pPr>
            <a:lvl3pPr marL="405000" indent="0">
              <a:buFontTx/>
              <a:buNone/>
              <a:defRPr sz="1600">
                <a:solidFill>
                  <a:schemeClr val="tx1"/>
                </a:solidFill>
              </a:defRPr>
            </a:lvl3pPr>
            <a:lvl4pPr marL="621000" indent="0">
              <a:buFontTx/>
              <a:buNone/>
              <a:defRPr sz="1600">
                <a:solidFill>
                  <a:schemeClr val="tx1"/>
                </a:solidFill>
              </a:defRPr>
            </a:lvl4pPr>
            <a:lvl5pPr marL="837000" indent="0">
              <a:buNone/>
              <a:defRPr sz="1600">
                <a:solidFill>
                  <a:schemeClr val="bg1"/>
                </a:solidFill>
              </a:defRPr>
            </a:lvl5pPr>
          </a:lstStyle>
          <a:p>
            <a:pPr lvl="0"/>
            <a:r>
              <a:rPr lang="en-US" dirty="0" smtClean="0"/>
              <a:t>Click to edit Master text styles</a:t>
            </a:r>
            <a:endParaRPr lang="en-US" dirty="0"/>
          </a:p>
        </p:txBody>
      </p:sp>
      <p:sp>
        <p:nvSpPr>
          <p:cNvPr id="11" name="Content Placeholder 2"/>
          <p:cNvSpPr>
            <a:spLocks noGrp="1"/>
          </p:cNvSpPr>
          <p:nvPr>
            <p:ph idx="15"/>
          </p:nvPr>
        </p:nvSpPr>
        <p:spPr>
          <a:xfrm>
            <a:off x="4708487" y="1389965"/>
            <a:ext cx="1854042" cy="2531296"/>
          </a:xfrm>
          <a:solidFill>
            <a:schemeClr val="bg1"/>
          </a:solidFill>
        </p:spPr>
        <p:txBody>
          <a:bodyPr lIns="144000" tIns="108000" rIns="144000" bIns="144000">
            <a:normAutofit/>
          </a:bodyPr>
          <a:lstStyle>
            <a:lvl1pPr marL="0" indent="0" algn="ctr">
              <a:buFontTx/>
              <a:buNone/>
              <a:defRPr sz="1200">
                <a:solidFill>
                  <a:schemeClr val="tx1"/>
                </a:solidFill>
              </a:defRPr>
            </a:lvl1pPr>
            <a:lvl2pPr marL="202500" indent="0">
              <a:buFontTx/>
              <a:buNone/>
              <a:defRPr sz="1600">
                <a:solidFill>
                  <a:schemeClr val="tx1"/>
                </a:solidFill>
              </a:defRPr>
            </a:lvl2pPr>
            <a:lvl3pPr marL="405000" indent="0">
              <a:buFontTx/>
              <a:buNone/>
              <a:defRPr sz="1600">
                <a:solidFill>
                  <a:schemeClr val="tx1"/>
                </a:solidFill>
              </a:defRPr>
            </a:lvl3pPr>
            <a:lvl4pPr marL="621000" indent="0">
              <a:buFontTx/>
              <a:buNone/>
              <a:defRPr sz="1600">
                <a:solidFill>
                  <a:schemeClr val="tx1"/>
                </a:solidFill>
              </a:defRPr>
            </a:lvl4pPr>
            <a:lvl5pPr marL="837000" indent="0">
              <a:buNone/>
              <a:defRPr sz="1600">
                <a:solidFill>
                  <a:schemeClr val="bg1"/>
                </a:solidFill>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193807783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 Content Areas - Dot Pattern">
    <p:bg>
      <p:bgPr>
        <a:blipFill dpi="0" rotWithShape="1">
          <a:blip r:embed="rId2" cstate="screen">
            <a:lum/>
            <a:extLst>
              <a:ext uri="{28A0092B-C50C-407E-A947-70E740481C1C}">
                <a14:useLocalDpi xmlns:a14="http://schemas.microsoft.com/office/drawing/2010/main"/>
              </a:ext>
            </a:extLst>
          </a:blip>
          <a:srcRect/>
          <a:tile tx="0" ty="0" sx="30000" sy="3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C5319A80-9CB4-B542-A7BB-A78594E55B81}" type="datetime1">
              <a:rPr lang="fi-FI" smtClean="0"/>
              <a:t>5.6.2018</a:t>
            </a:fld>
            <a:endParaRPr lang="en-US"/>
          </a:p>
        </p:txBody>
      </p:sp>
      <p:sp>
        <p:nvSpPr>
          <p:cNvPr id="5" name="Footer Placeholder 4"/>
          <p:cNvSpPr>
            <a:spLocks noGrp="1"/>
          </p:cNvSpPr>
          <p:nvPr>
            <p:ph type="ftr" sz="quarter" idx="11"/>
          </p:nvPr>
        </p:nvSpPr>
        <p:spPr>
          <a:xfrm>
            <a:off x="7110152" y="4735514"/>
            <a:ext cx="780434" cy="273844"/>
          </a:xfrm>
          <a:prstGeom prst="rect">
            <a:avLst/>
          </a:prstGeom>
        </p:spPr>
        <p:txBody>
          <a:bodyPr/>
          <a:lstStyle/>
          <a:p>
            <a:r>
              <a:rPr lang="en-US" smtClean="0"/>
              <a:t>© Finpro</a:t>
            </a:r>
            <a:endParaRPr lang="en-US"/>
          </a:p>
        </p:txBody>
      </p:sp>
      <p:sp>
        <p:nvSpPr>
          <p:cNvPr id="6" name="Slide Number Placeholder 5"/>
          <p:cNvSpPr>
            <a:spLocks noGrp="1"/>
          </p:cNvSpPr>
          <p:nvPr>
            <p:ph type="sldNum" sz="quarter" idx="12"/>
          </p:nvPr>
        </p:nvSpPr>
        <p:spPr/>
        <p:txBody>
          <a:bodyPr/>
          <a:lstStyle/>
          <a:p>
            <a:fld id="{D5589AB7-8F63-43B1-8685-FE98C6B57616}" type="slidenum">
              <a:rPr lang="en-US" smtClean="0"/>
              <a:t>‹#›</a:t>
            </a:fld>
            <a:endParaRPr lang="en-US"/>
          </a:p>
        </p:txBody>
      </p:sp>
      <p:sp>
        <p:nvSpPr>
          <p:cNvPr id="7" name="Content Placeholder 2"/>
          <p:cNvSpPr>
            <a:spLocks noGrp="1"/>
          </p:cNvSpPr>
          <p:nvPr>
            <p:ph sz="half" idx="1"/>
          </p:nvPr>
        </p:nvSpPr>
        <p:spPr>
          <a:xfrm>
            <a:off x="468312" y="1058863"/>
            <a:ext cx="4059883" cy="3536536"/>
          </a:xfrm>
        </p:spPr>
        <p:txBody>
          <a:bodyPr>
            <a:normAutofit/>
          </a:bodyPr>
          <a:lstStyle>
            <a:lvl1pPr>
              <a:defRPr sz="1600"/>
            </a:lvl1pPr>
            <a:lvl2pPr>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2"/>
          </p:nvPr>
        </p:nvSpPr>
        <p:spPr>
          <a:xfrm>
            <a:off x="4637705" y="1058862"/>
            <a:ext cx="4045495" cy="3536537"/>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9" name="Straight Connector 8"/>
          <p:cNvCxnSpPr/>
          <p:nvPr userDrawn="1"/>
        </p:nvCxnSpPr>
        <p:spPr>
          <a:xfrm>
            <a:off x="468150" y="867927"/>
            <a:ext cx="5667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333533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lit Content - Image right">
    <p:spTree>
      <p:nvGrpSpPr>
        <p:cNvPr id="1" name=""/>
        <p:cNvGrpSpPr/>
        <p:nvPr/>
      </p:nvGrpSpPr>
      <p:grpSpPr>
        <a:xfrm>
          <a:off x="0" y="0"/>
          <a:ext cx="0" cy="0"/>
          <a:chOff x="0" y="0"/>
          <a:chExt cx="0" cy="0"/>
        </a:xfrm>
      </p:grpSpPr>
      <p:sp>
        <p:nvSpPr>
          <p:cNvPr id="2" name="Title 1"/>
          <p:cNvSpPr>
            <a:spLocks noGrp="1"/>
          </p:cNvSpPr>
          <p:nvPr>
            <p:ph type="title"/>
          </p:nvPr>
        </p:nvSpPr>
        <p:spPr>
          <a:xfrm>
            <a:off x="468313" y="195264"/>
            <a:ext cx="3821390" cy="539749"/>
          </a:xfrm>
        </p:spPr>
        <p:txBody>
          <a:bodyPr>
            <a:normAutofit/>
          </a:bodyPr>
          <a:lstStyle>
            <a:lvl1pPr algn="l">
              <a:defRPr sz="2000"/>
            </a:lvl1pPr>
          </a:lstStyle>
          <a:p>
            <a:r>
              <a:rPr lang="en-US" dirty="0" smtClean="0"/>
              <a:t>Click to edit Master title style</a:t>
            </a:r>
            <a:endParaRPr lang="en-US" dirty="0"/>
          </a:p>
        </p:txBody>
      </p:sp>
      <p:cxnSp>
        <p:nvCxnSpPr>
          <p:cNvPr id="12" name="Straight Connector 11"/>
          <p:cNvCxnSpPr/>
          <p:nvPr userDrawn="1"/>
        </p:nvCxnSpPr>
        <p:spPr>
          <a:xfrm>
            <a:off x="468150" y="867927"/>
            <a:ext cx="5667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p:nvPr>
        </p:nvSpPr>
        <p:spPr>
          <a:xfrm>
            <a:off x="468313" y="1058863"/>
            <a:ext cx="3821389" cy="3529012"/>
          </a:xfrm>
        </p:spPr>
        <p:txBody>
          <a:bodyPr>
            <a:normAutofit/>
          </a:bodyPr>
          <a:lstStyle>
            <a:lvl1pPr>
              <a:defRPr sz="1600"/>
            </a:lvl1pPr>
            <a:lvl2pPr>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0"/>
          <p:cNvSpPr>
            <a:spLocks noGrp="1"/>
          </p:cNvSpPr>
          <p:nvPr>
            <p:ph sz="quarter" idx="14"/>
          </p:nvPr>
        </p:nvSpPr>
        <p:spPr>
          <a:xfrm>
            <a:off x="4643438" y="0"/>
            <a:ext cx="4500562" cy="5143500"/>
          </a:xfrm>
          <a:solidFill>
            <a:schemeClr val="bg1">
              <a:lumMod val="85000"/>
            </a:schemeClr>
          </a:solidFill>
        </p:spPr>
        <p:txBody>
          <a:bodyPr vert="horz" lIns="360000" tIns="360000" rIns="360000" bIns="108000" rtlCol="0">
            <a:normAutofit/>
          </a:bodyPr>
          <a:lstStyle>
            <a:lvl1pPr marL="0" indent="0">
              <a:buNone/>
              <a:defRPr lang="en-US" smtClean="0">
                <a:solidFill>
                  <a:schemeClr val="tx1"/>
                </a:solidFill>
              </a:defRPr>
            </a:lvl1pPr>
            <a:lvl2pPr>
              <a:defRPr lang="en-US" smtClean="0">
                <a:solidFill>
                  <a:schemeClr val="tx1"/>
                </a:solidFill>
              </a:defRPr>
            </a:lvl2pPr>
            <a:lvl3pPr>
              <a:defRPr lang="en-US" smtClean="0">
                <a:solidFill>
                  <a:schemeClr val="tx1"/>
                </a:solidFill>
              </a:defRPr>
            </a:lvl3pPr>
            <a:lvl4pPr>
              <a:defRPr lang="en-US" smtClean="0">
                <a:solidFill>
                  <a:schemeClr val="tx1"/>
                </a:solidFill>
              </a:defRPr>
            </a:lvl4pPr>
            <a:lvl5pPr>
              <a:defRPr lang="en-US">
                <a:solidFill>
                  <a:schemeClr val="tx1"/>
                </a:solidFill>
              </a:defRPr>
            </a:lvl5pPr>
          </a:lstStyle>
          <a:p>
            <a:pPr lvl="0"/>
            <a:endParaRPr lang="en-US" dirty="0"/>
          </a:p>
        </p:txBody>
      </p:sp>
      <p:sp>
        <p:nvSpPr>
          <p:cNvPr id="8" name="Date Placeholder 3"/>
          <p:cNvSpPr>
            <a:spLocks noGrp="1"/>
          </p:cNvSpPr>
          <p:nvPr>
            <p:ph type="dt" sz="half" idx="10"/>
          </p:nvPr>
        </p:nvSpPr>
        <p:spPr>
          <a:xfrm>
            <a:off x="5773939" y="4735514"/>
            <a:ext cx="1080000" cy="273844"/>
          </a:xfrm>
        </p:spPr>
        <p:txBody>
          <a:bodyPr/>
          <a:lstStyle/>
          <a:p>
            <a:fld id="{C5319A80-9CB4-B542-A7BB-A78594E55B81}" type="datetime1">
              <a:rPr lang="fi-FI" smtClean="0"/>
              <a:t>5.6.2018</a:t>
            </a:fld>
            <a:endParaRPr lang="en-US"/>
          </a:p>
        </p:txBody>
      </p:sp>
      <p:sp>
        <p:nvSpPr>
          <p:cNvPr id="9" name="Footer Placeholder 4"/>
          <p:cNvSpPr>
            <a:spLocks noGrp="1"/>
          </p:cNvSpPr>
          <p:nvPr>
            <p:ph type="ftr" sz="quarter" idx="11"/>
          </p:nvPr>
        </p:nvSpPr>
        <p:spPr>
          <a:xfrm>
            <a:off x="7110152" y="4735514"/>
            <a:ext cx="780434" cy="273844"/>
          </a:xfrm>
          <a:prstGeom prst="rect">
            <a:avLst/>
          </a:prstGeom>
        </p:spPr>
        <p:txBody>
          <a:bodyPr/>
          <a:lstStyle/>
          <a:p>
            <a:r>
              <a:rPr lang="en-US" smtClean="0"/>
              <a:t>© Finpro</a:t>
            </a:r>
            <a:endParaRPr lang="en-US"/>
          </a:p>
        </p:txBody>
      </p:sp>
      <p:sp>
        <p:nvSpPr>
          <p:cNvPr id="10" name="Slide Number Placeholder 5"/>
          <p:cNvSpPr>
            <a:spLocks noGrp="1"/>
          </p:cNvSpPr>
          <p:nvPr>
            <p:ph type="sldNum" sz="quarter" idx="12"/>
          </p:nvPr>
        </p:nvSpPr>
        <p:spPr>
          <a:xfrm>
            <a:off x="8146800" y="4735514"/>
            <a:ext cx="540000" cy="273844"/>
          </a:xfrm>
        </p:spPr>
        <p:txBody>
          <a:bodyPr/>
          <a:lstStyle/>
          <a:p>
            <a:fld id="{D5589AB7-8F63-43B1-8685-FE98C6B57616}" type="slidenum">
              <a:rPr lang="en-US" smtClean="0"/>
              <a:t>‹#›</a:t>
            </a:fld>
            <a:endParaRPr lang="en-US"/>
          </a:p>
        </p:txBody>
      </p:sp>
    </p:spTree>
    <p:extLst>
      <p:ext uri="{BB962C8B-B14F-4D97-AF65-F5344CB8AC3E}">
        <p14:creationId xmlns:p14="http://schemas.microsoft.com/office/powerpoint/2010/main" val="176764483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plit Content - Image left">
    <p:spTree>
      <p:nvGrpSpPr>
        <p:cNvPr id="1" name=""/>
        <p:cNvGrpSpPr/>
        <p:nvPr/>
      </p:nvGrpSpPr>
      <p:grpSpPr>
        <a:xfrm>
          <a:off x="0" y="0"/>
          <a:ext cx="0" cy="0"/>
          <a:chOff x="0" y="0"/>
          <a:chExt cx="0" cy="0"/>
        </a:xfrm>
      </p:grpSpPr>
      <p:sp>
        <p:nvSpPr>
          <p:cNvPr id="11" name="Content Placeholder 10"/>
          <p:cNvSpPr>
            <a:spLocks noGrp="1"/>
          </p:cNvSpPr>
          <p:nvPr>
            <p:ph sz="quarter" idx="14"/>
          </p:nvPr>
        </p:nvSpPr>
        <p:spPr>
          <a:xfrm>
            <a:off x="0" y="0"/>
            <a:ext cx="4535488" cy="5143500"/>
          </a:xfrm>
          <a:solidFill>
            <a:schemeClr val="bg1">
              <a:lumMod val="85000"/>
            </a:schemeClr>
          </a:solidFill>
        </p:spPr>
        <p:txBody>
          <a:bodyPr vert="horz" lIns="360000" tIns="360000" rIns="360000" bIns="108000" rtlCol="0">
            <a:normAutofit/>
          </a:bodyPr>
          <a:lstStyle>
            <a:lvl1pPr marL="0" indent="0">
              <a:buNone/>
              <a:defRPr lang="en-US" smtClean="0">
                <a:solidFill>
                  <a:schemeClr val="tx1"/>
                </a:solidFill>
              </a:defRPr>
            </a:lvl1pPr>
            <a:lvl2pPr>
              <a:defRPr lang="en-US" smtClean="0">
                <a:solidFill>
                  <a:schemeClr val="tx1"/>
                </a:solidFill>
              </a:defRPr>
            </a:lvl2pPr>
            <a:lvl3pPr>
              <a:defRPr lang="en-US" smtClean="0">
                <a:solidFill>
                  <a:schemeClr val="tx1"/>
                </a:solidFill>
              </a:defRPr>
            </a:lvl3pPr>
            <a:lvl4pPr>
              <a:defRPr lang="en-US" smtClean="0">
                <a:solidFill>
                  <a:schemeClr val="tx1"/>
                </a:solidFill>
              </a:defRPr>
            </a:lvl4pPr>
            <a:lvl5pPr>
              <a:defRPr lang="en-US">
                <a:solidFill>
                  <a:schemeClr val="tx1"/>
                </a:solidFill>
              </a:defRPr>
            </a:lvl5pPr>
          </a:lstStyle>
          <a:p>
            <a:pPr lvl="0"/>
            <a:endParaRPr lang="en-US" dirty="0"/>
          </a:p>
        </p:txBody>
      </p:sp>
      <p:sp>
        <p:nvSpPr>
          <p:cNvPr id="2" name="Title 1"/>
          <p:cNvSpPr>
            <a:spLocks noGrp="1"/>
          </p:cNvSpPr>
          <p:nvPr>
            <p:ph type="title"/>
          </p:nvPr>
        </p:nvSpPr>
        <p:spPr>
          <a:xfrm>
            <a:off x="4854298" y="195264"/>
            <a:ext cx="3821390" cy="539749"/>
          </a:xfrm>
        </p:spPr>
        <p:txBody>
          <a:bodyPr>
            <a:normAutofit/>
          </a:bodyPr>
          <a:lstStyle>
            <a:lvl1pPr algn="l">
              <a:defRPr sz="2000"/>
            </a:lvl1pPr>
          </a:lstStyle>
          <a:p>
            <a:r>
              <a:rPr lang="en-US" dirty="0" smtClean="0"/>
              <a:t>Click to edit Master title style</a:t>
            </a:r>
            <a:endParaRPr lang="en-US" dirty="0"/>
          </a:p>
        </p:txBody>
      </p:sp>
      <p:cxnSp>
        <p:nvCxnSpPr>
          <p:cNvPr id="10" name="Straight Connector 9"/>
          <p:cNvCxnSpPr/>
          <p:nvPr userDrawn="1"/>
        </p:nvCxnSpPr>
        <p:spPr>
          <a:xfrm>
            <a:off x="4854298" y="867927"/>
            <a:ext cx="5667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3"/>
          <p:cNvSpPr>
            <a:spLocks noGrp="1"/>
          </p:cNvSpPr>
          <p:nvPr>
            <p:ph type="body" sz="quarter" idx="15"/>
          </p:nvPr>
        </p:nvSpPr>
        <p:spPr>
          <a:xfrm>
            <a:off x="4854298" y="1058863"/>
            <a:ext cx="3821390" cy="3529012"/>
          </a:xfrm>
        </p:spPr>
        <p:txBody>
          <a:bodyPr>
            <a:normAutofit/>
          </a:bodyPr>
          <a:lstStyle>
            <a:lvl1pPr>
              <a:defRPr sz="1600"/>
            </a:lvl1pPr>
            <a:lvl2pPr>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7197" y="4801036"/>
            <a:ext cx="1536696" cy="120323"/>
          </a:xfrm>
          <a:prstGeom prst="rect">
            <a:avLst/>
          </a:prstGeom>
        </p:spPr>
      </p:pic>
      <p:sp>
        <p:nvSpPr>
          <p:cNvPr id="12" name="Date Placeholder 3"/>
          <p:cNvSpPr>
            <a:spLocks noGrp="1"/>
          </p:cNvSpPr>
          <p:nvPr>
            <p:ph type="dt" sz="half" idx="2"/>
          </p:nvPr>
        </p:nvSpPr>
        <p:spPr>
          <a:xfrm>
            <a:off x="5773939" y="4735514"/>
            <a:ext cx="1080000" cy="273844"/>
          </a:xfrm>
          <a:prstGeom prst="rect">
            <a:avLst/>
          </a:prstGeom>
        </p:spPr>
        <p:txBody>
          <a:bodyPr vert="horz" lIns="91440" tIns="45720" rIns="91440" bIns="45720" rtlCol="0" anchor="ctr"/>
          <a:lstStyle>
            <a:lvl1pPr algn="r">
              <a:defRPr sz="800" b="1">
                <a:solidFill>
                  <a:schemeClr val="tx1"/>
                </a:solidFill>
              </a:defRPr>
            </a:lvl1pPr>
          </a:lstStyle>
          <a:p>
            <a:fld id="{F328A621-68D8-7F46-971F-D785807BC751}" type="datetime1">
              <a:rPr lang="fi-FI" smtClean="0"/>
              <a:pPr/>
              <a:t>5.6.2018</a:t>
            </a:fld>
            <a:endParaRPr lang="en-US" dirty="0"/>
          </a:p>
        </p:txBody>
      </p:sp>
      <p:sp>
        <p:nvSpPr>
          <p:cNvPr id="14" name="Footer Placeholder 4"/>
          <p:cNvSpPr>
            <a:spLocks noGrp="1"/>
          </p:cNvSpPr>
          <p:nvPr>
            <p:ph type="ftr" sz="quarter" idx="3"/>
          </p:nvPr>
        </p:nvSpPr>
        <p:spPr>
          <a:xfrm>
            <a:off x="7110152" y="4735514"/>
            <a:ext cx="780434" cy="273844"/>
          </a:xfrm>
          <a:prstGeom prst="rect">
            <a:avLst/>
          </a:prstGeom>
        </p:spPr>
        <p:txBody>
          <a:bodyPr vert="horz" lIns="91440" tIns="45720" rIns="91440" bIns="45720" rtlCol="0" anchor="ctr"/>
          <a:lstStyle>
            <a:lvl1pPr algn="r">
              <a:defRPr sz="800" b="1">
                <a:solidFill>
                  <a:schemeClr val="tx1"/>
                </a:solidFill>
              </a:defRPr>
            </a:lvl1pPr>
          </a:lstStyle>
          <a:p>
            <a:r>
              <a:rPr lang="en-US" smtClean="0"/>
              <a:t>© Finpro</a:t>
            </a:r>
            <a:endParaRPr lang="en-US" dirty="0"/>
          </a:p>
        </p:txBody>
      </p:sp>
      <p:sp>
        <p:nvSpPr>
          <p:cNvPr id="15" name="Slide Number Placeholder 5"/>
          <p:cNvSpPr>
            <a:spLocks noGrp="1"/>
          </p:cNvSpPr>
          <p:nvPr>
            <p:ph type="sldNum" sz="quarter" idx="4"/>
          </p:nvPr>
        </p:nvSpPr>
        <p:spPr>
          <a:xfrm>
            <a:off x="8146800" y="4735514"/>
            <a:ext cx="540000" cy="273844"/>
          </a:xfrm>
          <a:prstGeom prst="rect">
            <a:avLst/>
          </a:prstGeom>
        </p:spPr>
        <p:txBody>
          <a:bodyPr vert="horz" lIns="0" tIns="0" rIns="0" bIns="0" rtlCol="0" anchor="ctr"/>
          <a:lstStyle>
            <a:lvl1pPr algn="r">
              <a:defRPr sz="800" b="1">
                <a:solidFill>
                  <a:schemeClr val="tx1"/>
                </a:solidFill>
              </a:defRPr>
            </a:lvl1pPr>
          </a:lstStyle>
          <a:p>
            <a:fld id="{D5589AB7-8F63-43B1-8685-FE98C6B57616}" type="slidenum">
              <a:rPr lang="en-US" smtClean="0"/>
              <a:pPr/>
              <a:t>‹#›</a:t>
            </a:fld>
            <a:endParaRPr lang="en-US" dirty="0"/>
          </a:p>
        </p:txBody>
      </p:sp>
    </p:spTree>
    <p:extLst>
      <p:ext uri="{BB962C8B-B14F-4D97-AF65-F5344CB8AC3E}">
        <p14:creationId xmlns:p14="http://schemas.microsoft.com/office/powerpoint/2010/main" val="31354395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boxes centere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95264"/>
            <a:ext cx="8218488" cy="539749"/>
          </a:xfrm>
        </p:spPr>
        <p:txBody>
          <a:bodyPr/>
          <a:lstStyle>
            <a:lvl1pPr algn="ctr">
              <a:defRPr>
                <a:solidFill>
                  <a:schemeClr val="bg1"/>
                </a:solidFill>
              </a:defRPr>
            </a:lvl1pPr>
          </a:lstStyle>
          <a:p>
            <a:r>
              <a:rPr lang="en-US" dirty="0" smtClean="0"/>
              <a:t>Click to edit Master title style</a:t>
            </a:r>
            <a:endParaRPr lang="en-US" dirty="0"/>
          </a:p>
        </p:txBody>
      </p:sp>
      <p:cxnSp>
        <p:nvCxnSpPr>
          <p:cNvPr id="5" name="Straight Connector 4"/>
          <p:cNvCxnSpPr/>
          <p:nvPr userDrawn="1"/>
        </p:nvCxnSpPr>
        <p:spPr>
          <a:xfrm>
            <a:off x="4036025" y="867927"/>
            <a:ext cx="99892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5"/>
          <p:cNvSpPr>
            <a:spLocks noGrp="1"/>
          </p:cNvSpPr>
          <p:nvPr>
            <p:ph type="body" sz="quarter" idx="10"/>
          </p:nvPr>
        </p:nvSpPr>
        <p:spPr>
          <a:xfrm>
            <a:off x="962137" y="1506858"/>
            <a:ext cx="2258871" cy="2153664"/>
          </a:xfrm>
          <a:solidFill>
            <a:schemeClr val="accent3"/>
          </a:solidFill>
          <a:ln>
            <a:noFill/>
          </a:ln>
        </p:spPr>
        <p:txBody>
          <a:bodyPr lIns="144000" tIns="108000" rIns="144000">
            <a:noAutofit/>
          </a:bodyPr>
          <a:lstStyle>
            <a:lvl1pPr marL="0" indent="0">
              <a:buNone/>
              <a:defRPr>
                <a:solidFill>
                  <a:schemeClr val="bg1"/>
                </a:solidFill>
              </a:defRPr>
            </a:lvl1pPr>
            <a:lvl2pPr marL="202500" indent="0">
              <a:buNone/>
              <a:defRPr>
                <a:solidFill>
                  <a:schemeClr val="bg1"/>
                </a:solidFill>
              </a:defRPr>
            </a:lvl2pPr>
            <a:lvl3pPr marL="405000" indent="0">
              <a:buNone/>
              <a:defRPr>
                <a:solidFill>
                  <a:schemeClr val="bg1"/>
                </a:solidFill>
              </a:defRPr>
            </a:lvl3pPr>
            <a:lvl4pPr marL="621000" indent="0">
              <a:buNone/>
              <a:defRPr>
                <a:solidFill>
                  <a:schemeClr val="bg1"/>
                </a:solidFill>
              </a:defRPr>
            </a:lvl4pPr>
            <a:lvl5pPr marL="837000" indent="0">
              <a:buNone/>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ext Placeholder 5"/>
          <p:cNvSpPr>
            <a:spLocks noGrp="1"/>
          </p:cNvSpPr>
          <p:nvPr>
            <p:ph type="body" sz="quarter" idx="11"/>
          </p:nvPr>
        </p:nvSpPr>
        <p:spPr>
          <a:xfrm>
            <a:off x="3461121" y="1506858"/>
            <a:ext cx="2258871" cy="2153664"/>
          </a:xfrm>
          <a:solidFill>
            <a:schemeClr val="accent2"/>
          </a:solidFill>
          <a:ln>
            <a:noFill/>
          </a:ln>
        </p:spPr>
        <p:txBody>
          <a:bodyPr lIns="144000" tIns="108000" rIns="144000">
            <a:noAutofit/>
          </a:bodyPr>
          <a:lstStyle>
            <a:lvl1pPr marL="0" indent="0">
              <a:buNone/>
              <a:defRPr>
                <a:solidFill>
                  <a:schemeClr val="bg1"/>
                </a:solidFill>
              </a:defRPr>
            </a:lvl1pPr>
            <a:lvl2pPr marL="202500" indent="0">
              <a:buNone/>
              <a:defRPr>
                <a:solidFill>
                  <a:schemeClr val="bg1"/>
                </a:solidFill>
              </a:defRPr>
            </a:lvl2pPr>
            <a:lvl3pPr marL="405000" indent="0">
              <a:buNone/>
              <a:defRPr>
                <a:solidFill>
                  <a:schemeClr val="bg1"/>
                </a:solidFill>
              </a:defRPr>
            </a:lvl3pPr>
            <a:lvl4pPr marL="621000" indent="0">
              <a:buNone/>
              <a:defRPr>
                <a:solidFill>
                  <a:schemeClr val="bg1"/>
                </a:solidFill>
              </a:defRPr>
            </a:lvl4pPr>
            <a:lvl5pPr marL="837000" indent="0">
              <a:buNone/>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Text Placeholder 5"/>
          <p:cNvSpPr>
            <a:spLocks noGrp="1"/>
          </p:cNvSpPr>
          <p:nvPr>
            <p:ph type="body" sz="quarter" idx="12"/>
          </p:nvPr>
        </p:nvSpPr>
        <p:spPr>
          <a:xfrm>
            <a:off x="5960105" y="1506858"/>
            <a:ext cx="2258871" cy="2153664"/>
          </a:xfrm>
          <a:solidFill>
            <a:schemeClr val="bg1"/>
          </a:solidFill>
          <a:ln>
            <a:noFill/>
          </a:ln>
        </p:spPr>
        <p:txBody>
          <a:bodyPr lIns="144000" tIns="108000" rIns="144000">
            <a:noAutofit/>
          </a:bodyPr>
          <a:lstStyle>
            <a:lvl1pPr marL="0" indent="0">
              <a:buNone/>
              <a:defRPr>
                <a:solidFill>
                  <a:schemeClr val="tx1"/>
                </a:solidFill>
              </a:defRPr>
            </a:lvl1pPr>
            <a:lvl2pPr marL="202500" indent="0">
              <a:buNone/>
              <a:defRPr>
                <a:solidFill>
                  <a:schemeClr val="tx1"/>
                </a:solidFill>
              </a:defRPr>
            </a:lvl2pPr>
            <a:lvl3pPr marL="405000" indent="0">
              <a:buNone/>
              <a:defRPr>
                <a:solidFill>
                  <a:schemeClr val="tx1"/>
                </a:solidFill>
              </a:defRPr>
            </a:lvl3pPr>
            <a:lvl4pPr marL="621000" indent="0">
              <a:buNone/>
              <a:defRPr>
                <a:solidFill>
                  <a:schemeClr val="tx1"/>
                </a:solidFill>
              </a:defRPr>
            </a:lvl4pPr>
            <a:lvl5pPr marL="837000" indent="0">
              <a:buNone/>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081" y="4786335"/>
            <a:ext cx="2090994" cy="144000"/>
          </a:xfrm>
          <a:prstGeom prst="rect">
            <a:avLst/>
          </a:prstGeom>
        </p:spPr>
      </p:pic>
      <p:sp>
        <p:nvSpPr>
          <p:cNvPr id="16" name="Date Placeholder 3"/>
          <p:cNvSpPr>
            <a:spLocks noGrp="1"/>
          </p:cNvSpPr>
          <p:nvPr>
            <p:ph type="dt" sz="half" idx="2"/>
          </p:nvPr>
        </p:nvSpPr>
        <p:spPr>
          <a:xfrm>
            <a:off x="5773939" y="4735514"/>
            <a:ext cx="1080000" cy="273844"/>
          </a:xfrm>
          <a:prstGeom prst="rect">
            <a:avLst/>
          </a:prstGeom>
        </p:spPr>
        <p:txBody>
          <a:bodyPr vert="horz" lIns="91440" tIns="45720" rIns="91440" bIns="45720" rtlCol="0" anchor="ctr"/>
          <a:lstStyle>
            <a:lvl1pPr algn="r">
              <a:defRPr sz="800" b="1">
                <a:solidFill>
                  <a:schemeClr val="bg1"/>
                </a:solidFill>
              </a:defRPr>
            </a:lvl1pPr>
          </a:lstStyle>
          <a:p>
            <a:fld id="{F328A621-68D8-7F46-971F-D785807BC751}" type="datetime1">
              <a:rPr lang="fi-FI" smtClean="0"/>
              <a:pPr/>
              <a:t>5.6.2018</a:t>
            </a:fld>
            <a:endParaRPr lang="en-US" dirty="0"/>
          </a:p>
        </p:txBody>
      </p:sp>
      <p:sp>
        <p:nvSpPr>
          <p:cNvPr id="17" name="Footer Placeholder 4"/>
          <p:cNvSpPr>
            <a:spLocks noGrp="1"/>
          </p:cNvSpPr>
          <p:nvPr>
            <p:ph type="ftr" sz="quarter" idx="3"/>
          </p:nvPr>
        </p:nvSpPr>
        <p:spPr>
          <a:xfrm>
            <a:off x="7110152" y="4735514"/>
            <a:ext cx="780434" cy="273844"/>
          </a:xfrm>
          <a:prstGeom prst="rect">
            <a:avLst/>
          </a:prstGeom>
        </p:spPr>
        <p:txBody>
          <a:bodyPr vert="horz" lIns="91440" tIns="45720" rIns="91440" bIns="45720" rtlCol="0" anchor="ctr"/>
          <a:lstStyle>
            <a:lvl1pPr algn="r">
              <a:defRPr sz="800" b="1">
                <a:solidFill>
                  <a:schemeClr val="bg1"/>
                </a:solidFill>
              </a:defRPr>
            </a:lvl1pPr>
          </a:lstStyle>
          <a:p>
            <a:r>
              <a:rPr lang="en-US" smtClean="0"/>
              <a:t>© Finpro</a:t>
            </a:r>
            <a:endParaRPr lang="en-US" dirty="0"/>
          </a:p>
        </p:txBody>
      </p:sp>
      <p:sp>
        <p:nvSpPr>
          <p:cNvPr id="18" name="Slide Number Placeholder 5"/>
          <p:cNvSpPr>
            <a:spLocks noGrp="1"/>
          </p:cNvSpPr>
          <p:nvPr>
            <p:ph type="sldNum" sz="quarter" idx="4"/>
          </p:nvPr>
        </p:nvSpPr>
        <p:spPr>
          <a:xfrm>
            <a:off x="8146800" y="4735514"/>
            <a:ext cx="540000" cy="273844"/>
          </a:xfrm>
          <a:prstGeom prst="rect">
            <a:avLst/>
          </a:prstGeom>
        </p:spPr>
        <p:txBody>
          <a:bodyPr vert="horz" lIns="0" tIns="0" rIns="0" bIns="0" rtlCol="0" anchor="ctr"/>
          <a:lstStyle>
            <a:lvl1pPr algn="r">
              <a:defRPr sz="800" b="1">
                <a:solidFill>
                  <a:schemeClr val="bg1"/>
                </a:solidFill>
              </a:defRPr>
            </a:lvl1pPr>
          </a:lstStyle>
          <a:p>
            <a:fld id="{D5589AB7-8F63-43B1-8685-FE98C6B57616}" type="slidenum">
              <a:rPr lang="en-US" smtClean="0"/>
              <a:pPr/>
              <a:t>‹#›</a:t>
            </a:fld>
            <a:endParaRPr lang="en-US" dirty="0"/>
          </a:p>
        </p:txBody>
      </p:sp>
    </p:spTree>
    <p:extLst>
      <p:ext uri="{BB962C8B-B14F-4D97-AF65-F5344CB8AC3E}">
        <p14:creationId xmlns:p14="http://schemas.microsoft.com/office/powerpoint/2010/main" val="29517656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AB8A3C2F-AC74-CD47-BA5E-28F1E0562AC7}" type="datetime1">
              <a:rPr lang="fi-FI" smtClean="0"/>
              <a:t>5.6.2018</a:t>
            </a:fld>
            <a:endParaRPr lang="en-US"/>
          </a:p>
        </p:txBody>
      </p:sp>
      <p:sp>
        <p:nvSpPr>
          <p:cNvPr id="4" name="Footer Placeholder 3"/>
          <p:cNvSpPr>
            <a:spLocks noGrp="1"/>
          </p:cNvSpPr>
          <p:nvPr>
            <p:ph type="ftr" sz="quarter" idx="11"/>
          </p:nvPr>
        </p:nvSpPr>
        <p:spPr>
          <a:xfrm>
            <a:off x="7110152" y="4735514"/>
            <a:ext cx="780434" cy="273844"/>
          </a:xfrm>
          <a:prstGeom prst="rect">
            <a:avLst/>
          </a:prstGeom>
        </p:spPr>
        <p:txBody>
          <a:bodyPr/>
          <a:lstStyle/>
          <a:p>
            <a:r>
              <a:rPr lang="en-US" smtClean="0"/>
              <a:t>© Finpro</a:t>
            </a:r>
            <a:endParaRPr lang="en-US"/>
          </a:p>
        </p:txBody>
      </p:sp>
      <p:sp>
        <p:nvSpPr>
          <p:cNvPr id="5" name="Slide Number Placeholder 4"/>
          <p:cNvSpPr>
            <a:spLocks noGrp="1"/>
          </p:cNvSpPr>
          <p:nvPr>
            <p:ph type="sldNum" sz="quarter" idx="12"/>
          </p:nvPr>
        </p:nvSpPr>
        <p:spPr/>
        <p:txBody>
          <a:bodyPr/>
          <a:lstStyle/>
          <a:p>
            <a:fld id="{D5589AB7-8F63-43B1-8685-FE98C6B57616}" type="slidenum">
              <a:rPr lang="en-US" smtClean="0"/>
              <a:t>‹#›</a:t>
            </a:fld>
            <a:endParaRPr lang="en-US"/>
          </a:p>
        </p:txBody>
      </p:sp>
      <p:cxnSp>
        <p:nvCxnSpPr>
          <p:cNvPr id="6" name="Straight Connector 5"/>
          <p:cNvCxnSpPr/>
          <p:nvPr userDrawn="1"/>
        </p:nvCxnSpPr>
        <p:spPr>
          <a:xfrm>
            <a:off x="468150" y="867927"/>
            <a:ext cx="5667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163703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B178B7-3243-1D44-B3CC-384B57B620F7}" type="datetime1">
              <a:rPr lang="fi-FI" smtClean="0"/>
              <a:t>5.6.2018</a:t>
            </a:fld>
            <a:endParaRPr lang="en-US" dirty="0"/>
          </a:p>
        </p:txBody>
      </p:sp>
      <p:sp>
        <p:nvSpPr>
          <p:cNvPr id="4" name="Slide Number Placeholder 3"/>
          <p:cNvSpPr>
            <a:spLocks noGrp="1"/>
          </p:cNvSpPr>
          <p:nvPr>
            <p:ph type="sldNum" sz="quarter" idx="12"/>
          </p:nvPr>
        </p:nvSpPr>
        <p:spPr/>
        <p:txBody>
          <a:bodyPr/>
          <a:lstStyle/>
          <a:p>
            <a:fld id="{D5589AB7-8F63-43B1-8685-FE98C6B57616}" type="slidenum">
              <a:rPr lang="en-US" smtClean="0"/>
              <a:t>‹#›</a:t>
            </a:fld>
            <a:endParaRPr lang="en-US" dirty="0"/>
          </a:p>
        </p:txBody>
      </p:sp>
    </p:spTree>
    <p:extLst>
      <p:ext uri="{BB962C8B-B14F-4D97-AF65-F5344CB8AC3E}">
        <p14:creationId xmlns:p14="http://schemas.microsoft.com/office/powerpoint/2010/main" val="354818887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in title with bg image -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tx2">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777875" y="1547116"/>
            <a:ext cx="7588250" cy="726300"/>
          </a:xfrm>
        </p:spPr>
        <p:txBody>
          <a:bodyPr anchor="b" anchorCtr="0"/>
          <a:lstStyle>
            <a:lvl1pPr algn="ctr">
              <a:lnSpc>
                <a:spcPct val="100000"/>
              </a:lnSpc>
              <a:defRPr sz="36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93356" y="2693636"/>
            <a:ext cx="5957288" cy="432000"/>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cxnSp>
        <p:nvCxnSpPr>
          <p:cNvPr id="7" name="Straight Connector 6"/>
          <p:cNvCxnSpPr/>
          <p:nvPr userDrawn="1"/>
        </p:nvCxnSpPr>
        <p:spPr>
          <a:xfrm>
            <a:off x="4072538" y="2480788"/>
            <a:ext cx="99892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046908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Section title - Blue layou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74359" y="1153740"/>
            <a:ext cx="7059859" cy="1184599"/>
          </a:xfrm>
        </p:spPr>
        <p:txBody>
          <a:bodyPr anchor="b" anchorCtr="0">
            <a:normAutofit/>
          </a:bodyPr>
          <a:lstStyle>
            <a:lvl1pPr algn="l">
              <a:lnSpc>
                <a:spcPct val="100000"/>
              </a:lnSpc>
              <a:defRPr sz="36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74360" y="2679636"/>
            <a:ext cx="7059858" cy="432000"/>
          </a:xfrm>
        </p:spPr>
        <p:txBody>
          <a:bodyPr/>
          <a:lstStyle>
            <a:lvl1pPr marL="0" indent="0" algn="l">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cxnSp>
        <p:nvCxnSpPr>
          <p:cNvPr id="10" name="Straight Connector 9"/>
          <p:cNvCxnSpPr/>
          <p:nvPr userDrawn="1"/>
        </p:nvCxnSpPr>
        <p:spPr>
          <a:xfrm>
            <a:off x="462675" y="2505087"/>
            <a:ext cx="99892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081" y="4786335"/>
            <a:ext cx="2090994" cy="144000"/>
          </a:xfrm>
          <a:prstGeom prst="rect">
            <a:avLst/>
          </a:prstGeom>
        </p:spPr>
      </p:pic>
      <p:sp>
        <p:nvSpPr>
          <p:cNvPr id="6" name="Date Placeholder 3"/>
          <p:cNvSpPr>
            <a:spLocks noGrp="1"/>
          </p:cNvSpPr>
          <p:nvPr>
            <p:ph type="dt" sz="half" idx="2"/>
          </p:nvPr>
        </p:nvSpPr>
        <p:spPr>
          <a:xfrm>
            <a:off x="5773939" y="4735514"/>
            <a:ext cx="1080000" cy="273844"/>
          </a:xfrm>
          <a:prstGeom prst="rect">
            <a:avLst/>
          </a:prstGeom>
        </p:spPr>
        <p:txBody>
          <a:bodyPr vert="horz" lIns="91440" tIns="45720" rIns="91440" bIns="45720" rtlCol="0" anchor="ctr"/>
          <a:lstStyle>
            <a:lvl1pPr algn="r">
              <a:defRPr sz="800" b="1">
                <a:solidFill>
                  <a:schemeClr val="bg1"/>
                </a:solidFill>
              </a:defRPr>
            </a:lvl1pPr>
          </a:lstStyle>
          <a:p>
            <a:fld id="{F328A621-68D8-7F46-971F-D785807BC751}" type="datetime1">
              <a:rPr lang="fi-FI" smtClean="0"/>
              <a:pPr/>
              <a:t>5.6.2018</a:t>
            </a:fld>
            <a:endParaRPr lang="en-US" dirty="0"/>
          </a:p>
        </p:txBody>
      </p:sp>
      <p:sp>
        <p:nvSpPr>
          <p:cNvPr id="8" name="Footer Placeholder 4"/>
          <p:cNvSpPr>
            <a:spLocks noGrp="1"/>
          </p:cNvSpPr>
          <p:nvPr>
            <p:ph type="ftr" sz="quarter" idx="3"/>
          </p:nvPr>
        </p:nvSpPr>
        <p:spPr>
          <a:xfrm>
            <a:off x="7110152" y="4735514"/>
            <a:ext cx="780434" cy="273844"/>
          </a:xfrm>
          <a:prstGeom prst="rect">
            <a:avLst/>
          </a:prstGeom>
        </p:spPr>
        <p:txBody>
          <a:bodyPr vert="horz" lIns="91440" tIns="45720" rIns="91440" bIns="45720" rtlCol="0" anchor="ctr"/>
          <a:lstStyle>
            <a:lvl1pPr algn="r">
              <a:defRPr sz="800" b="1">
                <a:solidFill>
                  <a:schemeClr val="bg1"/>
                </a:solidFill>
              </a:defRPr>
            </a:lvl1pPr>
          </a:lstStyle>
          <a:p>
            <a:r>
              <a:rPr lang="en-US" smtClean="0"/>
              <a:t>© Finpro</a:t>
            </a:r>
            <a:endParaRPr lang="en-US" dirty="0"/>
          </a:p>
        </p:txBody>
      </p:sp>
      <p:sp>
        <p:nvSpPr>
          <p:cNvPr id="9" name="Slide Number Placeholder 5"/>
          <p:cNvSpPr>
            <a:spLocks noGrp="1"/>
          </p:cNvSpPr>
          <p:nvPr>
            <p:ph type="sldNum" sz="quarter" idx="4"/>
          </p:nvPr>
        </p:nvSpPr>
        <p:spPr>
          <a:xfrm>
            <a:off x="8146800" y="4735514"/>
            <a:ext cx="540000" cy="273844"/>
          </a:xfrm>
          <a:prstGeom prst="rect">
            <a:avLst/>
          </a:prstGeom>
        </p:spPr>
        <p:txBody>
          <a:bodyPr vert="horz" lIns="0" tIns="0" rIns="0" bIns="0" rtlCol="0" anchor="ctr"/>
          <a:lstStyle>
            <a:lvl1pPr algn="r">
              <a:defRPr sz="800" b="1">
                <a:solidFill>
                  <a:schemeClr val="bg1"/>
                </a:solidFill>
              </a:defRPr>
            </a:lvl1pPr>
          </a:lstStyle>
          <a:p>
            <a:fld id="{D5589AB7-8F63-43B1-8685-FE98C6B57616}" type="slidenum">
              <a:rPr lang="en-US" smtClean="0"/>
              <a:pPr/>
              <a:t>‹#›</a:t>
            </a:fld>
            <a:endParaRPr lang="en-US" dirty="0"/>
          </a:p>
        </p:txBody>
      </p:sp>
    </p:spTree>
    <p:extLst>
      <p:ext uri="{BB962C8B-B14F-4D97-AF65-F5344CB8AC3E}">
        <p14:creationId xmlns:p14="http://schemas.microsoft.com/office/powerpoint/2010/main" val="296901024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title - Green">
    <p:bg>
      <p:bgPr>
        <a:solidFill>
          <a:schemeClr val="accent2"/>
        </a:solidFill>
        <a:effectLst/>
      </p:bgPr>
    </p:bg>
    <p:spTree>
      <p:nvGrpSpPr>
        <p:cNvPr id="1" name=""/>
        <p:cNvGrpSpPr/>
        <p:nvPr/>
      </p:nvGrpSpPr>
      <p:grpSpPr>
        <a:xfrm>
          <a:off x="0" y="0"/>
          <a:ext cx="0" cy="0"/>
          <a:chOff x="0" y="0"/>
          <a:chExt cx="0" cy="0"/>
        </a:xfrm>
      </p:grpSpPr>
      <p:sp>
        <p:nvSpPr>
          <p:cNvPr id="10" name="Subtitle 2"/>
          <p:cNvSpPr>
            <a:spLocks noGrp="1"/>
          </p:cNvSpPr>
          <p:nvPr>
            <p:ph type="subTitle" idx="1"/>
          </p:nvPr>
        </p:nvSpPr>
        <p:spPr>
          <a:xfrm>
            <a:off x="474360" y="2679636"/>
            <a:ext cx="7059858" cy="432000"/>
          </a:xfrm>
        </p:spPr>
        <p:txBody>
          <a:bodyPr/>
          <a:lstStyle>
            <a:lvl1pPr marL="0" indent="0" algn="l">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cxnSp>
        <p:nvCxnSpPr>
          <p:cNvPr id="11" name="Straight Connector 10"/>
          <p:cNvCxnSpPr/>
          <p:nvPr userDrawn="1"/>
        </p:nvCxnSpPr>
        <p:spPr>
          <a:xfrm>
            <a:off x="462675" y="2505087"/>
            <a:ext cx="99892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ctrTitle"/>
          </p:nvPr>
        </p:nvSpPr>
        <p:spPr>
          <a:xfrm>
            <a:off x="474359" y="1153740"/>
            <a:ext cx="7059859" cy="1184599"/>
          </a:xfrm>
        </p:spPr>
        <p:txBody>
          <a:bodyPr anchor="b" anchorCtr="0">
            <a:normAutofit/>
          </a:bodyPr>
          <a:lstStyle>
            <a:lvl1pPr algn="l">
              <a:lnSpc>
                <a:spcPct val="100000"/>
              </a:lnSpc>
              <a:defRPr sz="3600">
                <a:solidFill>
                  <a:schemeClr val="bg1"/>
                </a:solidFill>
              </a:defRPr>
            </a:lvl1pPr>
          </a:lstStyle>
          <a:p>
            <a:r>
              <a:rPr lang="en-US" dirty="0" smtClean="0"/>
              <a:t>Click to edit Master title style</a:t>
            </a:r>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081" y="4786335"/>
            <a:ext cx="2090994" cy="144000"/>
          </a:xfrm>
          <a:prstGeom prst="rect">
            <a:avLst/>
          </a:prstGeom>
        </p:spPr>
      </p:pic>
      <p:sp>
        <p:nvSpPr>
          <p:cNvPr id="6" name="Date Placeholder 3"/>
          <p:cNvSpPr>
            <a:spLocks noGrp="1"/>
          </p:cNvSpPr>
          <p:nvPr>
            <p:ph type="dt" sz="half" idx="2"/>
          </p:nvPr>
        </p:nvSpPr>
        <p:spPr>
          <a:xfrm>
            <a:off x="5773939" y="4735514"/>
            <a:ext cx="1080000" cy="273844"/>
          </a:xfrm>
          <a:prstGeom prst="rect">
            <a:avLst/>
          </a:prstGeom>
        </p:spPr>
        <p:txBody>
          <a:bodyPr vert="horz" lIns="91440" tIns="45720" rIns="91440" bIns="45720" rtlCol="0" anchor="ctr"/>
          <a:lstStyle>
            <a:lvl1pPr algn="r">
              <a:defRPr sz="800" b="1">
                <a:solidFill>
                  <a:schemeClr val="bg1"/>
                </a:solidFill>
              </a:defRPr>
            </a:lvl1pPr>
          </a:lstStyle>
          <a:p>
            <a:fld id="{F328A621-68D8-7F46-971F-D785807BC751}" type="datetime1">
              <a:rPr lang="fi-FI" smtClean="0"/>
              <a:pPr/>
              <a:t>5.6.2018</a:t>
            </a:fld>
            <a:endParaRPr lang="en-US" dirty="0"/>
          </a:p>
        </p:txBody>
      </p:sp>
      <p:sp>
        <p:nvSpPr>
          <p:cNvPr id="9" name="Footer Placeholder 4"/>
          <p:cNvSpPr>
            <a:spLocks noGrp="1"/>
          </p:cNvSpPr>
          <p:nvPr>
            <p:ph type="ftr" sz="quarter" idx="3"/>
          </p:nvPr>
        </p:nvSpPr>
        <p:spPr>
          <a:xfrm>
            <a:off x="7110152" y="4735514"/>
            <a:ext cx="780434" cy="273844"/>
          </a:xfrm>
          <a:prstGeom prst="rect">
            <a:avLst/>
          </a:prstGeom>
        </p:spPr>
        <p:txBody>
          <a:bodyPr vert="horz" lIns="91440" tIns="45720" rIns="91440" bIns="45720" rtlCol="0" anchor="ctr"/>
          <a:lstStyle>
            <a:lvl1pPr algn="r">
              <a:defRPr sz="800" b="1">
                <a:solidFill>
                  <a:schemeClr val="bg1"/>
                </a:solidFill>
              </a:defRPr>
            </a:lvl1pPr>
          </a:lstStyle>
          <a:p>
            <a:r>
              <a:rPr lang="en-US" smtClean="0"/>
              <a:t>© Finpro</a:t>
            </a:r>
            <a:endParaRPr lang="en-US" dirty="0"/>
          </a:p>
        </p:txBody>
      </p:sp>
      <p:sp>
        <p:nvSpPr>
          <p:cNvPr id="12" name="Slide Number Placeholder 5"/>
          <p:cNvSpPr>
            <a:spLocks noGrp="1"/>
          </p:cNvSpPr>
          <p:nvPr>
            <p:ph type="sldNum" sz="quarter" idx="4"/>
          </p:nvPr>
        </p:nvSpPr>
        <p:spPr>
          <a:xfrm>
            <a:off x="8146800" y="4735514"/>
            <a:ext cx="540000" cy="273844"/>
          </a:xfrm>
          <a:prstGeom prst="rect">
            <a:avLst/>
          </a:prstGeom>
        </p:spPr>
        <p:txBody>
          <a:bodyPr vert="horz" lIns="0" tIns="0" rIns="0" bIns="0" rtlCol="0" anchor="ctr"/>
          <a:lstStyle>
            <a:lvl1pPr algn="r">
              <a:defRPr sz="800" b="1">
                <a:solidFill>
                  <a:schemeClr val="bg1"/>
                </a:solidFill>
              </a:defRPr>
            </a:lvl1pPr>
          </a:lstStyle>
          <a:p>
            <a:fld id="{D5589AB7-8F63-43B1-8685-FE98C6B57616}" type="slidenum">
              <a:rPr lang="en-US" smtClean="0"/>
              <a:pPr/>
              <a:t>‹#›</a:t>
            </a:fld>
            <a:endParaRPr lang="en-US" dirty="0"/>
          </a:p>
        </p:txBody>
      </p:sp>
    </p:spTree>
    <p:extLst>
      <p:ext uri="{BB962C8B-B14F-4D97-AF65-F5344CB8AC3E}">
        <p14:creationId xmlns:p14="http://schemas.microsoft.com/office/powerpoint/2010/main" val="15554228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End Message Slide">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468312" y="1433488"/>
            <a:ext cx="8207376" cy="834673"/>
          </a:xfrm>
        </p:spPr>
        <p:txBody>
          <a:bodyPr anchor="b" anchorCtr="0">
            <a:normAutofit/>
          </a:bodyPr>
          <a:lstStyle>
            <a:lvl1pPr algn="ctr">
              <a:defRPr sz="3600" b="1">
                <a:solidFill>
                  <a:schemeClr val="bg1"/>
                </a:solidFill>
              </a:defRPr>
            </a:lvl1pPr>
          </a:lstStyle>
          <a:p>
            <a:r>
              <a:rPr lang="en-US" dirty="0" smtClean="0"/>
              <a:t>Click to edit Master title style</a:t>
            </a:r>
            <a:endParaRPr lang="en-US" dirty="0"/>
          </a:p>
        </p:txBody>
      </p:sp>
      <p:sp>
        <p:nvSpPr>
          <p:cNvPr id="8" name="Text Placeholder 7"/>
          <p:cNvSpPr>
            <a:spLocks noGrp="1"/>
          </p:cNvSpPr>
          <p:nvPr>
            <p:ph type="body" sz="quarter" idx="10"/>
          </p:nvPr>
        </p:nvSpPr>
        <p:spPr>
          <a:xfrm>
            <a:off x="2538413" y="2678773"/>
            <a:ext cx="4067175" cy="1132576"/>
          </a:xfrm>
        </p:spPr>
        <p:txBody>
          <a:bodyPr/>
          <a:lstStyle>
            <a:lvl1pPr marL="0" indent="0" algn="ctr">
              <a:buNone/>
              <a:defRPr>
                <a:solidFill>
                  <a:schemeClr val="bg1"/>
                </a:solidFill>
              </a:defRPr>
            </a:lvl1pPr>
            <a:lvl2pPr marL="202500" indent="0" algn="ctr">
              <a:buNone/>
              <a:defRPr>
                <a:solidFill>
                  <a:schemeClr val="bg1"/>
                </a:solidFill>
              </a:defRPr>
            </a:lvl2pPr>
            <a:lvl3pPr marL="405000" indent="0" algn="ctr">
              <a:buNone/>
              <a:defRPr>
                <a:solidFill>
                  <a:schemeClr val="bg1"/>
                </a:solidFill>
              </a:defRPr>
            </a:lvl3pPr>
            <a:lvl4pPr marL="621000" indent="0" algn="ctr">
              <a:buNone/>
              <a:defRPr>
                <a:solidFill>
                  <a:schemeClr val="bg1"/>
                </a:solidFill>
              </a:defRPr>
            </a:lvl4pPr>
            <a:lvl5pPr marL="837000" indent="0" algn="ctr">
              <a:buNone/>
              <a:defRPr>
                <a:solidFill>
                  <a:schemeClr val="bg1"/>
                </a:solidFill>
              </a:defRPr>
            </a:lvl5pPr>
          </a:lstStyle>
          <a:p>
            <a:pPr lvl="0"/>
            <a:r>
              <a:rPr lang="en-US" dirty="0" smtClean="0"/>
              <a:t>Click to edit Master text styles</a:t>
            </a:r>
          </a:p>
        </p:txBody>
      </p:sp>
      <p:cxnSp>
        <p:nvCxnSpPr>
          <p:cNvPr id="9" name="Straight Connector 8"/>
          <p:cNvCxnSpPr/>
          <p:nvPr userDrawn="1"/>
        </p:nvCxnSpPr>
        <p:spPr>
          <a:xfrm>
            <a:off x="4072538" y="2451809"/>
            <a:ext cx="99892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a:spLocks noGrp="1"/>
          </p:cNvSpPr>
          <p:nvPr>
            <p:ph type="sldNum" sz="quarter" idx="4"/>
          </p:nvPr>
        </p:nvSpPr>
        <p:spPr>
          <a:xfrm>
            <a:off x="8146800" y="4735514"/>
            <a:ext cx="540000" cy="273844"/>
          </a:xfrm>
          <a:prstGeom prst="rect">
            <a:avLst/>
          </a:prstGeom>
        </p:spPr>
        <p:txBody>
          <a:bodyPr vert="horz" lIns="0" tIns="0" rIns="0" bIns="0" rtlCol="0" anchor="ctr"/>
          <a:lstStyle>
            <a:lvl1pPr algn="r">
              <a:defRPr sz="800" b="1">
                <a:solidFill>
                  <a:schemeClr val="bg1"/>
                </a:solidFill>
              </a:defRPr>
            </a:lvl1pPr>
          </a:lstStyle>
          <a:p>
            <a:fld id="{D5589AB7-8F63-43B1-8685-FE98C6B57616}" type="slidenum">
              <a:rPr lang="en-US" smtClean="0"/>
              <a:pPr/>
              <a:t>‹#›</a:t>
            </a:fld>
            <a:endParaRPr lang="en-US" dirty="0"/>
          </a:p>
        </p:txBody>
      </p:sp>
      <p:sp>
        <p:nvSpPr>
          <p:cNvPr id="12" name="Date Placeholder 3"/>
          <p:cNvSpPr>
            <a:spLocks noGrp="1"/>
          </p:cNvSpPr>
          <p:nvPr>
            <p:ph type="dt" sz="half" idx="2"/>
          </p:nvPr>
        </p:nvSpPr>
        <p:spPr>
          <a:xfrm>
            <a:off x="6797201" y="4735514"/>
            <a:ext cx="1080000" cy="273844"/>
          </a:xfrm>
          <a:prstGeom prst="rect">
            <a:avLst/>
          </a:prstGeom>
        </p:spPr>
        <p:txBody>
          <a:bodyPr vert="horz" lIns="91440" tIns="45720" rIns="91440" bIns="45720" rtlCol="0" anchor="ctr"/>
          <a:lstStyle>
            <a:lvl1pPr algn="r">
              <a:defRPr sz="800" b="1">
                <a:solidFill>
                  <a:schemeClr val="bg1"/>
                </a:solidFill>
              </a:defRPr>
            </a:lvl1pPr>
          </a:lstStyle>
          <a:p>
            <a:fld id="{F328A621-68D8-7F46-971F-D785807BC751}" type="datetime1">
              <a:rPr lang="fi-FI" smtClean="0"/>
              <a:pPr/>
              <a:t>5.6.2018</a:t>
            </a:fld>
            <a:endParaRPr lang="en-US" dirty="0"/>
          </a:p>
        </p:txBody>
      </p:sp>
    </p:spTree>
    <p:extLst>
      <p:ext uri="{BB962C8B-B14F-4D97-AF65-F5344CB8AC3E}">
        <p14:creationId xmlns:p14="http://schemas.microsoft.com/office/powerpoint/2010/main" val="57896508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End Slid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2121062" y="2316497"/>
            <a:ext cx="4930452" cy="339543"/>
          </a:xfrm>
          <a:prstGeom prst="rect">
            <a:avLst/>
          </a:prstGeom>
        </p:spPr>
      </p:pic>
    </p:spTree>
    <p:extLst>
      <p:ext uri="{BB962C8B-B14F-4D97-AF65-F5344CB8AC3E}">
        <p14:creationId xmlns:p14="http://schemas.microsoft.com/office/powerpoint/2010/main" val="380597045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Main title with bg image -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777875" y="1547116"/>
            <a:ext cx="7588250" cy="726300"/>
          </a:xfrm>
        </p:spPr>
        <p:txBody>
          <a:bodyPr anchor="b" anchorCtr="0"/>
          <a:lstStyle>
            <a:lvl1pPr algn="ctr">
              <a:lnSpc>
                <a:spcPct val="100000"/>
              </a:lnSpc>
              <a:defRPr sz="36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93356" y="2693636"/>
            <a:ext cx="5957288" cy="432000"/>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cxnSp>
        <p:nvCxnSpPr>
          <p:cNvPr id="7" name="Straight Connector 6"/>
          <p:cNvCxnSpPr/>
          <p:nvPr userDrawn="1"/>
        </p:nvCxnSpPr>
        <p:spPr>
          <a:xfrm>
            <a:off x="4072538" y="2480788"/>
            <a:ext cx="99892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24136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Agenda">
    <p:bg>
      <p:bgPr>
        <a:solidFill>
          <a:schemeClr val="tx1"/>
        </a:solidFill>
        <a:effectLst/>
      </p:bgPr>
    </p:bg>
    <p:spTree>
      <p:nvGrpSpPr>
        <p:cNvPr id="1" name=""/>
        <p:cNvGrpSpPr/>
        <p:nvPr/>
      </p:nvGrpSpPr>
      <p:grpSpPr>
        <a:xfrm>
          <a:off x="0" y="0"/>
          <a:ext cx="0" cy="0"/>
          <a:chOff x="0" y="0"/>
          <a:chExt cx="0" cy="0"/>
        </a:xfrm>
      </p:grpSpPr>
      <p:sp>
        <p:nvSpPr>
          <p:cNvPr id="10" name="Rectangle 9"/>
          <p:cNvSpPr/>
          <p:nvPr userDrawn="1"/>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457200" y="195264"/>
            <a:ext cx="8218488" cy="539749"/>
          </a:xfrm>
        </p:spPr>
        <p:txBody>
          <a:bodyPr/>
          <a:lstStyle>
            <a:lvl1pPr algn="l">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68312" y="1058863"/>
            <a:ext cx="8207376" cy="3536537"/>
          </a:xfrm>
        </p:spPr>
        <p:txBody>
          <a:bodyPr>
            <a:normAutofit/>
          </a:bodyPr>
          <a:lstStyle>
            <a:lvl1pPr marL="182563" indent="-182563" algn="l">
              <a:spcBef>
                <a:spcPts val="400"/>
              </a:spcBef>
              <a:tabLst/>
              <a:defRPr sz="1800">
                <a:solidFill>
                  <a:schemeClr val="bg1"/>
                </a:solidFill>
              </a:defRPr>
            </a:lvl1pPr>
            <a:lvl2pPr algn="l">
              <a:spcBef>
                <a:spcPts val="400"/>
              </a:spcBef>
              <a:defRPr sz="1600">
                <a:solidFill>
                  <a:schemeClr val="bg1"/>
                </a:solidFill>
              </a:defRPr>
            </a:lvl2pPr>
            <a:lvl3pPr algn="l">
              <a:spcBef>
                <a:spcPts val="400"/>
              </a:spcBef>
              <a:defRPr sz="1600">
                <a:solidFill>
                  <a:schemeClr val="bg1"/>
                </a:solidFill>
              </a:defRPr>
            </a:lvl3pPr>
            <a:lvl4pPr algn="l">
              <a:spcBef>
                <a:spcPts val="400"/>
              </a:spcBef>
              <a:defRPr sz="1400">
                <a:solidFill>
                  <a:schemeClr val="bg1"/>
                </a:solidFill>
              </a:defRPr>
            </a:lvl4pPr>
            <a:lvl5pPr algn="l">
              <a:spcBef>
                <a:spcPts val="400"/>
              </a:spcBef>
              <a:defRPr sz="14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5" name="Straight Connector 4"/>
          <p:cNvCxnSpPr/>
          <p:nvPr userDrawn="1"/>
        </p:nvCxnSpPr>
        <p:spPr>
          <a:xfrm>
            <a:off x="462675" y="867927"/>
            <a:ext cx="99892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Date Placeholder 3"/>
          <p:cNvSpPr>
            <a:spLocks noGrp="1"/>
          </p:cNvSpPr>
          <p:nvPr>
            <p:ph type="dt" sz="half" idx="2"/>
          </p:nvPr>
        </p:nvSpPr>
        <p:spPr>
          <a:xfrm>
            <a:off x="5773939" y="4735514"/>
            <a:ext cx="1080000" cy="273844"/>
          </a:xfrm>
          <a:prstGeom prst="rect">
            <a:avLst/>
          </a:prstGeom>
        </p:spPr>
        <p:txBody>
          <a:bodyPr vert="horz" lIns="91440" tIns="45720" rIns="91440" bIns="45720" rtlCol="0" anchor="ctr"/>
          <a:lstStyle>
            <a:lvl1pPr algn="r">
              <a:defRPr sz="800" b="1">
                <a:solidFill>
                  <a:schemeClr val="bg1"/>
                </a:solidFill>
              </a:defRPr>
            </a:lvl1pPr>
          </a:lstStyle>
          <a:p>
            <a:fld id="{F328A621-68D8-7F46-971F-D785807BC751}" type="datetime1">
              <a:rPr lang="fi-FI" smtClean="0"/>
              <a:pPr/>
              <a:t>5.6.2018</a:t>
            </a:fld>
            <a:endParaRPr lang="en-US" dirty="0"/>
          </a:p>
        </p:txBody>
      </p:sp>
      <p:sp>
        <p:nvSpPr>
          <p:cNvPr id="8" name="Footer Placeholder 4"/>
          <p:cNvSpPr>
            <a:spLocks noGrp="1"/>
          </p:cNvSpPr>
          <p:nvPr>
            <p:ph type="ftr" sz="quarter" idx="3"/>
          </p:nvPr>
        </p:nvSpPr>
        <p:spPr>
          <a:xfrm>
            <a:off x="7110152" y="4735514"/>
            <a:ext cx="780434" cy="273844"/>
          </a:xfrm>
          <a:prstGeom prst="rect">
            <a:avLst/>
          </a:prstGeom>
        </p:spPr>
        <p:txBody>
          <a:bodyPr vert="horz" lIns="91440" tIns="45720" rIns="91440" bIns="45720" rtlCol="0" anchor="ctr"/>
          <a:lstStyle>
            <a:lvl1pPr algn="r">
              <a:defRPr sz="800" b="1">
                <a:solidFill>
                  <a:schemeClr val="bg1"/>
                </a:solidFill>
              </a:defRPr>
            </a:lvl1pPr>
          </a:lstStyle>
          <a:p>
            <a:r>
              <a:rPr lang="en-US" dirty="0" smtClean="0"/>
              <a:t>© </a:t>
            </a:r>
            <a:r>
              <a:rPr lang="en-US" dirty="0" err="1" smtClean="0"/>
              <a:t>Finpro</a:t>
            </a:r>
            <a:endParaRPr lang="en-US" dirty="0"/>
          </a:p>
        </p:txBody>
      </p:sp>
      <p:sp>
        <p:nvSpPr>
          <p:cNvPr id="9" name="Slide Number Placeholder 5"/>
          <p:cNvSpPr>
            <a:spLocks noGrp="1"/>
          </p:cNvSpPr>
          <p:nvPr>
            <p:ph type="sldNum" sz="quarter" idx="4"/>
          </p:nvPr>
        </p:nvSpPr>
        <p:spPr>
          <a:xfrm>
            <a:off x="8146800" y="4735514"/>
            <a:ext cx="540000" cy="273844"/>
          </a:xfrm>
          <a:prstGeom prst="rect">
            <a:avLst/>
          </a:prstGeom>
        </p:spPr>
        <p:txBody>
          <a:bodyPr vert="horz" lIns="0" tIns="0" rIns="0" bIns="0" rtlCol="0" anchor="ctr"/>
          <a:lstStyle>
            <a:lvl1pPr algn="r">
              <a:defRPr sz="800" b="1">
                <a:solidFill>
                  <a:schemeClr val="bg1"/>
                </a:solidFill>
              </a:defRPr>
            </a:lvl1pPr>
          </a:lstStyle>
          <a:p>
            <a:fld id="{D5589AB7-8F63-43B1-8685-FE98C6B57616}" type="slidenum">
              <a:rPr lang="en-US" smtClean="0"/>
              <a:pPr/>
              <a:t>‹#›</a:t>
            </a:fld>
            <a:endParaRPr lang="en-US" dirty="0"/>
          </a:p>
        </p:txBody>
      </p:sp>
    </p:spTree>
    <p:extLst>
      <p:ext uri="{BB962C8B-B14F-4D97-AF65-F5344CB8AC3E}">
        <p14:creationId xmlns:p14="http://schemas.microsoft.com/office/powerpoint/2010/main" val="4896165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1600"/>
            </a:lvl1pPr>
            <a:lvl2pPr>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468150" y="867927"/>
            <a:ext cx="5667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Date Placeholder 3"/>
          <p:cNvSpPr>
            <a:spLocks noGrp="1"/>
          </p:cNvSpPr>
          <p:nvPr>
            <p:ph type="dt" sz="half" idx="2"/>
          </p:nvPr>
        </p:nvSpPr>
        <p:spPr>
          <a:xfrm>
            <a:off x="5773939" y="4735514"/>
            <a:ext cx="1080000" cy="273844"/>
          </a:xfrm>
          <a:prstGeom prst="rect">
            <a:avLst/>
          </a:prstGeom>
        </p:spPr>
        <p:txBody>
          <a:bodyPr vert="horz" lIns="91440" tIns="45720" rIns="91440" bIns="45720" rtlCol="0" anchor="ctr"/>
          <a:lstStyle>
            <a:lvl1pPr algn="r">
              <a:defRPr sz="800" b="1">
                <a:solidFill>
                  <a:schemeClr val="tx1"/>
                </a:solidFill>
              </a:defRPr>
            </a:lvl1pPr>
          </a:lstStyle>
          <a:p>
            <a:fld id="{F328A621-68D8-7F46-971F-D785807BC751}" type="datetime1">
              <a:rPr lang="fi-FI" smtClean="0"/>
              <a:pPr/>
              <a:t>5.6.2018</a:t>
            </a:fld>
            <a:endParaRPr lang="en-US" dirty="0"/>
          </a:p>
        </p:txBody>
      </p:sp>
      <p:sp>
        <p:nvSpPr>
          <p:cNvPr id="9" name="Footer Placeholder 4"/>
          <p:cNvSpPr>
            <a:spLocks noGrp="1"/>
          </p:cNvSpPr>
          <p:nvPr>
            <p:ph type="ftr" sz="quarter" idx="3"/>
          </p:nvPr>
        </p:nvSpPr>
        <p:spPr>
          <a:xfrm>
            <a:off x="7110152" y="4735514"/>
            <a:ext cx="780434" cy="273844"/>
          </a:xfrm>
          <a:prstGeom prst="rect">
            <a:avLst/>
          </a:prstGeom>
        </p:spPr>
        <p:txBody>
          <a:bodyPr vert="horz" lIns="91440" tIns="45720" rIns="91440" bIns="45720" rtlCol="0" anchor="ctr"/>
          <a:lstStyle>
            <a:lvl1pPr algn="r">
              <a:defRPr sz="800" b="1">
                <a:solidFill>
                  <a:schemeClr val="tx1"/>
                </a:solidFill>
              </a:defRPr>
            </a:lvl1pPr>
          </a:lstStyle>
          <a:p>
            <a:r>
              <a:rPr lang="en-US" smtClean="0"/>
              <a:t>© Finpro</a:t>
            </a:r>
            <a:endParaRPr lang="en-US" dirty="0"/>
          </a:p>
        </p:txBody>
      </p:sp>
      <p:sp>
        <p:nvSpPr>
          <p:cNvPr id="10" name="Slide Number Placeholder 5"/>
          <p:cNvSpPr>
            <a:spLocks noGrp="1"/>
          </p:cNvSpPr>
          <p:nvPr>
            <p:ph type="sldNum" sz="quarter" idx="4"/>
          </p:nvPr>
        </p:nvSpPr>
        <p:spPr>
          <a:xfrm>
            <a:off x="8146800" y="4735514"/>
            <a:ext cx="540000" cy="273844"/>
          </a:xfrm>
          <a:prstGeom prst="rect">
            <a:avLst/>
          </a:prstGeom>
        </p:spPr>
        <p:txBody>
          <a:bodyPr vert="horz" lIns="0" tIns="0" rIns="0" bIns="0" rtlCol="0" anchor="ctr"/>
          <a:lstStyle>
            <a:lvl1pPr algn="r">
              <a:defRPr sz="800" b="1">
                <a:solidFill>
                  <a:schemeClr val="tx1"/>
                </a:solidFill>
              </a:defRPr>
            </a:lvl1pPr>
          </a:lstStyle>
          <a:p>
            <a:fld id="{D5589AB7-8F63-43B1-8685-FE98C6B57616}" type="slidenum">
              <a:rPr lang="en-US" smtClean="0"/>
              <a:pPr/>
              <a:t>‹#›</a:t>
            </a:fld>
            <a:endParaRPr lang="en-US" dirty="0"/>
          </a:p>
        </p:txBody>
      </p:sp>
    </p:spTree>
    <p:extLst>
      <p:ext uri="{BB962C8B-B14F-4D97-AF65-F5344CB8AC3E}">
        <p14:creationId xmlns:p14="http://schemas.microsoft.com/office/powerpoint/2010/main" val="189140906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Map - Scandinavi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1600"/>
            </a:lvl1pPr>
            <a:lvl2pPr>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4638E3A-E279-C74B-B73A-7658BEC75DD8}" type="datetime1">
              <a:rPr lang="fi-FI" smtClean="0"/>
              <a:t>5.6.2018</a:t>
            </a:fld>
            <a:endParaRPr lang="en-US"/>
          </a:p>
        </p:txBody>
      </p:sp>
      <p:sp>
        <p:nvSpPr>
          <p:cNvPr id="5" name="Footer Placeholder 4"/>
          <p:cNvSpPr>
            <a:spLocks noGrp="1"/>
          </p:cNvSpPr>
          <p:nvPr>
            <p:ph type="ftr" sz="quarter" idx="11"/>
          </p:nvPr>
        </p:nvSpPr>
        <p:spPr>
          <a:xfrm>
            <a:off x="7110152" y="4735514"/>
            <a:ext cx="780434" cy="273844"/>
          </a:xfrm>
          <a:prstGeom prst="rect">
            <a:avLst/>
          </a:prstGeom>
        </p:spPr>
        <p:txBody>
          <a:bodyPr/>
          <a:lstStyle/>
          <a:p>
            <a:r>
              <a:rPr lang="en-US" smtClean="0"/>
              <a:t>© Finpro</a:t>
            </a:r>
            <a:endParaRPr lang="en-US"/>
          </a:p>
        </p:txBody>
      </p:sp>
      <p:sp>
        <p:nvSpPr>
          <p:cNvPr id="6" name="Slide Number Placeholder 5"/>
          <p:cNvSpPr>
            <a:spLocks noGrp="1"/>
          </p:cNvSpPr>
          <p:nvPr>
            <p:ph type="sldNum" sz="quarter" idx="12"/>
          </p:nvPr>
        </p:nvSpPr>
        <p:spPr/>
        <p:txBody>
          <a:bodyPr/>
          <a:lstStyle/>
          <a:p>
            <a:fld id="{D5589AB7-8F63-43B1-8685-FE98C6B57616}" type="slidenum">
              <a:rPr lang="en-US" smtClean="0"/>
              <a:t>‹#›</a:t>
            </a:fld>
            <a:endParaRPr lang="en-US"/>
          </a:p>
        </p:txBody>
      </p:sp>
      <p:cxnSp>
        <p:nvCxnSpPr>
          <p:cNvPr id="7" name="Straight Connector 6"/>
          <p:cNvCxnSpPr/>
          <p:nvPr userDrawn="1"/>
        </p:nvCxnSpPr>
        <p:spPr>
          <a:xfrm>
            <a:off x="468150" y="867927"/>
            <a:ext cx="5667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395043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Map - Northern Europ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1600"/>
            </a:lvl1pPr>
            <a:lvl2pPr>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4638E3A-E279-C74B-B73A-7658BEC75DD8}" type="datetime1">
              <a:rPr lang="fi-FI" smtClean="0"/>
              <a:t>5.6.2018</a:t>
            </a:fld>
            <a:endParaRPr lang="en-US"/>
          </a:p>
        </p:txBody>
      </p:sp>
      <p:sp>
        <p:nvSpPr>
          <p:cNvPr id="5" name="Footer Placeholder 4"/>
          <p:cNvSpPr>
            <a:spLocks noGrp="1"/>
          </p:cNvSpPr>
          <p:nvPr>
            <p:ph type="ftr" sz="quarter" idx="11"/>
          </p:nvPr>
        </p:nvSpPr>
        <p:spPr>
          <a:xfrm>
            <a:off x="7110152" y="4735514"/>
            <a:ext cx="780434" cy="273844"/>
          </a:xfrm>
          <a:prstGeom prst="rect">
            <a:avLst/>
          </a:prstGeom>
        </p:spPr>
        <p:txBody>
          <a:bodyPr/>
          <a:lstStyle/>
          <a:p>
            <a:r>
              <a:rPr lang="en-US" smtClean="0"/>
              <a:t>© Finpro</a:t>
            </a:r>
            <a:endParaRPr lang="en-US"/>
          </a:p>
        </p:txBody>
      </p:sp>
      <p:sp>
        <p:nvSpPr>
          <p:cNvPr id="6" name="Slide Number Placeholder 5"/>
          <p:cNvSpPr>
            <a:spLocks noGrp="1"/>
          </p:cNvSpPr>
          <p:nvPr>
            <p:ph type="sldNum" sz="quarter" idx="12"/>
          </p:nvPr>
        </p:nvSpPr>
        <p:spPr/>
        <p:txBody>
          <a:bodyPr/>
          <a:lstStyle/>
          <a:p>
            <a:fld id="{D5589AB7-8F63-43B1-8685-FE98C6B57616}" type="slidenum">
              <a:rPr lang="en-US" smtClean="0"/>
              <a:t>‹#›</a:t>
            </a:fld>
            <a:endParaRPr lang="en-US"/>
          </a:p>
        </p:txBody>
      </p:sp>
      <p:cxnSp>
        <p:nvCxnSpPr>
          <p:cNvPr id="7" name="Straight Connector 6"/>
          <p:cNvCxnSpPr/>
          <p:nvPr userDrawn="1"/>
        </p:nvCxnSpPr>
        <p:spPr>
          <a:xfrm>
            <a:off x="468150" y="867927"/>
            <a:ext cx="5667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30855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Map - Europ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1600"/>
            </a:lvl1pPr>
            <a:lvl2pPr>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4638E3A-E279-C74B-B73A-7658BEC75DD8}" type="datetime1">
              <a:rPr lang="fi-FI" smtClean="0"/>
              <a:t>5.6.2018</a:t>
            </a:fld>
            <a:endParaRPr lang="en-US"/>
          </a:p>
        </p:txBody>
      </p:sp>
      <p:sp>
        <p:nvSpPr>
          <p:cNvPr id="5" name="Footer Placeholder 4"/>
          <p:cNvSpPr>
            <a:spLocks noGrp="1"/>
          </p:cNvSpPr>
          <p:nvPr>
            <p:ph type="ftr" sz="quarter" idx="11"/>
          </p:nvPr>
        </p:nvSpPr>
        <p:spPr>
          <a:xfrm>
            <a:off x="7110152" y="4735514"/>
            <a:ext cx="780434" cy="273844"/>
          </a:xfrm>
          <a:prstGeom prst="rect">
            <a:avLst/>
          </a:prstGeom>
        </p:spPr>
        <p:txBody>
          <a:bodyPr/>
          <a:lstStyle/>
          <a:p>
            <a:r>
              <a:rPr lang="en-US" smtClean="0"/>
              <a:t>© Finpro</a:t>
            </a:r>
            <a:endParaRPr lang="en-US"/>
          </a:p>
        </p:txBody>
      </p:sp>
      <p:sp>
        <p:nvSpPr>
          <p:cNvPr id="6" name="Slide Number Placeholder 5"/>
          <p:cNvSpPr>
            <a:spLocks noGrp="1"/>
          </p:cNvSpPr>
          <p:nvPr>
            <p:ph type="sldNum" sz="quarter" idx="12"/>
          </p:nvPr>
        </p:nvSpPr>
        <p:spPr/>
        <p:txBody>
          <a:bodyPr/>
          <a:lstStyle/>
          <a:p>
            <a:fld id="{D5589AB7-8F63-43B1-8685-FE98C6B57616}" type="slidenum">
              <a:rPr lang="en-US" smtClean="0"/>
              <a:t>‹#›</a:t>
            </a:fld>
            <a:endParaRPr lang="en-US"/>
          </a:p>
        </p:txBody>
      </p:sp>
      <p:cxnSp>
        <p:nvCxnSpPr>
          <p:cNvPr id="7" name="Straight Connector 6"/>
          <p:cNvCxnSpPr/>
          <p:nvPr userDrawn="1"/>
        </p:nvCxnSpPr>
        <p:spPr>
          <a:xfrm>
            <a:off x="468150" y="867927"/>
            <a:ext cx="5667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511092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Map - Wor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1600"/>
            </a:lvl1pPr>
            <a:lvl2pPr>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4638E3A-E279-C74B-B73A-7658BEC75DD8}" type="datetime1">
              <a:rPr lang="fi-FI" smtClean="0"/>
              <a:t>5.6.2018</a:t>
            </a:fld>
            <a:endParaRPr lang="en-US"/>
          </a:p>
        </p:txBody>
      </p:sp>
      <p:sp>
        <p:nvSpPr>
          <p:cNvPr id="5" name="Footer Placeholder 4"/>
          <p:cNvSpPr>
            <a:spLocks noGrp="1"/>
          </p:cNvSpPr>
          <p:nvPr>
            <p:ph type="ftr" sz="quarter" idx="11"/>
          </p:nvPr>
        </p:nvSpPr>
        <p:spPr>
          <a:xfrm>
            <a:off x="7110152" y="4735514"/>
            <a:ext cx="780434" cy="273844"/>
          </a:xfrm>
          <a:prstGeom prst="rect">
            <a:avLst/>
          </a:prstGeom>
        </p:spPr>
        <p:txBody>
          <a:bodyPr/>
          <a:lstStyle/>
          <a:p>
            <a:r>
              <a:rPr lang="en-US" smtClean="0"/>
              <a:t>© Finpro</a:t>
            </a:r>
            <a:endParaRPr lang="en-US"/>
          </a:p>
        </p:txBody>
      </p:sp>
      <p:sp>
        <p:nvSpPr>
          <p:cNvPr id="6" name="Slide Number Placeholder 5"/>
          <p:cNvSpPr>
            <a:spLocks noGrp="1"/>
          </p:cNvSpPr>
          <p:nvPr>
            <p:ph type="sldNum" sz="quarter" idx="12"/>
          </p:nvPr>
        </p:nvSpPr>
        <p:spPr/>
        <p:txBody>
          <a:bodyPr/>
          <a:lstStyle/>
          <a:p>
            <a:fld id="{D5589AB7-8F63-43B1-8685-FE98C6B57616}" type="slidenum">
              <a:rPr lang="en-US" smtClean="0"/>
              <a:t>‹#›</a:t>
            </a:fld>
            <a:endParaRPr lang="en-US"/>
          </a:p>
        </p:txBody>
      </p:sp>
      <p:cxnSp>
        <p:nvCxnSpPr>
          <p:cNvPr id="7" name="Straight Connector 6"/>
          <p:cNvCxnSpPr/>
          <p:nvPr userDrawn="1"/>
        </p:nvCxnSpPr>
        <p:spPr>
          <a:xfrm>
            <a:off x="468150" y="867927"/>
            <a:ext cx="5667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031576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theme" Target="../theme/theme1.xml"/><Relationship Id="rId25"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468312" y="195262"/>
            <a:ext cx="8218488" cy="539751"/>
          </a:xfrm>
          <a:prstGeom prst="rect">
            <a:avLst/>
          </a:prstGeom>
        </p:spPr>
        <p:txBody>
          <a:bodyPr vert="horz" lIns="0" tIns="0" rIns="0" bIns="0" rtlCol="0" anchor="b"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68312" y="1058863"/>
            <a:ext cx="8207376" cy="3536537"/>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797201" y="4735514"/>
            <a:ext cx="1080000" cy="273844"/>
          </a:xfrm>
          <a:prstGeom prst="rect">
            <a:avLst/>
          </a:prstGeom>
        </p:spPr>
        <p:txBody>
          <a:bodyPr vert="horz" lIns="91440" tIns="45720" rIns="91440" bIns="45720" rtlCol="0" anchor="ctr"/>
          <a:lstStyle>
            <a:lvl1pPr algn="r">
              <a:defRPr sz="800" b="1">
                <a:solidFill>
                  <a:schemeClr val="tx1"/>
                </a:solidFill>
              </a:defRPr>
            </a:lvl1pPr>
          </a:lstStyle>
          <a:p>
            <a:fld id="{F328A621-68D8-7F46-971F-D785807BC751}" type="datetime1">
              <a:rPr lang="fi-FI" smtClean="0"/>
              <a:pPr/>
              <a:t>5.6.2018</a:t>
            </a:fld>
            <a:endParaRPr lang="en-US" dirty="0"/>
          </a:p>
        </p:txBody>
      </p:sp>
      <p:sp>
        <p:nvSpPr>
          <p:cNvPr id="6" name="Slide Number Placeholder 5"/>
          <p:cNvSpPr>
            <a:spLocks noGrp="1"/>
          </p:cNvSpPr>
          <p:nvPr>
            <p:ph type="sldNum" sz="quarter" idx="4"/>
          </p:nvPr>
        </p:nvSpPr>
        <p:spPr>
          <a:xfrm>
            <a:off x="8146800" y="4735514"/>
            <a:ext cx="540000" cy="273844"/>
          </a:xfrm>
          <a:prstGeom prst="rect">
            <a:avLst/>
          </a:prstGeom>
        </p:spPr>
        <p:txBody>
          <a:bodyPr vert="horz" lIns="0" tIns="0" rIns="0" bIns="0" rtlCol="0" anchor="ctr"/>
          <a:lstStyle>
            <a:lvl1pPr algn="r">
              <a:defRPr sz="800" b="1">
                <a:solidFill>
                  <a:schemeClr val="tx1"/>
                </a:solidFill>
              </a:defRPr>
            </a:lvl1pPr>
          </a:lstStyle>
          <a:p>
            <a:fld id="{D5589AB7-8F63-43B1-8685-FE98C6B57616}" type="slidenum">
              <a:rPr lang="en-US" smtClean="0"/>
              <a:pPr/>
              <a:t>‹#›</a:t>
            </a:fld>
            <a:endParaRPr lang="en-US" dirty="0"/>
          </a:p>
        </p:txBody>
      </p:sp>
    </p:spTree>
    <p:extLst>
      <p:ext uri="{BB962C8B-B14F-4D97-AF65-F5344CB8AC3E}">
        <p14:creationId xmlns:p14="http://schemas.microsoft.com/office/powerpoint/2010/main" val="983251250"/>
      </p:ext>
    </p:extLst>
  </p:cSld>
  <p:clrMap bg1="lt1" tx1="dk1" bg2="lt2" tx2="dk2" accent1="accent1" accent2="accent2" accent3="accent3" accent4="accent4" accent5="accent5" accent6="accent6" hlink="hlink" folHlink="folHlink"/>
  <p:sldLayoutIdLst>
    <p:sldLayoutId id="2147483673" r:id="rId1"/>
    <p:sldLayoutId id="2147483692" r:id="rId2"/>
    <p:sldLayoutId id="2147483693" r:id="rId3"/>
    <p:sldLayoutId id="2147483686" r:id="rId4"/>
    <p:sldLayoutId id="2147483674" r:id="rId5"/>
    <p:sldLayoutId id="2147483694" r:id="rId6"/>
    <p:sldLayoutId id="2147483695" r:id="rId7"/>
    <p:sldLayoutId id="2147483696" r:id="rId8"/>
    <p:sldLayoutId id="2147483697" r:id="rId9"/>
    <p:sldLayoutId id="2147483679" r:id="rId10"/>
    <p:sldLayoutId id="2147483685" r:id="rId11"/>
    <p:sldLayoutId id="2147483703" r:id="rId12"/>
    <p:sldLayoutId id="2147483702" r:id="rId13"/>
    <p:sldLayoutId id="2147483689" r:id="rId14"/>
    <p:sldLayoutId id="2147483704" r:id="rId15"/>
    <p:sldLayoutId id="2147483687" r:id="rId16"/>
    <p:sldLayoutId id="2147483691" r:id="rId17"/>
    <p:sldLayoutId id="2147483682" r:id="rId18"/>
    <p:sldLayoutId id="2147483683" r:id="rId19"/>
    <p:sldLayoutId id="2147483678" r:id="rId20"/>
    <p:sldLayoutId id="2147483688" r:id="rId21"/>
    <p:sldLayoutId id="2147483681" r:id="rId22"/>
    <p:sldLayoutId id="2147483684" r:id="rId23"/>
  </p:sldLayoutIdLst>
  <p:timing>
    <p:tnLst>
      <p:par>
        <p:cTn id="1" dur="indefinite" restart="never" nodeType="tmRoot"/>
      </p:par>
    </p:tnLst>
  </p:timing>
  <p:hf hdr="0"/>
  <p:txStyles>
    <p:titleStyle>
      <a:lvl1pPr algn="l" defTabSz="6858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135000" indent="-135000" algn="l" defTabSz="6858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1pPr>
      <a:lvl2pPr marL="337500" indent="-135000" algn="l" defTabSz="685800" rtl="0" eaLnBrk="1" latinLnBrk="0" hangingPunct="1">
        <a:lnSpc>
          <a:spcPct val="100000"/>
        </a:lnSpc>
        <a:spcBef>
          <a:spcPts val="324"/>
        </a:spcBef>
        <a:buFont typeface="Calibri" panose="020F0502020204030204" pitchFamily="34" charset="0"/>
        <a:buChar char="–"/>
        <a:defRPr sz="1600" kern="1200">
          <a:solidFill>
            <a:schemeClr val="tx1"/>
          </a:solidFill>
          <a:latin typeface="+mn-lt"/>
          <a:ea typeface="+mn-ea"/>
          <a:cs typeface="+mn-cs"/>
        </a:defRPr>
      </a:lvl2pPr>
      <a:lvl3pPr marL="540000" indent="-135000" algn="l" defTabSz="685800" rtl="0" eaLnBrk="1" latinLnBrk="0" hangingPunct="1">
        <a:lnSpc>
          <a:spcPct val="100000"/>
        </a:lnSpc>
        <a:spcBef>
          <a:spcPts val="324"/>
        </a:spcBef>
        <a:buFont typeface="Arial" panose="020B0604020202020204" pitchFamily="34" charset="0"/>
        <a:buChar char="•"/>
        <a:defRPr sz="1600" kern="1200">
          <a:solidFill>
            <a:schemeClr val="tx1"/>
          </a:solidFill>
          <a:latin typeface="+mn-lt"/>
          <a:ea typeface="+mn-ea"/>
          <a:cs typeface="+mn-cs"/>
        </a:defRPr>
      </a:lvl3pPr>
      <a:lvl4pPr marL="756000" indent="-135000" algn="l" defTabSz="685800" rtl="0" eaLnBrk="1" latinLnBrk="0" hangingPunct="1">
        <a:lnSpc>
          <a:spcPct val="100000"/>
        </a:lnSpc>
        <a:spcBef>
          <a:spcPts val="324"/>
        </a:spcBef>
        <a:buFont typeface="Arial" panose="020B0604020202020204" pitchFamily="34" charset="0"/>
        <a:buChar char="•"/>
        <a:defRPr sz="1600" kern="1200">
          <a:solidFill>
            <a:schemeClr val="tx1"/>
          </a:solidFill>
          <a:latin typeface="+mn-lt"/>
          <a:ea typeface="+mn-ea"/>
          <a:cs typeface="+mn-cs"/>
        </a:defRPr>
      </a:lvl4pPr>
      <a:lvl5pPr marL="972000" indent="-135000" algn="l" defTabSz="685800" rtl="0" eaLnBrk="1" latinLnBrk="0" hangingPunct="1">
        <a:lnSpc>
          <a:spcPct val="100000"/>
        </a:lnSpc>
        <a:spcBef>
          <a:spcPts val="324"/>
        </a:spcBef>
        <a:buFont typeface="Arial" panose="020B0604020202020204" pitchFamily="34" charset="0"/>
        <a:buChar char="•"/>
        <a:defRPr sz="1600" kern="1200">
          <a:solidFill>
            <a:schemeClr val="tx1"/>
          </a:solidFill>
          <a:latin typeface="+mn-lt"/>
          <a:ea typeface="+mn-ea"/>
          <a:cs typeface="+mn-cs"/>
        </a:defRPr>
      </a:lvl5pPr>
      <a:lvl6pPr marL="1188000" indent="-135000" algn="l" defTabSz="685800" rtl="0" eaLnBrk="1" latinLnBrk="0" hangingPunct="1">
        <a:lnSpc>
          <a:spcPct val="100000"/>
        </a:lnSpc>
        <a:spcBef>
          <a:spcPts val="324"/>
        </a:spcBef>
        <a:buFont typeface="Arial" panose="020B0604020202020204" pitchFamily="34" charset="0"/>
        <a:buChar char="•"/>
        <a:defRPr sz="1200" kern="1200">
          <a:solidFill>
            <a:schemeClr val="tx1"/>
          </a:solidFill>
          <a:latin typeface="+mn-lt"/>
          <a:ea typeface="+mn-ea"/>
          <a:cs typeface="+mn-cs"/>
        </a:defRPr>
      </a:lvl6pPr>
      <a:lvl7pPr marL="1404000" indent="-135000" algn="l" defTabSz="685800" rtl="0" eaLnBrk="1" latinLnBrk="0" hangingPunct="1">
        <a:lnSpc>
          <a:spcPct val="100000"/>
        </a:lnSpc>
        <a:spcBef>
          <a:spcPts val="324"/>
        </a:spcBef>
        <a:buFont typeface="Arial" panose="020B0604020202020204" pitchFamily="34" charset="0"/>
        <a:buChar char="•"/>
        <a:defRPr sz="1200" kern="1200">
          <a:solidFill>
            <a:schemeClr val="tx1"/>
          </a:solidFill>
          <a:latin typeface="+mn-lt"/>
          <a:ea typeface="+mn-ea"/>
          <a:cs typeface="+mn-cs"/>
        </a:defRPr>
      </a:lvl7pPr>
      <a:lvl8pPr marL="1620000" indent="-135000" algn="l" defTabSz="685800" rtl="0" eaLnBrk="1" latinLnBrk="0" hangingPunct="1">
        <a:lnSpc>
          <a:spcPct val="100000"/>
        </a:lnSpc>
        <a:spcBef>
          <a:spcPts val="324"/>
        </a:spcBef>
        <a:buFont typeface="Arial" panose="020B0604020202020204" pitchFamily="34" charset="0"/>
        <a:buChar char="•"/>
        <a:defRPr sz="1200" kern="1200">
          <a:solidFill>
            <a:schemeClr val="tx1"/>
          </a:solidFill>
          <a:latin typeface="+mn-lt"/>
          <a:ea typeface="+mn-ea"/>
          <a:cs typeface="+mn-cs"/>
        </a:defRPr>
      </a:lvl8pPr>
      <a:lvl9pPr marL="1836000" indent="-135000" algn="l" defTabSz="685800" rtl="0" eaLnBrk="1" latinLnBrk="0" hangingPunct="1">
        <a:lnSpc>
          <a:spcPct val="100000"/>
        </a:lnSpc>
        <a:spcBef>
          <a:spcPts val="324"/>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667" userDrawn="1">
          <p15:clr>
            <a:srgbClr val="F26B43"/>
          </p15:clr>
        </p15:guide>
        <p15:guide id="2" pos="295" userDrawn="1">
          <p15:clr>
            <a:srgbClr val="F26B43"/>
          </p15:clr>
        </p15:guide>
        <p15:guide id="3" orient="horz" pos="463" userDrawn="1">
          <p15:clr>
            <a:srgbClr val="F26B43"/>
          </p15:clr>
        </p15:guide>
        <p15:guide id="4" orient="horz" pos="2890" userDrawn="1">
          <p15:clr>
            <a:srgbClr val="F26B43"/>
          </p15:clr>
        </p15:guide>
        <p15:guide id="5" pos="5465" userDrawn="1">
          <p15:clr>
            <a:srgbClr val="F26B43"/>
          </p15:clr>
        </p15:guide>
        <p15:guide id="6" orient="horz" pos="123" userDrawn="1">
          <p15:clr>
            <a:srgbClr val="F26B43"/>
          </p15:clr>
        </p15:guide>
        <p15:guide id="7" pos="2857" userDrawn="1">
          <p15:clr>
            <a:srgbClr val="F26B43"/>
          </p15:clr>
        </p15:guide>
        <p15:guide id="8" pos="292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19.xml"/><Relationship Id="rId2"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2.png"/><Relationship Id="rId6" Type="http://schemas.openxmlformats.org/officeDocument/2006/relationships/image" Target="../media/image19.jpeg"/><Relationship Id="rId7" Type="http://schemas.openxmlformats.org/officeDocument/2006/relationships/image" Target="../media/image39.jpeg"/><Relationship Id="rId8" Type="http://schemas.openxmlformats.org/officeDocument/2006/relationships/image" Target="../media/image40.emf"/><Relationship Id="rId9" Type="http://schemas.openxmlformats.org/officeDocument/2006/relationships/image" Target="../media/image17.png"/><Relationship Id="rId1" Type="http://schemas.openxmlformats.org/officeDocument/2006/relationships/slideLayout" Target="../slideLayouts/slideLayout19.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2.png"/><Relationship Id="rId5" Type="http://schemas.openxmlformats.org/officeDocument/2006/relationships/image" Target="../media/image19.jpeg"/><Relationship Id="rId6" Type="http://schemas.openxmlformats.org/officeDocument/2006/relationships/image" Target="../media/image42.png"/><Relationship Id="rId7" Type="http://schemas.openxmlformats.org/officeDocument/2006/relationships/image" Target="../media/image43.jpeg"/><Relationship Id="rId8" Type="http://schemas.openxmlformats.org/officeDocument/2006/relationships/image" Target="../media/image44.emf"/><Relationship Id="rId9" Type="http://schemas.openxmlformats.org/officeDocument/2006/relationships/image" Target="../media/image17.png"/><Relationship Id="rId1" Type="http://schemas.openxmlformats.org/officeDocument/2006/relationships/slideLayout" Target="../slideLayouts/slideLayout19.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2.png"/><Relationship Id="rId5" Type="http://schemas.openxmlformats.org/officeDocument/2006/relationships/image" Target="../media/image19.jpeg"/><Relationship Id="rId6" Type="http://schemas.openxmlformats.org/officeDocument/2006/relationships/image" Target="../media/image17.png"/><Relationship Id="rId1" Type="http://schemas.openxmlformats.org/officeDocument/2006/relationships/slideLayout" Target="../slideLayouts/slideLayout19.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2.png"/><Relationship Id="rId5" Type="http://schemas.openxmlformats.org/officeDocument/2006/relationships/image" Target="../media/image17.png"/><Relationship Id="rId1" Type="http://schemas.openxmlformats.org/officeDocument/2006/relationships/slideLayout" Target="../slideLayouts/slideLayout19.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2.png"/><Relationship Id="rId5" Type="http://schemas.openxmlformats.org/officeDocument/2006/relationships/image" Target="../media/image19.jpeg"/><Relationship Id="rId6" Type="http://schemas.openxmlformats.org/officeDocument/2006/relationships/image" Target="../media/image17.png"/><Relationship Id="rId1" Type="http://schemas.openxmlformats.org/officeDocument/2006/relationships/slideLayout" Target="../slideLayouts/slideLayout19.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png"/><Relationship Id="rId5" Type="http://schemas.openxmlformats.org/officeDocument/2006/relationships/image" Target="../media/image19.jpeg"/><Relationship Id="rId6" Type="http://schemas.openxmlformats.org/officeDocument/2006/relationships/image" Target="../media/image21.emf"/><Relationship Id="rId7" Type="http://schemas.openxmlformats.org/officeDocument/2006/relationships/image" Target="../media/image22.emf"/><Relationship Id="rId8" Type="http://schemas.openxmlformats.org/officeDocument/2006/relationships/image" Target="../media/image23.emf"/><Relationship Id="rId9" Type="http://schemas.openxmlformats.org/officeDocument/2006/relationships/image" Target="../media/image24.emf"/><Relationship Id="rId10" Type="http://schemas.openxmlformats.org/officeDocument/2006/relationships/image" Target="../media/image25.emf"/><Relationship Id="rId11" Type="http://schemas.openxmlformats.org/officeDocument/2006/relationships/image" Target="../media/image17.png"/><Relationship Id="rId1" Type="http://schemas.openxmlformats.org/officeDocument/2006/relationships/slideLayout" Target="../slideLayouts/slideLayout19.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png"/><Relationship Id="rId5" Type="http://schemas.openxmlformats.org/officeDocument/2006/relationships/image" Target="../media/image19.jpeg"/><Relationship Id="rId6" Type="http://schemas.openxmlformats.org/officeDocument/2006/relationships/image" Target="../media/image27.emf"/><Relationship Id="rId7" Type="http://schemas.openxmlformats.org/officeDocument/2006/relationships/image" Target="../media/image24.emf"/><Relationship Id="rId8" Type="http://schemas.openxmlformats.org/officeDocument/2006/relationships/image" Target="../media/image28.emf"/><Relationship Id="rId9" Type="http://schemas.openxmlformats.org/officeDocument/2006/relationships/image" Target="../media/image17.png"/><Relationship Id="rId1" Type="http://schemas.openxmlformats.org/officeDocument/2006/relationships/slideLayout" Target="../slideLayouts/slideLayout19.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2.png"/><Relationship Id="rId5" Type="http://schemas.openxmlformats.org/officeDocument/2006/relationships/image" Target="../media/image30.jp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17.png"/><Relationship Id="rId1" Type="http://schemas.openxmlformats.org/officeDocument/2006/relationships/slideLayout" Target="../slideLayouts/slideLayout19.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2.png"/><Relationship Id="rId5" Type="http://schemas.openxmlformats.org/officeDocument/2006/relationships/image" Target="../media/image19.jpeg"/><Relationship Id="rId6" Type="http://schemas.openxmlformats.org/officeDocument/2006/relationships/image" Target="../media/image27.emf"/><Relationship Id="rId7" Type="http://schemas.openxmlformats.org/officeDocument/2006/relationships/image" Target="../media/image24.emf"/><Relationship Id="rId8" Type="http://schemas.openxmlformats.org/officeDocument/2006/relationships/image" Target="../media/image17.png"/><Relationship Id="rId1" Type="http://schemas.openxmlformats.org/officeDocument/2006/relationships/slideLayout" Target="../slideLayouts/slideLayout19.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2.png"/><Relationship Id="rId5" Type="http://schemas.openxmlformats.org/officeDocument/2006/relationships/image" Target="../media/image30.jpg"/><Relationship Id="rId6" Type="http://schemas.openxmlformats.org/officeDocument/2006/relationships/image" Target="../media/image17.png"/><Relationship Id="rId1" Type="http://schemas.openxmlformats.org/officeDocument/2006/relationships/slideLayout" Target="../slideLayouts/slideLayout19.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2.png"/><Relationship Id="rId5" Type="http://schemas.openxmlformats.org/officeDocument/2006/relationships/image" Target="../media/image19.jpeg"/><Relationship Id="rId6" Type="http://schemas.openxmlformats.org/officeDocument/2006/relationships/image" Target="../media/image17.png"/><Relationship Id="rId1" Type="http://schemas.openxmlformats.org/officeDocument/2006/relationships/slideLayout" Target="../slideLayouts/slideLayout19.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2.png"/><Relationship Id="rId5" Type="http://schemas.openxmlformats.org/officeDocument/2006/relationships/image" Target="../media/image19.jpeg"/><Relationship Id="rId6" Type="http://schemas.openxmlformats.org/officeDocument/2006/relationships/image" Target="../media/image21.emf"/><Relationship Id="rId7" Type="http://schemas.openxmlformats.org/officeDocument/2006/relationships/image" Target="../media/image17.png"/><Relationship Id="rId1" Type="http://schemas.openxmlformats.org/officeDocument/2006/relationships/slideLayout" Target="../slideLayouts/slideLayout19.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5223"/>
          <a:stretch/>
        </p:blipFill>
        <p:spPr>
          <a:xfrm>
            <a:off x="-1" y="1029"/>
            <a:ext cx="9159403" cy="5178331"/>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10509"/>
          <a:stretch/>
        </p:blipFill>
        <p:spPr>
          <a:xfrm>
            <a:off x="0" y="0"/>
            <a:ext cx="9144000" cy="463506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5179360"/>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731" y="4755098"/>
            <a:ext cx="545123" cy="232123"/>
          </a:xfrm>
          <a:prstGeom prst="rect">
            <a:avLst/>
          </a:prstGeom>
        </p:spPr>
      </p:pic>
    </p:spTree>
    <p:extLst>
      <p:ext uri="{BB962C8B-B14F-4D97-AF65-F5344CB8AC3E}">
        <p14:creationId xmlns:p14="http://schemas.microsoft.com/office/powerpoint/2010/main" val="414193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B178B7-3243-1D44-B3CC-384B57B620F7}" type="datetime1">
              <a:rPr lang="fi-FI" smtClean="0"/>
              <a:t>5.6.2018</a:t>
            </a:fld>
            <a:endParaRPr lang="en-US" dirty="0"/>
          </a:p>
        </p:txBody>
      </p:sp>
      <p:sp>
        <p:nvSpPr>
          <p:cNvPr id="3" name="Slide Number Placeholder 2"/>
          <p:cNvSpPr>
            <a:spLocks noGrp="1"/>
          </p:cNvSpPr>
          <p:nvPr>
            <p:ph type="sldNum" sz="quarter" idx="12"/>
          </p:nvPr>
        </p:nvSpPr>
        <p:spPr/>
        <p:txBody>
          <a:bodyPr/>
          <a:lstStyle/>
          <a:p>
            <a:fld id="{D5589AB7-8F63-43B1-8685-FE98C6B57616}" type="slidenum">
              <a:rPr lang="en-US" smtClean="0"/>
              <a:t>10</a:t>
            </a:fld>
            <a:endParaRPr lang="en-US"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3" name="Picture 22"/>
          <p:cNvPicPr>
            <a:picLocks noChangeAspect="1"/>
          </p:cNvPicPr>
          <p:nvPr/>
        </p:nvPicPr>
        <p:blipFill rotWithShape="1">
          <a:blip r:embed="rId5" cstate="print">
            <a:extLst>
              <a:ext uri="{28A0092B-C50C-407E-A947-70E740481C1C}">
                <a14:useLocalDpi xmlns:a14="http://schemas.microsoft.com/office/drawing/2010/main" val="0"/>
              </a:ext>
            </a:extLst>
          </a:blip>
          <a:srcRect b="7932"/>
          <a:stretch/>
        </p:blipFill>
        <p:spPr>
          <a:xfrm>
            <a:off x="0" y="0"/>
            <a:ext cx="9144000" cy="4735514"/>
          </a:xfrm>
          <a:prstGeom prst="rect">
            <a:avLst/>
          </a:prstGeom>
        </p:spPr>
      </p:pic>
      <p:sp>
        <p:nvSpPr>
          <p:cNvPr id="6" name="TextBox 5"/>
          <p:cNvSpPr txBox="1"/>
          <p:nvPr/>
        </p:nvSpPr>
        <p:spPr>
          <a:xfrm>
            <a:off x="479425" y="349370"/>
            <a:ext cx="8207375" cy="954107"/>
          </a:xfrm>
          <a:prstGeom prst="rect">
            <a:avLst/>
          </a:prstGeom>
          <a:noFill/>
        </p:spPr>
        <p:txBody>
          <a:bodyPr wrap="square" rtlCol="0">
            <a:spAutoFit/>
          </a:bodyPr>
          <a:lstStyle/>
          <a:p>
            <a:pPr algn="ctr"/>
            <a:r>
              <a:rPr lang="fi-FI" sz="2800" b="1" dirty="0">
                <a:solidFill>
                  <a:schemeClr val="bg1"/>
                </a:solidFill>
              </a:rPr>
              <a:t>EXCELLENCE IN </a:t>
            </a:r>
            <a:endParaRPr lang="fi-FI" sz="2800" b="1" dirty="0" smtClean="0">
              <a:solidFill>
                <a:schemeClr val="bg1"/>
              </a:solidFill>
            </a:endParaRPr>
          </a:p>
          <a:p>
            <a:pPr algn="ctr"/>
            <a:r>
              <a:rPr lang="fi-FI" sz="2800" b="1" dirty="0" smtClean="0">
                <a:solidFill>
                  <a:schemeClr val="bg1"/>
                </a:solidFill>
              </a:rPr>
              <a:t>RENEWABLE </a:t>
            </a:r>
            <a:r>
              <a:rPr lang="fi-FI" sz="2800" b="1" dirty="0">
                <a:solidFill>
                  <a:schemeClr val="bg1"/>
                </a:solidFill>
              </a:rPr>
              <a:t>BIOFUELS</a:t>
            </a:r>
          </a:p>
        </p:txBody>
      </p:sp>
      <p:grpSp>
        <p:nvGrpSpPr>
          <p:cNvPr id="7" name="Group 6"/>
          <p:cNvGrpSpPr/>
          <p:nvPr/>
        </p:nvGrpSpPr>
        <p:grpSpPr>
          <a:xfrm>
            <a:off x="1524445" y="1498117"/>
            <a:ext cx="2479639" cy="2929655"/>
            <a:chOff x="1524445" y="1498117"/>
            <a:chExt cx="2479639" cy="2929655"/>
          </a:xfrm>
        </p:grpSpPr>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6449" t="21363" r="25151" b="8834"/>
            <a:stretch/>
          </p:blipFill>
          <p:spPr>
            <a:xfrm>
              <a:off x="1524445" y="1498117"/>
              <a:ext cx="2479639" cy="2929655"/>
            </a:xfrm>
            <a:prstGeom prst="rect">
              <a:avLst/>
            </a:prstGeom>
            <a:ln w="34925" cap="sq">
              <a:solidFill>
                <a:schemeClr val="bg1"/>
              </a:solidFill>
              <a:miter lim="800000"/>
            </a:ln>
          </p:spPr>
        </p:pic>
        <p:sp>
          <p:nvSpPr>
            <p:cNvPr id="9" name="Rectangle 8"/>
            <p:cNvSpPr/>
            <p:nvPr/>
          </p:nvSpPr>
          <p:spPr>
            <a:xfrm>
              <a:off x="1642779" y="1589379"/>
              <a:ext cx="2242970" cy="274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5073188" y="1498117"/>
            <a:ext cx="2479639" cy="2929655"/>
            <a:chOff x="1524445" y="1498117"/>
            <a:chExt cx="2479639" cy="2929655"/>
          </a:xfrm>
        </p:grpSpPr>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6449" t="21363" r="25151" b="8834"/>
            <a:stretch/>
          </p:blipFill>
          <p:spPr>
            <a:xfrm>
              <a:off x="1524445" y="1498117"/>
              <a:ext cx="2479639" cy="2929655"/>
            </a:xfrm>
            <a:prstGeom prst="rect">
              <a:avLst/>
            </a:prstGeom>
            <a:ln w="34925" cap="sq">
              <a:solidFill>
                <a:schemeClr val="bg1"/>
              </a:solidFill>
              <a:miter lim="800000"/>
            </a:ln>
          </p:spPr>
        </p:pic>
        <p:sp>
          <p:nvSpPr>
            <p:cNvPr id="12" name="Rectangle 11"/>
            <p:cNvSpPr/>
            <p:nvPr/>
          </p:nvSpPr>
          <p:spPr>
            <a:xfrm>
              <a:off x="1642779" y="1589379"/>
              <a:ext cx="2242970" cy="274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ttps://www.neste.com/sites/default/files/neste_logo_blue_rgb_500x149_2657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05524" y="2026562"/>
            <a:ext cx="1517479" cy="45220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732902" y="2828197"/>
            <a:ext cx="2251533" cy="1107996"/>
          </a:xfrm>
          <a:prstGeom prst="rect">
            <a:avLst/>
          </a:prstGeom>
          <a:noFill/>
        </p:spPr>
        <p:txBody>
          <a:bodyPr wrap="square" rtlCol="0">
            <a:spAutoFit/>
          </a:bodyPr>
          <a:lstStyle/>
          <a:p>
            <a:r>
              <a:rPr lang="en-US" sz="1400" b="1" dirty="0"/>
              <a:t>NESTE IS THE </a:t>
            </a:r>
            <a:r>
              <a:rPr lang="en-US" sz="2400" b="1" dirty="0"/>
              <a:t>WORLD’S  #1 </a:t>
            </a:r>
            <a:r>
              <a:rPr lang="en-US" sz="1400" b="1" dirty="0"/>
              <a:t>RENEWABLE DIESEL </a:t>
            </a:r>
            <a:r>
              <a:rPr lang="en-US" sz="1400" b="1" dirty="0" smtClean="0"/>
              <a:t>PRODUCER</a:t>
            </a:r>
            <a:endParaRPr lang="en-US" sz="1400" b="1" dirty="0"/>
          </a:p>
        </p:txBody>
      </p:sp>
      <p:sp>
        <p:nvSpPr>
          <p:cNvPr id="19" name="TextBox 18"/>
          <p:cNvSpPr txBox="1"/>
          <p:nvPr/>
        </p:nvSpPr>
        <p:spPr>
          <a:xfrm>
            <a:off x="5201277" y="2822868"/>
            <a:ext cx="2251533" cy="1292662"/>
          </a:xfrm>
          <a:prstGeom prst="rect">
            <a:avLst/>
          </a:prstGeom>
          <a:noFill/>
        </p:spPr>
        <p:txBody>
          <a:bodyPr wrap="square" rtlCol="0">
            <a:spAutoFit/>
          </a:bodyPr>
          <a:lstStyle/>
          <a:p>
            <a:r>
              <a:rPr lang="en-US" sz="1400" b="1" dirty="0"/>
              <a:t>THE </a:t>
            </a:r>
            <a:r>
              <a:rPr lang="en-US" sz="1400" b="1"/>
              <a:t>COMPANY </a:t>
            </a:r>
            <a:r>
              <a:rPr lang="en-US" sz="1400" b="1" smtClean="0"/>
              <a:t>IS </a:t>
            </a:r>
            <a:r>
              <a:rPr lang="en-US" sz="1400" b="1" dirty="0"/>
              <a:t>ALSO </a:t>
            </a:r>
          </a:p>
          <a:p>
            <a:r>
              <a:rPr lang="en-US" sz="2200" b="1" dirty="0"/>
              <a:t>THE LARGEST </a:t>
            </a:r>
            <a:r>
              <a:rPr lang="en-US" sz="1400" b="1" dirty="0"/>
              <a:t>WASTE- AND RESIDUE-BASED RENEWABLE FUEL PROVIDER</a:t>
            </a:r>
          </a:p>
        </p:txBody>
      </p:sp>
      <p:pic>
        <p:nvPicPr>
          <p:cNvPr id="25" name="Picture 24"/>
          <p:cNvPicPr>
            <a:picLocks noChangeAspect="1"/>
          </p:cNvPicPr>
          <p:nvPr/>
        </p:nvPicPr>
        <p:blipFill>
          <a:blip r:embed="rId8"/>
          <a:stretch>
            <a:fillRect/>
          </a:stretch>
        </p:blipFill>
        <p:spPr>
          <a:xfrm>
            <a:off x="6092092" y="1865207"/>
            <a:ext cx="469900" cy="736600"/>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731" y="4755098"/>
            <a:ext cx="545123" cy="232123"/>
          </a:xfrm>
          <a:prstGeom prst="rect">
            <a:avLst/>
          </a:prstGeom>
        </p:spPr>
      </p:pic>
    </p:spTree>
    <p:extLst>
      <p:ext uri="{BB962C8B-B14F-4D97-AF65-F5344CB8AC3E}">
        <p14:creationId xmlns:p14="http://schemas.microsoft.com/office/powerpoint/2010/main" val="29799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B178B7-3243-1D44-B3CC-384B57B620F7}" type="datetime1">
              <a:rPr lang="fi-FI" smtClean="0"/>
              <a:t>5.6.2018</a:t>
            </a:fld>
            <a:endParaRPr lang="en-US" dirty="0"/>
          </a:p>
        </p:txBody>
      </p:sp>
      <p:sp>
        <p:nvSpPr>
          <p:cNvPr id="3" name="Slide Number Placeholder 2"/>
          <p:cNvSpPr>
            <a:spLocks noGrp="1"/>
          </p:cNvSpPr>
          <p:nvPr>
            <p:ph type="sldNum" sz="quarter" idx="12"/>
          </p:nvPr>
        </p:nvSpPr>
        <p:spPr/>
        <p:txBody>
          <a:bodyPr/>
          <a:lstStyle/>
          <a:p>
            <a:fld id="{D5589AB7-8F63-43B1-8685-FE98C6B57616}" type="slidenum">
              <a:rPr lang="en-US" smtClean="0"/>
              <a:t>11</a:t>
            </a:fld>
            <a:endParaRPr lang="en-US" dirty="0"/>
          </a:p>
        </p:txBody>
      </p:sp>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b="15488"/>
          <a:stretch/>
        </p:blipFill>
        <p:spPr>
          <a:xfrm>
            <a:off x="0" y="-1"/>
            <a:ext cx="9144000" cy="5143501"/>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10540"/>
          <a:stretch/>
        </p:blipFill>
        <p:spPr>
          <a:xfrm>
            <a:off x="0" y="0"/>
            <a:ext cx="9144000" cy="4601372"/>
          </a:xfrm>
          <a:prstGeom prst="rect">
            <a:avLst/>
          </a:prstGeom>
        </p:spPr>
      </p:pic>
      <p:sp>
        <p:nvSpPr>
          <p:cNvPr id="6" name="TextBox 5"/>
          <p:cNvSpPr txBox="1"/>
          <p:nvPr/>
        </p:nvSpPr>
        <p:spPr>
          <a:xfrm>
            <a:off x="479425" y="349370"/>
            <a:ext cx="8207375" cy="954107"/>
          </a:xfrm>
          <a:prstGeom prst="rect">
            <a:avLst/>
          </a:prstGeom>
          <a:noFill/>
        </p:spPr>
        <p:txBody>
          <a:bodyPr wrap="square" rtlCol="0">
            <a:spAutoFit/>
          </a:bodyPr>
          <a:lstStyle/>
          <a:p>
            <a:pPr algn="ctr"/>
            <a:r>
              <a:rPr lang="fi-FI" sz="2800" b="1" dirty="0">
                <a:solidFill>
                  <a:schemeClr val="bg1"/>
                </a:solidFill>
              </a:rPr>
              <a:t>THE HOME OF HIGH-END </a:t>
            </a:r>
            <a:endParaRPr lang="fi-FI" sz="2800" b="1" dirty="0" smtClean="0">
              <a:solidFill>
                <a:schemeClr val="bg1"/>
              </a:solidFill>
            </a:endParaRPr>
          </a:p>
          <a:p>
            <a:pPr algn="ctr"/>
            <a:r>
              <a:rPr lang="fi-FI" sz="2800" b="1" dirty="0" smtClean="0">
                <a:solidFill>
                  <a:schemeClr val="bg1"/>
                </a:solidFill>
              </a:rPr>
              <a:t>BIOBASED INNOVATIONS</a:t>
            </a:r>
            <a:endParaRPr lang="fi-FI" sz="2800" b="1" dirty="0">
              <a:solidFill>
                <a:schemeClr val="bg1"/>
              </a:solidFill>
            </a:endParaRPr>
          </a:p>
        </p:txBody>
      </p:sp>
      <p:grpSp>
        <p:nvGrpSpPr>
          <p:cNvPr id="7" name="Group 6"/>
          <p:cNvGrpSpPr/>
          <p:nvPr/>
        </p:nvGrpSpPr>
        <p:grpSpPr>
          <a:xfrm>
            <a:off x="485793" y="1508391"/>
            <a:ext cx="2479639" cy="2929655"/>
            <a:chOff x="5008718" y="1498117"/>
            <a:chExt cx="2479639" cy="2929655"/>
          </a:xfrm>
        </p:grpSpPr>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6449" t="21363" r="25151" b="8834"/>
            <a:stretch/>
          </p:blipFill>
          <p:spPr>
            <a:xfrm>
              <a:off x="5008718" y="1498117"/>
              <a:ext cx="2479639" cy="2929655"/>
            </a:xfrm>
            <a:prstGeom prst="rect">
              <a:avLst/>
            </a:prstGeom>
            <a:ln w="34925" cap="sq">
              <a:solidFill>
                <a:schemeClr val="bg1"/>
              </a:solidFill>
              <a:miter lim="800000"/>
            </a:ln>
          </p:spPr>
        </p:pic>
        <p:sp>
          <p:nvSpPr>
            <p:cNvPr id="9" name="Rectangle 8"/>
            <p:cNvSpPr/>
            <p:nvPr/>
          </p:nvSpPr>
          <p:spPr>
            <a:xfrm>
              <a:off x="5127052" y="1589379"/>
              <a:ext cx="2242970" cy="274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3343292" y="1505631"/>
            <a:ext cx="2479639" cy="2929655"/>
            <a:chOff x="5008718" y="1498117"/>
            <a:chExt cx="2479639" cy="2929655"/>
          </a:xfrm>
        </p:grpSpPr>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6449" t="21363" r="25151" b="8834"/>
            <a:stretch/>
          </p:blipFill>
          <p:spPr>
            <a:xfrm>
              <a:off x="5008718" y="1498117"/>
              <a:ext cx="2479639" cy="2929655"/>
            </a:xfrm>
            <a:prstGeom prst="rect">
              <a:avLst/>
            </a:prstGeom>
            <a:ln w="34925" cap="sq">
              <a:solidFill>
                <a:schemeClr val="bg1"/>
              </a:solidFill>
              <a:miter lim="800000"/>
            </a:ln>
          </p:spPr>
        </p:pic>
        <p:sp>
          <p:nvSpPr>
            <p:cNvPr id="12" name="Rectangle 11"/>
            <p:cNvSpPr/>
            <p:nvPr/>
          </p:nvSpPr>
          <p:spPr>
            <a:xfrm>
              <a:off x="5127052" y="1589379"/>
              <a:ext cx="2242970" cy="274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6196049" y="1502871"/>
            <a:ext cx="2479639" cy="2929655"/>
            <a:chOff x="5008718" y="1498117"/>
            <a:chExt cx="2479639" cy="2929655"/>
          </a:xfrm>
        </p:grpSpPr>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6449" t="21363" r="25151" b="8834"/>
            <a:stretch/>
          </p:blipFill>
          <p:spPr>
            <a:xfrm>
              <a:off x="5008718" y="1498117"/>
              <a:ext cx="2479639" cy="2929655"/>
            </a:xfrm>
            <a:prstGeom prst="rect">
              <a:avLst/>
            </a:prstGeom>
            <a:ln w="34925" cap="sq">
              <a:solidFill>
                <a:schemeClr val="bg1"/>
              </a:solidFill>
              <a:miter lim="800000"/>
            </a:ln>
          </p:spPr>
        </p:pic>
        <p:sp>
          <p:nvSpPr>
            <p:cNvPr id="15" name="Rectangle 14"/>
            <p:cNvSpPr/>
            <p:nvPr/>
          </p:nvSpPr>
          <p:spPr>
            <a:xfrm>
              <a:off x="5127052" y="1589379"/>
              <a:ext cx="2242970" cy="274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764784" y="2447157"/>
            <a:ext cx="1999217" cy="1754326"/>
          </a:xfrm>
          <a:prstGeom prst="rect">
            <a:avLst/>
          </a:prstGeom>
          <a:noFill/>
        </p:spPr>
        <p:txBody>
          <a:bodyPr wrap="square" rtlCol="0">
            <a:spAutoFit/>
          </a:bodyPr>
          <a:lstStyle/>
          <a:p>
            <a:r>
              <a:rPr lang="en-US" sz="2400" b="1" dirty="0" smtClean="0"/>
              <a:t>ST1 </a:t>
            </a:r>
            <a:endParaRPr lang="en-US" sz="2400" b="1" dirty="0"/>
          </a:p>
          <a:p>
            <a:endParaRPr lang="en-US" sz="1400" b="1" dirty="0" smtClean="0"/>
          </a:p>
          <a:p>
            <a:r>
              <a:rPr lang="en-US" sz="1400" b="1" dirty="0" smtClean="0"/>
              <a:t>THE </a:t>
            </a:r>
            <a:r>
              <a:rPr lang="en-US" sz="1400" b="1" dirty="0"/>
              <a:t>WORLD’S #1 PLANT IN PRODUCING BIOETHANOL FROM SAWDUST </a:t>
            </a:r>
          </a:p>
        </p:txBody>
      </p:sp>
      <p:sp>
        <p:nvSpPr>
          <p:cNvPr id="17" name="TextBox 16"/>
          <p:cNvSpPr txBox="1"/>
          <p:nvPr/>
        </p:nvSpPr>
        <p:spPr>
          <a:xfrm>
            <a:off x="3643829" y="2447157"/>
            <a:ext cx="1999217" cy="1323439"/>
          </a:xfrm>
          <a:prstGeom prst="rect">
            <a:avLst/>
          </a:prstGeom>
          <a:noFill/>
        </p:spPr>
        <p:txBody>
          <a:bodyPr wrap="square" rtlCol="0">
            <a:spAutoFit/>
          </a:bodyPr>
          <a:lstStyle/>
          <a:p>
            <a:r>
              <a:rPr lang="en-US" sz="2400" b="1" dirty="0" smtClean="0"/>
              <a:t>SPINNOVA </a:t>
            </a:r>
          </a:p>
          <a:p>
            <a:endParaRPr lang="en-US" sz="1400" b="1" dirty="0" smtClean="0"/>
          </a:p>
          <a:p>
            <a:r>
              <a:rPr lang="en-US" sz="1400" b="1" dirty="0" smtClean="0"/>
              <a:t>FIBRE </a:t>
            </a:r>
            <a:r>
              <a:rPr lang="en-US" sz="1400" b="1" dirty="0"/>
              <a:t>YARN DIRECTLY FROM MARKET PULP</a:t>
            </a:r>
          </a:p>
        </p:txBody>
      </p:sp>
      <p:sp>
        <p:nvSpPr>
          <p:cNvPr id="18" name="TextBox 17"/>
          <p:cNvSpPr txBox="1"/>
          <p:nvPr/>
        </p:nvSpPr>
        <p:spPr>
          <a:xfrm>
            <a:off x="6483857" y="2447157"/>
            <a:ext cx="1999217" cy="1323439"/>
          </a:xfrm>
          <a:prstGeom prst="rect">
            <a:avLst/>
          </a:prstGeom>
          <a:noFill/>
        </p:spPr>
        <p:txBody>
          <a:bodyPr wrap="square" rtlCol="0">
            <a:spAutoFit/>
          </a:bodyPr>
          <a:lstStyle/>
          <a:p>
            <a:r>
              <a:rPr lang="en-US" sz="2400" b="1" dirty="0" smtClean="0"/>
              <a:t>PAPTIC </a:t>
            </a:r>
          </a:p>
          <a:p>
            <a:endParaRPr lang="en-US" sz="1400" b="1" dirty="0" smtClean="0"/>
          </a:p>
          <a:p>
            <a:r>
              <a:rPr lang="en-US" sz="1400" b="1" dirty="0" smtClean="0"/>
              <a:t>REPLACING PLASTIC </a:t>
            </a:r>
            <a:r>
              <a:rPr lang="en-US" sz="1400" b="1" dirty="0"/>
              <a:t>BAGS WITH WOOD FIBRES</a:t>
            </a: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4368" y="1860716"/>
            <a:ext cx="767232" cy="372406"/>
          </a:xfrm>
          <a:prstGeom prst="rect">
            <a:avLst/>
          </a:prstGeom>
        </p:spPr>
      </p:pic>
      <p:pic>
        <p:nvPicPr>
          <p:cNvPr id="20" name="Picture 19"/>
          <p:cNvPicPr>
            <a:picLocks noChangeAspect="1"/>
          </p:cNvPicPr>
          <p:nvPr/>
        </p:nvPicPr>
        <p:blipFill rotWithShape="1">
          <a:blip r:embed="rId7" cstate="print">
            <a:extLst>
              <a:ext uri="{28A0092B-C50C-407E-A947-70E740481C1C}">
                <a14:useLocalDpi xmlns:a14="http://schemas.microsoft.com/office/drawing/2010/main" val="0"/>
              </a:ext>
            </a:extLst>
          </a:blip>
          <a:srcRect l="14536" t="26773" r="14536" b="29193"/>
          <a:stretch/>
        </p:blipFill>
        <p:spPr>
          <a:xfrm>
            <a:off x="3937249" y="1796902"/>
            <a:ext cx="1291724" cy="542190"/>
          </a:xfrm>
          <a:prstGeom prst="rect">
            <a:avLst/>
          </a:prstGeom>
        </p:spPr>
      </p:pic>
      <p:pic>
        <p:nvPicPr>
          <p:cNvPr id="21" name="Picture 20"/>
          <p:cNvPicPr>
            <a:picLocks noChangeAspect="1"/>
          </p:cNvPicPr>
          <p:nvPr/>
        </p:nvPicPr>
        <p:blipFill>
          <a:blip r:embed="rId8"/>
          <a:stretch>
            <a:fillRect/>
          </a:stretch>
        </p:blipFill>
        <p:spPr>
          <a:xfrm>
            <a:off x="6921720" y="1879603"/>
            <a:ext cx="1021185" cy="316920"/>
          </a:xfrm>
          <a:prstGeom prst="rect">
            <a:avLst/>
          </a:prstGeom>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731" y="4755098"/>
            <a:ext cx="545123" cy="232123"/>
          </a:xfrm>
          <a:prstGeom prst="rect">
            <a:avLst/>
          </a:prstGeom>
        </p:spPr>
      </p:pic>
    </p:spTree>
    <p:extLst>
      <p:ext uri="{BB962C8B-B14F-4D97-AF65-F5344CB8AC3E}">
        <p14:creationId xmlns:p14="http://schemas.microsoft.com/office/powerpoint/2010/main" val="109323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B178B7-3243-1D44-B3CC-384B57B620F7}" type="datetime1">
              <a:rPr lang="fi-FI" smtClean="0"/>
              <a:t>5.6.2018</a:t>
            </a:fld>
            <a:endParaRPr lang="en-US" dirty="0"/>
          </a:p>
        </p:txBody>
      </p:sp>
      <p:sp>
        <p:nvSpPr>
          <p:cNvPr id="3" name="Slide Number Placeholder 2"/>
          <p:cNvSpPr>
            <a:spLocks noGrp="1"/>
          </p:cNvSpPr>
          <p:nvPr>
            <p:ph type="sldNum" sz="quarter" idx="12"/>
          </p:nvPr>
        </p:nvSpPr>
        <p:spPr/>
        <p:txBody>
          <a:bodyPr/>
          <a:lstStyle/>
          <a:p>
            <a:fld id="{D5589AB7-8F63-43B1-8685-FE98C6B57616}" type="slidenum">
              <a:rPr lang="en-US" smtClean="0"/>
              <a:t>12</a:t>
            </a:fld>
            <a:endParaRPr lang="en-US" dirty="0"/>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10540"/>
          <a:stretch/>
        </p:blipFill>
        <p:spPr>
          <a:xfrm>
            <a:off x="0" y="0"/>
            <a:ext cx="9144000" cy="4601372"/>
          </a:xfrm>
          <a:prstGeom prst="rect">
            <a:avLst/>
          </a:prstGeom>
        </p:spPr>
      </p:pic>
      <p:sp>
        <p:nvSpPr>
          <p:cNvPr id="6" name="TextBox 5"/>
          <p:cNvSpPr txBox="1"/>
          <p:nvPr/>
        </p:nvSpPr>
        <p:spPr>
          <a:xfrm>
            <a:off x="479425" y="349370"/>
            <a:ext cx="8207375" cy="954107"/>
          </a:xfrm>
          <a:prstGeom prst="rect">
            <a:avLst/>
          </a:prstGeom>
          <a:noFill/>
        </p:spPr>
        <p:txBody>
          <a:bodyPr wrap="square" rtlCol="0">
            <a:spAutoFit/>
          </a:bodyPr>
          <a:lstStyle/>
          <a:p>
            <a:pPr algn="ctr"/>
            <a:r>
              <a:rPr lang="fi-FI" sz="2800" b="1" dirty="0">
                <a:solidFill>
                  <a:schemeClr val="bg1"/>
                </a:solidFill>
              </a:rPr>
              <a:t>ATTRACTIVE INVESTMENT </a:t>
            </a:r>
            <a:endParaRPr lang="fi-FI" sz="2800" b="1" dirty="0" smtClean="0">
              <a:solidFill>
                <a:schemeClr val="bg1"/>
              </a:solidFill>
            </a:endParaRPr>
          </a:p>
          <a:p>
            <a:pPr algn="ctr"/>
            <a:r>
              <a:rPr lang="fi-FI" sz="2800" b="1" dirty="0" smtClean="0">
                <a:solidFill>
                  <a:schemeClr val="bg1"/>
                </a:solidFill>
              </a:rPr>
              <a:t>TARGET</a:t>
            </a:r>
            <a:endParaRPr lang="fi-FI" sz="2800" b="1" dirty="0">
              <a:solidFill>
                <a:schemeClr val="bg1"/>
              </a:solidFill>
            </a:endParaRPr>
          </a:p>
        </p:txBody>
      </p:sp>
      <p:grpSp>
        <p:nvGrpSpPr>
          <p:cNvPr id="22" name="Group 21"/>
          <p:cNvGrpSpPr/>
          <p:nvPr/>
        </p:nvGrpSpPr>
        <p:grpSpPr>
          <a:xfrm>
            <a:off x="1524445" y="1498117"/>
            <a:ext cx="2479639" cy="2929655"/>
            <a:chOff x="1524445" y="1498117"/>
            <a:chExt cx="2479639" cy="2929655"/>
          </a:xfrm>
        </p:grpSpPr>
        <p:pic>
          <p:nvPicPr>
            <p:cNvPr id="23" name="Picture 22"/>
            <p:cNvPicPr>
              <a:picLocks noChangeAspect="1"/>
            </p:cNvPicPr>
            <p:nvPr/>
          </p:nvPicPr>
          <p:blipFill rotWithShape="1">
            <a:blip r:embed="rId5" cstate="print">
              <a:extLst>
                <a:ext uri="{28A0092B-C50C-407E-A947-70E740481C1C}">
                  <a14:useLocalDpi xmlns:a14="http://schemas.microsoft.com/office/drawing/2010/main" val="0"/>
                </a:ext>
              </a:extLst>
            </a:blip>
            <a:srcRect l="6449" t="21363" r="25151" b="8834"/>
            <a:stretch/>
          </p:blipFill>
          <p:spPr>
            <a:xfrm>
              <a:off x="1524445" y="1498117"/>
              <a:ext cx="2479639" cy="2929655"/>
            </a:xfrm>
            <a:prstGeom prst="rect">
              <a:avLst/>
            </a:prstGeom>
            <a:ln w="34925" cap="sq">
              <a:solidFill>
                <a:schemeClr val="bg1"/>
              </a:solidFill>
              <a:miter lim="800000"/>
            </a:ln>
          </p:spPr>
        </p:pic>
        <p:sp>
          <p:nvSpPr>
            <p:cNvPr id="24" name="Rectangle 23"/>
            <p:cNvSpPr/>
            <p:nvPr/>
          </p:nvSpPr>
          <p:spPr>
            <a:xfrm>
              <a:off x="1642779" y="1589379"/>
              <a:ext cx="2242970" cy="274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5073188" y="1498117"/>
            <a:ext cx="2479639" cy="2929655"/>
            <a:chOff x="1524445" y="1498117"/>
            <a:chExt cx="2479639" cy="2929655"/>
          </a:xfrm>
        </p:grpSpPr>
        <p:pic>
          <p:nvPicPr>
            <p:cNvPr id="26" name="Picture 25"/>
            <p:cNvPicPr>
              <a:picLocks noChangeAspect="1"/>
            </p:cNvPicPr>
            <p:nvPr/>
          </p:nvPicPr>
          <p:blipFill rotWithShape="1">
            <a:blip r:embed="rId5" cstate="print">
              <a:extLst>
                <a:ext uri="{28A0092B-C50C-407E-A947-70E740481C1C}">
                  <a14:useLocalDpi xmlns:a14="http://schemas.microsoft.com/office/drawing/2010/main" val="0"/>
                </a:ext>
              </a:extLst>
            </a:blip>
            <a:srcRect l="6449" t="21363" r="25151" b="8834"/>
            <a:stretch/>
          </p:blipFill>
          <p:spPr>
            <a:xfrm>
              <a:off x="1524445" y="1498117"/>
              <a:ext cx="2479639" cy="2929655"/>
            </a:xfrm>
            <a:prstGeom prst="rect">
              <a:avLst/>
            </a:prstGeom>
            <a:ln w="34925" cap="sq">
              <a:solidFill>
                <a:schemeClr val="bg1"/>
              </a:solidFill>
              <a:miter lim="800000"/>
            </a:ln>
          </p:spPr>
        </p:pic>
        <p:sp>
          <p:nvSpPr>
            <p:cNvPr id="27" name="Rectangle 26"/>
            <p:cNvSpPr/>
            <p:nvPr/>
          </p:nvSpPr>
          <p:spPr>
            <a:xfrm>
              <a:off x="1642779" y="1589379"/>
              <a:ext cx="2242970" cy="274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1800845" y="1859084"/>
            <a:ext cx="1999217" cy="2031325"/>
          </a:xfrm>
          <a:prstGeom prst="rect">
            <a:avLst/>
          </a:prstGeom>
          <a:noFill/>
        </p:spPr>
        <p:txBody>
          <a:bodyPr wrap="square" rtlCol="0">
            <a:spAutoFit/>
          </a:bodyPr>
          <a:lstStyle/>
          <a:p>
            <a:r>
              <a:rPr lang="en-US" sz="1400" b="1" dirty="0"/>
              <a:t>THE </a:t>
            </a:r>
            <a:r>
              <a:rPr lang="en-US" sz="2800" b="1" dirty="0"/>
              <a:t>LARGEST</a:t>
            </a:r>
            <a:r>
              <a:rPr lang="en-US" sz="1400" b="1" dirty="0"/>
              <a:t> </a:t>
            </a:r>
            <a:r>
              <a:rPr lang="en-US" sz="1400" b="1" dirty="0" smtClean="0"/>
              <a:t>SOFTWOOD BIOPRODUCT </a:t>
            </a:r>
            <a:r>
              <a:rPr lang="en-US" sz="1400" b="1" dirty="0"/>
              <a:t>MILL IN THE WORLD </a:t>
            </a:r>
            <a:r>
              <a:rPr lang="en-US" sz="1400" b="1" dirty="0" smtClean="0"/>
              <a:t>HAS BEEN</a:t>
            </a:r>
            <a:r>
              <a:rPr lang="en-US" sz="1400" b="1" dirty="0" smtClean="0"/>
              <a:t> </a:t>
            </a:r>
            <a:r>
              <a:rPr lang="en-US" sz="1400" b="1" dirty="0"/>
              <a:t>BUILT TO </a:t>
            </a:r>
            <a:r>
              <a:rPr lang="en-US" sz="1400" b="1" dirty="0" smtClean="0"/>
              <a:t>ÄÄNEKOSKI</a:t>
            </a:r>
            <a:br>
              <a:rPr lang="en-US" sz="1400" b="1" dirty="0" smtClean="0"/>
            </a:br>
            <a:endParaRPr lang="en-US" sz="1400" b="1" dirty="0"/>
          </a:p>
        </p:txBody>
      </p:sp>
      <p:cxnSp>
        <p:nvCxnSpPr>
          <p:cNvPr id="29" name="Straight Connector 28"/>
          <p:cNvCxnSpPr/>
          <p:nvPr/>
        </p:nvCxnSpPr>
        <p:spPr>
          <a:xfrm>
            <a:off x="1912282" y="3900647"/>
            <a:ext cx="70270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393133" y="3375683"/>
            <a:ext cx="1999217" cy="830997"/>
          </a:xfrm>
          <a:prstGeom prst="rect">
            <a:avLst/>
          </a:prstGeom>
          <a:noFill/>
        </p:spPr>
        <p:txBody>
          <a:bodyPr wrap="square" rtlCol="0">
            <a:spAutoFit/>
          </a:bodyPr>
          <a:lstStyle/>
          <a:p>
            <a:r>
              <a:rPr lang="en-US" sz="2000" b="1" dirty="0" smtClean="0"/>
              <a:t>240</a:t>
            </a:r>
            <a:r>
              <a:rPr lang="en-US" sz="2000" b="1" dirty="0"/>
              <a:t>% </a:t>
            </a:r>
            <a:r>
              <a:rPr lang="en-US" sz="1400" b="1" dirty="0"/>
              <a:t>ELECTRICITY </a:t>
            </a:r>
          </a:p>
          <a:p>
            <a:r>
              <a:rPr lang="en-US" sz="1400" b="1" dirty="0"/>
              <a:t>SELF-SUFFICIENCY </a:t>
            </a:r>
          </a:p>
        </p:txBody>
      </p:sp>
      <p:sp>
        <p:nvSpPr>
          <p:cNvPr id="31" name="TextBox 30"/>
          <p:cNvSpPr txBox="1"/>
          <p:nvPr/>
        </p:nvSpPr>
        <p:spPr>
          <a:xfrm>
            <a:off x="5337984" y="1589379"/>
            <a:ext cx="1999217" cy="1661993"/>
          </a:xfrm>
          <a:prstGeom prst="rect">
            <a:avLst/>
          </a:prstGeom>
          <a:noFill/>
        </p:spPr>
        <p:txBody>
          <a:bodyPr wrap="square" rtlCol="0">
            <a:spAutoFit/>
          </a:bodyPr>
          <a:lstStyle/>
          <a:p>
            <a:r>
              <a:rPr lang="en-US" sz="2000" b="1" dirty="0"/>
              <a:t>THE MILL</a:t>
            </a:r>
            <a:r>
              <a:rPr lang="en-US" sz="2000" b="1" dirty="0" smtClean="0"/>
              <a:t>:</a:t>
            </a:r>
            <a:br>
              <a:rPr lang="en-US" sz="2000" b="1" dirty="0" smtClean="0"/>
            </a:br>
            <a:r>
              <a:rPr lang="en-US" sz="2000" b="1" dirty="0" smtClean="0"/>
              <a:t/>
            </a:r>
            <a:br>
              <a:rPr lang="en-US" sz="2000" b="1" dirty="0" smtClean="0"/>
            </a:br>
            <a:r>
              <a:rPr lang="en-US" sz="2000" b="1" dirty="0" smtClean="0"/>
              <a:t>100</a:t>
            </a:r>
            <a:r>
              <a:rPr lang="en-US" sz="2000" b="1" dirty="0"/>
              <a:t>% </a:t>
            </a:r>
            <a:endParaRPr lang="en-US" sz="2000" b="1" dirty="0" smtClean="0"/>
          </a:p>
          <a:p>
            <a:r>
              <a:rPr lang="en-US" sz="1400" b="1" dirty="0" smtClean="0"/>
              <a:t>USAGE </a:t>
            </a:r>
            <a:r>
              <a:rPr lang="en-US" sz="1400" b="1" dirty="0"/>
              <a:t>OF RAW MATERIALS AND SIDE STREAMS</a:t>
            </a:r>
          </a:p>
        </p:txBody>
      </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731" y="4755098"/>
            <a:ext cx="545123" cy="232123"/>
          </a:xfrm>
          <a:prstGeom prst="rect">
            <a:avLst/>
          </a:prstGeom>
        </p:spPr>
      </p:pic>
    </p:spTree>
    <p:extLst>
      <p:ext uri="{BB962C8B-B14F-4D97-AF65-F5344CB8AC3E}">
        <p14:creationId xmlns:p14="http://schemas.microsoft.com/office/powerpoint/2010/main" val="196634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B178B7-3243-1D44-B3CC-384B57B620F7}" type="datetime1">
              <a:rPr lang="fi-FI" smtClean="0"/>
              <a:t>5.6.2018</a:t>
            </a:fld>
            <a:endParaRPr lang="en-US" dirty="0"/>
          </a:p>
        </p:txBody>
      </p:sp>
      <p:sp>
        <p:nvSpPr>
          <p:cNvPr id="3" name="Slide Number Placeholder 2"/>
          <p:cNvSpPr>
            <a:spLocks noGrp="1"/>
          </p:cNvSpPr>
          <p:nvPr>
            <p:ph type="sldNum" sz="quarter" idx="12"/>
          </p:nvPr>
        </p:nvSpPr>
        <p:spPr/>
        <p:txBody>
          <a:bodyPr/>
          <a:lstStyle/>
          <a:p>
            <a:fld id="{D5589AB7-8F63-43B1-8685-FE98C6B57616}" type="slidenum">
              <a:rPr lang="en-US" smtClean="0"/>
              <a:t>13</a:t>
            </a:fld>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12950"/>
          <a:stretch/>
        </p:blipFill>
        <p:spPr>
          <a:xfrm>
            <a:off x="0" y="0"/>
            <a:ext cx="9144000" cy="4477407"/>
          </a:xfrm>
          <a:prstGeom prst="rect">
            <a:avLst/>
          </a:prstGeom>
        </p:spPr>
      </p:pic>
      <p:sp>
        <p:nvSpPr>
          <p:cNvPr id="6" name="TextBox 5"/>
          <p:cNvSpPr txBox="1"/>
          <p:nvPr/>
        </p:nvSpPr>
        <p:spPr>
          <a:xfrm>
            <a:off x="479425" y="1531914"/>
            <a:ext cx="8207375" cy="1938992"/>
          </a:xfrm>
          <a:prstGeom prst="rect">
            <a:avLst/>
          </a:prstGeom>
          <a:noFill/>
        </p:spPr>
        <p:txBody>
          <a:bodyPr wrap="square" rtlCol="0">
            <a:spAutoFit/>
          </a:bodyPr>
          <a:lstStyle/>
          <a:p>
            <a:pPr lvl="0" algn="ctr"/>
            <a:r>
              <a:rPr lang="fi-FI" sz="4000" b="1" dirty="0">
                <a:solidFill>
                  <a:srgbClr val="FFFFFF"/>
                </a:solidFill>
              </a:rPr>
              <a:t>FINLAND – THE UNIQUE BIOBASED ECOSYSTEM TO BOOST YOUR BUSINESS</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731" y="4755098"/>
            <a:ext cx="545123" cy="232123"/>
          </a:xfrm>
          <a:prstGeom prst="rect">
            <a:avLst/>
          </a:prstGeom>
        </p:spPr>
      </p:pic>
    </p:spTree>
    <p:extLst>
      <p:ext uri="{BB962C8B-B14F-4D97-AF65-F5344CB8AC3E}">
        <p14:creationId xmlns:p14="http://schemas.microsoft.com/office/powerpoint/2010/main" val="8502679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B178B7-3243-1D44-B3CC-384B57B620F7}" type="datetime1">
              <a:rPr lang="fi-FI" smtClean="0"/>
              <a:t>5.6.2018</a:t>
            </a:fld>
            <a:endParaRPr lang="en-US" dirty="0"/>
          </a:p>
        </p:txBody>
      </p:sp>
      <p:sp>
        <p:nvSpPr>
          <p:cNvPr id="3" name="Slide Number Placeholder 2"/>
          <p:cNvSpPr>
            <a:spLocks noGrp="1"/>
          </p:cNvSpPr>
          <p:nvPr>
            <p:ph type="sldNum" sz="quarter" idx="12"/>
          </p:nvPr>
        </p:nvSpPr>
        <p:spPr/>
        <p:txBody>
          <a:bodyPr/>
          <a:lstStyle/>
          <a:p>
            <a:fld id="{D5589AB7-8F63-43B1-8685-FE98C6B57616}" type="slidenum">
              <a:rPr lang="en-US" smtClean="0"/>
              <a:t>2</a:t>
            </a:fld>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097"/>
          </a:xfrm>
          <a:prstGeom prst="rect">
            <a:avLst/>
          </a:prstGeom>
          <a:ln>
            <a:solidFill>
              <a:schemeClr val="bg1"/>
            </a:solidFill>
          </a:ln>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7924"/>
          <a:stretch/>
        </p:blipFill>
        <p:spPr>
          <a:xfrm>
            <a:off x="0" y="1"/>
            <a:ext cx="9144000" cy="4735514"/>
          </a:xfrm>
          <a:prstGeom prst="rect">
            <a:avLst/>
          </a:prstGeom>
        </p:spPr>
      </p:pic>
      <p:sp>
        <p:nvSpPr>
          <p:cNvPr id="6" name="TextBox 5"/>
          <p:cNvSpPr txBox="1"/>
          <p:nvPr/>
        </p:nvSpPr>
        <p:spPr>
          <a:xfrm>
            <a:off x="479425" y="349370"/>
            <a:ext cx="8207375" cy="954107"/>
          </a:xfrm>
          <a:prstGeom prst="rect">
            <a:avLst/>
          </a:prstGeom>
          <a:noFill/>
        </p:spPr>
        <p:txBody>
          <a:bodyPr wrap="square" rtlCol="0">
            <a:spAutoFit/>
          </a:bodyPr>
          <a:lstStyle/>
          <a:p>
            <a:pPr algn="ctr"/>
            <a:r>
              <a:rPr lang="fi-FI" sz="2800" b="1" dirty="0" smtClean="0">
                <a:solidFill>
                  <a:schemeClr val="bg1"/>
                </a:solidFill>
              </a:rPr>
              <a:t>#1 FORESTED COUNTRY </a:t>
            </a:r>
          </a:p>
          <a:p>
            <a:pPr algn="ctr"/>
            <a:r>
              <a:rPr lang="fi-FI" sz="2800" b="1" dirty="0" smtClean="0">
                <a:solidFill>
                  <a:schemeClr val="bg1"/>
                </a:solidFill>
              </a:rPr>
              <a:t>IN EUROPE</a:t>
            </a:r>
            <a:endParaRPr lang="en-US" sz="2800" dirty="0"/>
          </a:p>
        </p:txBody>
      </p:sp>
      <p:grpSp>
        <p:nvGrpSpPr>
          <p:cNvPr id="15" name="Group 14"/>
          <p:cNvGrpSpPr/>
          <p:nvPr/>
        </p:nvGrpSpPr>
        <p:grpSpPr>
          <a:xfrm>
            <a:off x="1524445" y="1498117"/>
            <a:ext cx="2479639" cy="2929655"/>
            <a:chOff x="1524445" y="1498117"/>
            <a:chExt cx="2479639" cy="2929655"/>
          </a:xfrm>
        </p:grpSpPr>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6449" t="21363" r="25151" b="8834"/>
            <a:stretch/>
          </p:blipFill>
          <p:spPr>
            <a:xfrm>
              <a:off x="1524445" y="1498117"/>
              <a:ext cx="2479639" cy="2929655"/>
            </a:xfrm>
            <a:prstGeom prst="rect">
              <a:avLst/>
            </a:prstGeom>
            <a:ln w="34925" cap="sq">
              <a:solidFill>
                <a:schemeClr val="bg1"/>
              </a:solidFill>
              <a:miter lim="800000"/>
            </a:ln>
          </p:spPr>
        </p:pic>
        <p:sp>
          <p:nvSpPr>
            <p:cNvPr id="20" name="Rectangle 19"/>
            <p:cNvSpPr/>
            <p:nvPr/>
          </p:nvSpPr>
          <p:spPr>
            <a:xfrm>
              <a:off x="1642779" y="1589379"/>
              <a:ext cx="2242970" cy="274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5073188" y="1498117"/>
            <a:ext cx="2479639" cy="2929655"/>
            <a:chOff x="1524445" y="1498117"/>
            <a:chExt cx="2479639" cy="2929655"/>
          </a:xfrm>
        </p:grpSpPr>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6449" t="21363" r="25151" b="8834"/>
            <a:stretch/>
          </p:blipFill>
          <p:spPr>
            <a:xfrm>
              <a:off x="1524445" y="1498117"/>
              <a:ext cx="2479639" cy="2929655"/>
            </a:xfrm>
            <a:prstGeom prst="rect">
              <a:avLst/>
            </a:prstGeom>
            <a:ln w="34925" cap="sq">
              <a:solidFill>
                <a:schemeClr val="bg1"/>
              </a:solidFill>
              <a:miter lim="800000"/>
            </a:ln>
          </p:spPr>
        </p:pic>
        <p:sp>
          <p:nvSpPr>
            <p:cNvPr id="23" name="Rectangle 22"/>
            <p:cNvSpPr/>
            <p:nvPr/>
          </p:nvSpPr>
          <p:spPr>
            <a:xfrm>
              <a:off x="1642779" y="1589379"/>
              <a:ext cx="2242970" cy="274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1685911" y="1854779"/>
            <a:ext cx="2238397" cy="1723549"/>
          </a:xfrm>
          <a:prstGeom prst="rect">
            <a:avLst/>
          </a:prstGeom>
          <a:noFill/>
        </p:spPr>
        <p:txBody>
          <a:bodyPr wrap="square" rtlCol="0">
            <a:spAutoFit/>
          </a:bodyPr>
          <a:lstStyle/>
          <a:p>
            <a:pPr marL="285750" indent="-285750">
              <a:buFont typeface="Arial" charset="0"/>
              <a:buChar char="•"/>
            </a:pPr>
            <a:r>
              <a:rPr lang="en-US" b="1" dirty="0" smtClean="0"/>
              <a:t>75% </a:t>
            </a:r>
            <a:r>
              <a:rPr lang="en-US" sz="1400" b="1" dirty="0"/>
              <a:t>OF THE </a:t>
            </a:r>
            <a:endParaRPr lang="en-US" sz="1400" b="1" dirty="0" smtClean="0"/>
          </a:p>
          <a:p>
            <a:r>
              <a:rPr lang="en-US" sz="1400" b="1" dirty="0" smtClean="0"/>
              <a:t>      LAND </a:t>
            </a:r>
            <a:r>
              <a:rPr lang="en-US" sz="1400" b="1" dirty="0"/>
              <a:t>COVERED </a:t>
            </a:r>
            <a:endParaRPr lang="en-US" sz="1400" b="1" dirty="0" smtClean="0"/>
          </a:p>
          <a:p>
            <a:r>
              <a:rPr lang="en-US" sz="1400" b="1" dirty="0"/>
              <a:t> </a:t>
            </a:r>
            <a:r>
              <a:rPr lang="en-US" sz="1400" b="1" dirty="0" smtClean="0"/>
              <a:t>     IN FORESTS</a:t>
            </a:r>
            <a:r>
              <a:rPr lang="en-US" sz="1400" b="1" dirty="0"/>
              <a:t/>
            </a:r>
            <a:br>
              <a:rPr lang="en-US" sz="1400" b="1" dirty="0"/>
            </a:br>
            <a:r>
              <a:rPr lang="en-US" b="1" dirty="0" smtClean="0"/>
              <a:t> </a:t>
            </a:r>
            <a:endParaRPr lang="en-US" sz="1400" b="1" dirty="0"/>
          </a:p>
          <a:p>
            <a:pPr marL="285750" indent="-285750">
              <a:buFont typeface="Arial" charset="0"/>
              <a:buChar char="•"/>
            </a:pPr>
            <a:r>
              <a:rPr lang="en-US" sz="1400" b="1" dirty="0"/>
              <a:t>SUSTAINABLE AND COMPREHENSIVE UTILIZATION</a:t>
            </a:r>
          </a:p>
        </p:txBody>
      </p:sp>
      <p:sp>
        <p:nvSpPr>
          <p:cNvPr id="18" name="TextBox 17"/>
          <p:cNvSpPr txBox="1"/>
          <p:nvPr/>
        </p:nvSpPr>
        <p:spPr>
          <a:xfrm>
            <a:off x="5280563" y="1854779"/>
            <a:ext cx="2125605" cy="2308324"/>
          </a:xfrm>
          <a:prstGeom prst="rect">
            <a:avLst/>
          </a:prstGeom>
          <a:noFill/>
        </p:spPr>
        <p:txBody>
          <a:bodyPr wrap="square" rtlCol="0">
            <a:spAutoFit/>
          </a:bodyPr>
          <a:lstStyle/>
          <a:p>
            <a:pPr lvl="0"/>
            <a:r>
              <a:rPr lang="en-US" sz="1400" b="1" dirty="0">
                <a:solidFill>
                  <a:srgbClr val="002DA1"/>
                </a:solidFill>
              </a:rPr>
              <a:t>THE NORDIC ENVIRONMENT HAS GIVEN FINNISH WOOD SOME SPECIAL FEATURES</a:t>
            </a:r>
          </a:p>
          <a:p>
            <a:pPr lvl="0"/>
            <a:endParaRPr lang="en-US" sz="1400" b="1" dirty="0">
              <a:solidFill>
                <a:srgbClr val="002DA1"/>
              </a:solidFill>
            </a:endParaRPr>
          </a:p>
          <a:p>
            <a:pPr marL="285750" lvl="0" indent="-285750">
              <a:buFont typeface="Arial" charset="0"/>
              <a:buChar char="•"/>
            </a:pPr>
            <a:r>
              <a:rPr lang="en-US" sz="1200" b="1" dirty="0">
                <a:solidFill>
                  <a:srgbClr val="002DA1"/>
                </a:solidFill>
              </a:rPr>
              <a:t>Slowly grown wood </a:t>
            </a:r>
            <a:r>
              <a:rPr lang="en-US" sz="1200" b="1" dirty="0" smtClean="0">
                <a:solidFill>
                  <a:srgbClr val="002DA1"/>
                </a:solidFill>
              </a:rPr>
              <a:t>is </a:t>
            </a:r>
            <a:r>
              <a:rPr lang="en-US" sz="1200" b="1" dirty="0">
                <a:solidFill>
                  <a:srgbClr val="002DA1"/>
                </a:solidFill>
              </a:rPr>
              <a:t>very strong</a:t>
            </a:r>
          </a:p>
          <a:p>
            <a:pPr lvl="0"/>
            <a:endParaRPr lang="en-US" sz="1200" b="1" dirty="0">
              <a:solidFill>
                <a:srgbClr val="002DA1"/>
              </a:solidFill>
            </a:endParaRPr>
          </a:p>
          <a:p>
            <a:pPr marL="285750" lvl="0" indent="-285750">
              <a:buFont typeface="Arial" charset="0"/>
              <a:buChar char="•"/>
            </a:pPr>
            <a:r>
              <a:rPr lang="en-US" sz="1200" b="1" dirty="0">
                <a:solidFill>
                  <a:srgbClr val="002DA1"/>
                </a:solidFill>
              </a:rPr>
              <a:t>Beautiful wood for further processing</a:t>
            </a:r>
          </a:p>
        </p:txBody>
      </p:sp>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731" y="4755098"/>
            <a:ext cx="545123" cy="232123"/>
          </a:xfrm>
          <a:prstGeom prst="rect">
            <a:avLst/>
          </a:prstGeom>
        </p:spPr>
      </p:pic>
    </p:spTree>
    <p:extLst>
      <p:ext uri="{BB962C8B-B14F-4D97-AF65-F5344CB8AC3E}">
        <p14:creationId xmlns:p14="http://schemas.microsoft.com/office/powerpoint/2010/main" val="151040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B178B7-3243-1D44-B3CC-384B57B620F7}" type="datetime1">
              <a:rPr lang="fi-FI" smtClean="0"/>
              <a:t>5.6.2018</a:t>
            </a:fld>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15747"/>
          <a:stretch/>
        </p:blipFill>
        <p:spPr>
          <a:xfrm>
            <a:off x="0" y="0"/>
            <a:ext cx="9144000" cy="5143501"/>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 b="8145"/>
          <a:stretch/>
        </p:blipFill>
        <p:spPr>
          <a:xfrm>
            <a:off x="0" y="0"/>
            <a:ext cx="9144000" cy="4601371"/>
          </a:xfrm>
          <a:prstGeom prst="rect">
            <a:avLst/>
          </a:prstGeom>
        </p:spPr>
      </p:pic>
      <p:sp>
        <p:nvSpPr>
          <p:cNvPr id="6" name="TextBox 5"/>
          <p:cNvSpPr txBox="1"/>
          <p:nvPr/>
        </p:nvSpPr>
        <p:spPr>
          <a:xfrm>
            <a:off x="468312" y="439059"/>
            <a:ext cx="8207375" cy="781752"/>
          </a:xfrm>
          <a:prstGeom prst="rect">
            <a:avLst/>
          </a:prstGeom>
          <a:noFill/>
          <a:effectLst>
            <a:outerShdw blurRad="50800" dist="50800" dir="5400000" sx="38000" sy="38000" algn="ctr" rotWithShape="0">
              <a:schemeClr val="tx2">
                <a:alpha val="38000"/>
              </a:schemeClr>
            </a:outerShdw>
          </a:effectLst>
        </p:spPr>
        <p:txBody>
          <a:bodyPr wrap="square" rtlCol="0">
            <a:spAutoFit/>
          </a:bodyPr>
          <a:lstStyle/>
          <a:p>
            <a:pPr algn="ctr">
              <a:lnSpc>
                <a:spcPct val="80000"/>
              </a:lnSpc>
            </a:pPr>
            <a:r>
              <a:rPr lang="fi-FI" sz="2800" b="1" dirty="0" smtClean="0">
                <a:solidFill>
                  <a:schemeClr val="bg1"/>
                </a:solidFill>
              </a:rPr>
              <a:t>UNIQUE KNOW-HOW OF </a:t>
            </a:r>
          </a:p>
          <a:p>
            <a:pPr algn="ctr">
              <a:lnSpc>
                <a:spcPct val="80000"/>
              </a:lnSpc>
            </a:pPr>
            <a:r>
              <a:rPr lang="fi-FI" sz="2800" b="1" dirty="0" smtClean="0">
                <a:solidFill>
                  <a:schemeClr val="bg1"/>
                </a:solidFill>
              </a:rPr>
              <a:t>FOREST-BASED BUSINESS</a:t>
            </a:r>
            <a:endParaRPr lang="fi-FI" sz="2800" b="1" dirty="0">
              <a:solidFill>
                <a:schemeClr val="bg1"/>
              </a:solidFill>
            </a:endParaRPr>
          </a:p>
        </p:txBody>
      </p:sp>
      <p:grpSp>
        <p:nvGrpSpPr>
          <p:cNvPr id="7" name="Group 6"/>
          <p:cNvGrpSpPr/>
          <p:nvPr/>
        </p:nvGrpSpPr>
        <p:grpSpPr>
          <a:xfrm>
            <a:off x="1524445" y="1498117"/>
            <a:ext cx="2479639" cy="2929655"/>
            <a:chOff x="1524445" y="1498117"/>
            <a:chExt cx="2479639" cy="2929655"/>
          </a:xfrm>
        </p:grpSpPr>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6449" t="21363" r="25151" b="8834"/>
            <a:stretch/>
          </p:blipFill>
          <p:spPr>
            <a:xfrm>
              <a:off x="1524445" y="1498117"/>
              <a:ext cx="2479639" cy="2929655"/>
            </a:xfrm>
            <a:prstGeom prst="rect">
              <a:avLst/>
            </a:prstGeom>
            <a:ln w="34925" cap="sq">
              <a:solidFill>
                <a:schemeClr val="bg1"/>
              </a:solidFill>
              <a:miter lim="800000"/>
            </a:ln>
          </p:spPr>
        </p:pic>
        <p:sp>
          <p:nvSpPr>
            <p:cNvPr id="9" name="Rectangle 8"/>
            <p:cNvSpPr/>
            <p:nvPr/>
          </p:nvSpPr>
          <p:spPr>
            <a:xfrm>
              <a:off x="1642779" y="1589379"/>
              <a:ext cx="2242970" cy="274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5073188" y="1498117"/>
            <a:ext cx="2479639" cy="2929655"/>
            <a:chOff x="1524445" y="1498117"/>
            <a:chExt cx="2479639" cy="2929655"/>
          </a:xfrm>
        </p:grpSpPr>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6449" t="21363" r="25151" b="8834"/>
            <a:stretch/>
          </p:blipFill>
          <p:spPr>
            <a:xfrm>
              <a:off x="1524445" y="1498117"/>
              <a:ext cx="2479639" cy="2929655"/>
            </a:xfrm>
            <a:prstGeom prst="rect">
              <a:avLst/>
            </a:prstGeom>
            <a:ln w="34925" cap="sq">
              <a:solidFill>
                <a:schemeClr val="bg1"/>
              </a:solidFill>
              <a:miter lim="800000"/>
            </a:ln>
          </p:spPr>
        </p:pic>
        <p:sp>
          <p:nvSpPr>
            <p:cNvPr id="12" name="Rectangle 11"/>
            <p:cNvSpPr/>
            <p:nvPr/>
          </p:nvSpPr>
          <p:spPr>
            <a:xfrm>
              <a:off x="1642779" y="1589379"/>
              <a:ext cx="2242970" cy="274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p:cNvPicPr>
            <a:picLocks noChangeAspect="1"/>
          </p:cNvPicPr>
          <p:nvPr/>
        </p:nvPicPr>
        <p:blipFill>
          <a:blip r:embed="rId6"/>
          <a:stretch>
            <a:fillRect/>
          </a:stretch>
        </p:blipFill>
        <p:spPr>
          <a:xfrm>
            <a:off x="5965865" y="1845730"/>
            <a:ext cx="694285" cy="1231313"/>
          </a:xfrm>
          <a:prstGeom prst="rect">
            <a:avLst/>
          </a:prstGeom>
        </p:spPr>
      </p:pic>
      <p:sp>
        <p:nvSpPr>
          <p:cNvPr id="14" name="TextBox 13"/>
          <p:cNvSpPr txBox="1"/>
          <p:nvPr/>
        </p:nvSpPr>
        <p:spPr>
          <a:xfrm>
            <a:off x="5487754" y="3192071"/>
            <a:ext cx="2224296" cy="954107"/>
          </a:xfrm>
          <a:prstGeom prst="rect">
            <a:avLst/>
          </a:prstGeom>
          <a:noFill/>
        </p:spPr>
        <p:txBody>
          <a:bodyPr wrap="square" rtlCol="0">
            <a:spAutoFit/>
          </a:bodyPr>
          <a:lstStyle/>
          <a:p>
            <a:r>
              <a:rPr lang="en-US" sz="1400" b="1" dirty="0"/>
              <a:t>A PLATFORM </a:t>
            </a:r>
            <a:endParaRPr lang="en-US" sz="1400" b="1" dirty="0" smtClean="0"/>
          </a:p>
          <a:p>
            <a:r>
              <a:rPr lang="en-US" sz="1400" b="1" dirty="0" smtClean="0"/>
              <a:t>FOR </a:t>
            </a:r>
            <a:r>
              <a:rPr lang="en-US" sz="1400" b="1" dirty="0"/>
              <a:t>NEW REVOLUTIONARY BIOPRODUCTS</a:t>
            </a:r>
          </a:p>
        </p:txBody>
      </p:sp>
      <p:pic>
        <p:nvPicPr>
          <p:cNvPr id="3" name="Picture 2"/>
          <p:cNvPicPr>
            <a:picLocks noChangeAspect="1"/>
          </p:cNvPicPr>
          <p:nvPr/>
        </p:nvPicPr>
        <p:blipFill>
          <a:blip r:embed="rId7"/>
          <a:stretch>
            <a:fillRect/>
          </a:stretch>
        </p:blipFill>
        <p:spPr>
          <a:xfrm>
            <a:off x="2077421" y="1896934"/>
            <a:ext cx="433070" cy="544830"/>
          </a:xfrm>
          <a:prstGeom prst="rect">
            <a:avLst/>
          </a:prstGeom>
        </p:spPr>
      </p:pic>
      <p:pic>
        <p:nvPicPr>
          <p:cNvPr id="15" name="Picture 14"/>
          <p:cNvPicPr>
            <a:picLocks noChangeAspect="1"/>
          </p:cNvPicPr>
          <p:nvPr/>
        </p:nvPicPr>
        <p:blipFill>
          <a:blip r:embed="rId8"/>
          <a:stretch>
            <a:fillRect/>
          </a:stretch>
        </p:blipFill>
        <p:spPr>
          <a:xfrm>
            <a:off x="2900478" y="1781043"/>
            <a:ext cx="551229" cy="660721"/>
          </a:xfrm>
          <a:prstGeom prst="rect">
            <a:avLst/>
          </a:prstGeom>
        </p:spPr>
      </p:pic>
      <p:pic>
        <p:nvPicPr>
          <p:cNvPr id="16" name="Picture 15"/>
          <p:cNvPicPr>
            <a:picLocks noChangeAspect="1"/>
          </p:cNvPicPr>
          <p:nvPr/>
        </p:nvPicPr>
        <p:blipFill>
          <a:blip r:embed="rId9"/>
          <a:stretch>
            <a:fillRect/>
          </a:stretch>
        </p:blipFill>
        <p:spPr>
          <a:xfrm>
            <a:off x="2101702" y="2582051"/>
            <a:ext cx="384509" cy="221582"/>
          </a:xfrm>
          <a:prstGeom prst="rect">
            <a:avLst/>
          </a:prstGeom>
        </p:spPr>
      </p:pic>
      <p:pic>
        <p:nvPicPr>
          <p:cNvPr id="17" name="Picture 16"/>
          <p:cNvPicPr>
            <a:picLocks noChangeAspect="1"/>
          </p:cNvPicPr>
          <p:nvPr/>
        </p:nvPicPr>
        <p:blipFill>
          <a:blip r:embed="rId10"/>
          <a:stretch>
            <a:fillRect/>
          </a:stretch>
        </p:blipFill>
        <p:spPr>
          <a:xfrm>
            <a:off x="2981585" y="2578793"/>
            <a:ext cx="384509" cy="228098"/>
          </a:xfrm>
          <a:prstGeom prst="rect">
            <a:avLst/>
          </a:prstGeom>
        </p:spPr>
      </p:pic>
      <p:sp>
        <p:nvSpPr>
          <p:cNvPr id="18" name="TextBox 17"/>
          <p:cNvSpPr txBox="1"/>
          <p:nvPr/>
        </p:nvSpPr>
        <p:spPr>
          <a:xfrm>
            <a:off x="1804516" y="2976627"/>
            <a:ext cx="2224296" cy="1169551"/>
          </a:xfrm>
          <a:prstGeom prst="rect">
            <a:avLst/>
          </a:prstGeom>
          <a:noFill/>
        </p:spPr>
        <p:txBody>
          <a:bodyPr wrap="square" rtlCol="0">
            <a:spAutoFit/>
          </a:bodyPr>
          <a:lstStyle/>
          <a:p>
            <a:r>
              <a:rPr lang="en-US" sz="1400" b="1" dirty="0"/>
              <a:t>GLOBAL GIANTS: </a:t>
            </a:r>
            <a:endParaRPr lang="en-US" sz="1400" b="1" dirty="0" smtClean="0"/>
          </a:p>
          <a:p>
            <a:r>
              <a:rPr lang="en-US" sz="1400" b="1" dirty="0" smtClean="0"/>
              <a:t>UPM &amp; </a:t>
            </a:r>
            <a:r>
              <a:rPr lang="en-US" sz="1400" b="1" dirty="0"/>
              <a:t>STORA ENSO ARE TOP PLAYERS </a:t>
            </a:r>
            <a:r>
              <a:rPr lang="en-US" sz="1400" b="1" dirty="0" smtClean="0"/>
              <a:t>IN </a:t>
            </a:r>
            <a:r>
              <a:rPr lang="en-US" sz="1400" b="1" dirty="0"/>
              <a:t>THE EUROPEAN FOREST INDUSTRY</a:t>
            </a:r>
          </a:p>
        </p:txBody>
      </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7731" y="4755098"/>
            <a:ext cx="545123" cy="232123"/>
          </a:xfrm>
          <a:prstGeom prst="rect">
            <a:avLst/>
          </a:prstGeom>
        </p:spPr>
      </p:pic>
    </p:spTree>
    <p:extLst>
      <p:ext uri="{BB962C8B-B14F-4D97-AF65-F5344CB8AC3E}">
        <p14:creationId xmlns:p14="http://schemas.microsoft.com/office/powerpoint/2010/main" val="162060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B178B7-3243-1D44-B3CC-384B57B620F7}" type="datetime1">
              <a:rPr lang="fi-FI" smtClean="0"/>
              <a:t>5.6.2018</a:t>
            </a:fld>
            <a:endParaRPr lang="en-US" dirty="0"/>
          </a:p>
        </p:txBody>
      </p:sp>
      <p:sp>
        <p:nvSpPr>
          <p:cNvPr id="3" name="Slide Number Placeholder 2"/>
          <p:cNvSpPr>
            <a:spLocks noGrp="1"/>
          </p:cNvSpPr>
          <p:nvPr>
            <p:ph type="sldNum" sz="quarter" idx="12"/>
          </p:nvPr>
        </p:nvSpPr>
        <p:spPr/>
        <p:txBody>
          <a:bodyPr/>
          <a:lstStyle/>
          <a:p>
            <a:fld id="{D5589AB7-8F63-43B1-8685-FE98C6B57616}" type="slidenum">
              <a:rPr lang="en-US" smtClean="0"/>
              <a:t>4</a:t>
            </a:fld>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7932"/>
          <a:stretch/>
        </p:blipFill>
        <p:spPr>
          <a:xfrm>
            <a:off x="0" y="0"/>
            <a:ext cx="9144000" cy="4735514"/>
          </a:xfrm>
          <a:prstGeom prst="rect">
            <a:avLst/>
          </a:prstGeom>
        </p:spPr>
      </p:pic>
      <p:sp>
        <p:nvSpPr>
          <p:cNvPr id="6" name="TextBox 5"/>
          <p:cNvSpPr txBox="1"/>
          <p:nvPr/>
        </p:nvSpPr>
        <p:spPr>
          <a:xfrm>
            <a:off x="468312" y="349299"/>
            <a:ext cx="8207375" cy="954107"/>
          </a:xfrm>
          <a:prstGeom prst="rect">
            <a:avLst/>
          </a:prstGeom>
          <a:noFill/>
        </p:spPr>
        <p:txBody>
          <a:bodyPr wrap="square" rtlCol="0">
            <a:spAutoFit/>
          </a:bodyPr>
          <a:lstStyle/>
          <a:p>
            <a:pPr algn="ctr"/>
            <a:r>
              <a:rPr lang="fi-FI" sz="2800" b="1" dirty="0" smtClean="0">
                <a:solidFill>
                  <a:schemeClr val="bg1"/>
                </a:solidFill>
              </a:rPr>
              <a:t>CUTTING EDGE</a:t>
            </a:r>
          </a:p>
          <a:p>
            <a:pPr algn="ctr"/>
            <a:r>
              <a:rPr lang="fi-FI" sz="2800" b="1" dirty="0" smtClean="0">
                <a:solidFill>
                  <a:schemeClr val="bg1"/>
                </a:solidFill>
              </a:rPr>
              <a:t>FOREST HARVESTERS</a:t>
            </a:r>
            <a:endParaRPr lang="fi-FI" sz="2800" b="1" dirty="0">
              <a:solidFill>
                <a:schemeClr val="bg1"/>
              </a:solidFill>
            </a:endParaRPr>
          </a:p>
        </p:txBody>
      </p:sp>
      <p:grpSp>
        <p:nvGrpSpPr>
          <p:cNvPr id="25" name="Group 24"/>
          <p:cNvGrpSpPr/>
          <p:nvPr/>
        </p:nvGrpSpPr>
        <p:grpSpPr>
          <a:xfrm>
            <a:off x="1524445" y="1498117"/>
            <a:ext cx="2479639" cy="2929655"/>
            <a:chOff x="1524445" y="1498117"/>
            <a:chExt cx="2479639" cy="2929655"/>
          </a:xfrm>
        </p:grpSpPr>
        <p:pic>
          <p:nvPicPr>
            <p:cNvPr id="26" name="Picture 25"/>
            <p:cNvPicPr>
              <a:picLocks noChangeAspect="1"/>
            </p:cNvPicPr>
            <p:nvPr/>
          </p:nvPicPr>
          <p:blipFill rotWithShape="1">
            <a:blip r:embed="rId5" cstate="print">
              <a:extLst>
                <a:ext uri="{28A0092B-C50C-407E-A947-70E740481C1C}">
                  <a14:useLocalDpi xmlns:a14="http://schemas.microsoft.com/office/drawing/2010/main" val="0"/>
                </a:ext>
              </a:extLst>
            </a:blip>
            <a:srcRect l="6449" t="21363" r="25151" b="8834"/>
            <a:stretch/>
          </p:blipFill>
          <p:spPr>
            <a:xfrm>
              <a:off x="1524445" y="1498117"/>
              <a:ext cx="2479639" cy="2929655"/>
            </a:xfrm>
            <a:prstGeom prst="rect">
              <a:avLst/>
            </a:prstGeom>
            <a:ln w="34925" cap="sq">
              <a:solidFill>
                <a:schemeClr val="bg1"/>
              </a:solidFill>
              <a:miter lim="800000"/>
            </a:ln>
          </p:spPr>
        </p:pic>
        <p:sp>
          <p:nvSpPr>
            <p:cNvPr id="27" name="Rectangle 26"/>
            <p:cNvSpPr/>
            <p:nvPr/>
          </p:nvSpPr>
          <p:spPr>
            <a:xfrm>
              <a:off x="1642779" y="1589379"/>
              <a:ext cx="2242970" cy="274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1752550" y="2538377"/>
            <a:ext cx="2132777" cy="1600438"/>
          </a:xfrm>
          <a:prstGeom prst="rect">
            <a:avLst/>
          </a:prstGeom>
          <a:noFill/>
        </p:spPr>
        <p:txBody>
          <a:bodyPr wrap="square" rtlCol="0">
            <a:spAutoFit/>
          </a:bodyPr>
          <a:lstStyle/>
          <a:p>
            <a:r>
              <a:rPr lang="en-US" sz="1400" b="1" dirty="0" smtClean="0"/>
              <a:t>THE WORLD’S LEADING HARVESTER PROVIDERS </a:t>
            </a:r>
          </a:p>
          <a:p>
            <a:r>
              <a:rPr lang="en-US" sz="1400" b="1" dirty="0" smtClean="0"/>
              <a:t>JOHN DEERE &amp; PONSSE HAVE THEIR MAIN FACILITIES IN FINLAND</a:t>
            </a:r>
            <a:endParaRPr lang="en-US" sz="1400" b="1" dirty="0"/>
          </a:p>
        </p:txBody>
      </p:sp>
      <p:grpSp>
        <p:nvGrpSpPr>
          <p:cNvPr id="12" name="Group 11"/>
          <p:cNvGrpSpPr/>
          <p:nvPr/>
        </p:nvGrpSpPr>
        <p:grpSpPr>
          <a:xfrm>
            <a:off x="5128064" y="1493915"/>
            <a:ext cx="2479639" cy="2929655"/>
            <a:chOff x="1524445" y="1498117"/>
            <a:chExt cx="2479639" cy="2929655"/>
          </a:xfrm>
        </p:grpSpPr>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6449" t="21363" r="25151" b="8834"/>
            <a:stretch/>
          </p:blipFill>
          <p:spPr>
            <a:xfrm>
              <a:off x="1524445" y="1498117"/>
              <a:ext cx="2479639" cy="2929655"/>
            </a:xfrm>
            <a:prstGeom prst="rect">
              <a:avLst/>
            </a:prstGeom>
            <a:ln w="34925" cap="sq">
              <a:solidFill>
                <a:schemeClr val="bg1"/>
              </a:solidFill>
              <a:miter lim="800000"/>
            </a:ln>
          </p:spPr>
        </p:pic>
        <p:sp>
          <p:nvSpPr>
            <p:cNvPr id="14" name="Rectangle 13"/>
            <p:cNvSpPr/>
            <p:nvPr/>
          </p:nvSpPr>
          <p:spPr>
            <a:xfrm>
              <a:off x="1642779" y="1589379"/>
              <a:ext cx="2242970" cy="274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5368276" y="2519334"/>
            <a:ext cx="1999217" cy="1785104"/>
          </a:xfrm>
          <a:prstGeom prst="rect">
            <a:avLst/>
          </a:prstGeom>
          <a:noFill/>
        </p:spPr>
        <p:txBody>
          <a:bodyPr wrap="square" rtlCol="0">
            <a:spAutoFit/>
          </a:bodyPr>
          <a:lstStyle/>
          <a:p>
            <a:r>
              <a:rPr lang="en-US" sz="1400" b="1" dirty="0" smtClean="0"/>
              <a:t>JOHN </a:t>
            </a:r>
            <a:r>
              <a:rPr lang="en-US" sz="1400" b="1" dirty="0"/>
              <a:t>DEERE’S JOENSUU FACTORY IS THE WORLD’S </a:t>
            </a:r>
            <a:r>
              <a:rPr lang="en-US" b="1" dirty="0"/>
              <a:t>LARGEST HARVESTER FACTORY</a:t>
            </a:r>
            <a:br>
              <a:rPr lang="en-US" b="1" dirty="0"/>
            </a:br>
            <a:r>
              <a:rPr lang="en-US" sz="1400" b="1" dirty="0" smtClean="0"/>
              <a:t>IN </a:t>
            </a:r>
            <a:r>
              <a:rPr lang="en-US" sz="1400" b="1" dirty="0"/>
              <a:t>CUT-TO-LENGTH</a:t>
            </a:r>
          </a:p>
        </p:txBody>
      </p:sp>
      <p:pic>
        <p:nvPicPr>
          <p:cNvPr id="8" name="Picture 7"/>
          <p:cNvPicPr>
            <a:picLocks noChangeAspect="1"/>
          </p:cNvPicPr>
          <p:nvPr/>
        </p:nvPicPr>
        <p:blipFill>
          <a:blip r:embed="rId6"/>
          <a:stretch>
            <a:fillRect/>
          </a:stretch>
        </p:blipFill>
        <p:spPr>
          <a:xfrm>
            <a:off x="1844578" y="1962977"/>
            <a:ext cx="562960" cy="324417"/>
          </a:xfrm>
          <a:prstGeom prst="rect">
            <a:avLst/>
          </a:prstGeom>
        </p:spPr>
      </p:pic>
      <p:pic>
        <p:nvPicPr>
          <p:cNvPr id="9" name="Picture 8"/>
          <p:cNvPicPr>
            <a:picLocks noChangeAspect="1"/>
          </p:cNvPicPr>
          <p:nvPr/>
        </p:nvPicPr>
        <p:blipFill>
          <a:blip r:embed="rId7"/>
          <a:stretch>
            <a:fillRect/>
          </a:stretch>
        </p:blipFill>
        <p:spPr>
          <a:xfrm>
            <a:off x="2764264" y="1962977"/>
            <a:ext cx="562960" cy="324417"/>
          </a:xfrm>
          <a:prstGeom prst="rect">
            <a:avLst/>
          </a:prstGeom>
        </p:spPr>
      </p:pic>
      <p:pic>
        <p:nvPicPr>
          <p:cNvPr id="11" name="Picture 10"/>
          <p:cNvPicPr>
            <a:picLocks noChangeAspect="1"/>
          </p:cNvPicPr>
          <p:nvPr/>
        </p:nvPicPr>
        <p:blipFill>
          <a:blip r:embed="rId8"/>
          <a:stretch>
            <a:fillRect/>
          </a:stretch>
        </p:blipFill>
        <p:spPr>
          <a:xfrm>
            <a:off x="5917770" y="1666267"/>
            <a:ext cx="790473" cy="714467"/>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731" y="4755098"/>
            <a:ext cx="545123" cy="232123"/>
          </a:xfrm>
          <a:prstGeom prst="rect">
            <a:avLst/>
          </a:prstGeom>
        </p:spPr>
      </p:pic>
    </p:spTree>
    <p:extLst>
      <p:ext uri="{BB962C8B-B14F-4D97-AF65-F5344CB8AC3E}">
        <p14:creationId xmlns:p14="http://schemas.microsoft.com/office/powerpoint/2010/main" val="60121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B178B7-3243-1D44-B3CC-384B57B620F7}" type="datetime1">
              <a:rPr lang="fi-FI" smtClean="0"/>
              <a:t>5.6.2018</a:t>
            </a:fld>
            <a:endParaRPr lang="en-US" dirty="0"/>
          </a:p>
        </p:txBody>
      </p:sp>
      <p:sp>
        <p:nvSpPr>
          <p:cNvPr id="3" name="Slide Number Placeholder 2"/>
          <p:cNvSpPr>
            <a:spLocks noGrp="1"/>
          </p:cNvSpPr>
          <p:nvPr>
            <p:ph type="sldNum" sz="quarter" idx="12"/>
          </p:nvPr>
        </p:nvSpPr>
        <p:spPr/>
        <p:txBody>
          <a:bodyPr/>
          <a:lstStyle/>
          <a:p>
            <a:fld id="{D5589AB7-8F63-43B1-8685-FE98C6B57616}" type="slidenum">
              <a:rPr lang="en-US" smtClean="0"/>
              <a:t>5</a:t>
            </a:fld>
            <a:endParaRPr lang="en-US" dirty="0"/>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12273" b="3353"/>
          <a:stretch/>
        </p:blipFill>
        <p:spPr>
          <a:xfrm>
            <a:off x="0" y="1"/>
            <a:ext cx="9144000" cy="51435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9793"/>
          <a:stretch/>
        </p:blipFill>
        <p:spPr>
          <a:xfrm>
            <a:off x="11112" y="0"/>
            <a:ext cx="9144000" cy="4639808"/>
          </a:xfrm>
          <a:prstGeom prst="rect">
            <a:avLst/>
          </a:prstGeom>
        </p:spPr>
      </p:pic>
      <p:sp>
        <p:nvSpPr>
          <p:cNvPr id="6" name="TextBox 5"/>
          <p:cNvSpPr txBox="1"/>
          <p:nvPr/>
        </p:nvSpPr>
        <p:spPr>
          <a:xfrm>
            <a:off x="479425" y="349370"/>
            <a:ext cx="8207375" cy="954107"/>
          </a:xfrm>
          <a:prstGeom prst="rect">
            <a:avLst/>
          </a:prstGeom>
          <a:noFill/>
        </p:spPr>
        <p:txBody>
          <a:bodyPr wrap="square" rtlCol="0">
            <a:spAutoFit/>
          </a:bodyPr>
          <a:lstStyle/>
          <a:p>
            <a:pPr algn="ctr"/>
            <a:r>
              <a:rPr lang="fi-FI" sz="2800" b="1" dirty="0" smtClean="0">
                <a:solidFill>
                  <a:schemeClr val="bg1"/>
                </a:solidFill>
              </a:rPr>
              <a:t>HARSH ARCTIC NATURE REQUIRES </a:t>
            </a:r>
          </a:p>
          <a:p>
            <a:pPr algn="ctr"/>
            <a:r>
              <a:rPr lang="fi-FI" sz="2800" b="1" dirty="0" smtClean="0">
                <a:solidFill>
                  <a:schemeClr val="bg1"/>
                </a:solidFill>
              </a:rPr>
              <a:t>WELL DESIGNED MACHINERY</a:t>
            </a:r>
            <a:endParaRPr lang="fi-FI" sz="2800" b="1" dirty="0">
              <a:solidFill>
                <a:schemeClr val="bg1"/>
              </a:solidFill>
            </a:endParaRPr>
          </a:p>
        </p:txBody>
      </p:sp>
      <p:sp>
        <p:nvSpPr>
          <p:cNvPr id="10" name="Oval 9"/>
          <p:cNvSpPr/>
          <p:nvPr/>
        </p:nvSpPr>
        <p:spPr>
          <a:xfrm>
            <a:off x="6618886" y="2679394"/>
            <a:ext cx="2329966" cy="232996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714591" y="2775098"/>
            <a:ext cx="2138554" cy="21385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563854" y="3203644"/>
            <a:ext cx="2370358" cy="1323439"/>
          </a:xfrm>
          <a:prstGeom prst="rect">
            <a:avLst/>
          </a:prstGeom>
          <a:noFill/>
        </p:spPr>
        <p:txBody>
          <a:bodyPr wrap="square" rtlCol="0">
            <a:spAutoFit/>
          </a:bodyPr>
          <a:lstStyle/>
          <a:p>
            <a:pPr lvl="0" algn="ctr"/>
            <a:r>
              <a:rPr lang="en-US" sz="1000" dirty="0"/>
              <a:t>FINNISH </a:t>
            </a:r>
          </a:p>
          <a:p>
            <a:pPr lvl="0" algn="ctr"/>
            <a:r>
              <a:rPr lang="en-US" sz="1000" dirty="0"/>
              <a:t>VALTRA </a:t>
            </a:r>
            <a:r>
              <a:rPr lang="en-US" sz="1000" dirty="0" smtClean="0"/>
              <a:t>TRACTOR </a:t>
            </a:r>
            <a:endParaRPr lang="en-US" sz="1000" dirty="0"/>
          </a:p>
          <a:p>
            <a:pPr lvl="0" algn="ctr"/>
            <a:r>
              <a:rPr lang="en-US" sz="1000" dirty="0" smtClean="0"/>
              <a:t>HAS WON </a:t>
            </a:r>
            <a:br>
              <a:rPr lang="en-US" sz="1000" dirty="0" smtClean="0"/>
            </a:br>
            <a:endParaRPr lang="en-US" sz="1000" dirty="0" smtClean="0"/>
          </a:p>
          <a:p>
            <a:pPr lvl="0" algn="ctr"/>
            <a:r>
              <a:rPr lang="en-US" sz="1000" b="1" dirty="0" smtClean="0"/>
              <a:t>2016 RED </a:t>
            </a:r>
            <a:r>
              <a:rPr lang="en-US" sz="1000" b="1" dirty="0"/>
              <a:t>DOT </a:t>
            </a:r>
            <a:r>
              <a:rPr lang="en-US" sz="1000" b="1" dirty="0" smtClean="0"/>
              <a:t>AWARD</a:t>
            </a:r>
            <a:br>
              <a:rPr lang="en-US" sz="1000" b="1" dirty="0" smtClean="0"/>
            </a:br>
            <a:r>
              <a:rPr lang="en-US" sz="1000" b="1" dirty="0" smtClean="0"/>
              <a:t>MACHINE OF THE YEAR 2018</a:t>
            </a:r>
            <a:br>
              <a:rPr lang="en-US" sz="1000" b="1" dirty="0" smtClean="0"/>
            </a:br>
            <a:r>
              <a:rPr lang="en-US" sz="1000" b="1" dirty="0" smtClean="0"/>
              <a:t>TRACTOR OF THE YEAR 2018</a:t>
            </a:r>
            <a:endParaRPr lang="en-US" sz="1000" b="1" dirty="0"/>
          </a:p>
          <a:p>
            <a:pPr lvl="0" algn="ctr"/>
            <a:endParaRPr lang="en-US" sz="1000" dirty="0" smtClean="0"/>
          </a:p>
        </p:txBody>
      </p:sp>
      <p:cxnSp>
        <p:nvCxnSpPr>
          <p:cNvPr id="14" name="Straight Connector 13"/>
          <p:cNvCxnSpPr/>
          <p:nvPr/>
        </p:nvCxnSpPr>
        <p:spPr>
          <a:xfrm>
            <a:off x="7486979" y="4598741"/>
            <a:ext cx="52410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6979" y="2153004"/>
            <a:ext cx="683727" cy="462834"/>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7374" y="2152409"/>
            <a:ext cx="635537" cy="507877"/>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731" y="4755098"/>
            <a:ext cx="545123" cy="232123"/>
          </a:xfrm>
          <a:prstGeom prst="rect">
            <a:avLst/>
          </a:prstGeom>
        </p:spPr>
      </p:pic>
    </p:spTree>
    <p:extLst>
      <p:ext uri="{BB962C8B-B14F-4D97-AF65-F5344CB8AC3E}">
        <p14:creationId xmlns:p14="http://schemas.microsoft.com/office/powerpoint/2010/main" val="182163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58" t="-16554" r="-58" b="15969"/>
          <a:stretch/>
        </p:blipFill>
        <p:spPr>
          <a:xfrm>
            <a:off x="0" y="-1010195"/>
            <a:ext cx="9176916" cy="6153696"/>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8059"/>
          <a:stretch/>
        </p:blipFill>
        <p:spPr>
          <a:xfrm>
            <a:off x="6789" y="6575"/>
            <a:ext cx="9144000" cy="4728939"/>
          </a:xfrm>
          <a:prstGeom prst="rect">
            <a:avLst/>
          </a:prstGeom>
        </p:spPr>
      </p:pic>
      <p:sp>
        <p:nvSpPr>
          <p:cNvPr id="6" name="TextBox 5"/>
          <p:cNvSpPr txBox="1"/>
          <p:nvPr/>
        </p:nvSpPr>
        <p:spPr>
          <a:xfrm>
            <a:off x="479425" y="227444"/>
            <a:ext cx="8207375" cy="954107"/>
          </a:xfrm>
          <a:prstGeom prst="rect">
            <a:avLst/>
          </a:prstGeom>
          <a:noFill/>
        </p:spPr>
        <p:txBody>
          <a:bodyPr wrap="square" rtlCol="0">
            <a:spAutoFit/>
          </a:bodyPr>
          <a:lstStyle/>
          <a:p>
            <a:pPr algn="ctr"/>
            <a:r>
              <a:rPr lang="fi-FI" sz="2800" b="1" dirty="0">
                <a:solidFill>
                  <a:schemeClr val="bg1"/>
                </a:solidFill>
              </a:rPr>
              <a:t>NATURAL AND HEALTHY FOOD </a:t>
            </a:r>
            <a:endParaRPr lang="fi-FI" sz="2800" b="1" dirty="0" smtClean="0">
              <a:solidFill>
                <a:schemeClr val="bg1"/>
              </a:solidFill>
            </a:endParaRPr>
          </a:p>
          <a:p>
            <a:pPr algn="ctr"/>
            <a:r>
              <a:rPr lang="fi-FI" sz="2800" b="1" dirty="0" smtClean="0">
                <a:solidFill>
                  <a:schemeClr val="bg1"/>
                </a:solidFill>
              </a:rPr>
              <a:t>POWERED </a:t>
            </a:r>
            <a:r>
              <a:rPr lang="fi-FI" sz="2800" b="1" dirty="0">
                <a:solidFill>
                  <a:schemeClr val="bg1"/>
                </a:solidFill>
              </a:rPr>
              <a:t>BY ARCTIC NATURE</a:t>
            </a:r>
          </a:p>
        </p:txBody>
      </p:sp>
      <p:grpSp>
        <p:nvGrpSpPr>
          <p:cNvPr id="7" name="Group 6"/>
          <p:cNvGrpSpPr/>
          <p:nvPr/>
        </p:nvGrpSpPr>
        <p:grpSpPr>
          <a:xfrm>
            <a:off x="1524445" y="1498117"/>
            <a:ext cx="2479639" cy="2929655"/>
            <a:chOff x="1524445" y="1498117"/>
            <a:chExt cx="2479639" cy="2929655"/>
          </a:xfrm>
        </p:grpSpPr>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6449" t="21363" r="25151" b="8834"/>
            <a:stretch/>
          </p:blipFill>
          <p:spPr>
            <a:xfrm>
              <a:off x="1524445" y="1498117"/>
              <a:ext cx="2479639" cy="2929655"/>
            </a:xfrm>
            <a:prstGeom prst="rect">
              <a:avLst/>
            </a:prstGeom>
            <a:ln w="34925" cap="sq">
              <a:solidFill>
                <a:schemeClr val="bg1"/>
              </a:solidFill>
              <a:miter lim="800000"/>
            </a:ln>
          </p:spPr>
        </p:pic>
        <p:sp>
          <p:nvSpPr>
            <p:cNvPr id="9" name="Rectangle 8"/>
            <p:cNvSpPr/>
            <p:nvPr/>
          </p:nvSpPr>
          <p:spPr>
            <a:xfrm>
              <a:off x="1642779" y="1589379"/>
              <a:ext cx="2242970" cy="274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5073188" y="1498117"/>
            <a:ext cx="2479639" cy="2929655"/>
            <a:chOff x="1524445" y="1498117"/>
            <a:chExt cx="2479639" cy="2929655"/>
          </a:xfrm>
        </p:grpSpPr>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6449" t="21363" r="25151" b="8834"/>
            <a:stretch/>
          </p:blipFill>
          <p:spPr>
            <a:xfrm>
              <a:off x="1524445" y="1498117"/>
              <a:ext cx="2479639" cy="2929655"/>
            </a:xfrm>
            <a:prstGeom prst="rect">
              <a:avLst/>
            </a:prstGeom>
            <a:ln w="34925" cap="sq">
              <a:solidFill>
                <a:schemeClr val="bg1"/>
              </a:solidFill>
              <a:miter lim="800000"/>
            </a:ln>
          </p:spPr>
        </p:pic>
        <p:sp>
          <p:nvSpPr>
            <p:cNvPr id="12" name="Rectangle 11"/>
            <p:cNvSpPr/>
            <p:nvPr/>
          </p:nvSpPr>
          <p:spPr>
            <a:xfrm>
              <a:off x="1642779" y="1589379"/>
              <a:ext cx="2242970" cy="274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1761478" y="2826016"/>
            <a:ext cx="2251533" cy="738664"/>
          </a:xfrm>
          <a:prstGeom prst="rect">
            <a:avLst/>
          </a:prstGeom>
          <a:noFill/>
        </p:spPr>
        <p:txBody>
          <a:bodyPr wrap="square" rtlCol="0">
            <a:spAutoFit/>
          </a:bodyPr>
          <a:lstStyle/>
          <a:p>
            <a:r>
              <a:rPr lang="en-US" sz="1400" b="1" dirty="0" smtClean="0"/>
              <a:t>COUNTRY </a:t>
            </a:r>
            <a:r>
              <a:rPr lang="en-US" sz="1400" b="1" dirty="0"/>
              <a:t>IN </a:t>
            </a:r>
          </a:p>
          <a:p>
            <a:r>
              <a:rPr lang="en-US" sz="1400" b="1" dirty="0"/>
              <a:t>OAT RESEARCH </a:t>
            </a:r>
            <a:endParaRPr lang="en-US" sz="1400" b="1" dirty="0" smtClean="0"/>
          </a:p>
          <a:p>
            <a:r>
              <a:rPr lang="en-US" sz="1400" b="1" dirty="0" smtClean="0"/>
              <a:t>AND INNOVATIONS</a:t>
            </a:r>
          </a:p>
        </p:txBody>
      </p:sp>
      <p:pic>
        <p:nvPicPr>
          <p:cNvPr id="15" name="Picture 14"/>
          <p:cNvPicPr>
            <a:picLocks noChangeAspect="1"/>
          </p:cNvPicPr>
          <p:nvPr/>
        </p:nvPicPr>
        <p:blipFill>
          <a:blip r:embed="rId6"/>
          <a:stretch>
            <a:fillRect/>
          </a:stretch>
        </p:blipFill>
        <p:spPr>
          <a:xfrm>
            <a:off x="1857611" y="2110288"/>
            <a:ext cx="906653" cy="522478"/>
          </a:xfrm>
          <a:prstGeom prst="rect">
            <a:avLst/>
          </a:prstGeom>
        </p:spPr>
      </p:pic>
      <p:sp>
        <p:nvSpPr>
          <p:cNvPr id="16" name="TextBox 15"/>
          <p:cNvSpPr txBox="1"/>
          <p:nvPr/>
        </p:nvSpPr>
        <p:spPr>
          <a:xfrm>
            <a:off x="5430801" y="2826018"/>
            <a:ext cx="2251533" cy="523220"/>
          </a:xfrm>
          <a:prstGeom prst="rect">
            <a:avLst/>
          </a:prstGeom>
          <a:noFill/>
        </p:spPr>
        <p:txBody>
          <a:bodyPr wrap="square" rtlCol="0">
            <a:spAutoFit/>
          </a:bodyPr>
          <a:lstStyle/>
          <a:p>
            <a:r>
              <a:rPr lang="en-US" sz="1400" b="1" dirty="0" smtClean="0"/>
              <a:t>OAT EXPORTER</a:t>
            </a:r>
          </a:p>
          <a:p>
            <a:r>
              <a:rPr lang="en-US" sz="1400" b="1" dirty="0" smtClean="0"/>
              <a:t>IN THE WORLD</a:t>
            </a:r>
            <a:endParaRPr lang="en-US" sz="1400" b="1" dirty="0"/>
          </a:p>
        </p:txBody>
      </p:sp>
      <p:pic>
        <p:nvPicPr>
          <p:cNvPr id="17" name="Picture 16"/>
          <p:cNvPicPr>
            <a:picLocks noChangeAspect="1"/>
          </p:cNvPicPr>
          <p:nvPr/>
        </p:nvPicPr>
        <p:blipFill>
          <a:blip r:embed="rId7"/>
          <a:stretch>
            <a:fillRect/>
          </a:stretch>
        </p:blipFill>
        <p:spPr>
          <a:xfrm>
            <a:off x="5558803" y="2108101"/>
            <a:ext cx="906653" cy="522478"/>
          </a:xfrm>
          <a:prstGeom prst="rect">
            <a:avLst/>
          </a:prstGeom>
        </p:spPr>
      </p:pic>
      <p:cxnSp>
        <p:nvCxnSpPr>
          <p:cNvPr id="19" name="Straight Connector 18"/>
          <p:cNvCxnSpPr/>
          <p:nvPr/>
        </p:nvCxnSpPr>
        <p:spPr>
          <a:xfrm>
            <a:off x="1843543" y="3747561"/>
            <a:ext cx="70270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544735" y="3747561"/>
            <a:ext cx="702709"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731" y="4755098"/>
            <a:ext cx="545123" cy="232123"/>
          </a:xfrm>
          <a:prstGeom prst="rect">
            <a:avLst/>
          </a:prstGeom>
        </p:spPr>
      </p:pic>
    </p:spTree>
    <p:extLst>
      <p:ext uri="{BB962C8B-B14F-4D97-AF65-F5344CB8AC3E}">
        <p14:creationId xmlns:p14="http://schemas.microsoft.com/office/powerpoint/2010/main" val="114070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B178B7-3243-1D44-B3CC-384B57B620F7}" type="datetime1">
              <a:rPr lang="fi-FI" smtClean="0"/>
              <a:t>5.6.2018</a:t>
            </a:fld>
            <a:endParaRPr lang="en-US" dirty="0"/>
          </a:p>
        </p:txBody>
      </p:sp>
      <p:sp>
        <p:nvSpPr>
          <p:cNvPr id="3" name="Slide Number Placeholder 2"/>
          <p:cNvSpPr>
            <a:spLocks noGrp="1"/>
          </p:cNvSpPr>
          <p:nvPr>
            <p:ph type="sldNum" sz="quarter" idx="12"/>
          </p:nvPr>
        </p:nvSpPr>
        <p:spPr/>
        <p:txBody>
          <a:bodyPr/>
          <a:lstStyle/>
          <a:p>
            <a:fld id="{D5589AB7-8F63-43B1-8685-FE98C6B57616}" type="slidenum">
              <a:rPr lang="en-US" smtClean="0"/>
              <a:t>7</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9793"/>
          <a:stretch/>
        </p:blipFill>
        <p:spPr>
          <a:xfrm>
            <a:off x="0" y="0"/>
            <a:ext cx="9144000" cy="4639809"/>
          </a:xfrm>
          <a:prstGeom prst="rect">
            <a:avLst/>
          </a:prstGeom>
        </p:spPr>
      </p:pic>
      <p:sp>
        <p:nvSpPr>
          <p:cNvPr id="6" name="TextBox 5"/>
          <p:cNvSpPr txBox="1"/>
          <p:nvPr/>
        </p:nvSpPr>
        <p:spPr>
          <a:xfrm>
            <a:off x="479425" y="349370"/>
            <a:ext cx="8207375" cy="954107"/>
          </a:xfrm>
          <a:prstGeom prst="rect">
            <a:avLst/>
          </a:prstGeom>
          <a:noFill/>
        </p:spPr>
        <p:txBody>
          <a:bodyPr wrap="square" rtlCol="0">
            <a:spAutoFit/>
          </a:bodyPr>
          <a:lstStyle/>
          <a:p>
            <a:pPr algn="ctr"/>
            <a:r>
              <a:rPr lang="fi-FI" sz="2800" b="1" dirty="0">
                <a:solidFill>
                  <a:schemeClr val="bg1"/>
                </a:solidFill>
              </a:rPr>
              <a:t>EXCELLENT FLAVOR FROM </a:t>
            </a:r>
            <a:endParaRPr lang="fi-FI" sz="2800" b="1" dirty="0" smtClean="0">
              <a:solidFill>
                <a:schemeClr val="bg1"/>
              </a:solidFill>
            </a:endParaRPr>
          </a:p>
          <a:p>
            <a:pPr algn="ctr"/>
            <a:r>
              <a:rPr lang="fi-FI" sz="2800" b="1" dirty="0" smtClean="0">
                <a:solidFill>
                  <a:schemeClr val="bg1"/>
                </a:solidFill>
              </a:rPr>
              <a:t>THE </a:t>
            </a:r>
            <a:r>
              <a:rPr lang="fi-FI" sz="2800" b="1" dirty="0">
                <a:solidFill>
                  <a:schemeClr val="bg1"/>
                </a:solidFill>
              </a:rPr>
              <a:t>PURE FINNISH NATURE</a:t>
            </a:r>
          </a:p>
        </p:txBody>
      </p:sp>
      <p:sp>
        <p:nvSpPr>
          <p:cNvPr id="12" name="Oval 11"/>
          <p:cNvSpPr/>
          <p:nvPr/>
        </p:nvSpPr>
        <p:spPr>
          <a:xfrm>
            <a:off x="6356834" y="2405551"/>
            <a:ext cx="2329966" cy="232996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452539" y="2501255"/>
            <a:ext cx="2138554" cy="21385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452539" y="3035048"/>
            <a:ext cx="2138553" cy="984885"/>
          </a:xfrm>
          <a:prstGeom prst="rect">
            <a:avLst/>
          </a:prstGeom>
          <a:noFill/>
        </p:spPr>
        <p:txBody>
          <a:bodyPr wrap="square" rtlCol="0">
            <a:spAutoFit/>
          </a:bodyPr>
          <a:lstStyle/>
          <a:p>
            <a:pPr lvl="0" algn="ctr"/>
            <a:r>
              <a:rPr lang="en-US" sz="1400" b="1" dirty="0"/>
              <a:t>THE WORLD’S </a:t>
            </a:r>
            <a:r>
              <a:rPr lang="en-US" sz="1400" b="1" dirty="0" smtClean="0"/>
              <a:t>#</a:t>
            </a:r>
            <a:r>
              <a:rPr lang="en-US" sz="1400" b="1" dirty="0"/>
              <a:t>1</a:t>
            </a:r>
            <a:r>
              <a:rPr lang="en-US" sz="1000" dirty="0"/>
              <a:t> </a:t>
            </a:r>
            <a:endParaRPr lang="en-US" sz="1000" dirty="0" smtClean="0"/>
          </a:p>
          <a:p>
            <a:pPr lvl="0" algn="ctr"/>
            <a:r>
              <a:rPr lang="en-US" sz="1400" b="1" dirty="0" smtClean="0"/>
              <a:t>GIN </a:t>
            </a:r>
            <a:r>
              <a:rPr lang="en-US" sz="1400" b="1" dirty="0"/>
              <a:t>AND TONIC</a:t>
            </a:r>
            <a:r>
              <a:rPr lang="en-US" sz="1000" dirty="0"/>
              <a:t> </a:t>
            </a:r>
            <a:endParaRPr lang="en-US" sz="1000" dirty="0" smtClean="0"/>
          </a:p>
          <a:p>
            <a:pPr lvl="0" algn="ctr"/>
            <a:r>
              <a:rPr lang="en-US" sz="1000" dirty="0" smtClean="0"/>
              <a:t>IS </a:t>
            </a:r>
            <a:r>
              <a:rPr lang="en-US" sz="1000" dirty="0"/>
              <a:t>MADE OF NAPUE GIN, </a:t>
            </a:r>
            <a:endParaRPr lang="en-US" sz="1000" dirty="0" smtClean="0"/>
          </a:p>
          <a:p>
            <a:pPr lvl="0" algn="ctr"/>
            <a:r>
              <a:rPr lang="en-US" sz="1000" dirty="0" smtClean="0"/>
              <a:t>A </a:t>
            </a:r>
            <a:r>
              <a:rPr lang="en-US" sz="1000" dirty="0"/>
              <a:t>FINNISH KYRÖ DISTILLERY COMPANY SPIRIT</a:t>
            </a:r>
          </a:p>
        </p:txBody>
      </p:sp>
      <p:cxnSp>
        <p:nvCxnSpPr>
          <p:cNvPr id="11" name="Straight Connector 10"/>
          <p:cNvCxnSpPr/>
          <p:nvPr/>
        </p:nvCxnSpPr>
        <p:spPr>
          <a:xfrm>
            <a:off x="7259761" y="4136369"/>
            <a:ext cx="52410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731" y="4755098"/>
            <a:ext cx="545123" cy="232123"/>
          </a:xfrm>
          <a:prstGeom prst="rect">
            <a:avLst/>
          </a:prstGeom>
        </p:spPr>
      </p:pic>
    </p:spTree>
    <p:extLst>
      <p:ext uri="{BB962C8B-B14F-4D97-AF65-F5344CB8AC3E}">
        <p14:creationId xmlns:p14="http://schemas.microsoft.com/office/powerpoint/2010/main" val="12632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B178B7-3243-1D44-B3CC-384B57B620F7}" type="datetime1">
              <a:rPr lang="fi-FI" smtClean="0"/>
              <a:t>5.6.2018</a:t>
            </a:fld>
            <a:endParaRPr lang="en-US" dirty="0"/>
          </a:p>
        </p:txBody>
      </p:sp>
      <p:sp>
        <p:nvSpPr>
          <p:cNvPr id="3" name="Slide Number Placeholder 2"/>
          <p:cNvSpPr>
            <a:spLocks noGrp="1"/>
          </p:cNvSpPr>
          <p:nvPr>
            <p:ph type="sldNum" sz="quarter" idx="12"/>
          </p:nvPr>
        </p:nvSpPr>
        <p:spPr/>
        <p:txBody>
          <a:bodyPr/>
          <a:lstStyle/>
          <a:p>
            <a:fld id="{D5589AB7-8F63-43B1-8685-FE98C6B57616}" type="slidenum">
              <a:rPr lang="en-US" smtClean="0"/>
              <a:t>8</a:t>
            </a:fld>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10540"/>
          <a:stretch/>
        </p:blipFill>
        <p:spPr>
          <a:xfrm>
            <a:off x="0" y="0"/>
            <a:ext cx="9144000" cy="4601372"/>
          </a:xfrm>
          <a:prstGeom prst="rect">
            <a:avLst/>
          </a:prstGeom>
        </p:spPr>
      </p:pic>
      <p:sp>
        <p:nvSpPr>
          <p:cNvPr id="6" name="TextBox 5"/>
          <p:cNvSpPr txBox="1"/>
          <p:nvPr/>
        </p:nvSpPr>
        <p:spPr>
          <a:xfrm>
            <a:off x="479425" y="349370"/>
            <a:ext cx="8207375" cy="954107"/>
          </a:xfrm>
          <a:prstGeom prst="rect">
            <a:avLst/>
          </a:prstGeom>
          <a:noFill/>
        </p:spPr>
        <p:txBody>
          <a:bodyPr wrap="square" rtlCol="0">
            <a:spAutoFit/>
          </a:bodyPr>
          <a:lstStyle/>
          <a:p>
            <a:pPr algn="ctr"/>
            <a:r>
              <a:rPr lang="fi-FI" sz="2800" b="1" dirty="0">
                <a:solidFill>
                  <a:schemeClr val="bg1"/>
                </a:solidFill>
              </a:rPr>
              <a:t>THE HOME OF WORLD-CLASS </a:t>
            </a:r>
            <a:endParaRPr lang="fi-FI" sz="2800" b="1" dirty="0" smtClean="0">
              <a:solidFill>
                <a:schemeClr val="bg1"/>
              </a:solidFill>
            </a:endParaRPr>
          </a:p>
          <a:p>
            <a:pPr algn="ctr"/>
            <a:r>
              <a:rPr lang="fi-FI" sz="2800" b="1" dirty="0" smtClean="0">
                <a:solidFill>
                  <a:schemeClr val="bg1"/>
                </a:solidFill>
              </a:rPr>
              <a:t>FOOD </a:t>
            </a:r>
            <a:r>
              <a:rPr lang="fi-FI" sz="2800" b="1" dirty="0">
                <a:solidFill>
                  <a:schemeClr val="bg1"/>
                </a:solidFill>
              </a:rPr>
              <a:t>INNOVATIONS</a:t>
            </a:r>
          </a:p>
        </p:txBody>
      </p:sp>
      <p:grpSp>
        <p:nvGrpSpPr>
          <p:cNvPr id="7" name="Group 6"/>
          <p:cNvGrpSpPr/>
          <p:nvPr/>
        </p:nvGrpSpPr>
        <p:grpSpPr>
          <a:xfrm>
            <a:off x="485793" y="1508391"/>
            <a:ext cx="2479639" cy="2929655"/>
            <a:chOff x="5008718" y="1498117"/>
            <a:chExt cx="2479639" cy="2929655"/>
          </a:xfrm>
        </p:grpSpPr>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6449" t="21363" r="25151" b="8834"/>
            <a:stretch/>
          </p:blipFill>
          <p:spPr>
            <a:xfrm>
              <a:off x="5008718" y="1498117"/>
              <a:ext cx="2479639" cy="2929655"/>
            </a:xfrm>
            <a:prstGeom prst="rect">
              <a:avLst/>
            </a:prstGeom>
            <a:ln w="34925" cap="sq">
              <a:solidFill>
                <a:schemeClr val="bg1"/>
              </a:solidFill>
              <a:miter lim="800000"/>
            </a:ln>
          </p:spPr>
        </p:pic>
        <p:sp>
          <p:nvSpPr>
            <p:cNvPr id="9" name="Rectangle 8"/>
            <p:cNvSpPr/>
            <p:nvPr/>
          </p:nvSpPr>
          <p:spPr>
            <a:xfrm>
              <a:off x="5127052" y="1589379"/>
              <a:ext cx="2242970" cy="274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3343292" y="1505631"/>
            <a:ext cx="2479639" cy="2929655"/>
            <a:chOff x="5008718" y="1498117"/>
            <a:chExt cx="2479639" cy="2929655"/>
          </a:xfrm>
        </p:grpSpPr>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6449" t="21363" r="25151" b="8834"/>
            <a:stretch/>
          </p:blipFill>
          <p:spPr>
            <a:xfrm>
              <a:off x="5008718" y="1498117"/>
              <a:ext cx="2479639" cy="2929655"/>
            </a:xfrm>
            <a:prstGeom prst="rect">
              <a:avLst/>
            </a:prstGeom>
            <a:ln w="34925" cap="sq">
              <a:solidFill>
                <a:schemeClr val="bg1"/>
              </a:solidFill>
              <a:miter lim="800000"/>
            </a:ln>
          </p:spPr>
        </p:pic>
        <p:sp>
          <p:nvSpPr>
            <p:cNvPr id="12" name="Rectangle 11"/>
            <p:cNvSpPr/>
            <p:nvPr/>
          </p:nvSpPr>
          <p:spPr>
            <a:xfrm>
              <a:off x="5127052" y="1589379"/>
              <a:ext cx="2242970" cy="274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6196049" y="1502871"/>
            <a:ext cx="2479639" cy="2929655"/>
            <a:chOff x="5008718" y="1498117"/>
            <a:chExt cx="2479639" cy="2929655"/>
          </a:xfrm>
        </p:grpSpPr>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6449" t="21363" r="25151" b="8834"/>
            <a:stretch/>
          </p:blipFill>
          <p:spPr>
            <a:xfrm>
              <a:off x="5008718" y="1498117"/>
              <a:ext cx="2479639" cy="2929655"/>
            </a:xfrm>
            <a:prstGeom prst="rect">
              <a:avLst/>
            </a:prstGeom>
            <a:ln w="34925" cap="sq">
              <a:solidFill>
                <a:schemeClr val="bg1"/>
              </a:solidFill>
              <a:miter lim="800000"/>
            </a:ln>
          </p:spPr>
        </p:pic>
        <p:sp>
          <p:nvSpPr>
            <p:cNvPr id="15" name="Rectangle 14"/>
            <p:cNvSpPr/>
            <p:nvPr/>
          </p:nvSpPr>
          <p:spPr>
            <a:xfrm>
              <a:off x="5127052" y="1589379"/>
              <a:ext cx="2242970" cy="274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764784" y="2144367"/>
            <a:ext cx="1999217" cy="1323439"/>
          </a:xfrm>
          <a:prstGeom prst="rect">
            <a:avLst/>
          </a:prstGeom>
          <a:noFill/>
        </p:spPr>
        <p:txBody>
          <a:bodyPr wrap="square" rtlCol="0">
            <a:spAutoFit/>
          </a:bodyPr>
          <a:lstStyle/>
          <a:p>
            <a:r>
              <a:rPr lang="en-US" sz="2400" b="1" dirty="0" smtClean="0"/>
              <a:t>BENECOL</a:t>
            </a:r>
            <a:endParaRPr lang="en-US" sz="2400" b="1" dirty="0"/>
          </a:p>
          <a:p>
            <a:endParaRPr lang="en-US" sz="1400" b="1" dirty="0" smtClean="0"/>
          </a:p>
          <a:p>
            <a:r>
              <a:rPr lang="en-US" sz="1400" b="1" dirty="0" smtClean="0"/>
              <a:t>CHOLESTEROL-LOWERING </a:t>
            </a:r>
            <a:r>
              <a:rPr lang="en-US" sz="1400" b="1" dirty="0"/>
              <a:t>FOOD PRODUCTS</a:t>
            </a:r>
          </a:p>
        </p:txBody>
      </p:sp>
      <p:sp>
        <p:nvSpPr>
          <p:cNvPr id="17" name="TextBox 16"/>
          <p:cNvSpPr txBox="1"/>
          <p:nvPr/>
        </p:nvSpPr>
        <p:spPr>
          <a:xfrm>
            <a:off x="3643829" y="2144367"/>
            <a:ext cx="1999217" cy="1323439"/>
          </a:xfrm>
          <a:prstGeom prst="rect">
            <a:avLst/>
          </a:prstGeom>
          <a:noFill/>
        </p:spPr>
        <p:txBody>
          <a:bodyPr wrap="square" rtlCol="0">
            <a:spAutoFit/>
          </a:bodyPr>
          <a:lstStyle/>
          <a:p>
            <a:r>
              <a:rPr lang="en-US" sz="2400" b="1" dirty="0" smtClean="0"/>
              <a:t>LGG</a:t>
            </a:r>
          </a:p>
          <a:p>
            <a:endParaRPr lang="en-US" sz="1400" b="1" dirty="0" smtClean="0"/>
          </a:p>
          <a:p>
            <a:r>
              <a:rPr lang="en-US" sz="1400" b="1" dirty="0" smtClean="0"/>
              <a:t>PROBIOTIC </a:t>
            </a:r>
            <a:r>
              <a:rPr lang="en-US" sz="1400" b="1" dirty="0"/>
              <a:t>FUNCTIONAL FOOD PRODUCTS</a:t>
            </a:r>
          </a:p>
        </p:txBody>
      </p:sp>
      <p:sp>
        <p:nvSpPr>
          <p:cNvPr id="18" name="TextBox 17"/>
          <p:cNvSpPr txBox="1"/>
          <p:nvPr/>
        </p:nvSpPr>
        <p:spPr>
          <a:xfrm>
            <a:off x="6483857" y="2144367"/>
            <a:ext cx="1999217" cy="1323439"/>
          </a:xfrm>
          <a:prstGeom prst="rect">
            <a:avLst/>
          </a:prstGeom>
          <a:noFill/>
        </p:spPr>
        <p:txBody>
          <a:bodyPr wrap="square" rtlCol="0">
            <a:spAutoFit/>
          </a:bodyPr>
          <a:lstStyle/>
          <a:p>
            <a:r>
              <a:rPr lang="en-US" sz="2400" b="1" dirty="0" smtClean="0"/>
              <a:t>XYLITOL</a:t>
            </a:r>
          </a:p>
          <a:p>
            <a:endParaRPr lang="en-US" sz="1400" b="1" dirty="0" smtClean="0"/>
          </a:p>
          <a:p>
            <a:r>
              <a:rPr lang="en-US" sz="1400" b="1" dirty="0"/>
              <a:t>CAVITY-REDUCING SUGAR</a:t>
            </a:r>
          </a:p>
          <a:p>
            <a:r>
              <a:rPr lang="en-US" sz="1400" b="1" dirty="0"/>
              <a:t>ALTERNATIVE</a:t>
            </a:r>
          </a:p>
        </p:txBody>
      </p:sp>
      <p:cxnSp>
        <p:nvCxnSpPr>
          <p:cNvPr id="19" name="Straight Connector 18"/>
          <p:cNvCxnSpPr/>
          <p:nvPr/>
        </p:nvCxnSpPr>
        <p:spPr>
          <a:xfrm>
            <a:off x="858804" y="3789764"/>
            <a:ext cx="70270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728236" y="3789764"/>
            <a:ext cx="70270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581634" y="3789764"/>
            <a:ext cx="702709"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731" y="4755098"/>
            <a:ext cx="545123" cy="232123"/>
          </a:xfrm>
          <a:prstGeom prst="rect">
            <a:avLst/>
          </a:prstGeom>
        </p:spPr>
      </p:pic>
    </p:spTree>
    <p:extLst>
      <p:ext uri="{BB962C8B-B14F-4D97-AF65-F5344CB8AC3E}">
        <p14:creationId xmlns:p14="http://schemas.microsoft.com/office/powerpoint/2010/main" val="195153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B178B7-3243-1D44-B3CC-384B57B620F7}" type="datetime1">
              <a:rPr lang="fi-FI" smtClean="0"/>
              <a:t>5.6.2018</a:t>
            </a:fld>
            <a:endParaRPr lang="en-US" dirty="0"/>
          </a:p>
        </p:txBody>
      </p:sp>
      <p:sp>
        <p:nvSpPr>
          <p:cNvPr id="3" name="Slide Number Placeholder 2"/>
          <p:cNvSpPr>
            <a:spLocks noGrp="1"/>
          </p:cNvSpPr>
          <p:nvPr>
            <p:ph type="sldNum" sz="quarter" idx="12"/>
          </p:nvPr>
        </p:nvSpPr>
        <p:spPr/>
        <p:txBody>
          <a:bodyPr/>
          <a:lstStyle/>
          <a:p>
            <a:fld id="{D5589AB7-8F63-43B1-8685-FE98C6B57616}" type="slidenum">
              <a:rPr lang="en-US" smtClean="0"/>
              <a:t>9</a:t>
            </a:fld>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10540"/>
          <a:stretch/>
        </p:blipFill>
        <p:spPr>
          <a:xfrm>
            <a:off x="0" y="0"/>
            <a:ext cx="9144000" cy="4601372"/>
          </a:xfrm>
          <a:prstGeom prst="rect">
            <a:avLst/>
          </a:prstGeom>
        </p:spPr>
      </p:pic>
      <p:sp>
        <p:nvSpPr>
          <p:cNvPr id="6" name="TextBox 5"/>
          <p:cNvSpPr txBox="1"/>
          <p:nvPr/>
        </p:nvSpPr>
        <p:spPr>
          <a:xfrm>
            <a:off x="479425" y="349370"/>
            <a:ext cx="8207375" cy="954107"/>
          </a:xfrm>
          <a:prstGeom prst="rect">
            <a:avLst/>
          </a:prstGeom>
          <a:noFill/>
        </p:spPr>
        <p:txBody>
          <a:bodyPr wrap="square" rtlCol="0">
            <a:spAutoFit/>
          </a:bodyPr>
          <a:lstStyle/>
          <a:p>
            <a:pPr algn="ctr"/>
            <a:r>
              <a:rPr lang="fi-FI" sz="2800" b="1" dirty="0">
                <a:solidFill>
                  <a:schemeClr val="bg1"/>
                </a:solidFill>
              </a:rPr>
              <a:t>#1 IN COMBINED </a:t>
            </a:r>
            <a:endParaRPr lang="fi-FI" sz="2800" b="1" dirty="0" smtClean="0">
              <a:solidFill>
                <a:schemeClr val="bg1"/>
              </a:solidFill>
            </a:endParaRPr>
          </a:p>
          <a:p>
            <a:pPr algn="ctr"/>
            <a:r>
              <a:rPr lang="fi-FI" sz="2800" b="1" dirty="0" smtClean="0">
                <a:solidFill>
                  <a:schemeClr val="bg1"/>
                </a:solidFill>
              </a:rPr>
              <a:t>HEAT AND POWER</a:t>
            </a:r>
            <a:endParaRPr lang="fi-FI" sz="2800" b="1" dirty="0">
              <a:solidFill>
                <a:schemeClr val="bg1"/>
              </a:solidFill>
            </a:endParaRPr>
          </a:p>
        </p:txBody>
      </p:sp>
      <p:grpSp>
        <p:nvGrpSpPr>
          <p:cNvPr id="16" name="Group 15"/>
          <p:cNvGrpSpPr/>
          <p:nvPr/>
        </p:nvGrpSpPr>
        <p:grpSpPr>
          <a:xfrm>
            <a:off x="1524445" y="1498117"/>
            <a:ext cx="2479639" cy="2929655"/>
            <a:chOff x="1524445" y="1498117"/>
            <a:chExt cx="2479639" cy="2929655"/>
          </a:xfrm>
        </p:grpSpPr>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49" t="21363" r="25151" b="8834"/>
            <a:stretch/>
          </p:blipFill>
          <p:spPr>
            <a:xfrm>
              <a:off x="1524445" y="1498117"/>
              <a:ext cx="2479639" cy="2929655"/>
            </a:xfrm>
            <a:prstGeom prst="rect">
              <a:avLst/>
            </a:prstGeom>
            <a:ln w="34925" cap="sq">
              <a:solidFill>
                <a:schemeClr val="bg1"/>
              </a:solidFill>
              <a:miter lim="800000"/>
            </a:ln>
          </p:spPr>
        </p:pic>
        <p:sp>
          <p:nvSpPr>
            <p:cNvPr id="18" name="Rectangle 17"/>
            <p:cNvSpPr/>
            <p:nvPr/>
          </p:nvSpPr>
          <p:spPr>
            <a:xfrm>
              <a:off x="1642779" y="1589379"/>
              <a:ext cx="2242970" cy="274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5073188" y="1498117"/>
            <a:ext cx="2479639" cy="2929655"/>
            <a:chOff x="1524445" y="1498117"/>
            <a:chExt cx="2479639" cy="2929655"/>
          </a:xfrm>
        </p:grpSpPr>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l="6449" t="21363" r="25151" b="8834"/>
            <a:stretch/>
          </p:blipFill>
          <p:spPr>
            <a:xfrm>
              <a:off x="1524445" y="1498117"/>
              <a:ext cx="2479639" cy="2929655"/>
            </a:xfrm>
            <a:prstGeom prst="rect">
              <a:avLst/>
            </a:prstGeom>
            <a:ln w="34925" cap="sq">
              <a:solidFill>
                <a:schemeClr val="bg1"/>
              </a:solidFill>
              <a:miter lim="800000"/>
            </a:ln>
          </p:spPr>
        </p:pic>
        <p:sp>
          <p:nvSpPr>
            <p:cNvPr id="21" name="Rectangle 20"/>
            <p:cNvSpPr/>
            <p:nvPr/>
          </p:nvSpPr>
          <p:spPr>
            <a:xfrm>
              <a:off x="1642779" y="1589379"/>
              <a:ext cx="2242970" cy="274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1778100" y="1669547"/>
            <a:ext cx="2251533" cy="2554545"/>
          </a:xfrm>
          <a:prstGeom prst="rect">
            <a:avLst/>
          </a:prstGeom>
          <a:noFill/>
        </p:spPr>
        <p:txBody>
          <a:bodyPr wrap="square" rtlCol="0">
            <a:spAutoFit/>
          </a:bodyPr>
          <a:lstStyle/>
          <a:p>
            <a:pPr lvl="0"/>
            <a:r>
              <a:rPr lang="en-US" sz="4800" b="1" dirty="0">
                <a:solidFill>
                  <a:srgbClr val="002DA1"/>
                </a:solidFill>
              </a:rPr>
              <a:t>33% </a:t>
            </a:r>
          </a:p>
          <a:p>
            <a:pPr lvl="0"/>
            <a:r>
              <a:rPr lang="en-US" sz="1400" b="1" dirty="0">
                <a:solidFill>
                  <a:srgbClr val="002DA1"/>
                </a:solidFill>
              </a:rPr>
              <a:t>OF ELECTRICITY </a:t>
            </a:r>
          </a:p>
          <a:p>
            <a:pPr lvl="0"/>
            <a:r>
              <a:rPr lang="en-US" sz="1400" b="1" dirty="0">
                <a:solidFill>
                  <a:srgbClr val="002DA1"/>
                </a:solidFill>
              </a:rPr>
              <a:t>IS PRODUCED BY </a:t>
            </a:r>
          </a:p>
          <a:p>
            <a:pPr lvl="0"/>
            <a:r>
              <a:rPr lang="en-US" sz="1400" b="1" dirty="0">
                <a:solidFill>
                  <a:srgbClr val="002DA1"/>
                </a:solidFill>
              </a:rPr>
              <a:t>COMBINED HEAT </a:t>
            </a:r>
          </a:p>
          <a:p>
            <a:pPr lvl="0"/>
            <a:r>
              <a:rPr lang="en-US" sz="1400" b="1" dirty="0">
                <a:solidFill>
                  <a:srgbClr val="002DA1"/>
                </a:solidFill>
              </a:rPr>
              <a:t>AND POWER</a:t>
            </a:r>
          </a:p>
          <a:p>
            <a:pPr lvl="0"/>
            <a:endParaRPr lang="en-US" sz="1400" b="1" dirty="0">
              <a:solidFill>
                <a:srgbClr val="002DA1"/>
              </a:solidFill>
            </a:endParaRPr>
          </a:p>
          <a:p>
            <a:pPr lvl="0"/>
            <a:r>
              <a:rPr lang="en-US" sz="1400" b="1" dirty="0">
                <a:solidFill>
                  <a:srgbClr val="002DA1"/>
                </a:solidFill>
              </a:rPr>
              <a:t>EU’S CHP PRODUCTION IS </a:t>
            </a:r>
          </a:p>
          <a:p>
            <a:pPr lvl="0"/>
            <a:r>
              <a:rPr lang="en-US" sz="1400" b="1" dirty="0">
                <a:solidFill>
                  <a:srgbClr val="002DA1"/>
                </a:solidFill>
              </a:rPr>
              <a:t>JUST OVER 10 %</a:t>
            </a:r>
          </a:p>
        </p:txBody>
      </p:sp>
      <p:sp>
        <p:nvSpPr>
          <p:cNvPr id="23" name="TextBox 22"/>
          <p:cNvSpPr txBox="1"/>
          <p:nvPr/>
        </p:nvSpPr>
        <p:spPr>
          <a:xfrm>
            <a:off x="5368276" y="3086557"/>
            <a:ext cx="1999217" cy="1138773"/>
          </a:xfrm>
          <a:prstGeom prst="rect">
            <a:avLst/>
          </a:prstGeom>
          <a:noFill/>
        </p:spPr>
        <p:txBody>
          <a:bodyPr wrap="square" rtlCol="0">
            <a:spAutoFit/>
          </a:bodyPr>
          <a:lstStyle/>
          <a:p>
            <a:r>
              <a:rPr lang="en-US" sz="1400" b="1" dirty="0"/>
              <a:t>IAE: FINLAND IS THE </a:t>
            </a:r>
            <a:r>
              <a:rPr lang="en-US" sz="2000" b="1" dirty="0"/>
              <a:t>”MODEL FOR THE WORLD” </a:t>
            </a:r>
            <a:r>
              <a:rPr lang="en-US" sz="1400" b="1" dirty="0"/>
              <a:t>IN CHP AND DHC</a:t>
            </a:r>
          </a:p>
        </p:txBody>
      </p:sp>
      <p:pic>
        <p:nvPicPr>
          <p:cNvPr id="24" name="Picture 23"/>
          <p:cNvPicPr>
            <a:picLocks noChangeAspect="1"/>
          </p:cNvPicPr>
          <p:nvPr/>
        </p:nvPicPr>
        <p:blipFill>
          <a:blip r:embed="rId6"/>
          <a:stretch>
            <a:fillRect/>
          </a:stretch>
        </p:blipFill>
        <p:spPr>
          <a:xfrm>
            <a:off x="5997423" y="1811141"/>
            <a:ext cx="631168" cy="1119375"/>
          </a:xfrm>
          <a:prstGeom prst="rect">
            <a:avLst/>
          </a:prstGeom>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7731" y="4755098"/>
            <a:ext cx="545123" cy="232123"/>
          </a:xfrm>
          <a:prstGeom prst="rect">
            <a:avLst/>
          </a:prstGeom>
        </p:spPr>
      </p:pic>
    </p:spTree>
    <p:extLst>
      <p:ext uri="{BB962C8B-B14F-4D97-AF65-F5344CB8AC3E}">
        <p14:creationId xmlns:p14="http://schemas.microsoft.com/office/powerpoint/2010/main" val="121420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theme/theme1.xml><?xml version="1.0" encoding="utf-8"?>
<a:theme xmlns:a="http://schemas.openxmlformats.org/drawingml/2006/main" name="Invest In Finland - Main master">
  <a:themeElements>
    <a:clrScheme name="Invest in Finland 1">
      <a:dk1>
        <a:srgbClr val="002DA1"/>
      </a:dk1>
      <a:lt1>
        <a:srgbClr val="FFFFFF"/>
      </a:lt1>
      <a:dk2>
        <a:srgbClr val="000000"/>
      </a:dk2>
      <a:lt2>
        <a:srgbClr val="ACE0F0"/>
      </a:lt2>
      <a:accent1>
        <a:srgbClr val="002EA1"/>
      </a:accent1>
      <a:accent2>
        <a:srgbClr val="5AC766"/>
      </a:accent2>
      <a:accent3>
        <a:srgbClr val="00ADE6"/>
      </a:accent3>
      <a:accent4>
        <a:srgbClr val="BED600"/>
      </a:accent4>
      <a:accent5>
        <a:srgbClr val="ACE0F0"/>
      </a:accent5>
      <a:accent6>
        <a:srgbClr val="F89E54"/>
      </a:accent6>
      <a:hlink>
        <a:srgbClr val="5AC766"/>
      </a:hlink>
      <a:folHlink>
        <a:srgbClr val="BED6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nvest in Finland Presentation Template.potx" id="{646D1C3D-C7D1-4408-B0A2-7E58AFDA927A}" vid="{5BB7B567-349C-4446-8150-FC95019022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F11CA943EDA654198088E83B3AAC234" ma:contentTypeVersion="6" ma:contentTypeDescription="Create a new document." ma:contentTypeScope="" ma:versionID="896a2ceb8a2ed393451276a2f54a2077">
  <xsd:schema xmlns:xsd="http://www.w3.org/2001/XMLSchema" xmlns:xs="http://www.w3.org/2001/XMLSchema" xmlns:p="http://schemas.microsoft.com/office/2006/metadata/properties" xmlns:ns1="http://schemas.microsoft.com/sharepoint/v3" xmlns:ns2="81a7426a-7334-43ec-8344-8fb90cfab686" xmlns:ns3="b6157ef9-61f4-4c70-8480-e615a7e86098" targetNamespace="http://schemas.microsoft.com/office/2006/metadata/properties" ma:root="true" ma:fieldsID="116d4099bee2d5bf2a44d891e0770ba4" ns1:_="" ns2:_="" ns3:_="">
    <xsd:import namespace="http://schemas.microsoft.com/sharepoint/v3"/>
    <xsd:import namespace="81a7426a-7334-43ec-8344-8fb90cfab686"/>
    <xsd:import namespace="b6157ef9-61f4-4c70-8480-e615a7e86098"/>
    <xsd:element name="properties">
      <xsd:complexType>
        <xsd:sequence>
          <xsd:element name="documentManagement">
            <xsd:complexType>
              <xsd:all>
                <xsd:element ref="ns1:PublishingStartDate" minOccurs="0"/>
                <xsd:element ref="ns1:PublishingExpirationDate" minOccurs="0"/>
                <xsd:element ref="ns2:SharedWithUsers" minOccurs="0"/>
                <xsd:element ref="ns2:SharingHintHash" minOccurs="0"/>
                <xsd:element ref="ns2:SharedWithDetails" minOccurs="0"/>
                <xsd:element ref="ns3:LastSharedByUser" minOccurs="0"/>
                <xsd:element ref="ns3: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1a7426a-7334-43ec-8344-8fb90cfab68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1" nillable="true" ma:displayName="Sharing Hint Hash" ma:internalName="SharingHintHash" ma:readOnly="true">
      <xsd:simpleType>
        <xsd:restriction base="dms:Text"/>
      </xsd:simple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6157ef9-61f4-4c70-8480-e615a7e86098" elementFormDefault="qualified">
    <xsd:import namespace="http://schemas.microsoft.com/office/2006/documentManagement/types"/>
    <xsd:import namespace="http://schemas.microsoft.com/office/infopath/2007/PartnerControls"/>
    <xsd:element name="LastSharedByUser" ma:index="13" nillable="true" ma:displayName="Last Shared By User" ma:description="" ma:internalName="LastSharedByUser" ma:readOnly="true">
      <xsd:simpleType>
        <xsd:restriction base="dms:Note">
          <xsd:maxLength value="255"/>
        </xsd:restriction>
      </xsd:simpleType>
    </xsd:element>
    <xsd:element name="LastSharedByTime" ma:index="14"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4C7DA174-2806-4C15-9C6B-1022F89463F8}">
  <ds:schemaRefs>
    <ds:schemaRef ds:uri="http://schemas.microsoft.com/sharepoint/v3/contenttype/forms"/>
  </ds:schemaRefs>
</ds:datastoreItem>
</file>

<file path=customXml/itemProps2.xml><?xml version="1.0" encoding="utf-8"?>
<ds:datastoreItem xmlns:ds="http://schemas.openxmlformats.org/officeDocument/2006/customXml" ds:itemID="{C96BF976-6DEE-4344-9800-C2142FFB2F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1a7426a-7334-43ec-8344-8fb90cfab686"/>
    <ds:schemaRef ds:uri="b6157ef9-61f4-4c70-8480-e615a7e860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FC46381-F49C-47D2-B188-ED26DAA8FF60}">
  <ds:schemaRefs>
    <ds:schemaRef ds:uri="http://schemas.microsoft.com/sharepoint/v3"/>
    <ds:schemaRef ds:uri="http://purl.org/dc/terms/"/>
    <ds:schemaRef ds:uri="b6157ef9-61f4-4c70-8480-e615a7e86098"/>
    <ds:schemaRef ds:uri="http://purl.org/dc/dcmitype/"/>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81a7426a-7334-43ec-8344-8fb90cfab686"/>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Invest in Finland Presentation Template</Template>
  <TotalTime>23477</TotalTime>
  <Words>1562</Words>
  <Application>Microsoft Macintosh PowerPoint</Application>
  <PresentationFormat>On-screen Show (16:9)</PresentationFormat>
  <Paragraphs>193</Paragraphs>
  <Slides>13</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Finlandica</vt:lpstr>
      <vt:lpstr>Invest In Finland - Main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Finpro Ry</Company>
  <LinksUpToDate>false</LinksUpToDate>
  <SharedDoc>false</SharedDoc>
  <HyperlinkBase/>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 in Finland</dc:title>
  <dc:subject/>
  <dc:creator>Marttinen-Deakins Hanna</dc:creator>
  <cp:keywords/>
  <dc:description/>
  <cp:lastModifiedBy>Varis Outi</cp:lastModifiedBy>
  <cp:revision>471</cp:revision>
  <dcterms:created xsi:type="dcterms:W3CDTF">2016-05-20T07:35:44Z</dcterms:created>
  <dcterms:modified xsi:type="dcterms:W3CDTF">2018-06-05T13:47:25Z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0x0101007F11CA943EDA654198088E83B3AAC234</vt:lpwstr>
  </property>
</Properties>
</file>