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78" r:id="rId5"/>
    <p:sldId id="261" r:id="rId6"/>
    <p:sldId id="280" r:id="rId7"/>
    <p:sldId id="287" r:id="rId8"/>
    <p:sldId id="291" r:id="rId9"/>
    <p:sldId id="281" r:id="rId10"/>
    <p:sldId id="279" r:id="rId11"/>
    <p:sldId id="282" r:id="rId12"/>
    <p:sldId id="277" r:id="rId13"/>
    <p:sldId id="270" r:id="rId14"/>
    <p:sldId id="286" r:id="rId15"/>
    <p:sldId id="283" r:id="rId16"/>
    <p:sldId id="284" r:id="rId17"/>
    <p:sldId id="285" r:id="rId18"/>
    <p:sldId id="267" r:id="rId19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13"/>
  </p:normalViewPr>
  <p:slideViewPr>
    <p:cSldViewPr showGuides="1">
      <p:cViewPr>
        <p:scale>
          <a:sx n="125" d="100"/>
          <a:sy n="125" d="100"/>
        </p:scale>
        <p:origin x="-226" y="336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28.3.2018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28.3.2018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3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8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8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r>
              <a:rPr lang="en-GB" sz="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Source: Statistics Finland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22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DEA8-9BD5-0C44-913D-A31C1281868F}" type="datetime1">
              <a:rPr lang="fi-FI" smtClean="0"/>
              <a:t>28.3.2018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4921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5B0E4-9D3D-1B43-812D-DC44E791024D}" type="datetime1">
              <a:rPr lang="fi-FI" smtClean="0"/>
              <a:t>28.3.2018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29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4F9-EB2B-0D4F-8F28-271F12107DB4}" type="datetime1">
              <a:rPr lang="fi-FI" smtClean="0"/>
              <a:t>28.3.2018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14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E6EC-92F7-6B4E-8279-5EB71B38C0C5}" type="datetime1">
              <a:rPr lang="fi-FI" smtClean="0"/>
              <a:t>28.3.2018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B84-8DDB-8C40-AD8F-F50D046CC222}" type="datetime1">
              <a:rPr lang="fi-FI" smtClean="0"/>
              <a:t>28.3.2018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43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E03-6B74-054C-8C1B-76808F4A963F}" type="datetime1">
              <a:rPr lang="fi-FI" smtClean="0"/>
              <a:t>28.3.2018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5A40-F9D2-9F41-9B67-6B25AE089B08}" type="datetime1">
              <a:rPr lang="fi-FI" smtClean="0"/>
              <a:t>28.3.2018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36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3A67-8930-2C4B-8A90-863E1F9BC8A2}" type="datetime1">
              <a:rPr lang="fi-FI" smtClean="0"/>
              <a:t>28.3.2018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11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28.3.2018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61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28.3.2018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81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28.3.2018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4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FF73-6F0C-C549-A81B-BD4518F8C2F1}" type="datetime1">
              <a:rPr lang="fi-FI" smtClean="0"/>
              <a:t>28.3.2018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60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1219C-CC65-A542-8DC7-51655A330D86}" type="datetime1">
              <a:rPr lang="fi-FI" smtClean="0"/>
              <a:t>28.3.2018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19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EC306-42DD-6D4F-9E16-BE9B3280393F}" type="datetime1">
              <a:rPr lang="fi-FI" smtClean="0"/>
              <a:t>28.3.2018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02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1757-E20E-604B-9756-4A12243286F2}" type="datetime1">
              <a:rPr lang="fi-FI" smtClean="0"/>
              <a:t>28.3.2018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62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011-BF93-9647-A265-1814C6D8624D}" type="datetime1">
              <a:rPr lang="fi-FI" smtClean="0"/>
              <a:t>28.3.2018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3829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F99EF-3FC0-E447-A2D4-A4C2515297EF}" type="datetime1">
              <a:rPr lang="fi-FI" smtClean="0"/>
              <a:t>28.3.2018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75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9C2F-8A8A-2C41-8FED-B9EAA7D2E2FE}" type="datetime1">
              <a:rPr lang="fi-FI" smtClean="0"/>
              <a:t>28.3.2018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47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26A0E-0851-E14C-9288-F734202D7CC6}" type="datetime1">
              <a:rPr lang="fi-FI" smtClean="0"/>
              <a:t>28.3.2018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3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5CF5E0E5-8AA0-704A-AD7D-94A7C6D4DDB2}" type="datetime1">
              <a:rPr lang="fi-FI" noProof="0" smtClean="0"/>
              <a:t>28.3.2018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smtClean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304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Master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28.3.2018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smtClean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3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896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Finland’s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income</a:t>
            </a:r>
            <a:r>
              <a:rPr lang="fi-FI" dirty="0" smtClean="0"/>
              <a:t>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491630"/>
            <a:ext cx="2736850" cy="2664296"/>
          </a:xfrm>
        </p:spPr>
        <p:txBody>
          <a:bodyPr/>
          <a:lstStyle/>
          <a:p>
            <a:r>
              <a:rPr lang="fi-FI" dirty="0" smtClean="0">
                <a:solidFill>
                  <a:srgbClr val="002EA2"/>
                </a:solidFill>
              </a:rPr>
              <a:t>is a tax</a:t>
            </a:r>
            <a:r>
              <a:rPr lang="fi-FI" dirty="0">
                <a:solidFill>
                  <a:srgbClr val="002EA2"/>
                </a:solidFill>
              </a:rPr>
              <a:t>-</a:t>
            </a:r>
            <a:r>
              <a:rPr lang="fi-FI" dirty="0" smtClean="0">
                <a:solidFill>
                  <a:srgbClr val="002EA2"/>
                </a:solidFill>
              </a:rPr>
              <a:t>free </a:t>
            </a:r>
            <a:r>
              <a:rPr lang="fi-FI" dirty="0" err="1" smtClean="0">
                <a:solidFill>
                  <a:srgbClr val="002EA2"/>
                </a:solidFill>
              </a:rPr>
              <a:t>benefit</a:t>
            </a:r>
            <a:endParaRPr lang="fi-FI" dirty="0" smtClean="0">
              <a:solidFill>
                <a:srgbClr val="002EA2"/>
              </a:solidFill>
            </a:endParaRPr>
          </a:p>
          <a:p>
            <a:r>
              <a:rPr lang="fi-FI" dirty="0" smtClean="0"/>
              <a:t>is </a:t>
            </a:r>
            <a:r>
              <a:rPr lang="fi-FI" dirty="0" err="1" smtClean="0"/>
              <a:t>taken</a:t>
            </a:r>
            <a:r>
              <a:rPr lang="fi-FI" dirty="0" smtClean="0"/>
              <a:t> into </a:t>
            </a:r>
            <a:r>
              <a:rPr lang="fi-FI" dirty="0" err="1" smtClean="0"/>
              <a:t>account</a:t>
            </a:r>
            <a:r>
              <a:rPr lang="fi-FI" dirty="0" smtClean="0"/>
              <a:t> in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deducted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social </a:t>
            </a:r>
            <a:r>
              <a:rPr lang="fi-FI" dirty="0" err="1" smtClean="0"/>
              <a:t>benefits</a:t>
            </a:r>
            <a:endParaRPr lang="fi-FI" dirty="0"/>
          </a:p>
          <a:p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reduced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the </a:t>
            </a:r>
            <a:r>
              <a:rPr lang="fi-FI" dirty="0" err="1"/>
              <a:t>participant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 smtClean="0"/>
              <a:t>have</a:t>
            </a:r>
            <a:endParaRPr lang="fi-FI" dirty="0" smtClean="0"/>
          </a:p>
          <a:p>
            <a:r>
              <a:rPr lang="fi-FI" dirty="0" smtClean="0"/>
              <a:t>is </a:t>
            </a:r>
            <a:r>
              <a:rPr lang="fi-FI" dirty="0" err="1" smtClean="0"/>
              <a:t>compulsory</a:t>
            </a:r>
            <a:r>
              <a:rPr lang="fi-FI" dirty="0" smtClean="0"/>
              <a:t> to </a:t>
            </a:r>
            <a:r>
              <a:rPr lang="fi-FI" dirty="0" err="1" smtClean="0"/>
              <a:t>those</a:t>
            </a:r>
            <a:r>
              <a:rPr lang="fi-FI" dirty="0" smtClean="0"/>
              <a:t> </a:t>
            </a:r>
            <a:r>
              <a:rPr lang="fi-FI" dirty="0" err="1" smtClean="0"/>
              <a:t>selected</a:t>
            </a:r>
            <a:r>
              <a:rPr lang="fi-FI" dirty="0" smtClean="0"/>
              <a:t> to the trial</a:t>
            </a:r>
          </a:p>
          <a:p>
            <a:endParaRPr lang="fi-FI" dirty="0" smtClean="0">
              <a:solidFill>
                <a:srgbClr val="002EA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75856" y="4011910"/>
            <a:ext cx="1800200" cy="8640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fi-FI" sz="1000" dirty="0">
              <a:solidFill>
                <a:srgbClr val="002EA2"/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 b="5482"/>
          <a:stretch>
            <a:fillRect/>
          </a:stretch>
        </p:blipFill>
        <p:spPr/>
      </p:pic>
      <p:sp>
        <p:nvSpPr>
          <p:cNvPr id="9" name="Sisällön paikkamerkki 8"/>
          <p:cNvSpPr txBox="1">
            <a:spLocks/>
          </p:cNvSpPr>
          <p:nvPr/>
        </p:nvSpPr>
        <p:spPr>
          <a:xfrm>
            <a:off x="6663024" y="627534"/>
            <a:ext cx="2340768" cy="244827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vert="horz" lIns="180000" tIns="144000" rIns="144000" bIns="144000" rtlCol="0" anchor="ctr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cap="all" dirty="0">
                <a:solidFill>
                  <a:schemeClr val="bg1"/>
                </a:solidFill>
              </a:rPr>
              <a:t>The participants are paid a basic income regardless of any other income they may have or whether they are actively looking for </a:t>
            </a:r>
            <a:r>
              <a:rPr lang="en-US" sz="1500" b="1" cap="all" dirty="0" smtClean="0">
                <a:solidFill>
                  <a:schemeClr val="bg1"/>
                </a:solidFill>
              </a:rPr>
              <a:t>work</a:t>
            </a:r>
            <a:endParaRPr lang="en-GB" sz="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57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set-up</a:t>
            </a:r>
            <a:r>
              <a:rPr lang="fi-FI" dirty="0" smtClean="0"/>
              <a:t> of the </a:t>
            </a:r>
            <a:r>
              <a:rPr lang="fi-FI" dirty="0" err="1" smtClean="0"/>
              <a:t>experiment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347614"/>
            <a:ext cx="5473700" cy="2879701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nationwide </a:t>
            </a:r>
            <a:r>
              <a:rPr lang="en-GB" dirty="0" smtClean="0"/>
              <a:t>experiment is implemented </a:t>
            </a:r>
            <a:r>
              <a:rPr lang="en-GB" dirty="0"/>
              <a:t>by the Social Insurance Institution of Finland (</a:t>
            </a:r>
            <a:r>
              <a:rPr lang="en-GB" dirty="0" err="1" smtClean="0"/>
              <a:t>Kela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The participants </a:t>
            </a:r>
            <a:r>
              <a:rPr lang="en-GB" dirty="0"/>
              <a:t>were selected by random </a:t>
            </a:r>
            <a:r>
              <a:rPr lang="en-GB" dirty="0" smtClean="0"/>
              <a:t>sample from people receiving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/>
              <a:t>unemloyment</a:t>
            </a:r>
            <a:r>
              <a:rPr lang="fi-FI" dirty="0"/>
              <a:t> </a:t>
            </a:r>
            <a:r>
              <a:rPr lang="fi-FI" dirty="0" err="1"/>
              <a:t>benefits</a:t>
            </a:r>
            <a:r>
              <a:rPr lang="fi-FI" dirty="0"/>
              <a:t> </a:t>
            </a:r>
            <a:r>
              <a:rPr lang="fi-FI" dirty="0" smtClean="0"/>
              <a:t>in </a:t>
            </a:r>
            <a:r>
              <a:rPr lang="fi-FI" dirty="0" err="1"/>
              <a:t>November</a:t>
            </a:r>
            <a:r>
              <a:rPr lang="fi-FI" dirty="0"/>
              <a:t> </a:t>
            </a:r>
            <a:r>
              <a:rPr lang="fi-FI" dirty="0" smtClean="0"/>
              <a:t>2016.</a:t>
            </a:r>
          </a:p>
          <a:p>
            <a:r>
              <a:rPr lang="fi-FI" dirty="0" smtClean="0"/>
              <a:t>The </a:t>
            </a:r>
            <a:r>
              <a:rPr lang="fi-FI" dirty="0" err="1"/>
              <a:t>experiment</a:t>
            </a:r>
            <a:r>
              <a:rPr lang="fi-FI" dirty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/>
              <a:t>designed</a:t>
            </a:r>
            <a:r>
              <a:rPr lang="fi-FI" dirty="0"/>
              <a:t> in a </a:t>
            </a:r>
            <a:r>
              <a:rPr lang="fi-FI" dirty="0" err="1"/>
              <a:t>way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ensures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no </a:t>
            </a:r>
            <a:r>
              <a:rPr lang="fi-FI" dirty="0" err="1"/>
              <a:t>participant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suffer</a:t>
            </a:r>
            <a:r>
              <a:rPr lang="fi-FI" dirty="0"/>
              <a:t> </a:t>
            </a:r>
            <a:r>
              <a:rPr lang="fi-FI" dirty="0" err="1"/>
              <a:t>negative</a:t>
            </a:r>
            <a:r>
              <a:rPr lang="fi-FI" dirty="0"/>
              <a:t> </a:t>
            </a:r>
            <a:r>
              <a:rPr lang="fi-FI" dirty="0" err="1"/>
              <a:t>financial</a:t>
            </a:r>
            <a:r>
              <a:rPr lang="fi-FI" dirty="0"/>
              <a:t> </a:t>
            </a:r>
            <a:r>
              <a:rPr lang="fi-FI" dirty="0" err="1" smtClean="0"/>
              <a:t>consequences</a:t>
            </a:r>
            <a:r>
              <a:rPr lang="fi-FI" dirty="0" smtClean="0"/>
              <a:t>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431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Sisällön paikkamerkki 8"/>
          <p:cNvSpPr txBox="1">
            <a:spLocks/>
          </p:cNvSpPr>
          <p:nvPr/>
        </p:nvSpPr>
        <p:spPr>
          <a:xfrm>
            <a:off x="5947484" y="843558"/>
            <a:ext cx="2268760" cy="230425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vert="horz" lIns="180000" tIns="144000" rIns="144000" bIns="144000" rtlCol="0" anchor="ctr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cap="all" dirty="0">
                <a:solidFill>
                  <a:schemeClr val="bg1"/>
                </a:solidFill>
              </a:rPr>
              <a:t>no application is </a:t>
            </a:r>
            <a:r>
              <a:rPr lang="en-US" sz="1500" b="1" cap="all" dirty="0" smtClean="0">
                <a:solidFill>
                  <a:schemeClr val="bg1"/>
                </a:solidFill>
              </a:rPr>
              <a:t>necessary,</a:t>
            </a:r>
            <a:endParaRPr lang="en-US" sz="1500" b="1" cap="all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cap="all" dirty="0">
                <a:solidFill>
                  <a:schemeClr val="bg1"/>
                </a:solidFill>
              </a:rPr>
              <a:t>the power of sanctions is </a:t>
            </a:r>
            <a:r>
              <a:rPr lang="en-US" sz="1500" b="1" cap="all" dirty="0" smtClean="0">
                <a:solidFill>
                  <a:schemeClr val="bg1"/>
                </a:solidFill>
              </a:rPr>
              <a:t>reduced and</a:t>
            </a:r>
            <a:endParaRPr lang="en-US" sz="1500" b="1" cap="all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cap="all" dirty="0">
                <a:solidFill>
                  <a:schemeClr val="bg1"/>
                </a:solidFill>
              </a:rPr>
              <a:t>work incentives are increased</a:t>
            </a:r>
          </a:p>
        </p:txBody>
      </p:sp>
      <p:sp>
        <p:nvSpPr>
          <p:cNvPr id="13" name="Suorakulmio 1"/>
          <p:cNvSpPr/>
          <p:nvPr/>
        </p:nvSpPr>
        <p:spPr>
          <a:xfrm>
            <a:off x="5947484" y="411510"/>
            <a:ext cx="2268760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fi-FI" b="1" cap="all" dirty="0" err="1" smtClean="0">
                <a:solidFill>
                  <a:schemeClr val="bg1"/>
                </a:solidFill>
              </a:rPr>
              <a:t>relevant</a:t>
            </a:r>
            <a:r>
              <a:rPr lang="fi-FI" b="1" cap="all" dirty="0" smtClean="0">
                <a:solidFill>
                  <a:schemeClr val="bg1"/>
                </a:solidFill>
              </a:rPr>
              <a:t> </a:t>
            </a:r>
            <a:r>
              <a:rPr lang="fi-FI" b="1" cap="all" dirty="0" err="1" smtClean="0">
                <a:solidFill>
                  <a:schemeClr val="bg1"/>
                </a:solidFill>
              </a:rPr>
              <a:t>changes</a:t>
            </a:r>
            <a:r>
              <a:rPr lang="fi-FI" b="1" cap="all" dirty="0" smtClean="0">
                <a:solidFill>
                  <a:schemeClr val="bg1"/>
                </a:solidFill>
              </a:rPr>
              <a:t>:</a:t>
            </a:r>
            <a:endParaRPr lang="en-US" b="1" cap="all" dirty="0" smtClean="0">
              <a:solidFill>
                <a:schemeClr val="bg1"/>
              </a:solidFill>
            </a:endParaRPr>
          </a:p>
          <a:p>
            <a:pPr lvl="0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Sisällön paikkamerkki 8"/>
          <p:cNvSpPr txBox="1">
            <a:spLocks/>
          </p:cNvSpPr>
          <p:nvPr/>
        </p:nvSpPr>
        <p:spPr>
          <a:xfrm>
            <a:off x="5947484" y="349118"/>
            <a:ext cx="2268760" cy="280662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vert="horz" lIns="180000" tIns="144000" rIns="144000" bIns="144000" rtlCol="0" anchor="ctr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03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Data </a:t>
            </a:r>
            <a:r>
              <a:rPr lang="fi-FI" dirty="0" err="1" smtClean="0"/>
              <a:t>gathered</a:t>
            </a:r>
            <a:r>
              <a:rPr lang="fi-FI" dirty="0" smtClean="0"/>
              <a:t> </a:t>
            </a:r>
            <a:r>
              <a:rPr lang="fi-FI" dirty="0" err="1" smtClean="0"/>
              <a:t>during</a:t>
            </a:r>
            <a:r>
              <a:rPr lang="fi-FI" dirty="0" smtClean="0"/>
              <a:t> the trial: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491630"/>
            <a:ext cx="2736850" cy="3096344"/>
          </a:xfrm>
        </p:spPr>
        <p:txBody>
          <a:bodyPr/>
          <a:lstStyle/>
          <a:p>
            <a:r>
              <a:rPr lang="en-US" dirty="0">
                <a:solidFill>
                  <a:srgbClr val="002EA2"/>
                </a:solidFill>
              </a:rPr>
              <a:t>e</a:t>
            </a:r>
            <a:r>
              <a:rPr lang="en-US" dirty="0" smtClean="0">
                <a:solidFill>
                  <a:srgbClr val="002EA2"/>
                </a:solidFill>
              </a:rPr>
              <a:t>mployment</a:t>
            </a:r>
          </a:p>
          <a:p>
            <a:r>
              <a:rPr lang="en-US" dirty="0">
                <a:solidFill>
                  <a:srgbClr val="002EA2"/>
                </a:solidFill>
              </a:rPr>
              <a:t>m</a:t>
            </a:r>
            <a:r>
              <a:rPr lang="en-US" dirty="0" smtClean="0">
                <a:solidFill>
                  <a:srgbClr val="002EA2"/>
                </a:solidFill>
              </a:rPr>
              <a:t>arket </a:t>
            </a:r>
            <a:r>
              <a:rPr lang="en-US" dirty="0">
                <a:solidFill>
                  <a:srgbClr val="002EA2"/>
                </a:solidFill>
              </a:rPr>
              <a:t>income</a:t>
            </a:r>
          </a:p>
          <a:p>
            <a:r>
              <a:rPr lang="en-US" dirty="0">
                <a:solidFill>
                  <a:srgbClr val="002EA2"/>
                </a:solidFill>
              </a:rPr>
              <a:t>r</a:t>
            </a:r>
            <a:r>
              <a:rPr lang="en-US" dirty="0" smtClean="0">
                <a:solidFill>
                  <a:srgbClr val="002EA2"/>
                </a:solidFill>
              </a:rPr>
              <a:t>egistration </a:t>
            </a:r>
            <a:r>
              <a:rPr lang="en-US" dirty="0">
                <a:solidFill>
                  <a:srgbClr val="002EA2"/>
                </a:solidFill>
              </a:rPr>
              <a:t>as a jobseeker</a:t>
            </a:r>
          </a:p>
          <a:p>
            <a:r>
              <a:rPr lang="en-US" dirty="0" smtClean="0">
                <a:solidFill>
                  <a:srgbClr val="002EA2"/>
                </a:solidFill>
              </a:rPr>
              <a:t>participation in </a:t>
            </a:r>
            <a:r>
              <a:rPr lang="en-US" dirty="0">
                <a:solidFill>
                  <a:srgbClr val="002EA2"/>
                </a:solidFill>
              </a:rPr>
              <a:t>employment promotion measures</a:t>
            </a:r>
          </a:p>
          <a:p>
            <a:r>
              <a:rPr lang="en-US" dirty="0" smtClean="0">
                <a:solidFill>
                  <a:srgbClr val="002EA2"/>
                </a:solidFill>
              </a:rPr>
              <a:t>social </a:t>
            </a:r>
            <a:r>
              <a:rPr lang="en-US" dirty="0">
                <a:solidFill>
                  <a:srgbClr val="002EA2"/>
                </a:solidFill>
              </a:rPr>
              <a:t>benefit </a:t>
            </a:r>
            <a:r>
              <a:rPr lang="en-US" dirty="0" smtClean="0">
                <a:solidFill>
                  <a:srgbClr val="002EA2"/>
                </a:solidFill>
              </a:rPr>
              <a:t>take-up</a:t>
            </a:r>
            <a:endParaRPr lang="en-US" dirty="0">
              <a:solidFill>
                <a:srgbClr val="002EA2"/>
              </a:solidFill>
            </a:endParaRPr>
          </a:p>
          <a:p>
            <a:pPr marL="0" lvl="0" indent="0">
              <a:buNone/>
            </a:pPr>
            <a:r>
              <a:rPr lang="fi-FI" dirty="0" smtClean="0">
                <a:solidFill>
                  <a:srgbClr val="002EA2"/>
                </a:solidFill>
              </a:rPr>
              <a:t> </a:t>
            </a:r>
          </a:p>
          <a:p>
            <a:pPr marL="0" indent="0">
              <a:buNone/>
            </a:pPr>
            <a:endParaRPr lang="fi-FI" sz="2400" b="1" dirty="0">
              <a:latin typeface="+mj-lt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-20538"/>
            <a:ext cx="3780000" cy="5164038"/>
          </a:xfrm>
        </p:spPr>
      </p:pic>
    </p:spTree>
    <p:extLst>
      <p:ext uri="{BB962C8B-B14F-4D97-AF65-F5344CB8AC3E}">
        <p14:creationId xmlns:p14="http://schemas.microsoft.com/office/powerpoint/2010/main" val="2272535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Analysing</a:t>
            </a:r>
            <a:r>
              <a:rPr lang="en-US" dirty="0" smtClean="0"/>
              <a:t> the effects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07654"/>
            <a:ext cx="3240360" cy="2592289"/>
          </a:xfrm>
        </p:spPr>
        <p:txBody>
          <a:bodyPr/>
          <a:lstStyle/>
          <a:p>
            <a:r>
              <a:rPr lang="en-GB" dirty="0"/>
              <a:t>Analysis of the effects </a:t>
            </a:r>
            <a:r>
              <a:rPr lang="en-GB" dirty="0" smtClean="0"/>
              <a:t>will </a:t>
            </a:r>
            <a:r>
              <a:rPr lang="en-GB" dirty="0"/>
              <a:t>begin as soon as the experiment has </a:t>
            </a:r>
            <a:r>
              <a:rPr lang="en-GB" dirty="0" smtClean="0"/>
              <a:t>ended.</a:t>
            </a:r>
            <a:endParaRPr lang="en-GB" dirty="0"/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effect </a:t>
            </a:r>
            <a:r>
              <a:rPr lang="en-GB" dirty="0" smtClean="0"/>
              <a:t>of basic income on </a:t>
            </a:r>
            <a:r>
              <a:rPr lang="en-GB" dirty="0"/>
              <a:t>the employment rate and wellbeing of the </a:t>
            </a:r>
            <a:r>
              <a:rPr lang="en-GB" dirty="0" smtClean="0"/>
              <a:t>participants is evaluated.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0"/>
            <a:ext cx="3779911" cy="5144400"/>
          </a:xfrm>
        </p:spPr>
      </p:pic>
      <p:sp>
        <p:nvSpPr>
          <p:cNvPr id="6" name="Sisällön paikkamerkki 8"/>
          <p:cNvSpPr txBox="1">
            <a:spLocks/>
          </p:cNvSpPr>
          <p:nvPr/>
        </p:nvSpPr>
        <p:spPr>
          <a:xfrm>
            <a:off x="6663024" y="627534"/>
            <a:ext cx="2340768" cy="244827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vert="horz" lIns="180000" tIns="144000" rIns="144000" bIns="144000" rtlCol="0" anchor="ctr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cap="all" dirty="0">
                <a:solidFill>
                  <a:schemeClr val="bg1"/>
                </a:solidFill>
              </a:rPr>
              <a:t>No findings will be reported while the experiment is </a:t>
            </a:r>
            <a:r>
              <a:rPr lang="en-US" sz="1500" b="1" cap="all" dirty="0" smtClean="0">
                <a:solidFill>
                  <a:schemeClr val="bg1"/>
                </a:solidFill>
              </a:rPr>
              <a:t>underway </a:t>
            </a:r>
            <a:r>
              <a:rPr lang="en-US" sz="1500" b="1" cap="all" dirty="0">
                <a:solidFill>
                  <a:schemeClr val="bg1"/>
                </a:solidFill>
              </a:rPr>
              <a:t>because of the possibility of influencing the </a:t>
            </a:r>
            <a:r>
              <a:rPr lang="en-US" sz="1500" b="1" cap="all" dirty="0" err="1" smtClean="0">
                <a:solidFill>
                  <a:schemeClr val="bg1"/>
                </a:solidFill>
              </a:rPr>
              <a:t>behaviour</a:t>
            </a:r>
            <a:r>
              <a:rPr lang="en-US" sz="1500" b="1" cap="all" dirty="0" smtClean="0">
                <a:solidFill>
                  <a:schemeClr val="bg1"/>
                </a:solidFill>
              </a:rPr>
              <a:t> </a:t>
            </a:r>
            <a:r>
              <a:rPr lang="en-US" sz="1500" b="1" cap="all" dirty="0">
                <a:solidFill>
                  <a:schemeClr val="bg1"/>
                </a:solidFill>
              </a:rPr>
              <a:t>of the test and control </a:t>
            </a:r>
            <a:r>
              <a:rPr lang="en-US" sz="1500" b="1" cap="all" dirty="0" smtClean="0">
                <a:solidFill>
                  <a:schemeClr val="bg1"/>
                </a:solidFill>
              </a:rPr>
              <a:t>groups.</a:t>
            </a:r>
            <a:endParaRPr lang="en-GB" sz="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43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067694"/>
            <a:ext cx="5473701" cy="1295524"/>
          </a:xfrm>
        </p:spPr>
        <p:txBody>
          <a:bodyPr/>
          <a:lstStyle/>
          <a:p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/>
              <a:t>The basic income experiment has </a:t>
            </a:r>
            <a:r>
              <a:rPr lang="en-US" sz="1800" b="0" dirty="0" smtClean="0"/>
              <a:t>attracted great </a:t>
            </a:r>
            <a:r>
              <a:rPr lang="en-US" sz="1800" b="0" dirty="0"/>
              <a:t>interest internationally. </a:t>
            </a:r>
            <a:r>
              <a:rPr lang="en-US" sz="1800" b="0" dirty="0" smtClean="0"/>
              <a:t>Enquiries </a:t>
            </a:r>
            <a:r>
              <a:rPr lang="en-US" sz="1800" b="0" dirty="0"/>
              <a:t>from </a:t>
            </a:r>
            <a:r>
              <a:rPr lang="en-US" sz="1800" b="0" dirty="0" smtClean="0"/>
              <a:t>foreign media, government officials, </a:t>
            </a:r>
            <a:r>
              <a:rPr lang="en-US" sz="1800" b="0" dirty="0" err="1" smtClean="0"/>
              <a:t>organisations</a:t>
            </a:r>
            <a:r>
              <a:rPr lang="en-US" sz="1800" b="0" dirty="0" smtClean="0"/>
              <a:t> and researchers have arrived on an almost daily basis.</a:t>
            </a:r>
            <a:r>
              <a:rPr lang="en-US" sz="1800" b="0" dirty="0"/>
              <a:t/>
            </a:r>
            <a:br>
              <a:rPr lang="en-US" sz="1800" b="0" dirty="0"/>
            </a:br>
            <a:endParaRPr lang="fi-FI" sz="1800" b="0" dirty="0"/>
          </a:p>
        </p:txBody>
      </p:sp>
    </p:spTree>
    <p:extLst>
      <p:ext uri="{BB962C8B-B14F-4D97-AF65-F5344CB8AC3E}">
        <p14:creationId xmlns:p14="http://schemas.microsoft.com/office/powerpoint/2010/main" val="803351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However, context is important.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many, the existence of </a:t>
            </a:r>
            <a:r>
              <a:rPr lang="en-US" dirty="0" smtClean="0"/>
              <a:t>the current </a:t>
            </a:r>
            <a:r>
              <a:rPr lang="en-US" dirty="0"/>
              <a:t>extensive social safety net </a:t>
            </a:r>
            <a:r>
              <a:rPr lang="en-US" dirty="0" smtClean="0"/>
              <a:t>is </a:t>
            </a:r>
            <a:r>
              <a:rPr lang="en-US" dirty="0"/>
              <a:t>remarkable in and of </a:t>
            </a:r>
            <a:r>
              <a:rPr lang="en-US" dirty="0" smtClean="0"/>
              <a:t>itself. 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r="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3542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Thank you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327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995686"/>
            <a:ext cx="5473700" cy="1440161"/>
          </a:xfrm>
        </p:spPr>
        <p:txBody>
          <a:bodyPr/>
          <a:lstStyle/>
          <a:p>
            <a:r>
              <a:rPr lang="fi-FI" dirty="0" smtClean="0"/>
              <a:t>FINLAND’S </a:t>
            </a:r>
            <a:br>
              <a:rPr lang="fi-FI" dirty="0" smtClean="0"/>
            </a:br>
            <a:r>
              <a:rPr lang="fi-FI" dirty="0" smtClean="0"/>
              <a:t>BASIC INCOME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EXPERIMENT </a:t>
            </a:r>
            <a:r>
              <a:rPr lang="fi-FI" sz="2000" dirty="0" smtClean="0"/>
              <a:t>2017-2018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544517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In Finland, income security is guaranteed to everyone. </a:t>
            </a:r>
            <a:endParaRPr lang="fi-FI" sz="2400" b="1" dirty="0">
              <a:latin typeface="+mj-lt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r="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0953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51670"/>
            <a:ext cx="5473701" cy="1224136"/>
          </a:xfrm>
        </p:spPr>
        <p:txBody>
          <a:bodyPr/>
          <a:lstStyle/>
          <a:p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The basis of the current social security system was laid down in a different time. Experimentation with new ideas can lead to solutions that better fit present-day challenges.</a:t>
            </a:r>
            <a:endParaRPr lang="fi-FI" sz="1800" b="0" dirty="0"/>
          </a:p>
        </p:txBody>
      </p:sp>
    </p:spTree>
    <p:extLst>
      <p:ext uri="{BB962C8B-B14F-4D97-AF65-F5344CB8AC3E}">
        <p14:creationId xmlns:p14="http://schemas.microsoft.com/office/powerpoint/2010/main" val="104392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ubtitle 2"/>
          <p:cNvSpPr txBox="1">
            <a:spLocks/>
          </p:cNvSpPr>
          <p:nvPr/>
        </p:nvSpPr>
        <p:spPr>
          <a:xfrm>
            <a:off x="228660" y="4708916"/>
            <a:ext cx="2609232" cy="1105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Sisällön paikkamerkki 8"/>
          <p:cNvSpPr txBox="1">
            <a:spLocks/>
          </p:cNvSpPr>
          <p:nvPr/>
        </p:nvSpPr>
        <p:spPr>
          <a:xfrm>
            <a:off x="6663025" y="1804973"/>
            <a:ext cx="2340768" cy="295836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vert="horz" lIns="108000" tIns="21600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b="1" dirty="0" smtClean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4" name="Sisällön paikkamerkki 8"/>
          <p:cNvSpPr txBox="1">
            <a:spLocks/>
          </p:cNvSpPr>
          <p:nvPr/>
        </p:nvSpPr>
        <p:spPr>
          <a:xfrm>
            <a:off x="6663024" y="2315065"/>
            <a:ext cx="2340768" cy="244827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vert="horz" lIns="180000" tIns="144000" rIns="144000" bIns="144000" rtlCol="0" anchor="ctr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cap="all" dirty="0">
                <a:solidFill>
                  <a:schemeClr val="bg1"/>
                </a:solidFill>
              </a:rPr>
              <a:t>“A periodic cash payment unconditionally delivered to all on an individual basis, without means-test or work requirement.”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1" dirty="0" smtClean="0">
                <a:solidFill>
                  <a:schemeClr val="bg1"/>
                </a:solidFill>
              </a:rPr>
              <a:t>Source: </a:t>
            </a:r>
            <a:r>
              <a:rPr lang="en-US" sz="800" b="1" dirty="0">
                <a:solidFill>
                  <a:schemeClr val="bg1"/>
                </a:solidFill>
              </a:rPr>
              <a:t>Basic Income Earth Network BIEN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6732240" y="1854068"/>
            <a:ext cx="306643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en-US" b="1" cap="all" dirty="0" smtClean="0">
                <a:solidFill>
                  <a:schemeClr val="bg1"/>
                </a:solidFill>
              </a:rPr>
              <a:t>BASIC INCOME IS</a:t>
            </a:r>
          </a:p>
          <a:p>
            <a:pPr lvl="0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62381" y="1671650"/>
            <a:ext cx="2592834" cy="180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basic income experiment was launched in Finland in 2017.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14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experimental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attitude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491630"/>
            <a:ext cx="2736850" cy="20876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EA2"/>
                </a:solidFill>
              </a:rPr>
              <a:t>Basic income is </a:t>
            </a:r>
            <a:r>
              <a:rPr lang="en-US" dirty="0" smtClean="0">
                <a:solidFill>
                  <a:srgbClr val="002EA2"/>
                </a:solidFill>
              </a:rPr>
              <a:t>one </a:t>
            </a:r>
            <a:r>
              <a:rPr lang="en-US" dirty="0">
                <a:solidFill>
                  <a:srgbClr val="002EA2"/>
                </a:solidFill>
              </a:rPr>
              <a:t>example </a:t>
            </a:r>
            <a:r>
              <a:rPr lang="en-US" dirty="0" smtClean="0">
                <a:solidFill>
                  <a:srgbClr val="002EA2"/>
                </a:solidFill>
              </a:rPr>
              <a:t>in a long line of public policy pilot experiments </a:t>
            </a:r>
            <a:r>
              <a:rPr lang="en-US" dirty="0">
                <a:solidFill>
                  <a:srgbClr val="002EA2"/>
                </a:solidFill>
              </a:rPr>
              <a:t>that </a:t>
            </a:r>
            <a:r>
              <a:rPr lang="en-US" dirty="0" smtClean="0">
                <a:solidFill>
                  <a:srgbClr val="002EA2"/>
                </a:solidFill>
              </a:rPr>
              <a:t>seek </a:t>
            </a:r>
            <a:r>
              <a:rPr lang="en-US" dirty="0">
                <a:solidFill>
                  <a:srgbClr val="002EA2"/>
                </a:solidFill>
              </a:rPr>
              <a:t>to produce information to support decision-making.</a:t>
            </a:r>
          </a:p>
          <a:p>
            <a:pPr marL="0" lvl="0" indent="0">
              <a:buNone/>
            </a:pPr>
            <a:r>
              <a:rPr lang="fi-FI" dirty="0" smtClean="0">
                <a:solidFill>
                  <a:srgbClr val="002EA2"/>
                </a:solidFill>
              </a:rPr>
              <a:t> </a:t>
            </a:r>
          </a:p>
          <a:p>
            <a:pPr marL="0" indent="0">
              <a:buNone/>
            </a:pPr>
            <a:endParaRPr lang="fi-FI" sz="2400" b="1" dirty="0">
              <a:latin typeface="+mj-lt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25" y="4233"/>
            <a:ext cx="3851275" cy="513503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39752" y="3939902"/>
            <a:ext cx="2736304" cy="10801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fi-FI" sz="2400" b="1" dirty="0" smtClean="0">
                <a:solidFill>
                  <a:srgbClr val="002EA2"/>
                </a:solidFill>
              </a:rPr>
              <a:t>Baby </a:t>
            </a:r>
            <a:r>
              <a:rPr lang="fi-FI" sz="2400" b="1" dirty="0" err="1" smtClean="0">
                <a:solidFill>
                  <a:srgbClr val="002EA2"/>
                </a:solidFill>
              </a:rPr>
              <a:t>boxes</a:t>
            </a:r>
            <a:endParaRPr lang="fi-FI" sz="2400" b="1" dirty="0" smtClean="0">
              <a:solidFill>
                <a:srgbClr val="002EA2"/>
              </a:solidFill>
            </a:endParaRPr>
          </a:p>
          <a:p>
            <a:pPr marL="0" lvl="0" indent="0">
              <a:buNone/>
            </a:pPr>
            <a:r>
              <a:rPr lang="fi-FI" sz="1000" dirty="0" smtClean="0">
                <a:solidFill>
                  <a:srgbClr val="002EA2"/>
                </a:solidFill>
              </a:rPr>
              <a:t>The </a:t>
            </a:r>
            <a:r>
              <a:rPr lang="fi-FI" sz="1000" dirty="0" err="1" smtClean="0">
                <a:solidFill>
                  <a:srgbClr val="002EA2"/>
                </a:solidFill>
              </a:rPr>
              <a:t>maternity</a:t>
            </a:r>
            <a:r>
              <a:rPr lang="fi-FI" sz="1000" dirty="0" smtClean="0">
                <a:solidFill>
                  <a:srgbClr val="002EA2"/>
                </a:solidFill>
              </a:rPr>
              <a:t> </a:t>
            </a:r>
            <a:r>
              <a:rPr lang="fi-FI" sz="1000" dirty="0" err="1" smtClean="0">
                <a:solidFill>
                  <a:srgbClr val="002EA2"/>
                </a:solidFill>
              </a:rPr>
              <a:t>package</a:t>
            </a:r>
            <a:r>
              <a:rPr lang="fi-FI" sz="1000" dirty="0" smtClean="0">
                <a:solidFill>
                  <a:srgbClr val="002EA2"/>
                </a:solidFill>
              </a:rPr>
              <a:t>, </a:t>
            </a:r>
            <a:r>
              <a:rPr lang="fi-FI" sz="1000" dirty="0" err="1" smtClean="0">
                <a:solidFill>
                  <a:srgbClr val="002EA2"/>
                </a:solidFill>
              </a:rPr>
              <a:t>or</a:t>
            </a:r>
            <a:r>
              <a:rPr lang="fi-FI" sz="1000" dirty="0" smtClean="0">
                <a:solidFill>
                  <a:srgbClr val="002EA2"/>
                </a:solidFill>
              </a:rPr>
              <a:t> baby box, </a:t>
            </a:r>
            <a:r>
              <a:rPr lang="fi-FI" sz="1000" dirty="0" smtClean="0">
                <a:solidFill>
                  <a:srgbClr val="002EA2"/>
                </a:solidFill>
              </a:rPr>
              <a:t>is an </a:t>
            </a:r>
            <a:r>
              <a:rPr lang="fi-FI" sz="1000" dirty="0" err="1" smtClean="0">
                <a:solidFill>
                  <a:srgbClr val="002EA2"/>
                </a:solidFill>
              </a:rPr>
              <a:t>example</a:t>
            </a:r>
            <a:r>
              <a:rPr lang="fi-FI" sz="1000" dirty="0" smtClean="0">
                <a:solidFill>
                  <a:srgbClr val="002EA2"/>
                </a:solidFill>
              </a:rPr>
              <a:t> of an </a:t>
            </a:r>
            <a:r>
              <a:rPr lang="fi-FI" sz="1000" dirty="0" err="1" smtClean="0">
                <a:solidFill>
                  <a:srgbClr val="002EA2"/>
                </a:solidFill>
              </a:rPr>
              <a:t>experimental</a:t>
            </a:r>
            <a:r>
              <a:rPr lang="fi-FI" sz="1000" dirty="0" smtClean="0">
                <a:solidFill>
                  <a:srgbClr val="002EA2"/>
                </a:solidFill>
              </a:rPr>
              <a:t> </a:t>
            </a:r>
            <a:r>
              <a:rPr lang="fi-FI" sz="1000" dirty="0" err="1" smtClean="0">
                <a:solidFill>
                  <a:srgbClr val="002EA2"/>
                </a:solidFill>
              </a:rPr>
              <a:t>Finnish</a:t>
            </a:r>
            <a:r>
              <a:rPr lang="fi-FI" sz="1000" dirty="0" smtClean="0">
                <a:solidFill>
                  <a:srgbClr val="002EA2"/>
                </a:solidFill>
              </a:rPr>
              <a:t> social </a:t>
            </a:r>
            <a:r>
              <a:rPr lang="fi-FI" sz="1000" dirty="0" err="1" smtClean="0">
                <a:solidFill>
                  <a:srgbClr val="002EA2"/>
                </a:solidFill>
              </a:rPr>
              <a:t>innovation</a:t>
            </a:r>
            <a:r>
              <a:rPr lang="fi-FI" sz="1000" dirty="0" smtClean="0">
                <a:solidFill>
                  <a:srgbClr val="002EA2"/>
                </a:solidFill>
              </a:rPr>
              <a:t>.</a:t>
            </a:r>
            <a:endParaRPr lang="fi-FI" sz="1000" dirty="0">
              <a:solidFill>
                <a:srgbClr val="00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0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</a:t>
            </a:r>
            <a:r>
              <a:rPr lang="fi-FI" dirty="0" err="1" smtClean="0"/>
              <a:t>ontinuous</a:t>
            </a:r>
            <a:r>
              <a:rPr lang="fi-FI" dirty="0" smtClean="0"/>
              <a:t> </a:t>
            </a:r>
            <a:r>
              <a:rPr lang="fi-FI" dirty="0" err="1"/>
              <a:t>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491630"/>
            <a:ext cx="5689178" cy="28797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Since 2015, promoting a culture of experimentation has been a priority project directed by the Prime Minister’s Office. The Experimental Finland </a:t>
            </a:r>
            <a:r>
              <a:rPr lang="en-US" dirty="0" err="1"/>
              <a:t>programme</a:t>
            </a:r>
            <a:r>
              <a:rPr lang="en-US" dirty="0"/>
              <a:t> aims to find innovative ways to develop society and services.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The Finnish orientation towards continuous improvement is also reflected in the unique Committee for the Future, which has existed under the auspices of the Finnish Parliament since 1993.</a:t>
            </a:r>
          </a:p>
        </p:txBody>
      </p:sp>
    </p:spTree>
    <p:extLst>
      <p:ext uri="{BB962C8B-B14F-4D97-AF65-F5344CB8AC3E}">
        <p14:creationId xmlns:p14="http://schemas.microsoft.com/office/powerpoint/2010/main" val="3939387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/>
              <a:t>Income</a:t>
            </a:r>
            <a:r>
              <a:rPr lang="fi-FI" dirty="0"/>
              <a:t> Experiment 2017–2018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63638"/>
            <a:ext cx="7632102" cy="2664296"/>
          </a:xfrm>
        </p:spPr>
      </p:pic>
    </p:spTree>
    <p:extLst>
      <p:ext uri="{BB962C8B-B14F-4D97-AF65-F5344CB8AC3E}">
        <p14:creationId xmlns:p14="http://schemas.microsoft.com/office/powerpoint/2010/main" val="2305641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aim</a:t>
            </a:r>
            <a:r>
              <a:rPr lang="fi-FI" dirty="0" smtClean="0"/>
              <a:t> of the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income</a:t>
            </a:r>
            <a:r>
              <a:rPr lang="fi-FI" dirty="0" smtClean="0"/>
              <a:t> </a:t>
            </a:r>
            <a:r>
              <a:rPr lang="fi-FI" dirty="0" err="1" smtClean="0"/>
              <a:t>experiment</a:t>
            </a:r>
            <a:r>
              <a:rPr lang="fi-FI" dirty="0" smtClean="0"/>
              <a:t> is to…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923678"/>
            <a:ext cx="2880320" cy="2087613"/>
          </a:xfrm>
        </p:spPr>
        <p:txBody>
          <a:bodyPr/>
          <a:lstStyle/>
          <a:p>
            <a:r>
              <a:rPr lang="en-US" dirty="0">
                <a:solidFill>
                  <a:srgbClr val="002EA2"/>
                </a:solidFill>
              </a:rPr>
              <a:t>f</a:t>
            </a:r>
            <a:r>
              <a:rPr lang="en-US" dirty="0" smtClean="0">
                <a:solidFill>
                  <a:srgbClr val="002EA2"/>
                </a:solidFill>
              </a:rPr>
              <a:t>ind out if the social security model </a:t>
            </a:r>
            <a:r>
              <a:rPr lang="fi-FI" dirty="0" err="1" smtClean="0">
                <a:solidFill>
                  <a:srgbClr val="002EA2"/>
                </a:solidFill>
              </a:rPr>
              <a:t>can</a:t>
            </a:r>
            <a:r>
              <a:rPr lang="fi-FI" dirty="0" smtClean="0">
                <a:solidFill>
                  <a:srgbClr val="002EA2"/>
                </a:solidFill>
              </a:rPr>
              <a:t> </a:t>
            </a:r>
            <a:r>
              <a:rPr lang="fi-FI" dirty="0" err="1" smtClean="0">
                <a:solidFill>
                  <a:srgbClr val="002EA2"/>
                </a:solidFill>
              </a:rPr>
              <a:t>be</a:t>
            </a:r>
            <a:r>
              <a:rPr lang="fi-FI" dirty="0" smtClean="0">
                <a:solidFill>
                  <a:srgbClr val="002EA2"/>
                </a:solidFill>
              </a:rPr>
              <a:t> </a:t>
            </a:r>
            <a:r>
              <a:rPr lang="fi-FI" dirty="0" err="1" smtClean="0">
                <a:solidFill>
                  <a:srgbClr val="002EA2"/>
                </a:solidFill>
              </a:rPr>
              <a:t>simplified</a:t>
            </a:r>
            <a:r>
              <a:rPr lang="fi-FI" dirty="0">
                <a:solidFill>
                  <a:srgbClr val="002EA2"/>
                </a:solidFill>
              </a:rPr>
              <a:t> </a:t>
            </a:r>
            <a:r>
              <a:rPr lang="fi-FI" dirty="0" smtClean="0">
                <a:solidFill>
                  <a:srgbClr val="002EA2"/>
                </a:solidFill>
              </a:rPr>
              <a:t>and</a:t>
            </a:r>
          </a:p>
          <a:p>
            <a:r>
              <a:rPr lang="fi-FI" dirty="0" err="1" smtClean="0">
                <a:solidFill>
                  <a:srgbClr val="002EA2"/>
                </a:solidFill>
              </a:rPr>
              <a:t>provide</a:t>
            </a:r>
            <a:r>
              <a:rPr lang="fi-FI" dirty="0" smtClean="0">
                <a:solidFill>
                  <a:srgbClr val="002EA2"/>
                </a:solidFill>
              </a:rPr>
              <a:t> a </a:t>
            </a:r>
            <a:r>
              <a:rPr lang="fi-FI" dirty="0" err="1" smtClean="0">
                <a:solidFill>
                  <a:srgbClr val="002EA2"/>
                </a:solidFill>
              </a:rPr>
              <a:t>stronger</a:t>
            </a:r>
            <a:r>
              <a:rPr lang="fi-FI" dirty="0" smtClean="0">
                <a:solidFill>
                  <a:srgbClr val="002EA2"/>
                </a:solidFill>
              </a:rPr>
              <a:t> </a:t>
            </a:r>
            <a:r>
              <a:rPr lang="fi-FI" dirty="0" err="1" smtClean="0">
                <a:solidFill>
                  <a:srgbClr val="002EA2"/>
                </a:solidFill>
              </a:rPr>
              <a:t>incentive</a:t>
            </a:r>
            <a:r>
              <a:rPr lang="fi-FI" dirty="0" smtClean="0">
                <a:solidFill>
                  <a:srgbClr val="002EA2"/>
                </a:solidFill>
              </a:rPr>
              <a:t> for </a:t>
            </a:r>
            <a:r>
              <a:rPr lang="fi-FI" dirty="0" err="1" smtClean="0">
                <a:solidFill>
                  <a:srgbClr val="002EA2"/>
                </a:solidFill>
              </a:rPr>
              <a:t>finding</a:t>
            </a:r>
            <a:r>
              <a:rPr lang="fi-FI" dirty="0" smtClean="0">
                <a:solidFill>
                  <a:srgbClr val="002EA2"/>
                </a:solidFill>
              </a:rPr>
              <a:t> </a:t>
            </a:r>
            <a:r>
              <a:rPr lang="fi-FI" dirty="0" err="1" smtClean="0">
                <a:solidFill>
                  <a:srgbClr val="002EA2"/>
                </a:solidFill>
              </a:rPr>
              <a:t>employment</a:t>
            </a:r>
            <a:r>
              <a:rPr lang="fi-FI" dirty="0" smtClean="0">
                <a:solidFill>
                  <a:srgbClr val="002EA2"/>
                </a:solidFill>
              </a:rPr>
              <a:t>.*</a:t>
            </a:r>
          </a:p>
          <a:p>
            <a:pPr marL="0" lvl="0" indent="0">
              <a:buNone/>
            </a:pPr>
            <a:r>
              <a:rPr lang="fi-FI" dirty="0" smtClean="0">
                <a:solidFill>
                  <a:srgbClr val="002EA2"/>
                </a:solidFill>
              </a:rPr>
              <a:t> </a:t>
            </a:r>
          </a:p>
          <a:p>
            <a:pPr marL="0" indent="0">
              <a:buNone/>
            </a:pPr>
            <a:endParaRPr lang="fi-FI" sz="2400" b="1" dirty="0">
              <a:latin typeface="+mj-lt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79"/>
          <a:stretch>
            <a:fillRect/>
          </a:stretch>
        </p:blipFill>
        <p:spPr/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627784" y="4299942"/>
            <a:ext cx="2714921" cy="8640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fi-FI" sz="1000" dirty="0" smtClean="0">
                <a:solidFill>
                  <a:srgbClr val="002EA2"/>
                </a:solidFill>
              </a:rPr>
              <a:t>*At </a:t>
            </a:r>
            <a:r>
              <a:rPr lang="fi-FI" sz="1000" dirty="0" err="1">
                <a:solidFill>
                  <a:srgbClr val="002EA2"/>
                </a:solidFill>
              </a:rPr>
              <a:t>present</a:t>
            </a:r>
            <a:r>
              <a:rPr lang="fi-FI" sz="1000" dirty="0">
                <a:solidFill>
                  <a:srgbClr val="002EA2"/>
                </a:solidFill>
              </a:rPr>
              <a:t>, </a:t>
            </a:r>
            <a:r>
              <a:rPr lang="fi-FI" sz="1000" dirty="0" err="1">
                <a:solidFill>
                  <a:srgbClr val="002EA2"/>
                </a:solidFill>
              </a:rPr>
              <a:t>finding</a:t>
            </a:r>
            <a:r>
              <a:rPr lang="fi-FI" sz="1000" dirty="0">
                <a:solidFill>
                  <a:srgbClr val="002EA2"/>
                </a:solidFill>
              </a:rPr>
              <a:t> a </a:t>
            </a:r>
            <a:r>
              <a:rPr lang="fi-FI" sz="1000" dirty="0" err="1">
                <a:solidFill>
                  <a:srgbClr val="002EA2"/>
                </a:solidFill>
              </a:rPr>
              <a:t>job</a:t>
            </a:r>
            <a:r>
              <a:rPr lang="fi-FI" sz="1000" dirty="0">
                <a:solidFill>
                  <a:srgbClr val="002EA2"/>
                </a:solidFill>
              </a:rPr>
              <a:t> </a:t>
            </a:r>
            <a:r>
              <a:rPr lang="fi-FI" sz="1000" dirty="0" err="1">
                <a:solidFill>
                  <a:srgbClr val="002EA2"/>
                </a:solidFill>
              </a:rPr>
              <a:t>doesn’t</a:t>
            </a:r>
            <a:r>
              <a:rPr lang="fi-FI" sz="1000" dirty="0">
                <a:solidFill>
                  <a:srgbClr val="002EA2"/>
                </a:solidFill>
              </a:rPr>
              <a:t> </a:t>
            </a:r>
            <a:r>
              <a:rPr lang="fi-FI" sz="1000" dirty="0" err="1">
                <a:solidFill>
                  <a:srgbClr val="002EA2"/>
                </a:solidFill>
              </a:rPr>
              <a:t>necessarily</a:t>
            </a:r>
            <a:r>
              <a:rPr lang="fi-FI" sz="1000" dirty="0">
                <a:solidFill>
                  <a:srgbClr val="002EA2"/>
                </a:solidFill>
              </a:rPr>
              <a:t> </a:t>
            </a:r>
            <a:r>
              <a:rPr lang="fi-FI" sz="1000" dirty="0" err="1">
                <a:solidFill>
                  <a:srgbClr val="002EA2"/>
                </a:solidFill>
              </a:rPr>
              <a:t>increase</a:t>
            </a:r>
            <a:r>
              <a:rPr lang="fi-FI" sz="1000" dirty="0">
                <a:solidFill>
                  <a:srgbClr val="002EA2"/>
                </a:solidFill>
              </a:rPr>
              <a:t> the </a:t>
            </a:r>
            <a:r>
              <a:rPr lang="fi-FI" sz="1000" dirty="0" err="1">
                <a:solidFill>
                  <a:srgbClr val="002EA2"/>
                </a:solidFill>
              </a:rPr>
              <a:t>income</a:t>
            </a:r>
            <a:r>
              <a:rPr lang="fi-FI" sz="1000" dirty="0">
                <a:solidFill>
                  <a:srgbClr val="002EA2"/>
                </a:solidFill>
              </a:rPr>
              <a:t> of an </a:t>
            </a:r>
            <a:r>
              <a:rPr lang="fi-FI" sz="1000" dirty="0" err="1" smtClean="0">
                <a:solidFill>
                  <a:srgbClr val="002EA2"/>
                </a:solidFill>
              </a:rPr>
              <a:t>unemployed</a:t>
            </a:r>
            <a:r>
              <a:rPr lang="fi-FI" sz="1000" dirty="0" smtClean="0">
                <a:solidFill>
                  <a:srgbClr val="002EA2"/>
                </a:solidFill>
              </a:rPr>
              <a:t> person, </a:t>
            </a:r>
            <a:r>
              <a:rPr lang="fi-FI" sz="1000" dirty="0" err="1" smtClean="0">
                <a:solidFill>
                  <a:srgbClr val="002EA2"/>
                </a:solidFill>
              </a:rPr>
              <a:t>because</a:t>
            </a:r>
            <a:r>
              <a:rPr lang="fi-FI" sz="1000" dirty="0">
                <a:solidFill>
                  <a:srgbClr val="002EA2"/>
                </a:solidFill>
              </a:rPr>
              <a:t> </a:t>
            </a:r>
            <a:r>
              <a:rPr lang="fi-FI" sz="1000" dirty="0" err="1" smtClean="0">
                <a:solidFill>
                  <a:srgbClr val="002EA2"/>
                </a:solidFill>
              </a:rPr>
              <a:t>earnings</a:t>
            </a:r>
            <a:r>
              <a:rPr lang="fi-FI" sz="1000" dirty="0" smtClean="0">
                <a:solidFill>
                  <a:srgbClr val="002EA2"/>
                </a:solidFill>
              </a:rPr>
              <a:t> </a:t>
            </a:r>
            <a:r>
              <a:rPr lang="fi-FI" sz="1000" dirty="0" err="1" smtClean="0">
                <a:solidFill>
                  <a:srgbClr val="002EA2"/>
                </a:solidFill>
              </a:rPr>
              <a:t>lower</a:t>
            </a:r>
            <a:r>
              <a:rPr lang="fi-FI" sz="1000" dirty="0" smtClean="0">
                <a:solidFill>
                  <a:srgbClr val="002EA2"/>
                </a:solidFill>
              </a:rPr>
              <a:t> social </a:t>
            </a:r>
            <a:r>
              <a:rPr lang="fi-FI" sz="1000" dirty="0" err="1" smtClean="0">
                <a:solidFill>
                  <a:srgbClr val="002EA2"/>
                </a:solidFill>
              </a:rPr>
              <a:t>benefits</a:t>
            </a:r>
            <a:r>
              <a:rPr lang="fi-FI" sz="1000" dirty="0" smtClean="0">
                <a:solidFill>
                  <a:srgbClr val="002EA2"/>
                </a:solidFill>
              </a:rPr>
              <a:t>. </a:t>
            </a:r>
            <a:endParaRPr lang="fi-FI" sz="1000" dirty="0">
              <a:solidFill>
                <a:srgbClr val="00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91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land_sample-3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Finland_sample-3" id="{6FAB1604-9D14-244B-882D-43918BB39F72}" vid="{192F1151-D6F4-5B41-8D6D-8226306E68D8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Finland_sample-3" id="{6FAB1604-9D14-244B-882D-43918BB39F72}" vid="{93BE7513-DF57-F74C-996A-32E01F2B7527}"/>
    </a:ext>
  </a:extLst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Finland_sample-3</Template>
  <TotalTime>8047</TotalTime>
  <Words>475</Words>
  <Application>Microsoft Office PowerPoint</Application>
  <PresentationFormat>On-screen Show (16:9)</PresentationFormat>
  <Paragraphs>58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Finland_sample-3</vt:lpstr>
      <vt:lpstr>1_Suomi Finland Blanco</vt:lpstr>
      <vt:lpstr>PowerPoint Presentation</vt:lpstr>
      <vt:lpstr>FINLAND’S  BASIC INCOME EXPERIMENT 2017-2018</vt:lpstr>
      <vt:lpstr>PowerPoint Presentation</vt:lpstr>
      <vt:lpstr>     The basis of the current social security system was laid down in a different time. Experimentation with new ideas can lead to solutions that better fit present-day challenges.</vt:lpstr>
      <vt:lpstr>A basic income experiment was launched in Finland in 2017.</vt:lpstr>
      <vt:lpstr>The experimental Finnish attitude</vt:lpstr>
      <vt:lpstr>Continuous improvement</vt:lpstr>
      <vt:lpstr>Basic Income Experiment 2017–2018</vt:lpstr>
      <vt:lpstr>The aim of the basic income experiment is to…</vt:lpstr>
      <vt:lpstr>Finland’s basic income…</vt:lpstr>
      <vt:lpstr>The set-up of the experiment</vt:lpstr>
      <vt:lpstr>PowerPoint Presentation</vt:lpstr>
      <vt:lpstr>Data gathered during the trial:</vt:lpstr>
      <vt:lpstr>Analysing the effects</vt:lpstr>
      <vt:lpstr>     The basic income experiment has attracted great interest internationally. Enquiries from foreign media, government officials, organisations and researchers have arrived on an almost daily basis. </vt:lpstr>
      <vt:lpstr>PowerPoint Presentation</vt:lpstr>
      <vt:lpstr>Thank you</vt:lpstr>
    </vt:vector>
  </TitlesOfParts>
  <Manager>Hasan &amp; Partners</Manager>
  <Company>FORMIN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Pappi Meira</dc:creator>
  <cp:lastModifiedBy>Pappi Meira</cp:lastModifiedBy>
  <cp:revision>85</cp:revision>
  <dcterms:created xsi:type="dcterms:W3CDTF">2018-03-13T11:13:27Z</dcterms:created>
  <dcterms:modified xsi:type="dcterms:W3CDTF">2018-03-28T15:11:47Z</dcterms:modified>
</cp:coreProperties>
</file>