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70" r:id="rId2"/>
    <p:sldId id="298" r:id="rId3"/>
    <p:sldId id="257" r:id="rId4"/>
    <p:sldId id="285" r:id="rId5"/>
    <p:sldId id="292" r:id="rId6"/>
    <p:sldId id="286" r:id="rId7"/>
    <p:sldId id="294" r:id="rId8"/>
    <p:sldId id="295" r:id="rId9"/>
    <p:sldId id="290" r:id="rId10"/>
    <p:sldId id="296" r:id="rId11"/>
    <p:sldId id="297" r:id="rId12"/>
    <p:sldId id="276" r:id="rId13"/>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75" userDrawn="1">
          <p15:clr>
            <a:srgbClr val="A4A3A4"/>
          </p15:clr>
        </p15:guide>
        <p15:guide id="16" orient="horz" pos="1053" userDrawn="1">
          <p15:clr>
            <a:srgbClr val="A4A3A4"/>
          </p15:clr>
        </p15:guide>
        <p15:guide id="17" orient="horz" pos="2823">
          <p15:clr>
            <a:srgbClr val="A4A3A4"/>
          </p15:clr>
        </p15:guide>
        <p15:guide id="18" orient="horz" pos="1226">
          <p15:clr>
            <a:srgbClr val="A4A3A4"/>
          </p15:clr>
        </p15:guide>
        <p15:guide id="19" orient="horz" pos="1957">
          <p15:clr>
            <a:srgbClr val="A4A3A4"/>
          </p15:clr>
        </p15:guide>
        <p15:guide id="20" orient="horz" pos="817">
          <p15:clr>
            <a:srgbClr val="A4A3A4"/>
          </p15:clr>
        </p15:guide>
        <p15:guide id="21" orient="horz" pos="909">
          <p15:clr>
            <a:srgbClr val="A4A3A4"/>
          </p15:clr>
        </p15:guide>
        <p15:guide id="22" pos="288">
          <p15:clr>
            <a:srgbClr val="A4A3A4"/>
          </p15:clr>
        </p15:guide>
        <p15:guide id="23" pos="5630">
          <p15:clr>
            <a:srgbClr val="A4A3A4"/>
          </p15:clr>
        </p15:guide>
        <p15:guide id="24" pos="961">
          <p15:clr>
            <a:srgbClr val="A4A3A4"/>
          </p15:clr>
        </p15:guide>
        <p15:guide id="25" pos="2349">
          <p15:clr>
            <a:srgbClr val="A4A3A4"/>
          </p15:clr>
        </p15:guide>
        <p15:guide id="26" pos="3767">
          <p15:clr>
            <a:srgbClr val="A4A3A4"/>
          </p15:clr>
        </p15:guide>
        <p15:guide id="27" pos="4823">
          <p15:clr>
            <a:srgbClr val="A4A3A4"/>
          </p15:clr>
        </p15:guide>
        <p15:guide id="28" pos="1691">
          <p15:clr>
            <a:srgbClr val="A4A3A4"/>
          </p15:clr>
        </p15:guide>
        <p15:guide id="29" orient="horz" pos="1274">
          <p15:clr>
            <a:srgbClr val="A4A3A4"/>
          </p15:clr>
        </p15:guide>
        <p15:guide id="30" orient="horz" pos="1718">
          <p15:clr>
            <a:srgbClr val="A4A3A4"/>
          </p15:clr>
        </p15:guide>
        <p15:guide id="31" orient="horz" pos="9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howGuides="1">
      <p:cViewPr varScale="1">
        <p:scale>
          <a:sx n="66" d="100"/>
          <a:sy n="66" d="100"/>
        </p:scale>
        <p:origin x="52" y="212"/>
      </p:cViewPr>
      <p:guideLst>
        <p:guide orient="horz" pos="1620"/>
        <p:guide orient="horz" pos="305"/>
        <p:guide orient="horz" pos="2754"/>
        <p:guide orient="horz" pos="531"/>
        <p:guide orient="horz" pos="849"/>
        <p:guide orient="horz" pos="1756"/>
        <p:guide pos="2880"/>
        <p:guide pos="295"/>
        <p:guide pos="5465"/>
        <p:guide pos="1156"/>
        <p:guide pos="1973"/>
        <p:guide pos="3787"/>
        <p:guide pos="4604"/>
        <p:guide pos="975"/>
        <p:guide orient="horz" pos="1053"/>
        <p:guide orient="horz" pos="2823"/>
        <p:guide orient="horz" pos="1226"/>
        <p:guide orient="horz" pos="1957"/>
        <p:guide orient="horz" pos="817"/>
        <p:guide orient="horz" pos="909"/>
        <p:guide pos="288"/>
        <p:guide pos="5630"/>
        <p:guide pos="961"/>
        <p:guide pos="2349"/>
        <p:guide pos="3767"/>
        <p:guide pos="4823"/>
        <p:guide pos="1691"/>
        <p:guide orient="horz" pos="1274"/>
        <p:guide orient="horz" pos="1718"/>
        <p:guide orient="horz" pos="904"/>
      </p:guideLst>
    </p:cSldViewPr>
  </p:slideViewPr>
  <p:outlineViewPr>
    <p:cViewPr>
      <p:scale>
        <a:sx n="33" d="100"/>
        <a:sy n="33" d="100"/>
      </p:scale>
      <p:origin x="0" y="-1704"/>
    </p:cViewPr>
  </p:outlineViewPr>
  <p:notesTextViewPr>
    <p:cViewPr>
      <p:scale>
        <a:sx n="1" d="1"/>
        <a:sy n="1" d="1"/>
      </p:scale>
      <p:origin x="0" y="0"/>
    </p:cViewPr>
  </p:notesTextViewPr>
  <p:notesViewPr>
    <p:cSldViewPr snapToGrid="0"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28.9.2020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28.9.2020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84136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28.9.2020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28.9.2020</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28.9.2020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28.9.2020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28.9.2020</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7B2964EC-1F92-439C-A334-93E67D933082}"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28.9.2020</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28.9.2020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pPr/>
              <a:t>28.9.2020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28.9.2020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28.9.2020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28.9.2020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28.9.2020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www.seffc.fi/fi" TargetMode="External"/><Relationship Id="rId3" Type="http://schemas.openxmlformats.org/officeDocument/2006/relationships/hyperlink" Target="http://www.favex.fi/" TargetMode="External"/><Relationship Id="rId7" Type="http://schemas.openxmlformats.org/officeDocument/2006/relationships/hyperlink" Target="http://www.effc.fi/" TargetMode="External"/><Relationship Id="rId2" Type="http://schemas.openxmlformats.org/officeDocument/2006/relationships/hyperlink" Target="http://www.filmfinland.fi/" TargetMode="External"/><Relationship Id="rId1" Type="http://schemas.openxmlformats.org/officeDocument/2006/relationships/slideLayout" Target="../slideLayouts/slideLayout9.xml"/><Relationship Id="rId6" Type="http://schemas.openxmlformats.org/officeDocument/2006/relationships/hyperlink" Target="http://www.wffc.fi/" TargetMode="External"/><Relationship Id="rId5" Type="http://schemas.openxmlformats.org/officeDocument/2006/relationships/hyperlink" Target="http://www.nffc.fi/" TargetMode="External"/><Relationship Id="rId4" Type="http://schemas.openxmlformats.org/officeDocument/2006/relationships/hyperlink" Target="http://www.filmlapland.fi/" TargetMode="External"/><Relationship Id="rId9" Type="http://schemas.openxmlformats.org/officeDocument/2006/relationships/hyperlink" Target="http://ses.fi/en/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film crew at a snowy hillside. "/>
          <p:cNvPicPr>
            <a:picLocks noChangeAspect="1"/>
          </p:cNvPicPr>
          <p:nvPr/>
        </p:nvPicPr>
        <p:blipFill>
          <a:blip r:embed="rId2" cstate="print"/>
          <a:srcRect t="394" r="9932" b="23592"/>
          <a:stretch>
            <a:fillRect/>
          </a:stretch>
        </p:blipFill>
        <p:spPr>
          <a:xfrm>
            <a:off x="0" y="0"/>
            <a:ext cx="9144000" cy="5143500"/>
          </a:xfrm>
          <a:prstGeom prst="rect">
            <a:avLst/>
          </a:prstGeom>
        </p:spPr>
      </p:pic>
      <p:sp>
        <p:nvSpPr>
          <p:cNvPr id="9"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Grp="1"/>
          </p:cNvSpPr>
          <p:nvPr>
            <p:ph type="title" idx="4294967295"/>
          </p:nvPr>
        </p:nvSpPr>
        <p:spPr>
          <a:xfrm>
            <a:off x="412800" y="2655186"/>
            <a:ext cx="9128016" cy="21583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US" sz="5000" b="1" i="0" u="none" strike="noStrike" kern="1200" cap="none" spc="0" normalizeH="0" baseline="0" noProof="0" dirty="0">
                <a:ln>
                  <a:noFill/>
                </a:ln>
                <a:solidFill>
                  <a:schemeClr val="bg1"/>
                </a:solidFill>
                <a:effectLst/>
                <a:uLnTx/>
                <a:uFillTx/>
                <a:latin typeface="+mj-lt"/>
                <a:ea typeface="+mn-ea"/>
                <a:cs typeface="+mn-cs"/>
              </a:rPr>
              <a:t>FINLAND </a:t>
            </a:r>
            <a:br>
              <a:rPr kumimoji="0" lang="en-US" sz="5000" b="1" i="0" u="none" strike="noStrike" kern="1200" cap="none" spc="0" normalizeH="0" baseline="0" noProof="0" dirty="0">
                <a:ln>
                  <a:noFill/>
                </a:ln>
                <a:solidFill>
                  <a:schemeClr val="bg1"/>
                </a:solidFill>
                <a:effectLst/>
                <a:uLnTx/>
                <a:uFillTx/>
                <a:latin typeface="+mj-lt"/>
                <a:ea typeface="+mn-ea"/>
                <a:cs typeface="+mn-cs"/>
              </a:rPr>
            </a:br>
            <a:r>
              <a:rPr kumimoji="0" lang="en-US" sz="5000" b="0" i="0" u="none" strike="noStrike" kern="1200" cap="none" spc="0" normalizeH="0" baseline="0" noProof="0" dirty="0">
                <a:ln>
                  <a:noFill/>
                </a:ln>
                <a:solidFill>
                  <a:schemeClr val="bg1"/>
                </a:solidFill>
                <a:effectLst/>
                <a:uLnTx/>
                <a:uFillTx/>
                <a:latin typeface="+mn-lt"/>
                <a:ea typeface="+mn-ea"/>
                <a:cs typeface="+mn-cs"/>
              </a:rPr>
              <a:t>–</a:t>
            </a:r>
            <a:r>
              <a:rPr kumimoji="0" lang="en-US" sz="5000" b="1" i="0" u="none" strike="noStrike" kern="1200" cap="none" spc="0" normalizeH="0" baseline="0" noProof="0" dirty="0">
                <a:ln>
                  <a:noFill/>
                </a:ln>
                <a:solidFill>
                  <a:schemeClr val="bg1"/>
                </a:solidFill>
                <a:effectLst/>
                <a:uLnTx/>
                <a:uFillTx/>
                <a:latin typeface="+mj-lt"/>
                <a:ea typeface="+mn-ea"/>
                <a:cs typeface="+mn-cs"/>
              </a:rPr>
              <a:t> </a:t>
            </a:r>
            <a:r>
              <a:rPr kumimoji="0" lang="en-US" sz="5000" b="0" i="0" u="none" strike="noStrike" kern="1200" cap="none" spc="0" normalizeH="0" baseline="0" noProof="0" dirty="0">
                <a:ln>
                  <a:noFill/>
                </a:ln>
                <a:solidFill>
                  <a:schemeClr val="bg1"/>
                </a:solidFill>
                <a:effectLst/>
                <a:uLnTx/>
                <a:uFillTx/>
                <a:latin typeface="+mn-lt"/>
                <a:ea typeface="+mn-ea"/>
                <a:cs typeface="+mn-cs"/>
              </a:rPr>
              <a:t>A </a:t>
            </a:r>
            <a:r>
              <a:rPr kumimoji="0" lang="en-GB" sz="5000" b="0" i="0" u="none" strike="noStrike" kern="1200" cap="all" spc="0" normalizeH="0" baseline="0" noProof="0" dirty="0">
                <a:ln>
                  <a:noFill/>
                </a:ln>
                <a:solidFill>
                  <a:schemeClr val="bg1"/>
                </a:solidFill>
                <a:effectLst/>
                <a:uLnTx/>
                <a:uFillTx/>
                <a:latin typeface="+mn-lt"/>
                <a:ea typeface="+mn-ea"/>
                <a:cs typeface="+mn-cs"/>
              </a:rPr>
              <a:t>SURPRISINGLY versatile </a:t>
            </a:r>
            <a:br>
              <a:rPr kumimoji="0" lang="en-GB" sz="5000" b="0" i="0" u="none" strike="noStrike" kern="1200" cap="all" spc="0" normalizeH="0" baseline="0" noProof="0" dirty="0">
                <a:ln>
                  <a:noFill/>
                </a:ln>
                <a:solidFill>
                  <a:schemeClr val="bg1"/>
                </a:solidFill>
                <a:effectLst/>
                <a:uLnTx/>
                <a:uFillTx/>
                <a:latin typeface="+mn-lt"/>
                <a:ea typeface="+mn-ea"/>
                <a:cs typeface="+mn-cs"/>
              </a:rPr>
            </a:br>
            <a:r>
              <a:rPr kumimoji="0" lang="en-GB" sz="5000" b="0" i="0" u="none" strike="noStrike" kern="1200" cap="all" spc="0" normalizeH="0" baseline="0" noProof="0" dirty="0">
                <a:ln>
                  <a:noFill/>
                </a:ln>
                <a:solidFill>
                  <a:schemeClr val="bg1"/>
                </a:solidFill>
                <a:effectLst/>
                <a:uLnTx/>
                <a:uFillTx/>
                <a:latin typeface="+mn-lt"/>
                <a:ea typeface="+mn-ea"/>
                <a:cs typeface="+mn-cs"/>
              </a:rPr>
              <a:t>               </a:t>
            </a:r>
            <a:r>
              <a:rPr kumimoji="0" lang="en-GB" sz="5000" b="1" i="0" u="none" strike="noStrike" kern="1200" cap="all" spc="0" normalizeH="0" baseline="0" noProof="0" dirty="0">
                <a:ln>
                  <a:noFill/>
                </a:ln>
                <a:solidFill>
                  <a:schemeClr val="bg1"/>
                </a:solidFill>
                <a:effectLst/>
                <a:uLnTx/>
                <a:uFillTx/>
                <a:latin typeface="+mn-lt"/>
                <a:ea typeface="+mn-ea"/>
                <a:cs typeface="+mn-cs"/>
              </a:rPr>
              <a:t>Filming</a:t>
            </a:r>
            <a:r>
              <a:rPr kumimoji="0" lang="en-GB" sz="5000" b="0" i="0" u="none" strike="noStrike" kern="1200" cap="all" spc="0" normalizeH="0" baseline="0" noProof="0" dirty="0">
                <a:ln>
                  <a:noFill/>
                </a:ln>
                <a:solidFill>
                  <a:schemeClr val="bg1"/>
                </a:solidFill>
                <a:effectLst/>
                <a:uLnTx/>
                <a:uFillTx/>
                <a:latin typeface="+mn-lt"/>
                <a:ea typeface="+mn-ea"/>
                <a:cs typeface="+mn-cs"/>
              </a:rPr>
              <a:t> </a:t>
            </a:r>
            <a:r>
              <a:rPr kumimoji="0" lang="en-GB" sz="5000" b="1" i="0" u="none" strike="noStrike" kern="1200" cap="all" spc="0" normalizeH="0" baseline="0" noProof="0" dirty="0">
                <a:ln>
                  <a:noFill/>
                </a:ln>
                <a:solidFill>
                  <a:schemeClr val="bg1"/>
                </a:solidFill>
                <a:effectLst/>
                <a:uLnTx/>
                <a:uFillTx/>
                <a:latin typeface="+mn-lt"/>
                <a:ea typeface="+mn-ea"/>
                <a:cs typeface="+mn-cs"/>
              </a:rPr>
              <a:t>LOCATION</a:t>
            </a:r>
            <a:r>
              <a:rPr kumimoji="0" lang="en-US" sz="5000" b="0" i="0" u="none" strike="noStrike" kern="1200" cap="none" spc="0" normalizeH="0" baseline="0" noProof="0" dirty="0">
                <a:ln>
                  <a:noFill/>
                </a:ln>
                <a:solidFill>
                  <a:schemeClr val="bg1"/>
                </a:solidFill>
                <a:effectLst/>
                <a:uLnTx/>
                <a:uFillTx/>
                <a:latin typeface="+mn-lt"/>
                <a:ea typeface="+mn-ea"/>
                <a:cs typeface="+mn-cs"/>
              </a:rPr>
              <a:t>     </a:t>
            </a:r>
            <a:r>
              <a:rPr kumimoji="0" lang="en-US" sz="5200" b="0" i="0" u="none" strike="noStrike" kern="1200" cap="none" spc="0" normalizeH="0" baseline="0" noProof="0" dirty="0">
                <a:ln>
                  <a:noFill/>
                </a:ln>
                <a:solidFill>
                  <a:schemeClr val="bg1"/>
                </a:solidFill>
                <a:effectLst/>
                <a:uLnTx/>
                <a:uFillTx/>
                <a:latin typeface="+mn-lt"/>
                <a:ea typeface="+mn-ea"/>
                <a:cs typeface="+mn-cs"/>
              </a:rPr>
              <a:t>	 	         </a:t>
            </a:r>
            <a:br>
              <a:rPr kumimoji="0" lang="en-US" sz="6800" b="0" i="0" u="none" strike="noStrike" kern="1200" cap="none" spc="0" normalizeH="0" baseline="0" noProof="0" dirty="0">
                <a:ln>
                  <a:noFill/>
                </a:ln>
                <a:solidFill>
                  <a:schemeClr val="bg1"/>
                </a:solidFill>
                <a:effectLst/>
                <a:uLnTx/>
                <a:uFillTx/>
                <a:latin typeface="+mn-lt"/>
                <a:ea typeface="+mn-ea"/>
                <a:cs typeface="+mn-cs"/>
              </a:rPr>
            </a:br>
            <a:r>
              <a:rPr kumimoji="0" lang="en-US" sz="6800" b="0" i="0" u="none" strike="noStrike" kern="1200" cap="none" spc="0" normalizeH="0" baseline="0" noProof="0" dirty="0">
                <a:ln>
                  <a:noFill/>
                </a:ln>
                <a:solidFill>
                  <a:schemeClr val="bg1"/>
                </a:solidFill>
                <a:effectLst/>
                <a:uLnTx/>
                <a:uFillTx/>
                <a:latin typeface="+mn-lt"/>
                <a:ea typeface="+mn-ea"/>
                <a:cs typeface="+mn-cs"/>
              </a:rPr>
              <a:t> </a:t>
            </a:r>
            <a:endParaRPr kumimoji="0" lang="en-US" sz="6800" b="1" i="0" u="none" strike="noStrike" kern="1200" cap="none" spc="0" normalizeH="0" baseline="0" noProof="0" dirty="0">
              <a:ln>
                <a:noFill/>
              </a:ln>
              <a:solidFill>
                <a:schemeClr val="bg1"/>
              </a:solidFill>
              <a:effectLst/>
              <a:uLnTx/>
              <a:uFillTx/>
              <a:latin typeface="+mj-lt"/>
              <a:ea typeface="Finlandica" charset="0"/>
              <a:cs typeface="Finlandica" charset="0"/>
            </a:endParaRPr>
          </a:p>
        </p:txBody>
      </p:sp>
      <p:sp>
        <p:nvSpPr>
          <p:cNvPr id="12" name="Footer Placeholder 4"/>
          <p:cNvSpPr>
            <a:spLocks noGrp="1"/>
          </p:cNvSpPr>
          <p:nvPr>
            <p:ph type="ftr" sz="quarter" idx="4294967295"/>
          </p:nvPr>
        </p:nvSpPr>
        <p:spPr>
          <a:xfrm>
            <a:off x="2554287" y="4872815"/>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pPr algn="r"/>
            <a:r>
              <a:rPr lang="fi-FI" kern="0" cap="none" spc="0" noProof="0">
                <a:solidFill>
                  <a:schemeClr val="bg1"/>
                </a:solidFill>
                <a:latin typeface="Finlandica" charset="0"/>
              </a:rPr>
              <a:t>Photo: Olli-Pekka Mahrberg, Virtual Works</a:t>
            </a:r>
            <a:endParaRPr lang="fi-FI" kern="0" cap="none" spc="0" noProof="0" dirty="0">
              <a:solidFill>
                <a:schemeClr val="bg1"/>
              </a:solidFill>
              <a:latin typeface="+mj-lt"/>
            </a:endParaRPr>
          </a:p>
        </p:txBody>
      </p:sp>
    </p:spTree>
    <p:extLst>
      <p:ext uri="{BB962C8B-B14F-4D97-AF65-F5344CB8AC3E}">
        <p14:creationId xmlns:p14="http://schemas.microsoft.com/office/powerpoint/2010/main" val="471789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14391" y="2110072"/>
            <a:ext cx="6735968" cy="2748106"/>
          </a:xfrm>
        </p:spPr>
        <p:txBody>
          <a:bodyPr anchor="t"/>
          <a:lstStyle/>
          <a:p>
            <a:r>
              <a:rPr lang="en-US" sz="1800" b="0" dirty="0">
                <a:latin typeface="+mn-lt"/>
                <a:cs typeface="Finlandica"/>
              </a:rPr>
              <a:t>Every year, several international film crews come to shoot </a:t>
            </a:r>
            <a:br>
              <a:rPr lang="en-US" sz="1800" b="0" dirty="0">
                <a:latin typeface="+mn-lt"/>
                <a:cs typeface="Finlandica"/>
              </a:rPr>
            </a:br>
            <a:r>
              <a:rPr lang="en-US" sz="1800" b="0" dirty="0">
                <a:latin typeface="+mn-lt"/>
                <a:cs typeface="Finlandica"/>
              </a:rPr>
              <a:t>in Finland. Recent examples:</a:t>
            </a:r>
            <a:br>
              <a:rPr lang="en-US" sz="1800" b="0" dirty="0">
                <a:latin typeface="+mn-lt"/>
                <a:cs typeface="Finlandica"/>
              </a:rPr>
            </a:br>
            <a:br>
              <a:rPr lang="en-US" sz="1800" b="0" dirty="0">
                <a:latin typeface="+mn-lt"/>
                <a:cs typeface="Finlandica"/>
              </a:rPr>
            </a:br>
            <a:r>
              <a:rPr lang="en-US" sz="1800" dirty="0">
                <a:latin typeface="+mn-lt"/>
                <a:cs typeface="Finlandica"/>
              </a:rPr>
              <a:t>WAR </a:t>
            </a:r>
            <a:r>
              <a:rPr lang="en-US" sz="1800" b="0" dirty="0">
                <a:latin typeface="+mn-lt"/>
                <a:cs typeface="Finlandica"/>
              </a:rPr>
              <a:t>/ a huge budget Indian action-thriller by </a:t>
            </a:r>
            <a:r>
              <a:rPr lang="en-US" sz="1800" b="0" dirty="0" err="1">
                <a:latin typeface="+mn-lt"/>
                <a:cs typeface="Finlandica"/>
              </a:rPr>
              <a:t>Siddarth</a:t>
            </a:r>
            <a:r>
              <a:rPr lang="en-US" sz="1800" b="0" dirty="0">
                <a:latin typeface="+mn-lt"/>
                <a:cs typeface="Finlandica"/>
              </a:rPr>
              <a:t> Anand.</a:t>
            </a:r>
            <a:br>
              <a:rPr lang="en-US" sz="1800" b="0" dirty="0">
                <a:latin typeface="+mn-lt"/>
                <a:cs typeface="Finlandica"/>
              </a:rPr>
            </a:br>
            <a:r>
              <a:rPr lang="en-US" sz="1800" dirty="0">
                <a:latin typeface="+mn-lt"/>
                <a:cs typeface="Finlandica"/>
              </a:rPr>
              <a:t>MASTER CHENG </a:t>
            </a:r>
            <a:r>
              <a:rPr lang="en-US" sz="1800" b="0" dirty="0">
                <a:latin typeface="+mn-lt"/>
                <a:cs typeface="Finlandica"/>
              </a:rPr>
              <a:t>/ a Finnish-Chinese co-production by Mika </a:t>
            </a:r>
            <a:r>
              <a:rPr lang="en-US" sz="1800" b="0" dirty="0" err="1">
                <a:latin typeface="+mn-lt"/>
                <a:cs typeface="Finlandica"/>
              </a:rPr>
              <a:t>Kaurismäki</a:t>
            </a:r>
            <a:r>
              <a:rPr lang="en-US" sz="1800" b="0" dirty="0">
                <a:latin typeface="+mn-lt"/>
                <a:cs typeface="Finlandica"/>
              </a:rPr>
              <a:t>. </a:t>
            </a:r>
            <a:br>
              <a:rPr lang="en-US" sz="1800" b="0" dirty="0">
                <a:latin typeface="+mn-lt"/>
                <a:cs typeface="Finlandica"/>
              </a:rPr>
            </a:br>
            <a:r>
              <a:rPr lang="en-US" sz="1800" dirty="0">
                <a:latin typeface="+mn-lt"/>
                <a:cs typeface="Finlandica"/>
              </a:rPr>
              <a:t>SNOW FLOWER </a:t>
            </a:r>
            <a:r>
              <a:rPr lang="en-US" sz="1800" b="0" dirty="0">
                <a:latin typeface="+mn-lt"/>
                <a:cs typeface="Finlandica"/>
              </a:rPr>
              <a:t>/ a Japanese feature film by </a:t>
            </a:r>
            <a:r>
              <a:rPr lang="en-US" sz="1800" b="0" dirty="0" err="1">
                <a:latin typeface="+mn-lt"/>
                <a:cs typeface="Finlandica"/>
              </a:rPr>
              <a:t>Kojiro</a:t>
            </a:r>
            <a:r>
              <a:rPr lang="en-US" sz="1800" b="0" dirty="0">
                <a:latin typeface="+mn-lt"/>
                <a:cs typeface="Finlandica"/>
              </a:rPr>
              <a:t> Hashimoto.</a:t>
            </a:r>
            <a:br>
              <a:rPr lang="en-US" sz="1800" b="0" dirty="0">
                <a:latin typeface="+mn-lt"/>
                <a:cs typeface="Finlandica"/>
              </a:rPr>
            </a:br>
            <a:r>
              <a:rPr lang="en-US" sz="1800" dirty="0">
                <a:latin typeface="+mn-lt"/>
                <a:cs typeface="Finlandica"/>
              </a:rPr>
              <a:t>KEEPING UP WITH THE KARDASHIANS </a:t>
            </a:r>
            <a:r>
              <a:rPr lang="en-US" sz="1800" b="0" dirty="0">
                <a:latin typeface="+mn-lt"/>
                <a:cs typeface="Finlandica"/>
              </a:rPr>
              <a:t>/ the ever-popular reality show.</a:t>
            </a:r>
            <a:br>
              <a:rPr lang="en-US" sz="1800" b="0" dirty="0">
                <a:latin typeface="+mn-lt"/>
                <a:cs typeface="Finlandica"/>
              </a:rPr>
            </a:br>
            <a:r>
              <a:rPr lang="en-US" sz="1800" dirty="0">
                <a:latin typeface="+mn-lt"/>
                <a:cs typeface="Finlandica"/>
              </a:rPr>
              <a:t>THE BACHELOR</a:t>
            </a:r>
            <a:r>
              <a:rPr lang="en-US" sz="1800" b="0" dirty="0">
                <a:latin typeface="+mn-lt"/>
                <a:cs typeface="Finlandica"/>
              </a:rPr>
              <a:t> / US reality TV sensation.</a:t>
            </a:r>
          </a:p>
        </p:txBody>
      </p:sp>
      <p:sp>
        <p:nvSpPr>
          <p:cNvPr id="5" name="Dian numeron paikkamerkki 4"/>
          <p:cNvSpPr>
            <a:spLocks noGrp="1"/>
          </p:cNvSpPr>
          <p:nvPr>
            <p:ph type="sldNum" sz="quarter" idx="12"/>
          </p:nvPr>
        </p:nvSpPr>
        <p:spPr/>
        <p:txBody>
          <a:bodyPr/>
          <a:lstStyle/>
          <a:p>
            <a:fld id="{E9DC2C14-6E95-4EF0-AB2C-A4DB63E63034}" type="slidenum">
              <a:rPr lang="en-US" smtClean="0"/>
              <a:pPr/>
              <a:t>10</a:t>
            </a:fld>
            <a:endParaRPr lang="en-US"/>
          </a:p>
        </p:txBody>
      </p:sp>
      <p:sp>
        <p:nvSpPr>
          <p:cNvPr id="4" name="Title 1"/>
          <p:cNvSpPr txBox="1">
            <a:spLocks/>
          </p:cNvSpPr>
          <p:nvPr/>
        </p:nvSpPr>
        <p:spPr>
          <a:xfrm>
            <a:off x="1514392" y="1298159"/>
            <a:ext cx="6696595" cy="336038"/>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en-US" sz="2400" dirty="0">
                <a:latin typeface="+mn-lt"/>
              </a:rPr>
              <a:t>FAMOUS PRODUCTIONS</a:t>
            </a:r>
          </a:p>
        </p:txBody>
      </p:sp>
      <p:cxnSp>
        <p:nvCxnSpPr>
          <p:cNvPr id="7" name="Straight Connector 6">
            <a:extLst>
              <a:ext uri="{C183D7F6-B498-43B3-948B-1728B52AA6E4}">
                <adec:decorative xmlns:adec="http://schemas.microsoft.com/office/drawing/2017/decorative" val="1"/>
              </a:ext>
            </a:extLst>
          </p:cNvPr>
          <p:cNvCxnSpPr/>
          <p:nvPr/>
        </p:nvCxnSpPr>
        <p:spPr>
          <a:xfrm>
            <a:off x="1525853" y="1903108"/>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80591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11</a:t>
            </a:fld>
            <a:endParaRPr lang="en-US"/>
          </a:p>
        </p:txBody>
      </p:sp>
      <p:sp>
        <p:nvSpPr>
          <p:cNvPr id="4" name="Title 1"/>
          <p:cNvSpPr txBox="1">
            <a:spLocks/>
          </p:cNvSpPr>
          <p:nvPr/>
        </p:nvSpPr>
        <p:spPr>
          <a:xfrm>
            <a:off x="1514392" y="1298159"/>
            <a:ext cx="6696595" cy="336038"/>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en-US" sz="2400" dirty="0"/>
              <a:t>FILM INDUSTRY CONTACTS</a:t>
            </a:r>
          </a:p>
        </p:txBody>
      </p:sp>
      <p:cxnSp>
        <p:nvCxnSpPr>
          <p:cNvPr id="6" name="Straight Connector 5">
            <a:extLst>
              <a:ext uri="{C183D7F6-B498-43B3-948B-1728B52AA6E4}">
                <adec:decorative xmlns:adec="http://schemas.microsoft.com/office/drawing/2017/decorative" val="1"/>
              </a:ext>
            </a:extLst>
          </p:cNvPr>
          <p:cNvCxnSpPr/>
          <p:nvPr/>
        </p:nvCxnSpPr>
        <p:spPr>
          <a:xfrm>
            <a:off x="1525853" y="1903108"/>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Otsikko 1"/>
          <p:cNvSpPr>
            <a:spLocks noGrp="1"/>
          </p:cNvSpPr>
          <p:nvPr>
            <p:ph type="title"/>
          </p:nvPr>
        </p:nvSpPr>
        <p:spPr>
          <a:xfrm>
            <a:off x="1514391" y="2137295"/>
            <a:ext cx="6164612" cy="2748106"/>
          </a:xfrm>
        </p:spPr>
        <p:txBody>
          <a:bodyPr anchor="t"/>
          <a:lstStyle/>
          <a:p>
            <a:pPr>
              <a:lnSpc>
                <a:spcPts val="2220"/>
              </a:lnSpc>
            </a:pPr>
            <a:r>
              <a:rPr lang="en-US" sz="1600" b="0" dirty="0">
                <a:latin typeface="+mn-lt"/>
                <a:cs typeface="Finlandica"/>
                <a:hlinkClick r:id="rId2"/>
              </a:rPr>
              <a:t>Finland Film Commission</a:t>
            </a:r>
            <a:br>
              <a:rPr lang="en-US" sz="1600" b="0" dirty="0">
                <a:latin typeface="+mn-lt"/>
                <a:cs typeface="Finlandica"/>
                <a:hlinkClick r:id="rId2"/>
              </a:rPr>
            </a:br>
            <a:r>
              <a:rPr lang="en-US" sz="1600" b="0" dirty="0">
                <a:cs typeface="Finlandica"/>
                <a:hlinkClick r:id="rId3"/>
              </a:rPr>
              <a:t>Audiovisual Producers Finland</a:t>
            </a:r>
            <a:r>
              <a:rPr lang="en-US" sz="1600" b="0" dirty="0">
                <a:latin typeface="+mn-lt"/>
                <a:cs typeface="Finlandica"/>
                <a:hlinkClick r:id="rId2"/>
              </a:rPr>
              <a:t> </a:t>
            </a:r>
            <a:r>
              <a:rPr lang="en-US" sz="1600" b="0" dirty="0">
                <a:latin typeface="+mn-lt"/>
                <a:cs typeface="Finlandica"/>
              </a:rPr>
              <a:t> </a:t>
            </a:r>
            <a:br>
              <a:rPr lang="en-US" sz="1600" b="0" dirty="0">
                <a:latin typeface="+mn-lt"/>
                <a:cs typeface="Finlandica"/>
              </a:rPr>
            </a:br>
            <a:r>
              <a:rPr lang="en-US" sz="1600" b="0" dirty="0">
                <a:latin typeface="+mn-lt"/>
                <a:cs typeface="Finlandica"/>
                <a:hlinkClick r:id="rId4"/>
              </a:rPr>
              <a:t>Finnish Lapland Film Commission </a:t>
            </a:r>
            <a:br>
              <a:rPr lang="en-US" sz="1600" b="0" dirty="0">
                <a:latin typeface="+mn-lt"/>
                <a:cs typeface="Finlandica"/>
              </a:rPr>
            </a:br>
            <a:r>
              <a:rPr lang="en-US" sz="1600" b="0" dirty="0">
                <a:latin typeface="+mn-lt"/>
                <a:cs typeface="Finlandica"/>
                <a:hlinkClick r:id="rId5"/>
              </a:rPr>
              <a:t>North Finland Film Commission </a:t>
            </a:r>
            <a:br>
              <a:rPr lang="en-US" sz="1600" b="0" dirty="0">
                <a:latin typeface="+mn-lt"/>
                <a:cs typeface="Finlandica"/>
              </a:rPr>
            </a:br>
            <a:r>
              <a:rPr lang="en-US" sz="1600" b="0" dirty="0">
                <a:latin typeface="+mn-lt"/>
                <a:cs typeface="Finlandica"/>
                <a:hlinkClick r:id="rId6"/>
              </a:rPr>
              <a:t>West Finland Film Commission </a:t>
            </a:r>
            <a:br>
              <a:rPr lang="en-US" sz="1600" b="0" dirty="0">
                <a:latin typeface="+mn-lt"/>
                <a:cs typeface="Finlandica"/>
              </a:rPr>
            </a:br>
            <a:r>
              <a:rPr lang="en-US" sz="1600" b="0" dirty="0">
                <a:latin typeface="+mn-lt"/>
                <a:cs typeface="Finlandica"/>
                <a:hlinkClick r:id="rId7"/>
              </a:rPr>
              <a:t>East Finland Film Commission </a:t>
            </a:r>
            <a:br>
              <a:rPr lang="en-US" sz="1600" b="0" dirty="0">
                <a:latin typeface="+mn-lt"/>
                <a:cs typeface="Finlandica"/>
              </a:rPr>
            </a:br>
            <a:r>
              <a:rPr lang="en-GB" sz="1600" b="0" u="sng" dirty="0">
                <a:solidFill>
                  <a:schemeClr val="tx1"/>
                </a:solidFill>
                <a:hlinkClick r:id="rId8"/>
              </a:rPr>
              <a:t>South East Finland Film Commission </a:t>
            </a:r>
            <a:br>
              <a:rPr lang="en-US" sz="1600" b="0" dirty="0">
                <a:latin typeface="+mn-lt"/>
                <a:cs typeface="Finlandica"/>
              </a:rPr>
            </a:br>
            <a:r>
              <a:rPr lang="en-US" sz="1600" b="0" dirty="0">
                <a:latin typeface="+mn-lt"/>
                <a:cs typeface="Finlandica"/>
                <a:hlinkClick r:id="rId9"/>
              </a:rPr>
              <a:t>The Finnish Film Foundation </a:t>
            </a:r>
            <a:endParaRPr lang="en-US" sz="1600" b="0" dirty="0">
              <a:latin typeface="+mn-lt"/>
              <a:cs typeface="Finlandica"/>
            </a:endParaRPr>
          </a:p>
        </p:txBody>
      </p:sp>
    </p:spTree>
    <p:extLst>
      <p:ext uri="{BB962C8B-B14F-4D97-AF65-F5344CB8AC3E}">
        <p14:creationId xmlns:p14="http://schemas.microsoft.com/office/powerpoint/2010/main" val="41557111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08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noGrp="1"/>
          </p:cNvSpPr>
          <p:nvPr>
            <p:ph type="title" idx="4294967295"/>
          </p:nvPr>
        </p:nvSpPr>
        <p:spPr>
          <a:xfrm>
            <a:off x="1542196" y="1068417"/>
            <a:ext cx="5773004" cy="129552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ts val="2100"/>
              </a:lnSpc>
              <a:spcBef>
                <a:spcPct val="0"/>
              </a:spcBef>
              <a:spcAft>
                <a:spcPts val="0"/>
              </a:spcAft>
              <a:buClrTx/>
              <a:buSzTx/>
              <a:buFontTx/>
              <a:buNone/>
              <a:tabLst/>
              <a:defRPr/>
            </a:pPr>
            <a:r>
              <a:rPr kumimoji="0" lang="en-GB" sz="1600" b="1" i="0" u="none" strike="noStrike" kern="1200" cap="all" spc="0" normalizeH="0" baseline="0" noProof="0" dirty="0">
                <a:ln>
                  <a:noFill/>
                </a:ln>
                <a:solidFill>
                  <a:schemeClr val="accent1"/>
                </a:solidFill>
                <a:effectLst/>
                <a:uLnTx/>
                <a:uFillTx/>
                <a:latin typeface="+mj-lt"/>
                <a:ea typeface="+mj-ea"/>
                <a:cs typeface="+mj-cs"/>
              </a:rPr>
              <a:t>WHY NOT GIVE IT A SHOT WITH AN ATTRACTIVE 25% CASH REBATE?</a:t>
            </a:r>
            <a:br>
              <a:rPr kumimoji="0" lang="fi-FI" sz="5400" b="1" i="0" u="none" strike="noStrike" kern="1200" cap="all" spc="0" normalizeH="0" baseline="0" noProof="0" dirty="0">
                <a:ln>
                  <a:noFill/>
                </a:ln>
                <a:solidFill>
                  <a:schemeClr val="accent1"/>
                </a:solidFill>
                <a:effectLst/>
                <a:uLnTx/>
                <a:uFillTx/>
                <a:latin typeface="+mj-lt"/>
                <a:ea typeface="+mj-ea"/>
                <a:cs typeface="+mj-cs"/>
              </a:rPr>
            </a:br>
            <a:endParaRPr kumimoji="0" lang="fi-FI" sz="5400" b="1" i="0" u="none" strike="noStrike" kern="1200" cap="all" spc="0" normalizeH="0" baseline="0" noProof="0" dirty="0">
              <a:ln>
                <a:noFill/>
              </a:ln>
              <a:solidFill>
                <a:schemeClr val="accent1"/>
              </a:solidFill>
              <a:effectLst/>
              <a:uLnTx/>
              <a:uFillTx/>
              <a:latin typeface="+mj-lt"/>
              <a:ea typeface="+mj-ea"/>
              <a:cs typeface="+mj-cs"/>
            </a:endParaRPr>
          </a:p>
        </p:txBody>
      </p:sp>
      <p:cxnSp>
        <p:nvCxnSpPr>
          <p:cNvPr id="8" name="Straight Connector 6">
            <a:extLst>
              <a:ext uri="{C183D7F6-B498-43B3-948B-1728B52AA6E4}">
                <adec:decorative xmlns:adec="http://schemas.microsoft.com/office/drawing/2017/decorative" val="1"/>
              </a:ext>
            </a:extLst>
          </p:cNvPr>
          <p:cNvCxnSpPr/>
          <p:nvPr/>
        </p:nvCxnSpPr>
        <p:spPr>
          <a:xfrm>
            <a:off x="152585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436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3</a:t>
            </a:fld>
            <a:endParaRPr lang="en-US"/>
          </a:p>
        </p:txBody>
      </p:sp>
      <p:cxnSp>
        <p:nvCxnSpPr>
          <p:cNvPr id="12" name="Straight Connector 11">
            <a:extLst>
              <a:ext uri="{C183D7F6-B498-43B3-948B-1728B52AA6E4}">
                <adec:decorative xmlns:adec="http://schemas.microsoft.com/office/drawing/2017/decorative" val="1"/>
              </a:ext>
            </a:extLst>
          </p:cNvPr>
          <p:cNvCxnSpPr/>
          <p:nvPr/>
        </p:nvCxnSpPr>
        <p:spPr>
          <a:xfrm>
            <a:off x="152585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8269" y="1494745"/>
            <a:ext cx="6240734" cy="830997"/>
          </a:xfrm>
          <a:prstGeom prst="rect">
            <a:avLst/>
          </a:prstGeom>
        </p:spPr>
        <p:txBody>
          <a:bodyPr wrap="square">
            <a:spAutoFit/>
          </a:bodyPr>
          <a:lstStyle/>
          <a:p>
            <a:pPr lvl="0" defTabSz="457200">
              <a:lnSpc>
                <a:spcPct val="100000"/>
              </a:lnSpc>
              <a:spcBef>
                <a:spcPts val="0"/>
              </a:spcBef>
            </a:pPr>
            <a:r>
              <a:rPr lang="en-GB" sz="1600" dirty="0"/>
              <a:t>Finland is a sought-after location for film crews who want to shoot against snowy, Arctic backdrops. But there is much more to Finland than this.</a:t>
            </a:r>
            <a:endParaRPr lang="en-GB" sz="1600" dirty="0">
              <a:solidFill>
                <a:srgbClr val="002EA2"/>
              </a:solidFill>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1525853" y="2285019"/>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38269" y="2471714"/>
            <a:ext cx="6240734" cy="830997"/>
          </a:xfrm>
          <a:prstGeom prst="rect">
            <a:avLst/>
          </a:prstGeom>
        </p:spPr>
        <p:txBody>
          <a:bodyPr wrap="square">
            <a:spAutoFit/>
          </a:bodyPr>
          <a:lstStyle/>
          <a:p>
            <a:pPr lvl="0" defTabSz="457200">
              <a:lnSpc>
                <a:spcPct val="100000"/>
              </a:lnSpc>
              <a:spcBef>
                <a:spcPts val="0"/>
              </a:spcBef>
            </a:pPr>
            <a:r>
              <a:rPr lang="en-GB" sz="1600" dirty="0"/>
              <a:t>Filmmakers are offered a huge variety of settings with Finland’s four distinct seasons and multitude of landscapes, that can also double as many places.</a:t>
            </a:r>
            <a:endParaRPr lang="en-GB" sz="1600" dirty="0">
              <a:solidFill>
                <a:srgbClr val="002EA2"/>
              </a:solidFill>
            </a:endParaRPr>
          </a:p>
        </p:txBody>
      </p:sp>
    </p:spTree>
    <p:extLst>
      <p:ext uri="{BB962C8B-B14F-4D97-AF65-F5344CB8AC3E}">
        <p14:creationId xmlns:p14="http://schemas.microsoft.com/office/powerpoint/2010/main" val="11272918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4</a:t>
            </a:fld>
            <a:endParaRPr lang="en-US"/>
          </a:p>
        </p:txBody>
      </p:sp>
      <p:sp>
        <p:nvSpPr>
          <p:cNvPr id="8" name="Title 1"/>
          <p:cNvSpPr txBox="1">
            <a:spLocks noGrp="1"/>
          </p:cNvSpPr>
          <p:nvPr>
            <p:ph type="title" idx="4294967295"/>
          </p:nvPr>
        </p:nvSpPr>
        <p:spPr>
          <a:xfrm>
            <a:off x="1547812" y="1130376"/>
            <a:ext cx="6400595"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accent1"/>
                </a:solidFill>
                <a:effectLst/>
                <a:uLnTx/>
                <a:uFillTx/>
                <a:latin typeface="+mj-lt"/>
                <a:ea typeface="+mj-ea"/>
                <a:cs typeface="+mj-cs"/>
              </a:rPr>
              <a:t>Finland is brimming with possibilities</a:t>
            </a:r>
          </a:p>
        </p:txBody>
      </p:sp>
      <p:sp>
        <p:nvSpPr>
          <p:cNvPr id="9" name="Subtitle 2"/>
          <p:cNvSpPr txBox="1">
            <a:spLocks/>
          </p:cNvSpPr>
          <p:nvPr/>
        </p:nvSpPr>
        <p:spPr>
          <a:xfrm>
            <a:off x="1547813" y="1606390"/>
            <a:ext cx="6442604" cy="86334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n-US" sz="1600" dirty="0"/>
              <a:t>Locations are easily accessible through dependable and stable infrastructure and logistics. </a:t>
            </a:r>
          </a:p>
          <a:p>
            <a:pPr>
              <a:lnSpc>
                <a:spcPct val="100000"/>
              </a:lnSpc>
            </a:pPr>
            <a:endParaRPr lang="en-US" sz="1600" dirty="0"/>
          </a:p>
        </p:txBody>
      </p:sp>
      <p:cxnSp>
        <p:nvCxnSpPr>
          <p:cNvPr id="10" name="Straight Connector 9">
            <a:extLst>
              <a:ext uri="{C183D7F6-B498-43B3-948B-1728B52AA6E4}">
                <adec:decorative xmlns:adec="http://schemas.microsoft.com/office/drawing/2017/decorative" val="1"/>
              </a:ext>
            </a:extLst>
          </p:cNvPr>
          <p:cNvCxnSpPr/>
          <p:nvPr/>
        </p:nvCxnSpPr>
        <p:spPr>
          <a:xfrm>
            <a:off x="1547812" y="2173637"/>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71610" y="2246010"/>
            <a:ext cx="6456364" cy="584776"/>
          </a:xfrm>
          <a:prstGeom prst="rect">
            <a:avLst/>
          </a:prstGeom>
        </p:spPr>
        <p:txBody>
          <a:bodyPr wrap="square">
            <a:spAutoFit/>
          </a:bodyPr>
          <a:lstStyle/>
          <a:p>
            <a:pPr lvl="0"/>
            <a:r>
              <a:rPr lang="en-US" sz="1600" dirty="0">
                <a:solidFill>
                  <a:srgbClr val="002EA2"/>
                </a:solidFill>
              </a:rPr>
              <a:t>Mobile phone coverage and Internet access are everywhere – even in the wilderness. </a:t>
            </a:r>
          </a:p>
        </p:txBody>
      </p:sp>
      <p:sp>
        <p:nvSpPr>
          <p:cNvPr id="12" name="Rectangle 11"/>
          <p:cNvSpPr/>
          <p:nvPr/>
        </p:nvSpPr>
        <p:spPr>
          <a:xfrm>
            <a:off x="1473731" y="2903158"/>
            <a:ext cx="6454243" cy="584776"/>
          </a:xfrm>
          <a:prstGeom prst="rect">
            <a:avLst/>
          </a:prstGeom>
        </p:spPr>
        <p:txBody>
          <a:bodyPr wrap="square">
            <a:spAutoFit/>
          </a:bodyPr>
          <a:lstStyle/>
          <a:p>
            <a:pPr lvl="0"/>
            <a:r>
              <a:rPr lang="en-US" sz="1600" dirty="0">
                <a:solidFill>
                  <a:srgbClr val="002EA2"/>
                </a:solidFill>
              </a:rPr>
              <a:t>Local crews are accustomed to working in international teams and are experts at making films in the extreme natural conditions.</a:t>
            </a:r>
          </a:p>
        </p:txBody>
      </p:sp>
      <p:cxnSp>
        <p:nvCxnSpPr>
          <p:cNvPr id="13" name="Straight Connector 12">
            <a:extLst>
              <a:ext uri="{C183D7F6-B498-43B3-948B-1728B52AA6E4}">
                <adec:decorative xmlns:adec="http://schemas.microsoft.com/office/drawing/2017/decorative" val="1"/>
              </a:ext>
            </a:extLst>
          </p:cNvPr>
          <p:cNvCxnSpPr/>
          <p:nvPr/>
        </p:nvCxnSpPr>
        <p:spPr>
          <a:xfrm>
            <a:off x="1547812" y="2833857"/>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398304-DF43-0743-921E-81FC0CEC93D0}"/>
              </a:ext>
              <a:ext uri="{C183D7F6-B498-43B3-948B-1728B52AA6E4}">
                <adec:decorative xmlns:adec="http://schemas.microsoft.com/office/drawing/2017/decorative" val="1"/>
              </a:ext>
            </a:extLst>
          </p:cNvPr>
          <p:cNvCxnSpPr/>
          <p:nvPr/>
        </p:nvCxnSpPr>
        <p:spPr>
          <a:xfrm>
            <a:off x="1576387" y="3512966"/>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FDA694D-70BA-7E45-9717-1913555F2F13}"/>
              </a:ext>
            </a:extLst>
          </p:cNvPr>
          <p:cNvSpPr/>
          <p:nvPr/>
        </p:nvSpPr>
        <p:spPr>
          <a:xfrm>
            <a:off x="1471610" y="3557234"/>
            <a:ext cx="6456364" cy="338554"/>
          </a:xfrm>
          <a:prstGeom prst="rect">
            <a:avLst/>
          </a:prstGeom>
        </p:spPr>
        <p:txBody>
          <a:bodyPr wrap="square">
            <a:spAutoFit/>
          </a:bodyPr>
          <a:lstStyle/>
          <a:p>
            <a:pPr lvl="0"/>
            <a:r>
              <a:rPr lang="en-US" sz="1600" dirty="0">
                <a:solidFill>
                  <a:srgbClr val="002EA2"/>
                </a:solidFill>
              </a:rPr>
              <a:t>We also happen to be the cheapest of all the Nordic countries to shoot in.</a:t>
            </a:r>
          </a:p>
        </p:txBody>
      </p:sp>
    </p:spTree>
    <p:extLst>
      <p:ext uri="{BB962C8B-B14F-4D97-AF65-F5344CB8AC3E}">
        <p14:creationId xmlns:p14="http://schemas.microsoft.com/office/powerpoint/2010/main" val="8582910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5</a:t>
            </a:fld>
            <a:endParaRPr lang="en-US"/>
          </a:p>
        </p:txBody>
      </p:sp>
      <p:sp>
        <p:nvSpPr>
          <p:cNvPr id="15" name="Rectangle 14"/>
          <p:cNvSpPr>
            <a:spLocks noGrp="1"/>
          </p:cNvSpPr>
          <p:nvPr>
            <p:ph type="title" idx="4294967295"/>
          </p:nvPr>
        </p:nvSpPr>
        <p:spPr>
          <a:xfrm>
            <a:off x="423289" y="1873388"/>
            <a:ext cx="8407678" cy="15112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US" sz="5500" b="1" i="0" u="none" strike="noStrike" kern="1200" cap="none" spc="0" normalizeH="0" baseline="0" noProof="0" dirty="0">
                <a:ln>
                  <a:noFill/>
                </a:ln>
                <a:solidFill>
                  <a:schemeClr val="bg1"/>
                </a:solidFill>
                <a:effectLst/>
                <a:uLnTx/>
                <a:uFillTx/>
                <a:latin typeface="Finlandica Bold" panose="00000800000000000000" pitchFamily="2" charset="0"/>
                <a:ea typeface="+mn-ea"/>
                <a:cs typeface="+mn-cs"/>
              </a:rPr>
              <a:t>FILM FRIENDLY</a:t>
            </a:r>
            <a:endParaRPr kumimoji="0" lang="en-US" sz="5500" b="0" i="0" u="none" strike="noStrike" kern="1200" cap="none" spc="0" normalizeH="0" baseline="0" noProof="0" dirty="0">
              <a:ln>
                <a:noFill/>
              </a:ln>
              <a:solidFill>
                <a:schemeClr val="bg1"/>
              </a:solidFill>
              <a:effectLst/>
              <a:uLnTx/>
              <a:uFillTx/>
              <a:latin typeface="Finlandica Bold" panose="00000800000000000000" pitchFamily="2" charset="0"/>
              <a:ea typeface="+mn-ea"/>
              <a:cs typeface="+mn-cs"/>
            </a:endParaRPr>
          </a:p>
          <a:p>
            <a:pPr marL="0" marR="0" lvl="0" indent="0" algn="l" defTabSz="914400" rtl="0" eaLnBrk="1" fontAlgn="auto" latinLnBrk="0" hangingPunct="1">
              <a:lnSpc>
                <a:spcPts val="52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bg1"/>
                </a:solidFill>
                <a:effectLst/>
                <a:uLnTx/>
                <a:uFillTx/>
                <a:latin typeface="Finlandica Bold" panose="00000800000000000000" pitchFamily="2" charset="0"/>
                <a:ea typeface="+mn-ea"/>
                <a:cs typeface="+mn-cs"/>
              </a:rPr>
              <a:t>    </a:t>
            </a:r>
            <a:r>
              <a:rPr kumimoji="0" lang="en-US" sz="5500" b="0" i="0" u="none" strike="noStrike" kern="1200" cap="none" spc="0" normalizeH="0" baseline="0" noProof="0" dirty="0">
                <a:ln>
                  <a:noFill/>
                </a:ln>
                <a:solidFill>
                  <a:schemeClr val="bg1"/>
                </a:solidFill>
                <a:effectLst/>
                <a:uLnTx/>
                <a:uFillTx/>
                <a:latin typeface="+mn-lt"/>
                <a:ea typeface="+mn-ea"/>
                <a:cs typeface="+mn-cs"/>
              </a:rPr>
              <a:t>WITH LESS RED TAPE</a:t>
            </a:r>
            <a:endParaRPr kumimoji="0" lang="en-US" sz="5500" b="0" i="0" u="none" strike="noStrike" kern="1200" cap="none" spc="0" normalizeH="0" baseline="0" noProof="0" dirty="0">
              <a:ln>
                <a:noFill/>
              </a:ln>
              <a:solidFill>
                <a:schemeClr val="bg1"/>
              </a:solidFill>
              <a:effectLst/>
              <a:uLnTx/>
              <a:uFillTx/>
              <a:latin typeface="+mj-lt"/>
              <a:ea typeface="Finlandica" charset="0"/>
              <a:cs typeface="Finlandica" charset="0"/>
            </a:endParaRPr>
          </a:p>
        </p:txBody>
      </p:sp>
    </p:spTree>
    <p:extLst>
      <p:ext uri="{BB962C8B-B14F-4D97-AF65-F5344CB8AC3E}">
        <p14:creationId xmlns:p14="http://schemas.microsoft.com/office/powerpoint/2010/main" val="73188035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6</a:t>
            </a:fld>
            <a:endParaRPr lang="en-US"/>
          </a:p>
        </p:txBody>
      </p:sp>
      <p:sp>
        <p:nvSpPr>
          <p:cNvPr id="8" name="Title 1"/>
          <p:cNvSpPr txBox="1">
            <a:spLocks noGrp="1"/>
          </p:cNvSpPr>
          <p:nvPr>
            <p:ph type="title" idx="4294967295"/>
          </p:nvPr>
        </p:nvSpPr>
        <p:spPr>
          <a:xfrm>
            <a:off x="1387957" y="1130376"/>
            <a:ext cx="6285144"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accent1"/>
                </a:solidFill>
                <a:effectLst/>
                <a:uLnTx/>
                <a:uFillTx/>
                <a:latin typeface="+mj-lt"/>
                <a:ea typeface="+mj-ea"/>
                <a:cs typeface="+mj-cs"/>
              </a:rPr>
              <a:t>“Everyman’s Right”</a:t>
            </a:r>
          </a:p>
        </p:txBody>
      </p:sp>
      <p:sp>
        <p:nvSpPr>
          <p:cNvPr id="15" name="Subtitle 2"/>
          <p:cNvSpPr txBox="1">
            <a:spLocks/>
          </p:cNvSpPr>
          <p:nvPr/>
        </p:nvSpPr>
        <p:spPr>
          <a:xfrm>
            <a:off x="1547813" y="1606390"/>
            <a:ext cx="6442604" cy="622867"/>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n-US" sz="1600" dirty="0"/>
              <a:t>= a national law meaning that typically no permits are needed on publicly-owned land, which accounts for much of Finland’s surface area.</a:t>
            </a:r>
          </a:p>
        </p:txBody>
      </p:sp>
      <p:cxnSp>
        <p:nvCxnSpPr>
          <p:cNvPr id="16" name="Straight Connector 15">
            <a:extLst>
              <a:ext uri="{C183D7F6-B498-43B3-948B-1728B52AA6E4}">
                <adec:decorative xmlns:adec="http://schemas.microsoft.com/office/drawing/2017/decorative" val="1"/>
              </a:ext>
            </a:extLst>
          </p:cNvPr>
          <p:cNvCxnSpPr/>
          <p:nvPr/>
        </p:nvCxnSpPr>
        <p:spPr>
          <a:xfrm>
            <a:off x="1547813" y="2362823"/>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71611" y="2548250"/>
            <a:ext cx="6456364" cy="584776"/>
          </a:xfrm>
          <a:prstGeom prst="rect">
            <a:avLst/>
          </a:prstGeom>
        </p:spPr>
        <p:txBody>
          <a:bodyPr wrap="square">
            <a:spAutoFit/>
          </a:bodyPr>
          <a:lstStyle/>
          <a:p>
            <a:pPr lvl="0"/>
            <a:r>
              <a:rPr lang="en-US" sz="1600" dirty="0">
                <a:solidFill>
                  <a:srgbClr val="002EA2"/>
                </a:solidFill>
              </a:rPr>
              <a:t>Where needed, permit procedures tend to be straightforward compared to other countries.</a:t>
            </a:r>
          </a:p>
        </p:txBody>
      </p:sp>
    </p:spTree>
    <p:extLst>
      <p:ext uri="{BB962C8B-B14F-4D97-AF65-F5344CB8AC3E}">
        <p14:creationId xmlns:p14="http://schemas.microsoft.com/office/powerpoint/2010/main" val="17103412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7</a:t>
            </a:fld>
            <a:endParaRPr lang="en-US"/>
          </a:p>
        </p:txBody>
      </p:sp>
      <p:cxnSp>
        <p:nvCxnSpPr>
          <p:cNvPr id="12" name="Straight Connector 11">
            <a:extLst>
              <a:ext uri="{C183D7F6-B498-43B3-948B-1728B52AA6E4}">
                <adec:decorative xmlns:adec="http://schemas.microsoft.com/office/drawing/2017/decorative" val="1"/>
              </a:ext>
            </a:extLst>
          </p:cNvPr>
          <p:cNvCxnSpPr/>
          <p:nvPr/>
        </p:nvCxnSpPr>
        <p:spPr>
          <a:xfrm>
            <a:off x="1525853" y="1308050"/>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38269" y="1494745"/>
            <a:ext cx="6240734" cy="584776"/>
          </a:xfrm>
          <a:prstGeom prst="rect">
            <a:avLst/>
          </a:prstGeom>
        </p:spPr>
        <p:txBody>
          <a:bodyPr wrap="square">
            <a:spAutoFit/>
          </a:bodyPr>
          <a:lstStyle/>
          <a:p>
            <a:pPr lvl="0" defTabSz="457200">
              <a:lnSpc>
                <a:spcPct val="100000"/>
              </a:lnSpc>
              <a:spcBef>
                <a:spcPts val="0"/>
              </a:spcBef>
            </a:pPr>
            <a:r>
              <a:rPr lang="en-GB" sz="1600" dirty="0">
                <a:solidFill>
                  <a:srgbClr val="FFFFFF"/>
                </a:solidFill>
              </a:rPr>
              <a:t>A network of regional Film Commissions serve productions interested in shooting in the area.</a:t>
            </a:r>
          </a:p>
        </p:txBody>
      </p:sp>
      <p:sp>
        <p:nvSpPr>
          <p:cNvPr id="23" name="Rectangle 22"/>
          <p:cNvSpPr/>
          <p:nvPr/>
        </p:nvSpPr>
        <p:spPr>
          <a:xfrm>
            <a:off x="1441628" y="2455943"/>
            <a:ext cx="6268860" cy="584776"/>
          </a:xfrm>
          <a:prstGeom prst="rect">
            <a:avLst/>
          </a:prstGeom>
        </p:spPr>
        <p:txBody>
          <a:bodyPr wrap="square">
            <a:spAutoFit/>
          </a:bodyPr>
          <a:lstStyle/>
          <a:p>
            <a:pPr defTabSz="457200">
              <a:lnSpc>
                <a:spcPct val="100000"/>
              </a:lnSpc>
              <a:spcBef>
                <a:spcPts val="0"/>
              </a:spcBef>
            </a:pPr>
            <a:r>
              <a:rPr lang="en-GB" sz="1600" dirty="0">
                <a:solidFill>
                  <a:srgbClr val="FFFFFF"/>
                </a:solidFill>
              </a:rPr>
              <a:t>Film Commissions offer help and assistance in finding suitable locations, crew and services in Finland.</a:t>
            </a:r>
          </a:p>
        </p:txBody>
      </p:sp>
      <p:cxnSp>
        <p:nvCxnSpPr>
          <p:cNvPr id="26" name="Straight Connector 25">
            <a:extLst>
              <a:ext uri="{C183D7F6-B498-43B3-948B-1728B52AA6E4}">
                <adec:decorative xmlns:adec="http://schemas.microsoft.com/office/drawing/2017/decorative" val="1"/>
              </a:ext>
            </a:extLst>
          </p:cNvPr>
          <p:cNvCxnSpPr/>
          <p:nvPr/>
        </p:nvCxnSpPr>
        <p:spPr>
          <a:xfrm>
            <a:off x="1530985" y="2279745"/>
            <a:ext cx="6157278"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0248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E9DC2C14-6E95-4EF0-AB2C-A4DB63E63034}" type="slidenum">
              <a:rPr lang="en-US" smtClean="0"/>
              <a:pPr/>
              <a:t>8</a:t>
            </a:fld>
            <a:endParaRPr lang="en-US"/>
          </a:p>
        </p:txBody>
      </p:sp>
      <p:sp>
        <p:nvSpPr>
          <p:cNvPr id="12" name="Rectangle 11">
            <a:extLst>
              <a:ext uri="{C183D7F6-B498-43B3-948B-1728B52AA6E4}">
                <adec:decorative xmlns:adec="http://schemas.microsoft.com/office/drawing/2017/decorative" val="1"/>
              </a:ext>
            </a:extLst>
          </p:cNvPr>
          <p:cNvSpPr/>
          <p:nvPr/>
        </p:nvSpPr>
        <p:spPr>
          <a:xfrm>
            <a:off x="423289" y="1389201"/>
            <a:ext cx="8407678" cy="3270112"/>
          </a:xfrm>
          <a:prstGeom prst="rect">
            <a:avLst/>
          </a:prstGeom>
        </p:spPr>
        <p:txBody>
          <a:bodyPr wrap="square" lIns="0" tIns="0" rIns="0" bIns="0">
            <a:noAutofit/>
          </a:bodyPr>
          <a:lstStyle/>
          <a:p>
            <a:pPr>
              <a:lnSpc>
                <a:spcPts val="5200"/>
              </a:lnSpc>
            </a:pPr>
            <a:r>
              <a:rPr lang="en-US" sz="5500" b="1" dirty="0">
                <a:solidFill>
                  <a:schemeClr val="bg1"/>
                </a:solidFill>
              </a:rPr>
              <a:t>WHY NOT </a:t>
            </a:r>
            <a:br>
              <a:rPr lang="en-US" sz="5500" b="1" dirty="0">
                <a:solidFill>
                  <a:schemeClr val="bg1"/>
                </a:solidFill>
              </a:rPr>
            </a:br>
            <a:r>
              <a:rPr lang="en-US" sz="5500" b="1" dirty="0">
                <a:solidFill>
                  <a:schemeClr val="bg1"/>
                </a:solidFill>
              </a:rPr>
              <a:t>         </a:t>
            </a:r>
            <a:r>
              <a:rPr lang="en-US" sz="5500" dirty="0">
                <a:solidFill>
                  <a:schemeClr val="bg1"/>
                </a:solidFill>
              </a:rPr>
              <a:t>GIVE IT A SHOT?</a:t>
            </a:r>
          </a:p>
        </p:txBody>
      </p:sp>
      <p:sp>
        <p:nvSpPr>
          <p:cNvPr id="4" name="Title 1"/>
          <p:cNvSpPr txBox="1">
            <a:spLocks noGrp="1"/>
          </p:cNvSpPr>
          <p:nvPr>
            <p:ph type="title" idx="4294967295"/>
          </p:nvPr>
        </p:nvSpPr>
        <p:spPr>
          <a:xfrm>
            <a:off x="1547812" y="1130376"/>
            <a:ext cx="6400595"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accent1"/>
                </a:solidFill>
                <a:effectLst/>
                <a:uLnTx/>
                <a:uFillTx/>
                <a:latin typeface="+mj-lt"/>
                <a:ea typeface="+mj-ea"/>
                <a:cs typeface="+mj-cs"/>
              </a:rPr>
              <a:t>FILM INCENTIVES</a:t>
            </a:r>
          </a:p>
        </p:txBody>
      </p:sp>
      <p:sp>
        <p:nvSpPr>
          <p:cNvPr id="5" name="Subtitle 2"/>
          <p:cNvSpPr txBox="1">
            <a:spLocks/>
          </p:cNvSpPr>
          <p:nvPr/>
        </p:nvSpPr>
        <p:spPr>
          <a:xfrm>
            <a:off x="1547813" y="1606390"/>
            <a:ext cx="6442604" cy="86334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n-US" sz="1600" dirty="0"/>
              <a:t>Finland’s incentive is a 25% cash rebate for above and below-the-line production expenditure in Finland, with several regional incentives also available on top of the national one.</a:t>
            </a:r>
          </a:p>
        </p:txBody>
      </p:sp>
      <p:cxnSp>
        <p:nvCxnSpPr>
          <p:cNvPr id="7" name="Straight Connector 9">
            <a:extLst>
              <a:ext uri="{C183D7F6-B498-43B3-948B-1728B52AA6E4}">
                <adec:decorative xmlns:adec="http://schemas.microsoft.com/office/drawing/2017/decorative" val="1"/>
              </a:ext>
            </a:extLst>
          </p:cNvPr>
          <p:cNvCxnSpPr/>
          <p:nvPr/>
        </p:nvCxnSpPr>
        <p:spPr>
          <a:xfrm>
            <a:off x="1547812" y="2469733"/>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8" name="Rectangle 10"/>
          <p:cNvSpPr/>
          <p:nvPr/>
        </p:nvSpPr>
        <p:spPr>
          <a:xfrm>
            <a:off x="1471611" y="2548250"/>
            <a:ext cx="6456364" cy="830997"/>
          </a:xfrm>
          <a:prstGeom prst="rect">
            <a:avLst/>
          </a:prstGeom>
        </p:spPr>
        <p:txBody>
          <a:bodyPr wrap="square">
            <a:spAutoFit/>
          </a:bodyPr>
          <a:lstStyle/>
          <a:p>
            <a:pPr lvl="0"/>
            <a:r>
              <a:rPr lang="en-US" sz="1600" dirty="0"/>
              <a:t>The cash rebate operates on a first come, first served basis from January of each year, with applications processed in max. 40 days and payments made in max. 3 weeks. </a:t>
            </a:r>
            <a:endParaRPr lang="en-US" sz="1600" dirty="0">
              <a:solidFill>
                <a:srgbClr val="002EA2"/>
              </a:solidFill>
            </a:endParaRPr>
          </a:p>
        </p:txBody>
      </p:sp>
      <p:cxnSp>
        <p:nvCxnSpPr>
          <p:cNvPr id="9" name="Straight Connector 9">
            <a:extLst>
              <a:ext uri="{FF2B5EF4-FFF2-40B4-BE49-F238E27FC236}">
                <a16:creationId xmlns:a16="http://schemas.microsoft.com/office/drawing/2014/main" id="{D293D231-48E0-D549-B55D-74D96EF7CCA1}"/>
              </a:ext>
              <a:ext uri="{C183D7F6-B498-43B3-948B-1728B52AA6E4}">
                <adec:decorative xmlns:adec="http://schemas.microsoft.com/office/drawing/2017/decorative" val="1"/>
              </a:ext>
            </a:extLst>
          </p:cNvPr>
          <p:cNvCxnSpPr/>
          <p:nvPr/>
        </p:nvCxnSpPr>
        <p:spPr>
          <a:xfrm>
            <a:off x="1576387" y="3449823"/>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0" name="Rectangle 10">
            <a:extLst>
              <a:ext uri="{FF2B5EF4-FFF2-40B4-BE49-F238E27FC236}">
                <a16:creationId xmlns:a16="http://schemas.microsoft.com/office/drawing/2014/main" id="{076DDA49-561E-894B-BFFB-5047A8A20920}"/>
              </a:ext>
            </a:extLst>
          </p:cNvPr>
          <p:cNvSpPr/>
          <p:nvPr/>
        </p:nvSpPr>
        <p:spPr>
          <a:xfrm>
            <a:off x="1500185" y="3496819"/>
            <a:ext cx="6456364" cy="338554"/>
          </a:xfrm>
          <a:prstGeom prst="rect">
            <a:avLst/>
          </a:prstGeom>
        </p:spPr>
        <p:txBody>
          <a:bodyPr wrap="square">
            <a:spAutoFit/>
          </a:bodyPr>
          <a:lstStyle/>
          <a:p>
            <a:pPr lvl="0"/>
            <a:r>
              <a:rPr lang="en-US" sz="1600" dirty="0"/>
              <a:t>No cultural points tests to worry about, it’s purely about expenditure. </a:t>
            </a:r>
            <a:endParaRPr lang="en-US" sz="1600" dirty="0">
              <a:solidFill>
                <a:srgbClr val="002EA2"/>
              </a:solidFill>
            </a:endParaRPr>
          </a:p>
        </p:txBody>
      </p:sp>
    </p:spTree>
    <p:extLst>
      <p:ext uri="{BB962C8B-B14F-4D97-AF65-F5344CB8AC3E}">
        <p14:creationId xmlns:p14="http://schemas.microsoft.com/office/powerpoint/2010/main" val="41179998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descr="A woman dressed up in an old fashioned outfit is looking at a mirror. A man is showing her something while a camera is filming them. "/>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1" y="-1"/>
            <a:ext cx="9144002" cy="5143501"/>
          </a:xfrm>
        </p:spPr>
      </p:pic>
      <p:sp>
        <p:nvSpPr>
          <p:cNvPr id="12" name="Footer Placeholder 4"/>
          <p:cNvSpPr>
            <a:spLocks noGrp="1"/>
          </p:cNvSpPr>
          <p:nvPr>
            <p:ph type="ftr" sz="quarter" idx="4294967295"/>
          </p:nvPr>
        </p:nvSpPr>
        <p:spPr>
          <a:xfrm>
            <a:off x="2554287" y="4872815"/>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pPr algn="r"/>
            <a:r>
              <a:rPr lang="fi-FI" kern="0" cap="none" spc="0" noProof="0" dirty="0">
                <a:solidFill>
                  <a:schemeClr val="bg1"/>
                </a:solidFill>
                <a:latin typeface="Finlandica" charset="0"/>
              </a:rPr>
              <a:t>Photo: </a:t>
            </a:r>
            <a:r>
              <a:rPr lang="fi-FI" kern="0" cap="none" spc="0" noProof="0" dirty="0" err="1">
                <a:solidFill>
                  <a:schemeClr val="bg1"/>
                </a:solidFill>
                <a:latin typeface="Finlandica" charset="0"/>
              </a:rPr>
              <a:t>The</a:t>
            </a:r>
            <a:r>
              <a:rPr lang="fi-FI" kern="0" cap="none" spc="0" noProof="0" dirty="0">
                <a:solidFill>
                  <a:schemeClr val="bg1"/>
                </a:solidFill>
                <a:latin typeface="Finlandica" charset="0"/>
              </a:rPr>
              <a:t> Girl King, Marianna </a:t>
            </a:r>
            <a:r>
              <a:rPr lang="fi-FI" kern="0" cap="none" spc="0" noProof="0" dirty="0" err="1">
                <a:solidFill>
                  <a:schemeClr val="bg1"/>
                </a:solidFill>
                <a:latin typeface="Finlandica" charset="0"/>
              </a:rPr>
              <a:t>Films</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Triptych</a:t>
            </a:r>
            <a:r>
              <a:rPr lang="fi-FI" kern="0" cap="none" spc="0" noProof="0" dirty="0">
                <a:solidFill>
                  <a:schemeClr val="bg1"/>
                </a:solidFill>
                <a:latin typeface="Finlandica" charset="0"/>
              </a:rPr>
              <a:t> Media, </a:t>
            </a:r>
            <a:r>
              <a:rPr lang="fi-FI" kern="0" cap="none" spc="0" noProof="0" dirty="0" err="1">
                <a:solidFill>
                  <a:schemeClr val="bg1"/>
                </a:solidFill>
                <a:latin typeface="Finlandica" charset="0"/>
              </a:rPr>
              <a:t>Galafilm</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Starhaus</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Filmproduktion</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Anagram</a:t>
            </a:r>
            <a:endParaRPr lang="fi-FI" kern="0" cap="none" spc="0" noProof="0" dirty="0">
              <a:solidFill>
                <a:schemeClr val="bg1"/>
              </a:solidFill>
              <a:latin typeface="+mj-lt"/>
            </a:endParaRPr>
          </a:p>
        </p:txBody>
      </p:sp>
    </p:spTree>
    <p:extLst>
      <p:ext uri="{BB962C8B-B14F-4D97-AF65-F5344CB8AC3E}">
        <p14:creationId xmlns:p14="http://schemas.microsoft.com/office/powerpoint/2010/main" val="1850619326"/>
      </p:ext>
    </p:extLst>
  </p:cSld>
  <p:clrMapOvr>
    <a:masterClrMapping/>
  </p:clrMapOvr>
  <p:transition spd="med">
    <p:fade/>
  </p:transition>
</p:sld>
</file>

<file path=ppt/theme/theme1.xml><?xml version="1.0" encoding="utf-8"?>
<a:theme xmlns:a="http://schemas.openxmlformats.org/drawingml/2006/main" name="Finland -the digital hub of Northern Europe_FINLANDICA">
  <a:themeElements>
    <a:clrScheme name="Custom 2">
      <a:dk1>
        <a:srgbClr val="002EA2"/>
      </a:dk1>
      <a:lt1>
        <a:srgbClr val="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F5FCFF"/>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 -the digital hub of Northern Europe_FINLANDICA</Template>
  <TotalTime>0</TotalTime>
  <Words>474</Words>
  <Application>Microsoft Office PowerPoint</Application>
  <PresentationFormat>Näytössä katseltava esitys (16:9)</PresentationFormat>
  <Paragraphs>36</Paragraphs>
  <Slides>12</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Finlandica</vt:lpstr>
      <vt:lpstr>Finlandica Bold</vt:lpstr>
      <vt:lpstr>Finland -the digital hub of Northern Europe_FINLANDICA</vt:lpstr>
      <vt:lpstr>FINLAND  – A SURPRISINGLY versatile                 Filming LOCATION                   </vt:lpstr>
      <vt:lpstr>WHY NOT GIVE IT A SHOT WITH AN ATTRACTIVE 25% CASH REBATE? </vt:lpstr>
      <vt:lpstr>PowerPoint-esitys</vt:lpstr>
      <vt:lpstr>Finland is brimming with possibilities</vt:lpstr>
      <vt:lpstr>FILM FRIENDLY     WITH LESS RED TAPE</vt:lpstr>
      <vt:lpstr>“Everyman’s Right”</vt:lpstr>
      <vt:lpstr>PowerPoint-esitys</vt:lpstr>
      <vt:lpstr>FILM INCENTIVES</vt:lpstr>
      <vt:lpstr>PowerPoint-esitys</vt:lpstr>
      <vt:lpstr>Every year, several international film crews come to shoot  in Finland. Recent examples:  WAR / a huge budget Indian action-thriller by Siddarth Anand. MASTER CHENG / a Finnish-Chinese co-production by Mika Kaurismäki.  SNOW FLOWER / a Japanese feature film by Kojiro Hashimoto. KEEPING UP WITH THE KARDASHIANS / the ever-popular reality show. THE BACHELOR / US reality TV sensation.</vt:lpstr>
      <vt:lpstr>Finland Film Commission Audiovisual Producers Finland   Finnish Lapland Film Commission  North Finland Film Commission  West Finland Film Commission  East Finland Film Commission  South East Finland Film Commission  The Finnish Film Foundation </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as a filming location</dc:title>
  <dc:creator/>
  <cp:lastModifiedBy/>
  <cp:revision>1</cp:revision>
  <dcterms:created xsi:type="dcterms:W3CDTF">2016-11-17T12:43:56Z</dcterms:created>
  <dcterms:modified xsi:type="dcterms:W3CDTF">2020-09-28T19:59:32Z</dcterms:modified>
</cp:coreProperties>
</file>