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 id="258"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A2"/>
    <a:srgbClr val="3B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47" d="100"/>
          <a:sy n="47" d="100"/>
        </p:scale>
        <p:origin x="219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i-FI"/>
              <a:t>Muokkaa ots. perustyyl. napsautt.</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53806144-E68C-411E-A0B2-B985D675EBB2}" type="datetimeFigureOut">
              <a:rPr lang="fi-FI" smtClean="0"/>
              <a:t>5.10.2020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66045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3806144-E68C-411E-A0B2-B985D675EBB2}" type="datetimeFigureOut">
              <a:rPr lang="fi-FI" smtClean="0"/>
              <a:t>5.10.2020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271421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3806144-E68C-411E-A0B2-B985D675EBB2}" type="datetimeFigureOut">
              <a:rPr lang="fi-FI" smtClean="0"/>
              <a:t>5.10.2020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254283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3806144-E68C-411E-A0B2-B985D675EBB2}" type="datetimeFigureOut">
              <a:rPr lang="fi-FI" smtClean="0"/>
              <a:t>5.10.2020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14804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i-FI"/>
              <a:t>Muokkaa ots. perustyyl. napsautt.</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53806144-E68C-411E-A0B2-B985D675EBB2}" type="datetimeFigureOut">
              <a:rPr lang="fi-FI" smtClean="0"/>
              <a:t>5.10.2020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381437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53806144-E68C-411E-A0B2-B985D675EBB2}" type="datetimeFigureOut">
              <a:rPr lang="fi-FI" smtClean="0"/>
              <a:t>5.10.2020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76832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i-FI"/>
              <a:t>Muokkaa ots. perustyyl. napsautt.</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472381" y="3340100"/>
            <a:ext cx="2901255" cy="49127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3471863" y="3340100"/>
            <a:ext cx="2915543" cy="49127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53806144-E68C-411E-A0B2-B985D675EBB2}" type="datetimeFigureOut">
              <a:rPr lang="fi-FI" smtClean="0"/>
              <a:t>5.10.2020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235357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53806144-E68C-411E-A0B2-B985D675EBB2}" type="datetimeFigureOut">
              <a:rPr lang="fi-FI" smtClean="0"/>
              <a:t>5.10.2020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48701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06144-E68C-411E-A0B2-B985D675EBB2}" type="datetimeFigureOut">
              <a:rPr lang="fi-FI" smtClean="0"/>
              <a:t>5.10.2020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44229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i-FI"/>
              <a:t>Muokkaa ots. perustyyl. napsautt.</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53806144-E68C-411E-A0B2-B985D675EBB2}" type="datetimeFigureOut">
              <a:rPr lang="fi-FI" smtClean="0"/>
              <a:t>5.10.2020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295023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i-FI"/>
              <a:t>Muokkaa ots. perustyyl. napsautt.</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53806144-E68C-411E-A0B2-B985D675EBB2}" type="datetimeFigureOut">
              <a:rPr lang="fi-FI" smtClean="0"/>
              <a:t>5.10.2020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D0BF2AC-E33F-4F9A-953D-339ED76BBDB9}" type="slidenum">
              <a:rPr lang="fi-FI" smtClean="0"/>
              <a:t>‹#›</a:t>
            </a:fld>
            <a:endParaRPr lang="fi-FI"/>
          </a:p>
        </p:txBody>
      </p:sp>
    </p:spTree>
    <p:extLst>
      <p:ext uri="{BB962C8B-B14F-4D97-AF65-F5344CB8AC3E}">
        <p14:creationId xmlns:p14="http://schemas.microsoft.com/office/powerpoint/2010/main" val="224595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3806144-E68C-411E-A0B2-B985D675EBB2}" type="datetimeFigureOut">
              <a:rPr lang="fi-FI" smtClean="0"/>
              <a:t>5.10.2020</a:t>
            </a:fld>
            <a:endParaRPr lang="fi-FI"/>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D0BF2AC-E33F-4F9A-953D-339ED76BBDB9}" type="slidenum">
              <a:rPr lang="fi-FI" smtClean="0"/>
              <a:t>‹#›</a:t>
            </a:fld>
            <a:endParaRPr lang="fi-FI"/>
          </a:p>
        </p:txBody>
      </p:sp>
    </p:spTree>
    <p:extLst>
      <p:ext uri="{BB962C8B-B14F-4D97-AF65-F5344CB8AC3E}">
        <p14:creationId xmlns:p14="http://schemas.microsoft.com/office/powerpoint/2010/main" val="10004700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www.seffc.fi/seffc" TargetMode="External"/><Relationship Id="rId3" Type="http://schemas.openxmlformats.org/officeDocument/2006/relationships/hyperlink" Target="http://www.apfi.fi/en" TargetMode="External"/><Relationship Id="rId7" Type="http://schemas.openxmlformats.org/officeDocument/2006/relationships/hyperlink" Target="http://www.effc.fi/" TargetMode="External"/><Relationship Id="rId2" Type="http://schemas.openxmlformats.org/officeDocument/2006/relationships/hyperlink" Target="http://www.filminginfinland.fi/" TargetMode="External"/><Relationship Id="rId1" Type="http://schemas.openxmlformats.org/officeDocument/2006/relationships/slideLayout" Target="../slideLayouts/slideLayout1.xml"/><Relationship Id="rId6" Type="http://schemas.openxmlformats.org/officeDocument/2006/relationships/hyperlink" Target="http://www.wffc.fi/" TargetMode="External"/><Relationship Id="rId11" Type="http://schemas.openxmlformats.org/officeDocument/2006/relationships/image" Target="../media/image1.png"/><Relationship Id="rId5" Type="http://schemas.openxmlformats.org/officeDocument/2006/relationships/hyperlink" Target="http://www.nffc.fi/" TargetMode="External"/><Relationship Id="rId10" Type="http://schemas.openxmlformats.org/officeDocument/2006/relationships/image" Target="../media/image2.png"/><Relationship Id="rId4" Type="http://schemas.openxmlformats.org/officeDocument/2006/relationships/hyperlink" Target="http://www.filmlapland.fi/" TargetMode="External"/><Relationship Id="rId9" Type="http://schemas.openxmlformats.org/officeDocument/2006/relationships/hyperlink" Target="http://ses.fi/en/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212366-0DCF-4D23-A51B-722D80FF742C}"/>
              </a:ext>
            </a:extLst>
          </p:cNvPr>
          <p:cNvSpPr>
            <a:spLocks noGrp="1"/>
          </p:cNvSpPr>
          <p:nvPr>
            <p:ph type="ctrTitle"/>
          </p:nvPr>
        </p:nvSpPr>
        <p:spPr>
          <a:xfrm>
            <a:off x="288303" y="3196178"/>
            <a:ext cx="6930643" cy="2286945"/>
          </a:xfrm>
        </p:spPr>
        <p:txBody>
          <a:bodyPr>
            <a:normAutofit/>
          </a:bodyPr>
          <a:lstStyle/>
          <a:p>
            <a:pPr algn="l"/>
            <a:r>
              <a:rPr lang="en-US" sz="3400" b="1" dirty="0">
                <a:solidFill>
                  <a:srgbClr val="002EA2"/>
                </a:solidFill>
                <a:latin typeface="Finlandica" panose="00000500000000000000" pitchFamily="2" charset="0"/>
              </a:rPr>
              <a:t>FINLAND</a:t>
            </a:r>
            <a:r>
              <a:rPr lang="en-US" sz="3400" dirty="0">
                <a:solidFill>
                  <a:srgbClr val="002EA2"/>
                </a:solidFill>
                <a:latin typeface="Finlandica" panose="00000500000000000000" pitchFamily="2" charset="0"/>
              </a:rPr>
              <a:t> </a:t>
            </a:r>
            <a:br>
              <a:rPr lang="en-US" sz="3400" dirty="0">
                <a:solidFill>
                  <a:srgbClr val="002EA2"/>
                </a:solidFill>
                <a:latin typeface="Finlandica" panose="00000500000000000000" pitchFamily="2" charset="0"/>
              </a:rPr>
            </a:br>
            <a:r>
              <a:rPr lang="en-US" sz="3400" dirty="0">
                <a:solidFill>
                  <a:srgbClr val="002EA2"/>
                </a:solidFill>
                <a:latin typeface="Finlandica" panose="00000500000000000000" pitchFamily="2" charset="0"/>
              </a:rPr>
              <a:t>	– A SURPRISINGLY VERSATILE FILMING LOCATION</a:t>
            </a:r>
            <a:endParaRPr lang="fi-FI" sz="3400" dirty="0">
              <a:solidFill>
                <a:srgbClr val="002EA2"/>
              </a:solidFill>
              <a:latin typeface="Finlandica" panose="00000500000000000000" pitchFamily="2" charset="0"/>
            </a:endParaRPr>
          </a:p>
        </p:txBody>
      </p:sp>
      <p:sp>
        <p:nvSpPr>
          <p:cNvPr id="3" name="Alaotsikko 2">
            <a:extLst>
              <a:ext uri="{FF2B5EF4-FFF2-40B4-BE49-F238E27FC236}">
                <a16:creationId xmlns:a16="http://schemas.microsoft.com/office/drawing/2014/main" id="{86CAE852-9D0F-4F7A-9090-E49DC50168E5}"/>
              </a:ext>
            </a:extLst>
          </p:cNvPr>
          <p:cNvSpPr>
            <a:spLocks noGrp="1"/>
          </p:cNvSpPr>
          <p:nvPr>
            <p:ph type="subTitle" idx="1"/>
          </p:nvPr>
        </p:nvSpPr>
        <p:spPr>
          <a:xfrm>
            <a:off x="288303" y="5547168"/>
            <a:ext cx="6329565" cy="2715181"/>
          </a:xfrm>
        </p:spPr>
        <p:txBody>
          <a:bodyPr numCol="2" spcCol="144000">
            <a:noAutofit/>
          </a:bodyPr>
          <a:lstStyle/>
          <a:p>
            <a:pPr algn="l"/>
            <a:r>
              <a:rPr lang="en-US" sz="1100" dirty="0">
                <a:solidFill>
                  <a:srgbClr val="002EA2"/>
                </a:solidFill>
                <a:latin typeface="Finlandica" panose="00000500000000000000" pitchFamily="2" charset="0"/>
              </a:rPr>
              <a:t>Peoples’ notion of Finland is a snowy, Arctic landscape, as seen in Joe Wright’s Hanna, or Indian action-thriller War. However, the country’s locations are incredibly diverse, from endless lakes, forests and cabins perfect for any horror flick, to historic towns with castles or Eastern bloc-type urban cityscapes great for dystopian blockbusters. Our bast array of undiscovered locations can double as many places, complemented by our four distinct seasons. </a:t>
            </a:r>
          </a:p>
          <a:p>
            <a:pPr algn="l"/>
            <a:r>
              <a:rPr lang="en-US" sz="1100" dirty="0">
                <a:solidFill>
                  <a:srgbClr val="002EA2"/>
                </a:solidFill>
                <a:latin typeface="Finlandica" panose="00000500000000000000" pitchFamily="2" charset="0"/>
              </a:rPr>
              <a:t>Finland is brimming with possibilities. All of its locations are easily accessible via road. Because the country is a world leader in cutting-edge technology, mobile phone coverage and Internet access are never a problem, even in the backwoods. Finland also boasts five international airports, and Helsinki acts as an important international hub, including as Asia’s gateway to the rest of Europe. </a:t>
            </a:r>
          </a:p>
          <a:p>
            <a:pPr algn="l"/>
            <a:r>
              <a:rPr lang="en-US" sz="1100" dirty="0">
                <a:solidFill>
                  <a:srgbClr val="002EA2"/>
                </a:solidFill>
                <a:latin typeface="Finlandica" panose="00000500000000000000" pitchFamily="2" charset="0"/>
              </a:rPr>
              <a:t>There are direct flights between Helsinki and all the key global production hubs: Los Angeles (10h), New York (8h), London (3h), as well as all the largest cities in Asia: New Delhi (11h), Tokyo (9h), Singapore (13h), and eight direct flights to the biggest cities in China.</a:t>
            </a:r>
          </a:p>
          <a:p>
            <a:pPr algn="l"/>
            <a:r>
              <a:rPr lang="en-US" sz="1100" dirty="0">
                <a:solidFill>
                  <a:srgbClr val="002EA2"/>
                </a:solidFill>
                <a:latin typeface="Finlandica" panose="00000500000000000000" pitchFamily="2" charset="0"/>
              </a:rPr>
              <a:t>Local crews speak English and other languages, are accustomed to working in international teams and are experts at making films in extreme environments. So what’s it like to work with local crews? Punctuality is a trademark of the Finnish people: regardless of the weather and unforeseen circumstances, Finns not only get things done, but get them done on time. We also happen to be the cheapest of the Nordic countries to shoot in.</a:t>
            </a:r>
          </a:p>
          <a:p>
            <a:pPr algn="l"/>
            <a:endParaRPr lang="fi-FI" sz="1100" dirty="0">
              <a:solidFill>
                <a:srgbClr val="002EA2"/>
              </a:solidFill>
              <a:latin typeface="Finlandica" panose="00000500000000000000" pitchFamily="2" charset="0"/>
            </a:endParaRPr>
          </a:p>
        </p:txBody>
      </p:sp>
      <p:pic>
        <p:nvPicPr>
          <p:cNvPr id="5" name="Kuva 4">
            <a:extLst>
              <a:ext uri="{FF2B5EF4-FFF2-40B4-BE49-F238E27FC236}">
                <a16:creationId xmlns:a16="http://schemas.microsoft.com/office/drawing/2014/main" id="{C37D5744-DCD6-4F19-9CFC-3E196C89189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94" y="8513900"/>
            <a:ext cx="960243" cy="792253"/>
          </a:xfrm>
          <a:prstGeom prst="rect">
            <a:avLst/>
          </a:prstGeom>
        </p:spPr>
      </p:pic>
      <p:sp>
        <p:nvSpPr>
          <p:cNvPr id="6" name="Tekstiruutu 5">
            <a:extLst>
              <a:ext uri="{FF2B5EF4-FFF2-40B4-BE49-F238E27FC236}">
                <a16:creationId xmlns:a16="http://schemas.microsoft.com/office/drawing/2014/main" id="{BDB3776E-149B-4050-ABE3-17AABD7771EB}"/>
              </a:ext>
              <a:ext uri="{C183D7F6-B498-43B3-948B-1728B52AA6E4}">
                <adec:decorative xmlns:adec="http://schemas.microsoft.com/office/drawing/2017/decorative" val="1"/>
              </a:ext>
            </a:extLst>
          </p:cNvPr>
          <p:cNvSpPr txBox="1"/>
          <p:nvPr/>
        </p:nvSpPr>
        <p:spPr>
          <a:xfrm>
            <a:off x="3555999" y="8752882"/>
            <a:ext cx="150843" cy="276999"/>
          </a:xfrm>
          <a:prstGeom prst="rect">
            <a:avLst/>
          </a:prstGeom>
          <a:noFill/>
        </p:spPr>
        <p:txBody>
          <a:bodyPr wrap="square" rtlCol="0">
            <a:spAutoFit/>
          </a:bodyPr>
          <a:lstStyle/>
          <a:p>
            <a:endParaRPr lang="fi-FI" sz="1200" dirty="0"/>
          </a:p>
        </p:txBody>
      </p:sp>
      <p:pic>
        <p:nvPicPr>
          <p:cNvPr id="10" name="Kuva 9">
            <a:extLst>
              <a:ext uri="{FF2B5EF4-FFF2-40B4-BE49-F238E27FC236}">
                <a16:creationId xmlns:a16="http://schemas.microsoft.com/office/drawing/2014/main" id="{8348B234-AF49-4D6E-8A64-C8ED64A63D2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246" y="8811595"/>
            <a:ext cx="686805" cy="282331"/>
          </a:xfrm>
          <a:prstGeom prst="rect">
            <a:avLst/>
          </a:prstGeom>
        </p:spPr>
      </p:pic>
      <p:pic>
        <p:nvPicPr>
          <p:cNvPr id="12" name="Kuva 11" descr="A film crew at a snowy hillside. ">
            <a:extLst>
              <a:ext uri="{FF2B5EF4-FFF2-40B4-BE49-F238E27FC236}">
                <a16:creationId xmlns:a16="http://schemas.microsoft.com/office/drawing/2014/main" id="{5231AFBA-581F-4947-84E0-5A31F638CA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217" y="233973"/>
            <a:ext cx="6329566" cy="3560380"/>
          </a:xfrm>
          <a:prstGeom prst="rect">
            <a:avLst/>
          </a:prstGeom>
        </p:spPr>
      </p:pic>
      <p:sp>
        <p:nvSpPr>
          <p:cNvPr id="14" name="Tekstiruutu 13">
            <a:extLst>
              <a:ext uri="{FF2B5EF4-FFF2-40B4-BE49-F238E27FC236}">
                <a16:creationId xmlns:a16="http://schemas.microsoft.com/office/drawing/2014/main" id="{76397A4F-1A7B-442B-8352-E0182EBD1C45}"/>
              </a:ext>
            </a:extLst>
          </p:cNvPr>
          <p:cNvSpPr txBox="1"/>
          <p:nvPr/>
        </p:nvSpPr>
        <p:spPr>
          <a:xfrm>
            <a:off x="4093214" y="3826375"/>
            <a:ext cx="2857500" cy="261610"/>
          </a:xfrm>
          <a:prstGeom prst="rect">
            <a:avLst/>
          </a:prstGeom>
          <a:noFill/>
        </p:spPr>
        <p:txBody>
          <a:bodyPr wrap="square" rtlCol="0">
            <a:spAutoFit/>
          </a:bodyPr>
          <a:lstStyle/>
          <a:p>
            <a:r>
              <a:rPr lang="fi-FI" sz="1100" dirty="0">
                <a:solidFill>
                  <a:srgbClr val="002EA2"/>
                </a:solidFill>
                <a:latin typeface="Finlandica" panose="00000500000000000000" pitchFamily="2" charset="0"/>
              </a:rPr>
              <a:t>Photo: Olli-Pekka Mahrberg, Virtual Works</a:t>
            </a:r>
          </a:p>
        </p:txBody>
      </p:sp>
      <p:sp>
        <p:nvSpPr>
          <p:cNvPr id="16" name="Tekstiruutu 15">
            <a:extLst>
              <a:ext uri="{FF2B5EF4-FFF2-40B4-BE49-F238E27FC236}">
                <a16:creationId xmlns:a16="http://schemas.microsoft.com/office/drawing/2014/main" id="{02B7FB91-420B-438C-A4A8-70936D0B7863}"/>
              </a:ext>
              <a:ext uri="{C183D7F6-B498-43B3-948B-1728B52AA6E4}">
                <adec:decorative xmlns:adec="http://schemas.microsoft.com/office/drawing/2017/decorative" val="1"/>
              </a:ext>
            </a:extLst>
          </p:cNvPr>
          <p:cNvSpPr txBox="1"/>
          <p:nvPr/>
        </p:nvSpPr>
        <p:spPr>
          <a:xfrm>
            <a:off x="3302002" y="8816927"/>
            <a:ext cx="1424499" cy="276999"/>
          </a:xfrm>
          <a:prstGeom prst="rect">
            <a:avLst/>
          </a:prstGeom>
          <a:noFill/>
        </p:spPr>
        <p:txBody>
          <a:bodyPr wrap="square" rtlCol="0">
            <a:spAutoFit/>
          </a:bodyPr>
          <a:lstStyle/>
          <a:p>
            <a:r>
              <a:rPr lang="fi-FI" sz="1200" dirty="0">
                <a:solidFill>
                  <a:srgbClr val="3B5EB8"/>
                </a:solidFill>
                <a:latin typeface="Finlandica" panose="00000500000000000000" pitchFamily="2" charset="0"/>
              </a:rPr>
              <a:t>1</a:t>
            </a:r>
          </a:p>
        </p:txBody>
      </p:sp>
    </p:spTree>
    <p:extLst>
      <p:ext uri="{BB962C8B-B14F-4D97-AF65-F5344CB8AC3E}">
        <p14:creationId xmlns:p14="http://schemas.microsoft.com/office/powerpoint/2010/main" val="127988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212366-0DCF-4D23-A51B-722D80FF742C}"/>
              </a:ext>
            </a:extLst>
          </p:cNvPr>
          <p:cNvSpPr>
            <a:spLocks noGrp="1"/>
          </p:cNvSpPr>
          <p:nvPr>
            <p:ph type="ctrTitle"/>
          </p:nvPr>
        </p:nvSpPr>
        <p:spPr>
          <a:xfrm>
            <a:off x="859049" y="535043"/>
            <a:ext cx="5385619" cy="857132"/>
          </a:xfrm>
        </p:spPr>
        <p:txBody>
          <a:bodyPr>
            <a:normAutofit fontScale="90000"/>
          </a:bodyPr>
          <a:lstStyle/>
          <a:p>
            <a:pPr algn="l"/>
            <a:r>
              <a:rPr lang="en-US" sz="3800" b="1" dirty="0">
                <a:solidFill>
                  <a:srgbClr val="002EA2"/>
                </a:solidFill>
                <a:latin typeface="Finlandica" panose="00000500000000000000" pitchFamily="2" charset="0"/>
              </a:rPr>
              <a:t>FILM FRIENDLY </a:t>
            </a:r>
            <a:br>
              <a:rPr lang="en-US" sz="3800" b="1" dirty="0">
                <a:solidFill>
                  <a:srgbClr val="002EA2"/>
                </a:solidFill>
                <a:latin typeface="Finlandica" panose="00000500000000000000" pitchFamily="2" charset="0"/>
              </a:rPr>
            </a:br>
            <a:r>
              <a:rPr lang="en-US" sz="3800" dirty="0">
                <a:solidFill>
                  <a:srgbClr val="002EA2"/>
                </a:solidFill>
                <a:latin typeface="Finlandica" panose="00000500000000000000" pitchFamily="2" charset="0"/>
              </a:rPr>
              <a:t>WITH LESS RED TAPE</a:t>
            </a:r>
            <a:endParaRPr lang="fi-FI" sz="3800" dirty="0">
              <a:solidFill>
                <a:srgbClr val="002EA2"/>
              </a:solidFill>
              <a:latin typeface="Finlandica" panose="00000500000000000000" pitchFamily="2" charset="0"/>
            </a:endParaRPr>
          </a:p>
        </p:txBody>
      </p:sp>
      <p:sp>
        <p:nvSpPr>
          <p:cNvPr id="3" name="Alaotsikko 2">
            <a:extLst>
              <a:ext uri="{FF2B5EF4-FFF2-40B4-BE49-F238E27FC236}">
                <a16:creationId xmlns:a16="http://schemas.microsoft.com/office/drawing/2014/main" id="{86CAE852-9D0F-4F7A-9090-E49DC50168E5}"/>
              </a:ext>
            </a:extLst>
          </p:cNvPr>
          <p:cNvSpPr>
            <a:spLocks noGrp="1"/>
          </p:cNvSpPr>
          <p:nvPr>
            <p:ph type="subTitle" idx="1"/>
          </p:nvPr>
        </p:nvSpPr>
        <p:spPr>
          <a:xfrm>
            <a:off x="291281" y="1497152"/>
            <a:ext cx="3774707" cy="3528377"/>
          </a:xfrm>
        </p:spPr>
        <p:txBody>
          <a:bodyPr numCol="1">
            <a:noAutofit/>
          </a:bodyPr>
          <a:lstStyle/>
          <a:p>
            <a:pPr algn="l"/>
            <a:r>
              <a:rPr lang="en-US" sz="1100" dirty="0">
                <a:solidFill>
                  <a:srgbClr val="002EA2"/>
                </a:solidFill>
                <a:latin typeface="Finlandica" panose="00000500000000000000" pitchFamily="2" charset="0"/>
              </a:rPr>
              <a:t>A low level of bureaucracy is one of the key aspects of physical production in Finland. A national law known as “Everyman’s Right” means that typically no permits are needed to film on publicly -owned land, which accounts for much of Finland’s surface area. Where needed, permit procedures tend to be fast and straightforward compared to other countries, with your local regional film commission being able to take care of the permits within just a few days.</a:t>
            </a:r>
          </a:p>
          <a:p>
            <a:pPr algn="l"/>
            <a:r>
              <a:rPr lang="en-US" sz="1100" dirty="0">
                <a:solidFill>
                  <a:srgbClr val="002EA2"/>
                </a:solidFill>
                <a:latin typeface="Finlandica" panose="00000500000000000000" pitchFamily="2" charset="0"/>
              </a:rPr>
              <a:t>There is a network of regional Film Commissions that serve productions interested in the area. Film Commissions are public, non-profit organizsations which market the respective area as a filming location and offer help finding suitable locations, cast, crew and services. </a:t>
            </a:r>
          </a:p>
          <a:p>
            <a:pPr algn="l"/>
            <a:r>
              <a:rPr lang="en-US" sz="1100" dirty="0">
                <a:solidFill>
                  <a:srgbClr val="002EA2"/>
                </a:solidFill>
                <a:latin typeface="Finlandica" panose="00000500000000000000" pitchFamily="2" charset="0"/>
              </a:rPr>
              <a:t>Our professional infrastructure of crews and equipment can stretch itself to handle several features and TV series simultaneously. But perhaps its best to think of the entire Nordic and Baltic region as one production hub, where crews and gear moves around easily. Finland is also home to some top full-service post-production houses, as well as pure VFX facilities. </a:t>
            </a:r>
          </a:p>
          <a:p>
            <a:pPr algn="l"/>
            <a:r>
              <a:rPr lang="en-US" sz="1100" dirty="0">
                <a:solidFill>
                  <a:srgbClr val="002EA2"/>
                </a:solidFill>
                <a:latin typeface="Finlandica" panose="00000500000000000000" pitchFamily="2" charset="0"/>
              </a:rPr>
              <a:t>Finns prefer actions to words. We tend to say what we do and do what we say. That’s why Finland is the most functional country in the world, and the Finnish handshake is the most reliable one.</a:t>
            </a:r>
          </a:p>
          <a:p>
            <a:endParaRPr lang="fi-FI" sz="1100" dirty="0">
              <a:solidFill>
                <a:srgbClr val="002EA2"/>
              </a:solidFill>
              <a:latin typeface="Finlandica" panose="00000500000000000000" pitchFamily="2" charset="0"/>
            </a:endParaRPr>
          </a:p>
        </p:txBody>
      </p:sp>
      <p:sp>
        <p:nvSpPr>
          <p:cNvPr id="7" name="Tekstiruutu 6">
            <a:extLst>
              <a:ext uri="{FF2B5EF4-FFF2-40B4-BE49-F238E27FC236}">
                <a16:creationId xmlns:a16="http://schemas.microsoft.com/office/drawing/2014/main" id="{B22523DD-9A49-4207-8FC1-C69BB27CCFB1}"/>
              </a:ext>
            </a:extLst>
          </p:cNvPr>
          <p:cNvSpPr txBox="1"/>
          <p:nvPr/>
        </p:nvSpPr>
        <p:spPr>
          <a:xfrm>
            <a:off x="4065988" y="1493138"/>
            <a:ext cx="1276311" cy="430887"/>
          </a:xfrm>
          <a:prstGeom prst="rect">
            <a:avLst/>
          </a:prstGeom>
          <a:noFill/>
        </p:spPr>
        <p:txBody>
          <a:bodyPr wrap="none" rtlCol="0">
            <a:spAutoFit/>
          </a:bodyPr>
          <a:lstStyle/>
          <a:p>
            <a:r>
              <a:rPr lang="fi-FI" sz="1100" b="1" dirty="0">
                <a:solidFill>
                  <a:srgbClr val="002EA2"/>
                </a:solidFill>
                <a:latin typeface="Finlandica" panose="00000500000000000000" pitchFamily="2" charset="0"/>
              </a:rPr>
              <a:t>FILM INCENTIVES</a:t>
            </a:r>
          </a:p>
          <a:p>
            <a:endParaRPr lang="fi-FI" sz="1100" dirty="0">
              <a:solidFill>
                <a:srgbClr val="002EA2"/>
              </a:solidFill>
            </a:endParaRPr>
          </a:p>
        </p:txBody>
      </p:sp>
      <p:sp>
        <p:nvSpPr>
          <p:cNvPr id="8" name="Tekstiruutu 7">
            <a:extLst>
              <a:ext uri="{FF2B5EF4-FFF2-40B4-BE49-F238E27FC236}">
                <a16:creationId xmlns:a16="http://schemas.microsoft.com/office/drawing/2014/main" id="{D8E2AD55-6F18-4419-A9A3-A176FC473BC3}"/>
              </a:ext>
            </a:extLst>
          </p:cNvPr>
          <p:cNvSpPr txBox="1"/>
          <p:nvPr/>
        </p:nvSpPr>
        <p:spPr>
          <a:xfrm>
            <a:off x="4065988" y="1801570"/>
            <a:ext cx="2612971" cy="3308598"/>
          </a:xfrm>
          <a:prstGeom prst="rect">
            <a:avLst/>
          </a:prstGeom>
          <a:noFill/>
        </p:spPr>
        <p:txBody>
          <a:bodyPr wrap="square" rtlCol="0">
            <a:spAutoFit/>
          </a:bodyPr>
          <a:lstStyle/>
          <a:p>
            <a:r>
              <a:rPr lang="en-US" sz="1100" dirty="0">
                <a:solidFill>
                  <a:srgbClr val="002EA2"/>
                </a:solidFill>
                <a:latin typeface="Finlandica" panose="00000500000000000000" pitchFamily="2" charset="0"/>
              </a:rPr>
              <a:t>Finland’s national production incentive comes in the form of a 25% cash rebate, available for above and below-the-line production expenditure in Finland, including post-production. The best part is that it’s incredibly simple and easy to apply for, with no cultural points system and payments are made in a maximum of only three weeks. It operates on a first come, first served basis and applications open on the first business day in January, are accepted throughout the year, and each application is processed in a maximum of only 40 days. Several regional film commissions offer local incentives on top of the national one, which are also based on local expenditure and come in the form of cash or services.</a:t>
            </a:r>
            <a:endParaRPr lang="fi-FI" sz="1100" dirty="0">
              <a:solidFill>
                <a:srgbClr val="002EA2"/>
              </a:solidFill>
              <a:latin typeface="Finlandica" panose="00000500000000000000" pitchFamily="2" charset="0"/>
            </a:endParaRPr>
          </a:p>
        </p:txBody>
      </p:sp>
      <p:pic>
        <p:nvPicPr>
          <p:cNvPr id="11" name="Kuva 10" descr="A woman dressed up in an old fashioned outfit is looking at a mirror. A man is showing her something while a camera is filming them. ">
            <a:extLst>
              <a:ext uri="{FF2B5EF4-FFF2-40B4-BE49-F238E27FC236}">
                <a16:creationId xmlns:a16="http://schemas.microsoft.com/office/drawing/2014/main" id="{11DF9EFF-5472-4D15-8D5E-666811A0FCEA}"/>
              </a:ext>
            </a:extLst>
          </p:cNvPr>
          <p:cNvPicPr>
            <a:picLocks noChangeAspect="1"/>
          </p:cNvPicPr>
          <p:nvPr/>
        </p:nvPicPr>
        <p:blipFill rotWithShape="1">
          <a:blip r:embed="rId2">
            <a:extLst>
              <a:ext uri="{28A0092B-C50C-407E-A947-70E740481C1C}">
                <a14:useLocalDpi xmlns:a14="http://schemas.microsoft.com/office/drawing/2010/main" val="0"/>
              </a:ext>
            </a:extLst>
          </a:blip>
          <a:srcRect l="15180"/>
          <a:stretch/>
        </p:blipFill>
        <p:spPr>
          <a:xfrm>
            <a:off x="-638" y="5758138"/>
            <a:ext cx="3975100" cy="2636949"/>
          </a:xfrm>
          <a:prstGeom prst="rect">
            <a:avLst/>
          </a:prstGeom>
        </p:spPr>
      </p:pic>
      <p:sp>
        <p:nvSpPr>
          <p:cNvPr id="13" name="Tekstiruutu 12">
            <a:extLst>
              <a:ext uri="{FF2B5EF4-FFF2-40B4-BE49-F238E27FC236}">
                <a16:creationId xmlns:a16="http://schemas.microsoft.com/office/drawing/2014/main" id="{379CA685-6D5A-40B5-9873-1B18B0C12857}"/>
              </a:ext>
            </a:extLst>
          </p:cNvPr>
          <p:cNvSpPr txBox="1"/>
          <p:nvPr/>
        </p:nvSpPr>
        <p:spPr>
          <a:xfrm>
            <a:off x="4156878" y="5795925"/>
            <a:ext cx="1744388" cy="276999"/>
          </a:xfrm>
          <a:prstGeom prst="rect">
            <a:avLst/>
          </a:prstGeom>
          <a:noFill/>
        </p:spPr>
        <p:txBody>
          <a:bodyPr wrap="none" rtlCol="0">
            <a:spAutoFit/>
          </a:bodyPr>
          <a:lstStyle/>
          <a:p>
            <a:r>
              <a:rPr lang="fi-FI" sz="1200" b="1" dirty="0">
                <a:solidFill>
                  <a:srgbClr val="002EA2"/>
                </a:solidFill>
                <a:latin typeface="Finlandica" panose="00000500000000000000" pitchFamily="2" charset="0"/>
              </a:rPr>
              <a:t>FAMOUS PRODUCTIONS</a:t>
            </a:r>
          </a:p>
        </p:txBody>
      </p:sp>
      <p:sp>
        <p:nvSpPr>
          <p:cNvPr id="14" name="Tekstiruutu 13">
            <a:extLst>
              <a:ext uri="{FF2B5EF4-FFF2-40B4-BE49-F238E27FC236}">
                <a16:creationId xmlns:a16="http://schemas.microsoft.com/office/drawing/2014/main" id="{836D529C-9992-4357-993E-F873A7971C8E}"/>
              </a:ext>
            </a:extLst>
          </p:cNvPr>
          <p:cNvSpPr txBox="1"/>
          <p:nvPr/>
        </p:nvSpPr>
        <p:spPr>
          <a:xfrm>
            <a:off x="4156878" y="6121623"/>
            <a:ext cx="2431193" cy="2292935"/>
          </a:xfrm>
          <a:prstGeom prst="rect">
            <a:avLst/>
          </a:prstGeom>
          <a:noFill/>
        </p:spPr>
        <p:txBody>
          <a:bodyPr wrap="square" rtlCol="0">
            <a:spAutoFit/>
          </a:bodyPr>
          <a:lstStyle/>
          <a:p>
            <a:r>
              <a:rPr lang="en-US" sz="1100" dirty="0">
                <a:solidFill>
                  <a:srgbClr val="002EA2"/>
                </a:solidFill>
                <a:latin typeface="Finlandica" panose="00000500000000000000" pitchFamily="2" charset="0"/>
              </a:rPr>
              <a:t>Every year international film crews come to shoot in Finland. Recent examples include action-thriller War, the biggest production in India’s cinematic history and directed by Siddarth Anand, Finnish-Chinese co-production Master Cheng directed by Mika Kaurismäki, and Japan’s Snow Flower directed by Kojiro Hashimoto. Finland has also been featured on two of America’s most popular reality TV shows: Keeping Up With the Kardashians and The Bachelor..</a:t>
            </a:r>
            <a:endParaRPr lang="fi-FI" sz="1100" dirty="0">
              <a:solidFill>
                <a:srgbClr val="002EA2"/>
              </a:solidFill>
              <a:latin typeface="Finlandica" panose="00000500000000000000" pitchFamily="2" charset="0"/>
            </a:endParaRPr>
          </a:p>
        </p:txBody>
      </p:sp>
      <p:sp>
        <p:nvSpPr>
          <p:cNvPr id="16" name="Tekstiruutu 15">
            <a:extLst>
              <a:ext uri="{FF2B5EF4-FFF2-40B4-BE49-F238E27FC236}">
                <a16:creationId xmlns:a16="http://schemas.microsoft.com/office/drawing/2014/main" id="{79F060CA-7176-4B83-A131-A5C260E5D80B}"/>
              </a:ext>
            </a:extLst>
          </p:cNvPr>
          <p:cNvSpPr txBox="1"/>
          <p:nvPr/>
        </p:nvSpPr>
        <p:spPr>
          <a:xfrm>
            <a:off x="-992812" y="8434029"/>
            <a:ext cx="5959448" cy="230832"/>
          </a:xfrm>
          <a:prstGeom prst="rect">
            <a:avLst/>
          </a:prstGeom>
          <a:noFill/>
        </p:spPr>
        <p:txBody>
          <a:bodyPr wrap="square" rtlCol="0">
            <a:spAutoFit/>
          </a:bodyPr>
          <a:lstStyle/>
          <a:p>
            <a:pPr algn="r"/>
            <a:r>
              <a:rPr lang="fi-FI" sz="900" kern="0" cap="none" spc="0" noProof="0" dirty="0">
                <a:solidFill>
                  <a:srgbClr val="002EA2"/>
                </a:solidFill>
                <a:latin typeface="Finlandica" panose="00000500000000000000" pitchFamily="2" charset="0"/>
              </a:rPr>
              <a:t>Photo: The Girl King, Marianna Films, Triptych Media, Galafilm, Starhaus Filmproduktion, Anagram</a:t>
            </a:r>
          </a:p>
        </p:txBody>
      </p:sp>
      <p:pic>
        <p:nvPicPr>
          <p:cNvPr id="4" name="Kuva 9">
            <a:extLst>
              <a:ext uri="{FF2B5EF4-FFF2-40B4-BE49-F238E27FC236}">
                <a16:creationId xmlns:a16="http://schemas.microsoft.com/office/drawing/2014/main" id="{6DB20AF0-DCF4-4DA0-893E-186CC16AFEE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246" y="8811595"/>
            <a:ext cx="686805" cy="282331"/>
          </a:xfrm>
          <a:prstGeom prst="rect">
            <a:avLst/>
          </a:prstGeom>
        </p:spPr>
      </p:pic>
      <p:pic>
        <p:nvPicPr>
          <p:cNvPr id="9" name="Kuva 4">
            <a:extLst>
              <a:ext uri="{FF2B5EF4-FFF2-40B4-BE49-F238E27FC236}">
                <a16:creationId xmlns:a16="http://schemas.microsoft.com/office/drawing/2014/main" id="{7E8ABFE3-9444-48CF-84B6-01788CAFA3C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94" y="8513900"/>
            <a:ext cx="960243" cy="792253"/>
          </a:xfrm>
          <a:prstGeom prst="rect">
            <a:avLst/>
          </a:prstGeom>
        </p:spPr>
      </p:pic>
      <p:sp>
        <p:nvSpPr>
          <p:cNvPr id="10" name="Tekstiruutu 9">
            <a:extLst>
              <a:ext uri="{FF2B5EF4-FFF2-40B4-BE49-F238E27FC236}">
                <a16:creationId xmlns:a16="http://schemas.microsoft.com/office/drawing/2014/main" id="{9337314D-C241-4D61-873E-90AB05AD5EF2}"/>
              </a:ext>
              <a:ext uri="{C183D7F6-B498-43B3-948B-1728B52AA6E4}">
                <adec:decorative xmlns:adec="http://schemas.microsoft.com/office/drawing/2017/decorative" val="1"/>
              </a:ext>
            </a:extLst>
          </p:cNvPr>
          <p:cNvSpPr txBox="1"/>
          <p:nvPr/>
        </p:nvSpPr>
        <p:spPr>
          <a:xfrm>
            <a:off x="3302002" y="8816927"/>
            <a:ext cx="1424499" cy="276999"/>
          </a:xfrm>
          <a:prstGeom prst="rect">
            <a:avLst/>
          </a:prstGeom>
          <a:noFill/>
        </p:spPr>
        <p:txBody>
          <a:bodyPr wrap="square" rtlCol="0">
            <a:spAutoFit/>
          </a:bodyPr>
          <a:lstStyle/>
          <a:p>
            <a:r>
              <a:rPr lang="fi-FI" sz="1200" dirty="0">
                <a:solidFill>
                  <a:srgbClr val="3B5EB8"/>
                </a:solidFill>
                <a:latin typeface="Finlandica" panose="00000500000000000000" pitchFamily="2" charset="0"/>
              </a:rPr>
              <a:t>2</a:t>
            </a:r>
          </a:p>
        </p:txBody>
      </p:sp>
    </p:spTree>
    <p:extLst>
      <p:ext uri="{BB962C8B-B14F-4D97-AF65-F5344CB8AC3E}">
        <p14:creationId xmlns:p14="http://schemas.microsoft.com/office/powerpoint/2010/main" val="137710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212366-0DCF-4D23-A51B-722D80FF742C}"/>
              </a:ext>
            </a:extLst>
          </p:cNvPr>
          <p:cNvSpPr>
            <a:spLocks noGrp="1"/>
          </p:cNvSpPr>
          <p:nvPr>
            <p:ph type="ctrTitle"/>
          </p:nvPr>
        </p:nvSpPr>
        <p:spPr>
          <a:xfrm>
            <a:off x="596900" y="513545"/>
            <a:ext cx="5664199" cy="1471612"/>
          </a:xfrm>
        </p:spPr>
        <p:txBody>
          <a:bodyPr>
            <a:noAutofit/>
          </a:bodyPr>
          <a:lstStyle/>
          <a:p>
            <a:r>
              <a:rPr lang="en-US" sz="3400" dirty="0">
                <a:solidFill>
                  <a:srgbClr val="060A14"/>
                </a:solidFill>
                <a:effectLst/>
                <a:latin typeface="Finlandica" panose="00000500000000000000" pitchFamily="2" charset="0"/>
                <a:ea typeface="Times New Roman" panose="02020603050405020304" pitchFamily="18" charset="0"/>
              </a:rPr>
              <a:t> </a:t>
            </a:r>
            <a:br>
              <a:rPr lang="fi-FI" sz="3400" dirty="0">
                <a:effectLst/>
                <a:latin typeface="Finlandica" panose="00000500000000000000" pitchFamily="2" charset="0"/>
                <a:ea typeface="Times New Roman" panose="02020603050405020304" pitchFamily="18" charset="0"/>
              </a:rPr>
            </a:br>
            <a:r>
              <a:rPr lang="en-US" sz="3400" b="1" i="0" cap="all" dirty="0">
                <a:solidFill>
                  <a:srgbClr val="002EA2"/>
                </a:solidFill>
                <a:effectLst/>
                <a:latin typeface="Finlandica" panose="00000500000000000000" pitchFamily="2" charset="0"/>
                <a:ea typeface="Times New Roman" panose="02020603050405020304" pitchFamily="18" charset="0"/>
                <a:cs typeface="Times New Roman" panose="02020603050405020304" pitchFamily="18" charset="0"/>
              </a:rPr>
              <a:t>LEARN MORE ABOUT</a:t>
            </a:r>
            <a:br>
              <a:rPr lang="en-US" sz="3400" b="1" cap="all" dirty="0">
                <a:solidFill>
                  <a:srgbClr val="002EA2"/>
                </a:solidFill>
                <a:effectLst/>
                <a:latin typeface="Finlandica" panose="00000500000000000000" pitchFamily="2" charset="0"/>
                <a:ea typeface="Times New Roman" panose="02020603050405020304" pitchFamily="18" charset="0"/>
                <a:cs typeface="Times New Roman" panose="02020603050405020304" pitchFamily="18" charset="0"/>
              </a:rPr>
            </a:br>
            <a:r>
              <a:rPr lang="en-US" sz="3400" b="0" cap="all" dirty="0">
                <a:solidFill>
                  <a:srgbClr val="002EA2"/>
                </a:solidFill>
                <a:effectLst/>
                <a:latin typeface="Finlandica" panose="00000500000000000000" pitchFamily="2" charset="0"/>
                <a:ea typeface="Times New Roman" panose="02020603050405020304" pitchFamily="18" charset="0"/>
                <a:cs typeface="Times New Roman" panose="02020603050405020304" pitchFamily="18" charset="0"/>
              </a:rPr>
              <a:t>FINLAND AS A FILMING LOCATION</a:t>
            </a:r>
            <a:endParaRPr lang="fi-FI" sz="3400" b="1" dirty="0">
              <a:solidFill>
                <a:srgbClr val="2F5496"/>
              </a:solidFill>
              <a:effectLst/>
              <a:latin typeface="Finlandica" panose="00000500000000000000" pitchFamily="2" charset="0"/>
              <a:ea typeface="Times New Roman" panose="02020603050405020304" pitchFamily="18" charset="0"/>
              <a:cs typeface="Times New Roman" panose="02020603050405020304" pitchFamily="18" charset="0"/>
            </a:endParaRPr>
          </a:p>
        </p:txBody>
      </p:sp>
      <p:sp>
        <p:nvSpPr>
          <p:cNvPr id="12" name="Rectangle 1">
            <a:extLst>
              <a:ext uri="{FF2B5EF4-FFF2-40B4-BE49-F238E27FC236}">
                <a16:creationId xmlns:a16="http://schemas.microsoft.com/office/drawing/2014/main" id="{B8F5DB04-84B9-465E-AD84-03B87755A984}"/>
              </a:ext>
            </a:extLst>
          </p:cNvPr>
          <p:cNvSpPr>
            <a:spLocks noChangeArrowheads="1"/>
          </p:cNvSpPr>
          <p:nvPr/>
        </p:nvSpPr>
        <p:spPr bwMode="auto">
          <a:xfrm>
            <a:off x="1753378" y="2644676"/>
            <a:ext cx="3303556"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Filming in Finland:</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2">
                  <a:extLst>
                    <a:ext uri="{A12FA001-AC4F-418D-AE19-62706E023703}">
                      <ahyp:hlinkClr xmlns:ahyp="http://schemas.microsoft.com/office/drawing/2018/hyperlinkcolor" val="tx"/>
                    </a:ext>
                  </a:extLst>
                </a:hlinkClick>
              </a:rPr>
              <a:t>www.filminginfinland.fi</a:t>
            </a:r>
            <a:endParaRPr lang="en-GB" sz="1200" b="1" dirty="0">
              <a:solidFill>
                <a:srgbClr val="002EA2"/>
              </a:solidFill>
              <a:latin typeface="Finlandica" panose="00000500000000000000" pitchFamily="2" charset="0"/>
            </a:endParaRPr>
          </a:p>
          <a:p>
            <a:pPr marL="0" marR="0" lvl="0" indent="0" algn="ctr" defTabSz="914400" rtl="0" eaLnBrk="0" fontAlgn="base" latinLnBrk="0" hangingPunct="0">
              <a:spcBef>
                <a:spcPct val="0"/>
              </a:spcBef>
              <a:spcAft>
                <a:spcPct val="0"/>
              </a:spcAft>
              <a:buClrTx/>
              <a:buSzTx/>
              <a:tabLst/>
            </a:pPr>
            <a:endParaRPr kumimoji="0" lang="fi-FI" altLang="fi-FI" sz="1200" b="0" i="0" strike="noStrike" cap="none" normalizeH="0" baseline="0" dirty="0">
              <a:ln>
                <a:noFill/>
              </a:ln>
              <a:solidFill>
                <a:srgbClr val="002EA2"/>
              </a:solidFill>
              <a:effectLst/>
              <a:latin typeface="Finlandica" panose="00000500000000000000" pitchFamily="2"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Audiovisual Producers Finland – APFI </a:t>
            </a:r>
            <a:r>
              <a:rPr kumimoji="0" lang="en-US" altLang="fi-FI" sz="1200" b="0" i="0" strike="noStrike" cap="none" normalizeH="0" baseline="0" dirty="0" err="1">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ry</a:t>
            </a: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3">
                  <a:extLst>
                    <a:ext uri="{A12FA001-AC4F-418D-AE19-62706E023703}">
                      <ahyp:hlinkClr xmlns:ahyp="http://schemas.microsoft.com/office/drawing/2018/hyperlinkcolor" val="tx"/>
                    </a:ext>
                  </a:extLst>
                </a:hlinkClick>
              </a:rPr>
              <a:t>www.apfi.fi/en</a:t>
            </a:r>
            <a:endParaRPr lang="en-US" altLang="fi-FI" sz="1200" b="1" dirty="0">
              <a:solidFill>
                <a:srgbClr val="002EA2"/>
              </a:solidFill>
              <a:latin typeface="Finlandica" panose="00000500000000000000" pitchFamily="2" charset="0"/>
              <a:ea typeface="Calibri" panose="020F0502020204030204" pitchFamily="34" charset="0"/>
              <a:cs typeface="Segoe UI" panose="020B0502040204020203" pitchFamily="34" charset="0"/>
            </a:endParaRPr>
          </a:p>
          <a:p>
            <a:pPr marL="0" marR="0" lvl="0" indent="0" algn="ctr" defTabSz="914400" rtl="0" eaLnBrk="0" fontAlgn="base" latinLnBrk="0" hangingPunct="0">
              <a:spcBef>
                <a:spcPct val="0"/>
              </a:spcBef>
              <a:spcAft>
                <a:spcPct val="0"/>
              </a:spcAft>
              <a:buClrTx/>
              <a:buSzTx/>
              <a:tabLst/>
            </a:pPr>
            <a:endParaRPr kumimoji="0" lang="fi-FI" altLang="fi-FI" sz="1200" b="0" i="0" strike="noStrike" cap="none" normalizeH="0" baseline="0" dirty="0">
              <a:ln>
                <a:noFill/>
              </a:ln>
              <a:solidFill>
                <a:srgbClr val="002EA2"/>
              </a:solidFill>
              <a:effectLst/>
              <a:latin typeface="Finlandica" panose="00000500000000000000" pitchFamily="2"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Finnish Lapland Film Commission:</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4">
                  <a:extLst>
                    <a:ext uri="{A12FA001-AC4F-418D-AE19-62706E023703}">
                      <ahyp:hlinkClr xmlns:ahyp="http://schemas.microsoft.com/office/drawing/2018/hyperlinkcolor" val="tx"/>
                    </a:ext>
                  </a:extLst>
                </a:hlinkClick>
              </a:rPr>
              <a:t>www.filmlapland.fi</a:t>
            </a:r>
            <a:endParaRPr kumimoji="0" lang="en-US" altLang="fi-FI" sz="1200" b="1"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endParaRPr>
          </a:p>
          <a:p>
            <a:pPr marL="0" marR="0" lvl="0" indent="0" algn="ctr" defTabSz="914400" rtl="0" eaLnBrk="0" fontAlgn="base" latinLnBrk="0" hangingPunct="0">
              <a:spcBef>
                <a:spcPct val="0"/>
              </a:spcBef>
              <a:spcAft>
                <a:spcPct val="0"/>
              </a:spcAft>
              <a:buClrTx/>
              <a:buSzTx/>
              <a:tabLst/>
            </a:pPr>
            <a:endParaRPr kumimoji="0" lang="fi-FI" altLang="fi-FI" sz="1200" b="0" i="0" strike="noStrike" cap="none" normalizeH="0" baseline="0" dirty="0">
              <a:ln>
                <a:noFill/>
              </a:ln>
              <a:solidFill>
                <a:srgbClr val="002EA2"/>
              </a:solidFill>
              <a:effectLst/>
              <a:latin typeface="Finlandica" panose="00000500000000000000" pitchFamily="2"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North Finland Film Commission:</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5">
                  <a:extLst>
                    <a:ext uri="{A12FA001-AC4F-418D-AE19-62706E023703}">
                      <ahyp:hlinkClr xmlns:ahyp="http://schemas.microsoft.com/office/drawing/2018/hyperlinkcolor" val="tx"/>
                    </a:ext>
                  </a:extLst>
                </a:hlinkClick>
              </a:rPr>
              <a:t>www.nffc.fi</a:t>
            </a:r>
            <a:endParaRPr kumimoji="0" lang="en-US" altLang="fi-FI" sz="1200" b="1"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endParaRPr>
          </a:p>
          <a:p>
            <a:pPr marL="0" marR="0" lvl="0" indent="0" algn="ctr" defTabSz="914400" rtl="0" eaLnBrk="0" fontAlgn="base" latinLnBrk="0" hangingPunct="0">
              <a:spcBef>
                <a:spcPct val="0"/>
              </a:spcBef>
              <a:spcAft>
                <a:spcPct val="0"/>
              </a:spcAft>
              <a:buClrTx/>
              <a:buSzTx/>
              <a:tabLst/>
            </a:pPr>
            <a:endParaRPr kumimoji="0" lang="fi-FI" altLang="fi-FI" sz="1200" b="0" i="0" strike="noStrike" cap="none" normalizeH="0" baseline="0" dirty="0">
              <a:ln>
                <a:noFill/>
              </a:ln>
              <a:solidFill>
                <a:srgbClr val="002EA2"/>
              </a:solidFill>
              <a:effectLst/>
              <a:latin typeface="Finlandica" panose="00000500000000000000" pitchFamily="2"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West Finland Film Commission:</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6">
                  <a:extLst>
                    <a:ext uri="{A12FA001-AC4F-418D-AE19-62706E023703}">
                      <ahyp:hlinkClr xmlns:ahyp="http://schemas.microsoft.com/office/drawing/2018/hyperlinkcolor" val="tx"/>
                    </a:ext>
                  </a:extLst>
                </a:hlinkClick>
              </a:rPr>
              <a:t>www.wffc.fi</a:t>
            </a:r>
            <a:endParaRPr lang="en-US" altLang="fi-FI" sz="1200" b="1" dirty="0">
              <a:solidFill>
                <a:srgbClr val="002EA2"/>
              </a:solidFill>
              <a:latin typeface="Finlandica" panose="00000500000000000000" pitchFamily="2" charset="0"/>
              <a:ea typeface="Calibri" panose="020F0502020204030204" pitchFamily="34" charset="0"/>
              <a:cs typeface="Segoe UI" panose="020B0502040204020203" pitchFamily="34" charset="0"/>
            </a:endParaRPr>
          </a:p>
          <a:p>
            <a:pPr marL="0" marR="0" lvl="0" indent="0" algn="ctr" defTabSz="914400" rtl="0" eaLnBrk="0" fontAlgn="base" latinLnBrk="0" hangingPunct="0">
              <a:spcBef>
                <a:spcPct val="0"/>
              </a:spcBef>
              <a:spcAft>
                <a:spcPct val="0"/>
              </a:spcAft>
              <a:buClrTx/>
              <a:buSzTx/>
              <a:tabLst/>
            </a:pPr>
            <a:endParaRPr kumimoji="0" lang="fi-FI" altLang="fi-FI" sz="1200" b="0" i="0" strike="noStrike" cap="none" normalizeH="0" baseline="0" dirty="0">
              <a:ln>
                <a:noFill/>
              </a:ln>
              <a:solidFill>
                <a:srgbClr val="002EA2"/>
              </a:solidFill>
              <a:effectLst/>
              <a:latin typeface="Finlandica" panose="00000500000000000000" pitchFamily="2"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East Finland Film Commission:</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7">
                  <a:extLst>
                    <a:ext uri="{A12FA001-AC4F-418D-AE19-62706E023703}">
                      <ahyp:hlinkClr xmlns:ahyp="http://schemas.microsoft.com/office/drawing/2018/hyperlinkcolor" val="tx"/>
                    </a:ext>
                  </a:extLst>
                </a:hlinkClick>
              </a:rPr>
              <a:t>www.effc.fi</a:t>
            </a:r>
            <a:endParaRPr lang="en-US" altLang="fi-FI" sz="1200" b="1" dirty="0">
              <a:solidFill>
                <a:srgbClr val="002EA2"/>
              </a:solidFill>
              <a:latin typeface="Finlandica" panose="00000500000000000000" pitchFamily="2" charset="0"/>
              <a:ea typeface="Calibri" panose="020F0502020204030204" pitchFamily="34" charset="0"/>
              <a:cs typeface="Segoe UI" panose="020B0502040204020203" pitchFamily="34" charset="0"/>
            </a:endParaRPr>
          </a:p>
          <a:p>
            <a:pPr marL="0" marR="0" lvl="0" indent="0" algn="ctr" defTabSz="914400" rtl="0" eaLnBrk="0" fontAlgn="base" latinLnBrk="0" hangingPunct="0">
              <a:spcBef>
                <a:spcPct val="0"/>
              </a:spcBef>
              <a:spcAft>
                <a:spcPct val="0"/>
              </a:spcAft>
              <a:buClrTx/>
              <a:buSzTx/>
              <a:tabLst/>
            </a:pPr>
            <a:endParaRPr kumimoji="0" lang="fi-FI" altLang="fi-FI" sz="1200" b="0" i="0" strike="noStrike" cap="none" normalizeH="0" baseline="0" dirty="0">
              <a:ln>
                <a:noFill/>
              </a:ln>
              <a:solidFill>
                <a:srgbClr val="002EA2"/>
              </a:solidFill>
              <a:effectLst/>
              <a:latin typeface="Finlandica" panose="00000500000000000000" pitchFamily="2"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South East Finland Film Commission:</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8">
                  <a:extLst>
                    <a:ext uri="{A12FA001-AC4F-418D-AE19-62706E023703}">
                      <ahyp:hlinkClr xmlns:ahyp="http://schemas.microsoft.com/office/drawing/2018/hyperlinkcolor" val="tx"/>
                    </a:ext>
                  </a:extLst>
                </a:hlinkClick>
              </a:rPr>
              <a:t>www.seffc.fi/seffc</a:t>
            </a:r>
            <a:endParaRPr lang="en-US" altLang="fi-FI" sz="1200" b="1" dirty="0">
              <a:solidFill>
                <a:srgbClr val="002EA2"/>
              </a:solidFill>
              <a:latin typeface="Finlandica" panose="00000500000000000000" pitchFamily="2" charset="0"/>
              <a:ea typeface="Calibri" panose="020F0502020204030204" pitchFamily="34" charset="0"/>
              <a:cs typeface="Segoe UI" panose="020B0502040204020203" pitchFamily="34" charset="0"/>
            </a:endParaRPr>
          </a:p>
          <a:p>
            <a:pPr marL="0" marR="0" lvl="0" indent="0" algn="ctr" defTabSz="914400" rtl="0" eaLnBrk="0" fontAlgn="base" latinLnBrk="0" hangingPunct="0">
              <a:spcBef>
                <a:spcPct val="0"/>
              </a:spcBef>
              <a:spcAft>
                <a:spcPct val="0"/>
              </a:spcAft>
              <a:buClrTx/>
              <a:buSzTx/>
              <a:tabLst/>
            </a:pPr>
            <a:endParaRPr kumimoji="0" lang="fi-FI" altLang="fi-FI" sz="1200" b="0" i="0" strike="noStrike" cap="none" normalizeH="0" baseline="0" dirty="0">
              <a:ln>
                <a:noFill/>
              </a:ln>
              <a:solidFill>
                <a:srgbClr val="002EA2"/>
              </a:solidFill>
              <a:effectLst/>
              <a:latin typeface="Finlandica" panose="00000500000000000000" pitchFamily="2"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tabLst/>
            </a:pPr>
            <a:r>
              <a:rPr kumimoji="0" lang="en-US" altLang="fi-FI" sz="1200" b="0" i="0" strike="noStrike" cap="none" normalizeH="0" baseline="0" dirty="0">
                <a:ln>
                  <a:noFill/>
                </a:ln>
                <a:solidFill>
                  <a:srgbClr val="002EA2"/>
                </a:solidFill>
                <a:effectLst/>
                <a:latin typeface="Finlandica" panose="00000500000000000000" pitchFamily="2" charset="0"/>
                <a:ea typeface="Times New Roman" panose="02020603050405020304" pitchFamily="18" charset="0"/>
                <a:cs typeface="Segoe UI" panose="020B0502040204020203" pitchFamily="34" charset="0"/>
              </a:rPr>
              <a:t>The Finnish Film Foundation:</a:t>
            </a:r>
          </a:p>
          <a:p>
            <a:pPr marL="0" marR="0" lvl="0" indent="0" algn="ctr" defTabSz="914400" rtl="0" eaLnBrk="0" fontAlgn="base" latinLnBrk="0" hangingPunct="0">
              <a:spcBef>
                <a:spcPct val="0"/>
              </a:spcBef>
              <a:spcAft>
                <a:spcPct val="0"/>
              </a:spcAft>
              <a:buClrTx/>
              <a:buSzTx/>
              <a:tabLst/>
            </a:pPr>
            <a:r>
              <a:rPr lang="en-GB" sz="1200" b="1" dirty="0">
                <a:solidFill>
                  <a:srgbClr val="002EA2"/>
                </a:solidFill>
                <a:latin typeface="Finlandica" panose="00000500000000000000" pitchFamily="2" charset="0"/>
                <a:hlinkClick r:id="rId9">
                  <a:extLst>
                    <a:ext uri="{A12FA001-AC4F-418D-AE19-62706E023703}">
                      <ahyp:hlinkClr xmlns:ahyp="http://schemas.microsoft.com/office/drawing/2018/hyperlinkcolor" val="tx"/>
                    </a:ext>
                  </a:extLst>
                </a:hlinkClick>
              </a:rPr>
              <a:t>https://ses.fi/en/home</a:t>
            </a:r>
            <a:endParaRPr kumimoji="0" lang="fi-FI" altLang="fi-FI" sz="1200" b="1" i="0" strike="noStrike" cap="none" normalizeH="0" baseline="0" dirty="0">
              <a:ln>
                <a:noFill/>
              </a:ln>
              <a:solidFill>
                <a:srgbClr val="002EA2"/>
              </a:solidFill>
              <a:effectLst/>
              <a:latin typeface="Finlandica"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pic>
        <p:nvPicPr>
          <p:cNvPr id="3" name="Kuva 9" descr="Kuva, joka sisältää kohteen teksti&#10;&#10;Kuvaus luotu automaattisesti">
            <a:extLst>
              <a:ext uri="{FF2B5EF4-FFF2-40B4-BE49-F238E27FC236}">
                <a16:creationId xmlns:a16="http://schemas.microsoft.com/office/drawing/2014/main" id="{1C2B64EE-E4DC-4BBE-91FC-9BB718F7291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127246" y="8811595"/>
            <a:ext cx="686805" cy="282331"/>
          </a:xfrm>
          <a:prstGeom prst="rect">
            <a:avLst/>
          </a:prstGeom>
        </p:spPr>
      </p:pic>
      <p:pic>
        <p:nvPicPr>
          <p:cNvPr id="4" name="Kuva 4">
            <a:extLst>
              <a:ext uri="{FF2B5EF4-FFF2-40B4-BE49-F238E27FC236}">
                <a16:creationId xmlns:a16="http://schemas.microsoft.com/office/drawing/2014/main" id="{3C5C92A7-A5D4-4CE3-B451-55F3016A2DEE}"/>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3594" y="8513900"/>
            <a:ext cx="960243" cy="792253"/>
          </a:xfrm>
          <a:prstGeom prst="rect">
            <a:avLst/>
          </a:prstGeom>
        </p:spPr>
      </p:pic>
      <p:sp>
        <p:nvSpPr>
          <p:cNvPr id="5" name="Tekstiruutu 4">
            <a:extLst>
              <a:ext uri="{FF2B5EF4-FFF2-40B4-BE49-F238E27FC236}">
                <a16:creationId xmlns:a16="http://schemas.microsoft.com/office/drawing/2014/main" id="{975F1807-9757-463B-927E-A6983B169ED9}"/>
              </a:ext>
              <a:ext uri="{C183D7F6-B498-43B3-948B-1728B52AA6E4}">
                <adec:decorative xmlns:adec="http://schemas.microsoft.com/office/drawing/2017/decorative" val="1"/>
              </a:ext>
            </a:extLst>
          </p:cNvPr>
          <p:cNvSpPr txBox="1"/>
          <p:nvPr/>
        </p:nvSpPr>
        <p:spPr>
          <a:xfrm>
            <a:off x="3302002" y="8816927"/>
            <a:ext cx="1424499" cy="276999"/>
          </a:xfrm>
          <a:prstGeom prst="rect">
            <a:avLst/>
          </a:prstGeom>
          <a:noFill/>
        </p:spPr>
        <p:txBody>
          <a:bodyPr wrap="square" rtlCol="0">
            <a:spAutoFit/>
          </a:bodyPr>
          <a:lstStyle/>
          <a:p>
            <a:r>
              <a:rPr lang="fi-FI" sz="1200" dirty="0">
                <a:solidFill>
                  <a:srgbClr val="3B5EB8"/>
                </a:solidFill>
                <a:latin typeface="Finlandica" panose="00000500000000000000" pitchFamily="2" charset="0"/>
              </a:rPr>
              <a:t>3</a:t>
            </a:r>
          </a:p>
        </p:txBody>
      </p:sp>
    </p:spTree>
    <p:extLst>
      <p:ext uri="{BB962C8B-B14F-4D97-AF65-F5344CB8AC3E}">
        <p14:creationId xmlns:p14="http://schemas.microsoft.com/office/powerpoint/2010/main" val="3688719618"/>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878</Words>
  <Application>Microsoft Office PowerPoint</Application>
  <PresentationFormat>Näytössä katseltava diaesitys (4:3)</PresentationFormat>
  <Paragraphs>43</Paragraphs>
  <Slides>3</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vt:i4>
      </vt:variant>
    </vt:vector>
  </HeadingPairs>
  <TitlesOfParts>
    <vt:vector size="8" baseType="lpstr">
      <vt:lpstr>Arial</vt:lpstr>
      <vt:lpstr>Calibri</vt:lpstr>
      <vt:lpstr>Calibri Light</vt:lpstr>
      <vt:lpstr>Finlandica</vt:lpstr>
      <vt:lpstr>Office-teema</vt:lpstr>
      <vt:lpstr>FINLAND   – A SURPRISINGLY VERSATILE FILMING LOCATION</vt:lpstr>
      <vt:lpstr>FILM FRIENDLY  WITH LESS RED TAPE</vt:lpstr>
      <vt:lpstr>  LEARN MORE ABOUT FINLAND AS A FILMING LOCATION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FINLAND   – A SURPRISINGLY VERSATILE FILMING  LOCATION</dc:title>
  <dc:creator>Sanni Honkavaara</dc:creator>
  <cp:lastModifiedBy>Sanni Honkavaara</cp:lastModifiedBy>
  <cp:revision>10</cp:revision>
  <dcterms:created xsi:type="dcterms:W3CDTF">2020-10-05T18:46:38Z</dcterms:created>
  <dcterms:modified xsi:type="dcterms:W3CDTF">2020-10-05T19:48:27Z</dcterms:modified>
</cp:coreProperties>
</file>