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8" r:id="rId2"/>
    <p:sldId id="280" r:id="rId3"/>
    <p:sldId id="289" r:id="rId4"/>
    <p:sldId id="261" r:id="rId5"/>
    <p:sldId id="258" r:id="rId6"/>
    <p:sldId id="292" r:id="rId7"/>
    <p:sldId id="273" r:id="rId8"/>
    <p:sldId id="288" r:id="rId9"/>
    <p:sldId id="294" r:id="rId10"/>
    <p:sldId id="299" r:id="rId11"/>
    <p:sldId id="297" r:id="rId12"/>
    <p:sldId id="278" r:id="rId13"/>
    <p:sldId id="272" r:id="rId14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1053" userDrawn="1">
          <p15:clr>
            <a:srgbClr val="A4A3A4"/>
          </p15:clr>
        </p15:guide>
        <p15:guide id="7" orient="horz" pos="1824" userDrawn="1">
          <p15:clr>
            <a:srgbClr val="A4A3A4"/>
          </p15:clr>
        </p15:guide>
        <p15:guide id="8" pos="2857" userDrawn="1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113" userDrawn="1">
          <p15:clr>
            <a:srgbClr val="A4A3A4"/>
          </p15:clr>
        </p15:guide>
        <p15:guide id="16" orient="horz" pos="421">
          <p15:clr>
            <a:srgbClr val="A4A3A4"/>
          </p15:clr>
        </p15:guide>
        <p15:guide id="17" orient="horz" pos="3035">
          <p15:clr>
            <a:srgbClr val="A4A3A4"/>
          </p15:clr>
        </p15:guide>
        <p15:guide id="19" orient="horz" pos="262">
          <p15:clr>
            <a:srgbClr val="A4A3A4"/>
          </p15:clr>
        </p15:guide>
        <p15:guide id="20" pos="5445">
          <p15:clr>
            <a:srgbClr val="A4A3A4"/>
          </p15:clr>
        </p15:guide>
        <p15:guide id="21">
          <p15:clr>
            <a:srgbClr val="A4A3A4"/>
          </p15:clr>
        </p15:guide>
        <p15:guide id="22" pos="3297">
          <p15:clr>
            <a:srgbClr val="A4A3A4"/>
          </p15:clr>
        </p15:guide>
        <p15:guide id="24" orient="horz" pos="826" userDrawn="1">
          <p15:clr>
            <a:srgbClr val="A4A3A4"/>
          </p15:clr>
        </p15:guide>
        <p15:guide id="25" orient="horz" pos="78" userDrawn="1">
          <p15:clr>
            <a:srgbClr val="A4A3A4"/>
          </p15:clr>
        </p15:guide>
        <p15:guide id="28" pos="4828">
          <p15:clr>
            <a:srgbClr val="A4A3A4"/>
          </p15:clr>
        </p15:guide>
        <p15:guide id="29" pos="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/>
    <p:restoredTop sz="94613"/>
  </p:normalViewPr>
  <p:slideViewPr>
    <p:cSldViewPr snapToGrid="0" showGuides="1">
      <p:cViewPr varScale="1">
        <p:scale>
          <a:sx n="144" d="100"/>
          <a:sy n="144" d="100"/>
        </p:scale>
        <p:origin x="672" y="114"/>
      </p:cViewPr>
      <p:guideLst>
        <p:guide orient="horz" pos="1643"/>
        <p:guide orient="horz" pos="305"/>
        <p:guide orient="horz" pos="2754"/>
        <p:guide orient="horz" pos="531"/>
        <p:guide orient="horz" pos="1053"/>
        <p:guide orient="horz" pos="1824"/>
        <p:guide pos="2857"/>
        <p:guide pos="295"/>
        <p:guide pos="5465"/>
        <p:guide pos="1156"/>
        <p:guide pos="3787"/>
        <p:guide pos="4604"/>
        <p:guide pos="113"/>
        <p:guide orient="horz" pos="421"/>
        <p:guide orient="horz" pos="3035"/>
        <p:guide orient="horz" pos="262"/>
        <p:guide pos="5445"/>
        <p:guide/>
        <p:guide pos="3297"/>
        <p:guide orient="horz" pos="826"/>
        <p:guide orient="horz" pos="78"/>
        <p:guide pos="4828"/>
        <p:guide pos="9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25.11.2020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25.11.2020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8D87-792F-44FE-917F-55D6F5EBEDBE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41DCF-D5F4-4E43-8C2C-C70BB35AB576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534A-82BA-43EF-85BA-39014B8D1C08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6A2-9FE4-4A50-AC8B-B1C2C961692E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A12-40A6-4032-99EB-447498FF4D56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DA46-9128-400C-B5D8-F41101777ADF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C05-94FE-437E-9EC4-37C602D5DA31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2CEE-7E8B-4AB9-8DE0-BC7090A0093C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51E5-5EE7-4F57-867B-FB1C03E0E74B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AFDF39-C0B1-4FAC-BB3C-A2E574DED28E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BBA03-3680-4F6E-895A-5221D452C7BB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CDB-E9DB-499A-9DA2-7C19FAF3FF2F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88C1-6125-48BF-98AF-32779A1FE88A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B7B13-89BC-41FB-93D0-214E69DA4CB6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39A1-BBF3-490D-BC8A-5DB3046F149A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3E232-EB52-4063-9ACF-7BBB1BDF4DD0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C662ACCE-6259-4209-AAC4-49BADFABDA9F}" type="datetime1">
              <a:rPr lang="fi-FI" noProof="0" smtClean="0"/>
              <a:pPr/>
              <a:t>25.11.2020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a.fi/en/frontpage/" TargetMode="External"/><Relationship Id="rId2" Type="http://schemas.openxmlformats.org/officeDocument/2006/relationships/hyperlink" Target="https://archinfo.fi/en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finnisharchitecture.fi/" TargetMode="External"/><Relationship Id="rId4" Type="http://schemas.openxmlformats.org/officeDocument/2006/relationships/hyperlink" Target="https://www.alvaraalto.fi/e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Helsinki central library oodi. ">
            <a:extLst>
              <a:ext uri="{FF2B5EF4-FFF2-40B4-BE49-F238E27FC236}">
                <a16:creationId xmlns:a16="http://schemas.microsoft.com/office/drawing/2014/main" id="{EA395F77-44AC-5549-847B-B0653377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292"/>
            <a:ext cx="9144000" cy="608979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52D6251-238A-2B48-9822-EB845D9D7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71462" y="484189"/>
            <a:ext cx="588028" cy="35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157239" y="1365781"/>
            <a:ext cx="8399916" cy="3879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>
              <a:lnSpc>
                <a:spcPts val="6020"/>
              </a:lnSpc>
              <a:tabLst>
                <a:tab pos="4389438" algn="l"/>
              </a:tabLst>
            </a:pPr>
            <a:r>
              <a:rPr lang="es-ES" sz="6200" dirty="0">
                <a:solidFill>
                  <a:schemeClr val="bg1"/>
                </a:solidFill>
              </a:rPr>
              <a:t>FINLANDIA,</a:t>
            </a:r>
          </a:p>
          <a:p>
            <a:pPr algn="r">
              <a:lnSpc>
                <a:spcPts val="6020"/>
              </a:lnSpc>
              <a:tabLst>
                <a:tab pos="4389438" algn="l"/>
              </a:tabLst>
            </a:pPr>
            <a:r>
              <a:rPr lang="es-ES" sz="6200" dirty="0">
                <a:solidFill>
                  <a:schemeClr val="bg1"/>
                </a:solidFill>
              </a:rPr>
              <a:t>EL PEQUEÑO </a:t>
            </a:r>
            <a:r>
              <a:rPr lang="es-ES" sz="6200" b="1" dirty="0">
                <a:solidFill>
                  <a:schemeClr val="bg1"/>
                </a:solidFill>
              </a:rPr>
              <a:t>GRAN</a:t>
            </a:r>
          </a:p>
          <a:p>
            <a:pPr algn="r">
              <a:lnSpc>
                <a:spcPts val="6020"/>
              </a:lnSpc>
              <a:tabLst>
                <a:tab pos="4389438" algn="l"/>
              </a:tabLst>
            </a:pPr>
            <a:r>
              <a:rPr lang="es-ES" sz="6200" b="1" dirty="0">
                <a:solidFill>
                  <a:schemeClr val="bg1"/>
                </a:solidFill>
              </a:rPr>
              <a:t>PAÍS </a:t>
            </a:r>
            <a:r>
              <a:rPr lang="es-ES" sz="6200" dirty="0">
                <a:solidFill>
                  <a:schemeClr val="bg1"/>
                </a:solidFill>
              </a:rPr>
              <a:t>DE LA</a:t>
            </a:r>
          </a:p>
          <a:p>
            <a:pPr algn="r">
              <a:lnSpc>
                <a:spcPts val="6020"/>
              </a:lnSpc>
              <a:tabLst>
                <a:tab pos="4389438" algn="l"/>
              </a:tabLst>
            </a:pPr>
            <a:r>
              <a:rPr lang="es-ES" sz="6200" b="1" dirty="0">
                <a:solidFill>
                  <a:schemeClr val="bg1"/>
                </a:solidFill>
              </a:rPr>
              <a:t> ARQUITECTURA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55323" y="4834492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Biblioteca Central de Helsinki,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Oodi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 por ALA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, 2018. fotografía: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Tuomas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Uusheimo</a:t>
            </a:r>
            <a:endParaRPr lang="es-ES" kern="0" cap="none" spc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7271462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noProof="0" dirty="0"/>
              <a:t> 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66054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47304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86D4487-1320-9245-A854-8A0AEFAB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Kuva 3" descr="A wooden building next to the sea. ">
            <a:extLst>
              <a:ext uri="{FF2B5EF4-FFF2-40B4-BE49-F238E27FC236}">
                <a16:creationId xmlns:a16="http://schemas.microsoft.com/office/drawing/2014/main" id="{A53F7F8D-04FB-8843-B605-8122E28F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0"/>
            <a:ext cx="9144000" cy="6096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B78B6-DFA3-7A4E-9AA4-9C74139CC465}"/>
              </a:ext>
            </a:extLst>
          </p:cNvPr>
          <p:cNvSpPr txBox="1">
            <a:spLocks/>
          </p:cNvSpPr>
          <p:nvPr/>
        </p:nvSpPr>
        <p:spPr>
          <a:xfrm>
            <a:off x="2723940" y="4829733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Löyly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 Sauna y Restaurante, Helsinki, por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Avanto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, 2016. fotografía: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Kuvio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Architectural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Photography</a:t>
            </a:r>
            <a:endParaRPr lang="es-ES" kern="0" cap="none" spc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623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000" y="20680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08125" y="1022351"/>
            <a:ext cx="6696595" cy="649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Finlandica Bold" panose="00000800000000000000" pitchFamily="2" charset="0"/>
              </a:rPr>
              <a:t>UNA INDUSTRIA FLORECIENTE</a:t>
            </a:r>
          </a:p>
          <a:p>
            <a:endParaRPr lang="en-US" dirty="0">
              <a:solidFill>
                <a:schemeClr val="tx1"/>
              </a:solidFill>
              <a:latin typeface="Finlandica Bold" panose="000008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8882" y="1811938"/>
            <a:ext cx="36500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Finlandica Bold" panose="00000800000000000000" pitchFamily="2" charset="0"/>
              </a:rPr>
              <a:t>3 600</a:t>
            </a:r>
            <a:endParaRPr lang="en-US" sz="6600" b="1" dirty="0">
              <a:latin typeface="Finlandica"/>
              <a:cs typeface="Finland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1807" y="2987041"/>
            <a:ext cx="344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dirty="0" smtClean="0"/>
              <a:t>Alrededor de 3 600 personas trabajan en el sector de arquitectura en Finlandia con unos 600 socios y 2 500 empleados trabajando en compañías privadas.</a:t>
            </a:r>
            <a:endParaRPr lang="es-ES" sz="1400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15358" y="2893625"/>
            <a:ext cx="3246647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31527" y="1811938"/>
            <a:ext cx="392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Finlandica Bold" panose="00000800000000000000" pitchFamily="2" charset="0"/>
              </a:rPr>
              <a:t>9 </a:t>
            </a:r>
            <a:r>
              <a:rPr lang="en-US" sz="6600" dirty="0" smtClean="0">
                <a:latin typeface="Finlandica Bold" panose="00000800000000000000" pitchFamily="2" charset="0"/>
              </a:rPr>
              <a:t>M€</a:t>
            </a:r>
            <a:endParaRPr lang="en-US" sz="6600" b="1" dirty="0">
              <a:latin typeface="Finlandica"/>
              <a:cs typeface="Finland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6098" y="2987041"/>
            <a:ext cx="3184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dirty="0" smtClean="0"/>
              <a:t>Las empresas de </a:t>
            </a:r>
            <a:r>
              <a:rPr lang="es-ES" sz="1400" dirty="0"/>
              <a:t>arquitectura </a:t>
            </a:r>
            <a:r>
              <a:rPr lang="es-ES" sz="1400" dirty="0" smtClean="0"/>
              <a:t>representan </a:t>
            </a:r>
            <a:r>
              <a:rPr lang="es-ES" sz="1400" dirty="0"/>
              <a:t>alrededor de 9 millones de euros en </a:t>
            </a:r>
            <a:r>
              <a:rPr lang="es-ES" sz="1400" dirty="0" smtClean="0"/>
              <a:t>las exportaciones </a:t>
            </a:r>
            <a:r>
              <a:rPr lang="es-ES" sz="1400" dirty="0"/>
              <a:t>cada año</a:t>
            </a:r>
            <a:r>
              <a:rPr lang="es-ES" sz="1400" dirty="0" smtClean="0"/>
              <a:t>.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5161752" y="2893625"/>
            <a:ext cx="318518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7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4392" y="964202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 err="1" smtClean="0">
                <a:latin typeface="+mn-lt"/>
              </a:rPr>
              <a:t>InfóRMATE</a:t>
            </a:r>
            <a:r>
              <a:rPr lang="en-US" sz="2400" cap="all" dirty="0" smtClean="0">
                <a:latin typeface="+mn-lt"/>
              </a:rPr>
              <a:t> </a:t>
            </a:r>
            <a:r>
              <a:rPr lang="en-US" sz="2400" cap="all" dirty="0" err="1">
                <a:latin typeface="+mn-lt"/>
              </a:rPr>
              <a:t>más</a:t>
            </a:r>
            <a:r>
              <a:rPr lang="en-US" sz="2400" cap="all" dirty="0">
                <a:latin typeface="+mn-lt"/>
              </a:rPr>
              <a:t> </a:t>
            </a:r>
            <a:r>
              <a:rPr lang="en-US" sz="2400" cap="all" dirty="0" err="1">
                <a:latin typeface="+mn-lt"/>
              </a:rPr>
              <a:t>sobre</a:t>
            </a:r>
            <a:r>
              <a:rPr lang="en-US" sz="2400" cap="all" dirty="0">
                <a:latin typeface="+mn-lt"/>
              </a:rPr>
              <a:t> </a:t>
            </a:r>
            <a:r>
              <a:rPr lang="en-US" sz="2400" cap="all" dirty="0" smtClean="0">
                <a:latin typeface="+mn-lt"/>
              </a:rPr>
              <a:t>la ARQUITECTURA FINLANDESA</a:t>
            </a:r>
            <a:endParaRPr lang="en-US" sz="2400" cap="all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2399" y="1888264"/>
            <a:ext cx="56281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cs typeface="Finlandica"/>
              </a:rPr>
              <a:t>Enlaces:</a:t>
            </a:r>
          </a:p>
          <a:p>
            <a:endParaRPr lang="es-ES" dirty="0" smtClean="0">
              <a:solidFill>
                <a:schemeClr val="bg1"/>
              </a:solidFill>
              <a:cs typeface="Finlandica"/>
              <a:hlinkClick r:id="rId2"/>
            </a:endParaRPr>
          </a:p>
          <a:p>
            <a:r>
              <a:rPr lang="es-ES" dirty="0" err="1" smtClean="0">
                <a:solidFill>
                  <a:schemeClr val="bg1"/>
                </a:solidFill>
                <a:cs typeface="Finlandica"/>
              </a:rPr>
              <a:t>Archinfo</a:t>
            </a:r>
            <a:r>
              <a:rPr lang="es-ES" dirty="0" smtClean="0">
                <a:solidFill>
                  <a:schemeClr val="bg1"/>
                </a:solidFill>
                <a:cs typeface="Finlandica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Finlandica"/>
              </a:rPr>
              <a:t>Finland</a:t>
            </a:r>
            <a:r>
              <a:rPr lang="es-ES" dirty="0" smtClean="0">
                <a:solidFill>
                  <a:schemeClr val="bg1"/>
                </a:solidFill>
                <a:cs typeface="Finlandica"/>
              </a:rPr>
              <a:t>, </a:t>
            </a:r>
            <a:r>
              <a:rPr lang="es-ES" dirty="0" smtClean="0">
                <a:solidFill>
                  <a:schemeClr val="bg1"/>
                </a:solidFill>
                <a:cs typeface="Finlandica"/>
                <a:hlinkClick r:id="rId2"/>
              </a:rPr>
              <a:t>archinfo.fi/en</a:t>
            </a:r>
            <a:r>
              <a:rPr lang="es-ES" dirty="0" smtClean="0">
                <a:solidFill>
                  <a:schemeClr val="bg1"/>
                </a:solidFill>
                <a:cs typeface="Finlandica"/>
              </a:rPr>
              <a:t/>
            </a:r>
            <a:br>
              <a:rPr lang="es-ES" dirty="0" smtClean="0">
                <a:solidFill>
                  <a:schemeClr val="bg1"/>
                </a:solidFill>
                <a:cs typeface="Finlandica"/>
              </a:rPr>
            </a:br>
            <a:r>
              <a:rPr lang="es-ES" dirty="0" smtClean="0">
                <a:solidFill>
                  <a:schemeClr val="bg1"/>
                </a:solidFill>
                <a:cs typeface="Finlandica"/>
              </a:rPr>
              <a:t/>
            </a:r>
            <a:br>
              <a:rPr lang="es-ES" dirty="0" smtClean="0">
                <a:solidFill>
                  <a:schemeClr val="bg1"/>
                </a:solidFill>
                <a:cs typeface="Finlandica"/>
              </a:rPr>
            </a:br>
            <a:r>
              <a:rPr lang="es-ES" dirty="0" smtClean="0">
                <a:solidFill>
                  <a:schemeClr val="bg1"/>
                </a:solidFill>
                <a:cs typeface="Finlandica"/>
              </a:rPr>
              <a:t>Museo de la Arquitectura Finlandesa, </a:t>
            </a:r>
            <a:r>
              <a:rPr lang="es-ES" dirty="0" smtClean="0">
                <a:solidFill>
                  <a:schemeClr val="bg1"/>
                </a:solidFill>
                <a:cs typeface="Finlandica"/>
                <a:hlinkClick r:id="rId3"/>
              </a:rPr>
              <a:t>mfa.fi/en</a:t>
            </a:r>
            <a:r>
              <a:rPr lang="es-ES" dirty="0" smtClean="0">
                <a:solidFill>
                  <a:schemeClr val="bg1"/>
                </a:solidFill>
                <a:cs typeface="Finlandica"/>
              </a:rPr>
              <a:t/>
            </a:r>
            <a:br>
              <a:rPr lang="es-ES" dirty="0" smtClean="0">
                <a:solidFill>
                  <a:schemeClr val="bg1"/>
                </a:solidFill>
                <a:cs typeface="Finlandica"/>
              </a:rPr>
            </a:br>
            <a:r>
              <a:rPr lang="es-ES" dirty="0" smtClean="0">
                <a:solidFill>
                  <a:schemeClr val="bg1"/>
                </a:solidFill>
                <a:cs typeface="Finlandica"/>
              </a:rPr>
              <a:t/>
            </a:r>
            <a:br>
              <a:rPr lang="es-ES" dirty="0" smtClean="0">
                <a:solidFill>
                  <a:schemeClr val="bg1"/>
                </a:solidFill>
                <a:cs typeface="Finlandica"/>
              </a:rPr>
            </a:br>
            <a:r>
              <a:rPr lang="es-ES" dirty="0" smtClean="0">
                <a:solidFill>
                  <a:schemeClr val="bg1"/>
                </a:solidFill>
                <a:cs typeface="Finlandica"/>
              </a:rPr>
              <a:t>Fundación Alvar Aalto, </a:t>
            </a:r>
            <a:r>
              <a:rPr lang="es-ES" dirty="0" smtClean="0">
                <a:solidFill>
                  <a:schemeClr val="bg1"/>
                </a:solidFill>
                <a:cs typeface="Finlandica"/>
                <a:hlinkClick r:id="rId4"/>
              </a:rPr>
              <a:t>alvaraalto.fi/en</a:t>
            </a:r>
            <a:endParaRPr lang="es-ES" dirty="0" smtClean="0">
              <a:solidFill>
                <a:schemeClr val="bg1"/>
              </a:solidFill>
              <a:cs typeface="Finlandica"/>
            </a:endParaRPr>
          </a:p>
          <a:p>
            <a:endParaRPr lang="es-ES" dirty="0" smtClean="0">
              <a:solidFill>
                <a:schemeClr val="bg1"/>
              </a:solidFill>
              <a:cs typeface="Finlandica"/>
            </a:endParaRPr>
          </a:p>
          <a:p>
            <a:r>
              <a:rPr lang="es-ES" dirty="0" err="1" smtClean="0">
                <a:solidFill>
                  <a:schemeClr val="bg1"/>
                </a:solidFill>
              </a:rPr>
              <a:t>Finnish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Architecture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Navigator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smtClean="0">
                <a:solidFill>
                  <a:schemeClr val="bg1"/>
                </a:solidFill>
                <a:hlinkClick r:id="rId5"/>
              </a:rPr>
              <a:t>finnisharchitecture.fi</a:t>
            </a:r>
            <a:r>
              <a:rPr lang="es-ES" dirty="0" smtClean="0">
                <a:solidFill>
                  <a:schemeClr val="bg1"/>
                </a:solidFill>
                <a:cs typeface="Finlandica"/>
              </a:rPr>
              <a:t/>
            </a:r>
            <a:br>
              <a:rPr lang="es-ES" dirty="0" smtClean="0">
                <a:solidFill>
                  <a:schemeClr val="bg1"/>
                </a:solidFill>
                <a:cs typeface="Finlandica"/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87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7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6845" y="1493085"/>
            <a:ext cx="6237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600" dirty="0" smtClean="0">
                <a:solidFill>
                  <a:srgbClr val="002EA2"/>
                </a:solidFill>
              </a:rPr>
              <a:t>Nuestros altos estándares de educación y una larga tradición de concursos arquitectónicos </a:t>
            </a:r>
            <a:r>
              <a:rPr lang="es-ES" sz="1600" dirty="0" smtClean="0">
                <a:solidFill>
                  <a:srgbClr val="002EA2"/>
                </a:solidFill>
              </a:rPr>
              <a:t>garantizan </a:t>
            </a:r>
            <a:r>
              <a:rPr lang="es-ES" sz="1600" dirty="0" smtClean="0">
                <a:solidFill>
                  <a:srgbClr val="002EA2"/>
                </a:solidFill>
              </a:rPr>
              <a:t>que el conocimiento profesional sea transmitido a la siguiente generación. </a:t>
            </a:r>
            <a:endParaRPr lang="es-ES" sz="1600" dirty="0">
              <a:solidFill>
                <a:srgbClr val="002EA2"/>
              </a:solidFill>
            </a:endParaRPr>
          </a:p>
        </p:txBody>
      </p:sp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15693" y="13080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56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25.11.2020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81985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1" name="Kuva 10" descr="Helsinki central library oodi from the inside. ">
            <a:extLst>
              <a:ext uri="{FF2B5EF4-FFF2-40B4-BE49-F238E27FC236}">
                <a16:creationId xmlns:a16="http://schemas.microsoft.com/office/drawing/2014/main" id="{42F0977C-812D-284A-9A66-971EF3BC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6293"/>
            <a:ext cx="9144001" cy="608979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2723621" y="4829733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Biblioteca Central de Helsinki,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Oodi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, por ALA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, 2018. fotografía: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Tuomas</a:t>
            </a:r>
            <a:r>
              <a:rPr lang="es-ES" kern="0" cap="none" spc="0" dirty="0" smtClean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es-ES" kern="0" cap="none" spc="0" dirty="0" err="1" smtClean="0">
                <a:solidFill>
                  <a:schemeClr val="bg1"/>
                </a:solidFill>
                <a:latin typeface="Finlandica" charset="0"/>
              </a:rPr>
              <a:t>Uusheimo</a:t>
            </a:r>
            <a:endParaRPr lang="es-ES" kern="0" cap="none" spc="0" dirty="0">
              <a:solidFill>
                <a:schemeClr val="bg1"/>
              </a:solidFill>
              <a:latin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08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08" y="1722256"/>
            <a:ext cx="8318411" cy="2315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020"/>
              </a:lnSpc>
            </a:pPr>
            <a:r>
              <a:rPr lang="en-US" sz="6200" b="1" dirty="0">
                <a:solidFill>
                  <a:schemeClr val="bg1"/>
                </a:solidFill>
                <a:latin typeface="+mj-lt"/>
              </a:rPr>
              <a:t>RECONOCIMIENTO </a:t>
            </a:r>
            <a:r>
              <a:rPr lang="en-US" sz="6200" b="1" dirty="0" smtClean="0">
                <a:solidFill>
                  <a:schemeClr val="bg1"/>
                </a:solidFill>
                <a:latin typeface="+mj-lt"/>
              </a:rPr>
              <a:t>MUNDIAL</a:t>
            </a:r>
            <a:r>
              <a:rPr lang="fr-FR" sz="6200" dirty="0" smtClean="0">
                <a:solidFill>
                  <a:schemeClr val="bg1"/>
                </a:solidFill>
                <a:ea typeface="Finlandica" charset="0"/>
                <a:cs typeface="Finlandica" charset="0"/>
              </a:rPr>
              <a:t> </a:t>
            </a:r>
            <a:r>
              <a:rPr lang="es-ES" sz="6200" dirty="0">
                <a:solidFill>
                  <a:schemeClr val="bg1"/>
                </a:solidFill>
                <a:ea typeface="Finlandica" charset="0"/>
                <a:cs typeface="Finlandica" charset="0"/>
              </a:rPr>
              <a:t>PARA EL MODERNISMO DE LOS </a:t>
            </a:r>
            <a:r>
              <a:rPr lang="es-ES" sz="6200" dirty="0" smtClean="0">
                <a:solidFill>
                  <a:schemeClr val="bg1"/>
                </a:solidFill>
                <a:ea typeface="Finlandica" charset="0"/>
                <a:cs typeface="Finlandica" charset="0"/>
              </a:rPr>
              <a:t>AÑOS 1920–1950</a:t>
            </a:r>
            <a:r>
              <a:rPr lang="es-ES" sz="6200" dirty="0">
                <a:solidFill>
                  <a:schemeClr val="bg1"/>
                </a:solidFill>
                <a:ea typeface="Finlandica" charset="0"/>
                <a:cs typeface="Finlandica" charset="0"/>
              </a:rPr>
              <a:t/>
            </a:r>
            <a:br>
              <a:rPr lang="es-ES" sz="6200" dirty="0">
                <a:solidFill>
                  <a:schemeClr val="bg1"/>
                </a:solidFill>
                <a:ea typeface="Finlandica" charset="0"/>
                <a:cs typeface="Finlandica" charset="0"/>
              </a:rPr>
            </a:br>
            <a:r>
              <a:rPr lang="fr-FR" sz="6800" dirty="0" smtClean="0">
                <a:solidFill>
                  <a:schemeClr val="bg1"/>
                </a:solidFill>
                <a:ea typeface="Finlandica" charset="0"/>
                <a:cs typeface="Finlandica" charset="0"/>
              </a:rPr>
              <a:t/>
            </a:r>
            <a:br>
              <a:rPr lang="fr-FR" sz="6800" dirty="0" smtClean="0">
                <a:solidFill>
                  <a:schemeClr val="bg1"/>
                </a:solidFill>
                <a:ea typeface="Finlandica" charset="0"/>
                <a:cs typeface="Finlandica" charset="0"/>
              </a:rPr>
            </a:br>
            <a:endParaRPr lang="en-US" sz="6800" dirty="0">
              <a:solidFill>
                <a:schemeClr val="bg1"/>
              </a:solidFill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77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1515693" y="1358161"/>
            <a:ext cx="6156569" cy="1405056"/>
          </a:xfrm>
        </p:spPr>
        <p:txBody>
          <a:bodyPr/>
          <a:lstStyle/>
          <a:p>
            <a:r>
              <a:rPr lang="es-ES" sz="1600" b="0" dirty="0"/>
              <a:t>Los edificios públicos de alta calidad, diseñados por los mejores arquitectos, </a:t>
            </a:r>
            <a:r>
              <a:rPr lang="es-ES" sz="1600" b="0" dirty="0" smtClean="0"/>
              <a:t>han servido de </a:t>
            </a:r>
            <a:r>
              <a:rPr lang="es-ES" sz="1600" b="0" dirty="0"/>
              <a:t>sustento al desarrollo de la sociedad civil </a:t>
            </a:r>
            <a:br>
              <a:rPr lang="es-ES" sz="1600" b="0" dirty="0"/>
            </a:br>
            <a:r>
              <a:rPr lang="es-ES" sz="1600" b="0" dirty="0" smtClean="0"/>
              <a:t>y </a:t>
            </a:r>
            <a:r>
              <a:rPr lang="es-ES" sz="1600" b="0" dirty="0" smtClean="0"/>
              <a:t>llevan formando </a:t>
            </a:r>
            <a:r>
              <a:rPr lang="es-ES" sz="1600" b="0" dirty="0"/>
              <a:t>parte de la identidad nacional </a:t>
            </a:r>
            <a:r>
              <a:rPr lang="es-ES" sz="1600" b="0" dirty="0" smtClean="0"/>
              <a:t>de los finlandeses </a:t>
            </a:r>
            <a:r>
              <a:rPr lang="es-ES" sz="1600" b="0" dirty="0"/>
              <a:t>desde </a:t>
            </a:r>
            <a:r>
              <a:rPr lang="es-ES" sz="1600" b="0" dirty="0" smtClean="0"/>
              <a:t>el </a:t>
            </a:r>
            <a:r>
              <a:rPr lang="es-ES" sz="1600" b="0" dirty="0"/>
              <a:t>siglo XIX hasta el presente. </a:t>
            </a:r>
            <a:r>
              <a:rPr lang="en-US" sz="1600" b="0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1077" y="2578364"/>
            <a:ext cx="6247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white"/>
                </a:solidFill>
                <a:ea typeface="+mj-ea"/>
                <a:cs typeface="+mj-cs"/>
              </a:rPr>
              <a:t>El estilo </a:t>
            </a:r>
            <a:r>
              <a:rPr lang="es-ES" sz="1600" dirty="0" smtClean="0">
                <a:solidFill>
                  <a:prstClr val="white"/>
                </a:solidFill>
                <a:ea typeface="+mj-ea"/>
                <a:cs typeface="+mj-cs"/>
              </a:rPr>
              <a:t>romántico nacionalista </a:t>
            </a:r>
            <a:r>
              <a:rPr lang="es-ES" sz="1600" dirty="0">
                <a:solidFill>
                  <a:prstClr val="white"/>
                </a:solidFill>
                <a:ea typeface="+mj-ea"/>
                <a:cs typeface="+mj-cs"/>
              </a:rPr>
              <a:t>(inspirado en el Art </a:t>
            </a:r>
            <a:r>
              <a:rPr lang="es-ES" sz="1600" dirty="0" err="1">
                <a:solidFill>
                  <a:prstClr val="white"/>
                </a:solidFill>
                <a:ea typeface="+mj-ea"/>
                <a:cs typeface="+mj-cs"/>
              </a:rPr>
              <a:t>Nouveau</a:t>
            </a:r>
            <a:r>
              <a:rPr lang="es-ES" sz="1600" dirty="0">
                <a:solidFill>
                  <a:prstClr val="white"/>
                </a:solidFill>
                <a:ea typeface="+mj-ea"/>
                <a:cs typeface="+mj-cs"/>
              </a:rPr>
              <a:t>) </a:t>
            </a:r>
            <a:r>
              <a:rPr lang="es-ES" sz="1600" dirty="0" smtClean="0">
                <a:solidFill>
                  <a:prstClr val="white"/>
                </a:solidFill>
                <a:ea typeface="+mj-ea"/>
                <a:cs typeface="+mj-cs"/>
              </a:rPr>
              <a:t>llevó </a:t>
            </a:r>
            <a:r>
              <a:rPr lang="es-ES" sz="16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es-ES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ES" sz="1600" dirty="0" smtClean="0">
                <a:solidFill>
                  <a:prstClr val="white"/>
                </a:solidFill>
                <a:ea typeface="+mj-ea"/>
                <a:cs typeface="+mj-cs"/>
              </a:rPr>
              <a:t>la </a:t>
            </a:r>
            <a:r>
              <a:rPr lang="es-ES" sz="1600" dirty="0">
                <a:solidFill>
                  <a:prstClr val="white"/>
                </a:solidFill>
                <a:ea typeface="+mj-ea"/>
                <a:cs typeface="+mj-cs"/>
              </a:rPr>
              <a:t>arquitectura y el diseño </a:t>
            </a:r>
            <a:r>
              <a:rPr lang="es-ES" sz="1600" dirty="0" smtClean="0">
                <a:solidFill>
                  <a:prstClr val="white"/>
                </a:solidFill>
                <a:ea typeface="+mj-ea"/>
                <a:cs typeface="+mj-cs"/>
              </a:rPr>
              <a:t>finlandés </a:t>
            </a:r>
            <a:r>
              <a:rPr lang="es-ES" sz="1600" dirty="0">
                <a:solidFill>
                  <a:prstClr val="white"/>
                </a:solidFill>
                <a:ea typeface="+mj-ea"/>
                <a:cs typeface="+mj-cs"/>
              </a:rPr>
              <a:t>bajo la </a:t>
            </a:r>
            <a:r>
              <a:rPr lang="es-ES" sz="1600" dirty="0" smtClean="0">
                <a:solidFill>
                  <a:prstClr val="white"/>
                </a:solidFill>
                <a:ea typeface="+mj-ea"/>
                <a:cs typeface="+mj-cs"/>
              </a:rPr>
              <a:t>mirada internacional. El arquitecto más conocido internacionalmente </a:t>
            </a:r>
            <a:r>
              <a:rPr lang="en-US" sz="1600" dirty="0" smtClean="0">
                <a:solidFill>
                  <a:prstClr val="white"/>
                </a:solidFill>
                <a:ea typeface="+mj-ea"/>
                <a:cs typeface="+mj-cs"/>
              </a:rPr>
              <a:t>de la </a:t>
            </a:r>
            <a:r>
              <a:rPr lang="es-ES" sz="1600" dirty="0" smtClean="0">
                <a:solidFill>
                  <a:prstClr val="white"/>
                </a:solidFill>
                <a:ea typeface="+mj-ea"/>
                <a:cs typeface="+mj-cs"/>
              </a:rPr>
              <a:t>época</a:t>
            </a:r>
            <a:r>
              <a:rPr lang="en-US" sz="1600" dirty="0" smtClean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s-ES" sz="1600" dirty="0" smtClean="0">
                <a:solidFill>
                  <a:prstClr val="white"/>
                </a:solidFill>
                <a:ea typeface="+mj-ea"/>
                <a:cs typeface="+mj-cs"/>
              </a:rPr>
              <a:t>es</a:t>
            </a:r>
            <a:r>
              <a:rPr lang="en-US" sz="1600" dirty="0" smtClean="0">
                <a:solidFill>
                  <a:prstClr val="white"/>
                </a:solidFill>
                <a:ea typeface="+mj-ea"/>
                <a:cs typeface="+mj-cs"/>
              </a:rPr>
              <a:t> Eliel Saarinen.</a:t>
            </a:r>
            <a:endParaRPr lang="en-US" sz="16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684" y="3746450"/>
            <a:ext cx="6179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white"/>
                </a:solidFill>
              </a:rPr>
              <a:t>Finlandia es mejor conocida por su arquitectura del siglo XX, con una fuerte tradición modernista encabezada por Alvar Aalto.</a:t>
            </a:r>
          </a:p>
        </p:txBody>
      </p:sp>
      <p:cxnSp>
        <p:nvCxnSpPr>
          <p:cNvPr id="16" name="Straight Connector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494102" y="3668711"/>
            <a:ext cx="6101715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15693" y="1308050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15693" y="2487494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7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6845" y="1516734"/>
            <a:ext cx="62376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600" b="1" dirty="0">
                <a:solidFill>
                  <a:srgbClr val="002EA2"/>
                </a:solidFill>
              </a:rPr>
              <a:t>FINLANDIA FUE EL PRIMER PAÍS EN EL QUE LAS MUJERES PUDIERON ESTUDIAR PARA SER ARQUITECTAS.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15693" y="13080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73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99416" y="987993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002EA2"/>
                </a:solidFill>
                <a:latin typeface="Finlandica Bold" panose="00000800000000000000" pitchFamily="2" charset="0"/>
              </a:rPr>
              <a:t>UNA SÍNTESIS DE ELEGANCIA Y PRAGMATISMO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521480" y="1817295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b="0" cap="none" dirty="0" smtClean="0">
                <a:solidFill>
                  <a:srgbClr val="002EA2"/>
                </a:solidFill>
              </a:rPr>
              <a:t>Cercanía a la naturaleza, combinada con una fuerte tradición de modernismo. </a:t>
            </a:r>
          </a:p>
          <a:p>
            <a:pPr>
              <a:lnSpc>
                <a:spcPct val="100000"/>
              </a:lnSpc>
            </a:pPr>
            <a:endParaRPr lang="es-ES" sz="1600" b="0" cap="none" dirty="0" smtClean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s-ES" sz="1600" b="0" cap="none" dirty="0" smtClean="0">
                <a:solidFill>
                  <a:srgbClr val="002EA2"/>
                </a:solidFill>
              </a:rPr>
              <a:t>Elegancia sencilla que combina pragmatismo con los más altos estándares técnicos y un uso óptimo de materiales.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6845" y="3298415"/>
            <a:ext cx="676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600" dirty="0" smtClean="0">
                <a:solidFill>
                  <a:srgbClr val="002EA2"/>
                </a:solidFill>
              </a:rPr>
              <a:t>Finlandia es conocida</a:t>
            </a:r>
            <a:r>
              <a:rPr lang="en-GB" sz="1600" dirty="0" smtClean="0">
                <a:solidFill>
                  <a:srgbClr val="002EA2"/>
                </a:solidFill>
              </a:rPr>
              <a:t> </a:t>
            </a:r>
            <a:r>
              <a:rPr lang="es-ES" sz="1600" dirty="0" smtClean="0">
                <a:solidFill>
                  <a:srgbClr val="002EA2"/>
                </a:solidFill>
              </a:rPr>
              <a:t>internacionalmente</a:t>
            </a:r>
            <a:r>
              <a:rPr lang="en-GB" sz="1600" dirty="0" smtClean="0">
                <a:solidFill>
                  <a:srgbClr val="002EA2"/>
                </a:solidFill>
              </a:rPr>
              <a:t> </a:t>
            </a:r>
            <a:r>
              <a:rPr lang="es-ES" sz="1600" dirty="0" smtClean="0">
                <a:solidFill>
                  <a:srgbClr val="002EA2"/>
                </a:solidFill>
              </a:rPr>
              <a:t>como</a:t>
            </a:r>
            <a:r>
              <a:rPr lang="en-GB" sz="1600" dirty="0" smtClean="0">
                <a:solidFill>
                  <a:srgbClr val="002EA2"/>
                </a:solidFill>
              </a:rPr>
              <a:t> </a:t>
            </a:r>
            <a:r>
              <a:rPr lang="es-ES" sz="1600" dirty="0" smtClean="0">
                <a:solidFill>
                  <a:srgbClr val="002EA2"/>
                </a:solidFill>
              </a:rPr>
              <a:t>pionera </a:t>
            </a:r>
            <a:r>
              <a:rPr lang="es-ES" sz="1600" dirty="0">
                <a:solidFill>
                  <a:srgbClr val="002EA2"/>
                </a:solidFill>
              </a:rPr>
              <a:t>en </a:t>
            </a:r>
            <a:r>
              <a:rPr lang="es-ES" sz="1600" dirty="0" smtClean="0">
                <a:solidFill>
                  <a:srgbClr val="002EA2"/>
                </a:solidFill>
              </a:rPr>
              <a:t>la política </a:t>
            </a:r>
            <a:r>
              <a:rPr lang="es-ES" sz="1600" dirty="0">
                <a:solidFill>
                  <a:srgbClr val="002EA2"/>
                </a:solidFill>
              </a:rPr>
              <a:t>arquitectónica, educación arquitectónica para niños y conservación de la arquitectura moderna</a:t>
            </a:r>
            <a:r>
              <a:rPr lang="es-ES" sz="1600" dirty="0" smtClean="0">
                <a:solidFill>
                  <a:srgbClr val="002EA2"/>
                </a:solidFill>
              </a:rPr>
              <a:t>. </a:t>
            </a:r>
            <a:endParaRPr lang="en-GB" sz="1600" dirty="0">
              <a:solidFill>
                <a:srgbClr val="002EA2"/>
              </a:solidFill>
            </a:endParaRP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499416" y="3175901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15693" y="109489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15693" y="237281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35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25.11.2020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Helsinki city centre, there are a few buildings on the background. In the middle of the buildings, there peculiar brick shapes with windows on them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8" b="18611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2723621" y="4829733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Museo de </a:t>
            </a:r>
            <a:r>
              <a:rPr lang="fi-FI" kern="0" cap="none" spc="0" dirty="0" err="1" smtClean="0">
                <a:solidFill>
                  <a:schemeClr val="bg1"/>
                </a:solidFill>
                <a:latin typeface="Finlandica" charset="0"/>
              </a:rPr>
              <a:t>Arte</a:t>
            </a:r>
            <a:r>
              <a:rPr lang="fi-FI" kern="0" cap="none" spc="0" dirty="0" smtClean="0">
                <a:solidFill>
                  <a:schemeClr val="bg1"/>
                </a:solidFill>
                <a:latin typeface="Finlandica" charset="0"/>
              </a:rPr>
              <a:t>, Amos 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Rex, Helsinki, </a:t>
            </a:r>
            <a:r>
              <a:rPr lang="fi-FI" kern="0" cap="none" spc="0" dirty="0" err="1" smtClean="0">
                <a:solidFill>
                  <a:schemeClr val="bg1"/>
                </a:solidFill>
                <a:latin typeface="Finlandica" charset="0"/>
              </a:rPr>
              <a:t>por</a:t>
            </a:r>
            <a:r>
              <a:rPr lang="fi-FI" kern="0" cap="none" spc="0" dirty="0" smtClean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JKMM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2018. </a:t>
            </a:r>
            <a:r>
              <a:rPr lang="fi-FI" kern="0" cap="none" spc="0" dirty="0" err="1" smtClean="0">
                <a:solidFill>
                  <a:schemeClr val="bg1"/>
                </a:solidFill>
                <a:latin typeface="Finlandica" charset="0"/>
              </a:rPr>
              <a:t>fotografía</a:t>
            </a:r>
            <a:r>
              <a:rPr lang="fi-FI" kern="0" cap="none" spc="0" dirty="0" smtClean="0">
                <a:solidFill>
                  <a:schemeClr val="bg1"/>
                </a:solidFill>
                <a:latin typeface="Finlandica" charset="0"/>
              </a:rPr>
              <a:t>: 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Mika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Huisman</a:t>
            </a:r>
            <a:endParaRPr lang="fi-FI" kern="0" cap="none" spc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33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15693" y="1044684"/>
            <a:ext cx="6696595" cy="649287"/>
          </a:xfrm>
        </p:spPr>
        <p:txBody>
          <a:bodyPr/>
          <a:lstStyle/>
          <a:p>
            <a:r>
              <a:rPr lang="en-US" sz="2000" dirty="0">
                <a:solidFill>
                  <a:srgbClr val="002EA2"/>
                </a:solidFill>
                <a:latin typeface="Finlandica Bold" panose="00000800000000000000" pitchFamily="2" charset="0"/>
              </a:rPr>
              <a:t>INTERÉS GLOBAL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1517087" y="1928284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b="0" cap="none" dirty="0" smtClean="0">
                <a:solidFill>
                  <a:srgbClr val="002EA2"/>
                </a:solidFill>
              </a:rPr>
              <a:t>En</a:t>
            </a:r>
            <a:r>
              <a:rPr lang="en-US" sz="1600" b="0" cap="none" dirty="0" smtClean="0">
                <a:solidFill>
                  <a:srgbClr val="002EA2"/>
                </a:solidFill>
              </a:rPr>
              <a:t> </a:t>
            </a:r>
            <a:r>
              <a:rPr lang="en-US" sz="1600" b="0" cap="none" dirty="0">
                <a:solidFill>
                  <a:srgbClr val="002EA2"/>
                </a:solidFill>
              </a:rPr>
              <a:t>2019, </a:t>
            </a:r>
            <a:r>
              <a:rPr lang="en-US" sz="1600" b="0" cap="none" dirty="0" smtClean="0">
                <a:solidFill>
                  <a:srgbClr val="002EA2"/>
                </a:solidFill>
              </a:rPr>
              <a:t>el </a:t>
            </a:r>
            <a:r>
              <a:rPr lang="es-ES" sz="1600" b="0" cap="none" dirty="0" smtClean="0">
                <a:solidFill>
                  <a:srgbClr val="002EA2"/>
                </a:solidFill>
              </a:rPr>
              <a:t>museo</a:t>
            </a:r>
            <a:r>
              <a:rPr lang="en-US" sz="1600" b="0" cap="none" dirty="0" smtClean="0">
                <a:solidFill>
                  <a:srgbClr val="002EA2"/>
                </a:solidFill>
              </a:rPr>
              <a:t> </a:t>
            </a:r>
            <a:r>
              <a:rPr lang="en-US" sz="1600" b="0" cap="none" dirty="0">
                <a:solidFill>
                  <a:srgbClr val="002EA2"/>
                </a:solidFill>
              </a:rPr>
              <a:t>Alvar Aalto </a:t>
            </a:r>
            <a:r>
              <a:rPr lang="en-US" sz="1600" b="0" cap="none" dirty="0" smtClean="0">
                <a:solidFill>
                  <a:srgbClr val="002EA2"/>
                </a:solidFill>
              </a:rPr>
              <a:t>y el </a:t>
            </a:r>
            <a:r>
              <a:rPr lang="es-ES" sz="1600" b="0" cap="none" dirty="0" smtClean="0">
                <a:solidFill>
                  <a:srgbClr val="002EA2"/>
                </a:solidFill>
              </a:rPr>
              <a:t>Museo</a:t>
            </a:r>
            <a:r>
              <a:rPr lang="en-US" sz="1600" b="0" cap="none" dirty="0" smtClean="0">
                <a:solidFill>
                  <a:srgbClr val="002EA2"/>
                </a:solidFill>
              </a:rPr>
              <a:t> de </a:t>
            </a:r>
            <a:r>
              <a:rPr lang="es-ES" sz="1600" b="0" cap="none" dirty="0" smtClean="0">
                <a:solidFill>
                  <a:srgbClr val="002EA2"/>
                </a:solidFill>
              </a:rPr>
              <a:t>Arquitectura</a:t>
            </a:r>
            <a:r>
              <a:rPr lang="en-US" sz="1600" b="0" cap="none" dirty="0" smtClean="0">
                <a:solidFill>
                  <a:srgbClr val="002EA2"/>
                </a:solidFill>
              </a:rPr>
              <a:t> </a:t>
            </a:r>
            <a:r>
              <a:rPr lang="es-ES" sz="1600" b="0" cap="none" dirty="0" smtClean="0">
                <a:solidFill>
                  <a:srgbClr val="002EA2"/>
                </a:solidFill>
              </a:rPr>
              <a:t>Finlandesa</a:t>
            </a:r>
            <a:r>
              <a:rPr lang="en-US" sz="1600" b="0" cap="none" dirty="0" smtClean="0">
                <a:solidFill>
                  <a:srgbClr val="002EA2"/>
                </a:solidFill>
              </a:rPr>
              <a:t> </a:t>
            </a:r>
            <a:r>
              <a:rPr lang="es-ES" sz="1600" b="0" cap="none" dirty="0" smtClean="0">
                <a:solidFill>
                  <a:srgbClr val="002EA2"/>
                </a:solidFill>
              </a:rPr>
              <a:t>llevaron</a:t>
            </a:r>
            <a:r>
              <a:rPr lang="en-US" sz="1600" b="0" cap="none" dirty="0" smtClean="0">
                <a:solidFill>
                  <a:srgbClr val="002EA2"/>
                </a:solidFill>
              </a:rPr>
              <a:t> a </a:t>
            </a:r>
            <a:r>
              <a:rPr lang="es-ES" sz="1600" b="0" cap="none" dirty="0" smtClean="0">
                <a:solidFill>
                  <a:srgbClr val="002EA2"/>
                </a:solidFill>
              </a:rPr>
              <a:t>cabo</a:t>
            </a:r>
            <a:r>
              <a:rPr lang="en-US" sz="1600" b="0" cap="none" dirty="0" smtClean="0">
                <a:solidFill>
                  <a:srgbClr val="002EA2"/>
                </a:solidFill>
              </a:rPr>
              <a:t> un total de 18 </a:t>
            </a:r>
            <a:r>
              <a:rPr lang="es-ES" sz="1600" b="0" cap="none" dirty="0" smtClean="0">
                <a:solidFill>
                  <a:srgbClr val="002EA2"/>
                </a:solidFill>
              </a:rPr>
              <a:t>exhibiciones</a:t>
            </a:r>
            <a:r>
              <a:rPr lang="en-US" sz="1600" b="0" cap="none" dirty="0" smtClean="0">
                <a:solidFill>
                  <a:srgbClr val="002EA2"/>
                </a:solidFill>
              </a:rPr>
              <a:t> </a:t>
            </a:r>
            <a:r>
              <a:rPr lang="es-ES" sz="1600" b="0" cap="none" dirty="0" smtClean="0">
                <a:solidFill>
                  <a:srgbClr val="002EA2"/>
                </a:solidFill>
              </a:rPr>
              <a:t>por el mundo.</a:t>
            </a:r>
            <a:endParaRPr lang="es-ES" sz="1600" b="0" cap="none" dirty="0">
              <a:solidFill>
                <a:srgbClr val="002EA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0944" y="2896239"/>
            <a:ext cx="7083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Finlandica" panose="00000500000000000000" pitchFamily="2" charset="0"/>
              </a:rPr>
              <a:t>El mismo año, casi 135 000 aficionados de la arquitectura visitaron exposiciones y sitios de interés de los museos en Finlandia.</a:t>
            </a:r>
            <a:endParaRPr lang="es-ES" sz="1600" dirty="0">
              <a:latin typeface="Finlandica" panose="00000500000000000000" pitchFamily="2" charset="0"/>
            </a:endParaRP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03818" y="269636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503818" y="1164141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0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antech_FINLANDICA">
  <a:themeElements>
    <a:clrScheme name="Custom 8">
      <a:dk1>
        <a:srgbClr val="002EA2"/>
      </a:dk1>
      <a:lt1>
        <a:srgbClr val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4FC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Cleantech_FINLANDICA</Template>
  <TotalTime>2438</TotalTime>
  <Words>446</Words>
  <Application>Microsoft Office PowerPoint</Application>
  <PresentationFormat>On-screen Show (16:9)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Finlandica</vt:lpstr>
      <vt:lpstr>Finlandica Bold</vt:lpstr>
      <vt:lpstr>Cleantech_FINLANDICA</vt:lpstr>
      <vt:lpstr>PowerPoint Presentation</vt:lpstr>
      <vt:lpstr>PowerPoint Presentation</vt:lpstr>
      <vt:lpstr>PowerPoint Presentation</vt:lpstr>
      <vt:lpstr>PowerPoint Presentation</vt:lpstr>
      <vt:lpstr>Los edificios públicos de alta calidad, diseñados por los mejores arquitectos, han servido de sustento al desarrollo de la sociedad civil  y llevan formando parte de la identidad nacional de los finlandeses desde el siglo XIX hasta el presente.  </vt:lpstr>
      <vt:lpstr>PowerPoint Presentation</vt:lpstr>
      <vt:lpstr>PowerPoint Presentation</vt:lpstr>
      <vt:lpstr>PowerPoint Presentation</vt:lpstr>
      <vt:lpstr>INTERÉS GLOBAL</vt:lpstr>
      <vt:lpstr>PowerPoint Presentation</vt:lpstr>
      <vt:lpstr>PowerPoint Presentation</vt:lpstr>
      <vt:lpstr>PowerPoint Presentation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the little big country of architecture</dc:title>
  <dc:creator>vnkbrandm</dc:creator>
  <cp:lastModifiedBy>Tuohisaari Annika</cp:lastModifiedBy>
  <cp:revision>109</cp:revision>
  <cp:lastPrinted>2015-11-03T13:45:08Z</cp:lastPrinted>
  <dcterms:created xsi:type="dcterms:W3CDTF">2015-10-23T08:22:03Z</dcterms:created>
  <dcterms:modified xsi:type="dcterms:W3CDTF">2020-11-25T09:46:21Z</dcterms:modified>
</cp:coreProperties>
</file>