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58" r:id="rId3"/>
    <p:sldId id="259" r:id="rId4"/>
    <p:sldId id="260" r:id="rId5"/>
    <p:sldId id="271" r:id="rId6"/>
    <p:sldId id="265" r:id="rId7"/>
    <p:sldId id="267" r:id="rId8"/>
    <p:sldId id="279" r:id="rId9"/>
    <p:sldId id="262" r:id="rId10"/>
    <p:sldId id="263" r:id="rId11"/>
    <p:sldId id="270" r:id="rId12"/>
    <p:sldId id="280" r:id="rId13"/>
    <p:sldId id="272" r:id="rId14"/>
    <p:sldId id="281" r:id="rId15"/>
    <p:sldId id="282" r:id="rId16"/>
    <p:sldId id="264" r:id="rId17"/>
    <p:sldId id="273" r:id="rId18"/>
    <p:sldId id="274" r:id="rId19"/>
    <p:sldId id="283" r:id="rId20"/>
    <p:sldId id="278" r:id="rId21"/>
    <p:sldId id="275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13" userDrawn="1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824" userDrawn="1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10" pos="5465">
          <p15:clr>
            <a:srgbClr val="A4A3A4"/>
          </p15:clr>
        </p15:guide>
        <p15:guide id="11" pos="950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295" userDrawn="1">
          <p15:clr>
            <a:srgbClr val="A4A3A4"/>
          </p15:clr>
        </p15:guide>
        <p15:guide id="16" orient="horz" pos="10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/>
    <p:restoredTop sz="94676"/>
  </p:normalViewPr>
  <p:slideViewPr>
    <p:cSldViewPr showGuides="1">
      <p:cViewPr varScale="1">
        <p:scale>
          <a:sx n="144" d="100"/>
          <a:sy n="144" d="100"/>
        </p:scale>
        <p:origin x="642" y="114"/>
      </p:cViewPr>
      <p:guideLst>
        <p:guide orient="horz" pos="1620"/>
        <p:guide orient="horz" pos="713"/>
        <p:guide orient="horz" pos="2754"/>
        <p:guide orient="horz" pos="531"/>
        <p:guide orient="horz" pos="824"/>
        <p:guide orient="horz" pos="1756"/>
        <p:guide pos="2880"/>
        <p:guide pos="5465"/>
        <p:guide pos="950"/>
        <p:guide pos="1973"/>
        <p:guide pos="3787"/>
        <p:guide pos="4604"/>
        <p:guide pos="295"/>
        <p:guide orient="horz" pos="1054"/>
      </p:guideLst>
    </p:cSldViewPr>
  </p:slideViewPr>
  <p:notesTextViewPr>
    <p:cViewPr>
      <p:scale>
        <a:sx n="55" d="100"/>
        <a:sy n="55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30.12.2020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30.12.2020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44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34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30.12.2020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2E520-AB09-4B4B-AAD1-84E9051F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3914-B563-034A-BD71-F78ED5F7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EE0B-8AD6-664C-9737-04ABE02D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Finnish bilberries. ">
            <a:extLst>
              <a:ext uri="{FF2B5EF4-FFF2-40B4-BE49-F238E27FC236}">
                <a16:creationId xmlns:a16="http://schemas.microsoft.com/office/drawing/2014/main" id="{EB794D72-0870-5147-9E25-1A9E108E3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0905"/>
          </a:xfrm>
          <a:prstGeom prst="rect">
            <a:avLst/>
          </a:prstGeom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06C3516C-7CF6-F844-AA00-83158C475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CCE1B53-C12F-5641-B3E8-E84C83401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2069AD-0C05-4343-A6F6-4891D3EA936C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Foto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Harri Tarvainen/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758C18-6DEB-B840-9015-6030F8A2E44B}"/>
              </a:ext>
            </a:extLst>
          </p:cNvPr>
          <p:cNvSpPr/>
          <p:nvPr/>
        </p:nvSpPr>
        <p:spPr>
          <a:xfrm>
            <a:off x="1403648" y="831644"/>
            <a:ext cx="67535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FINLANDIA </a:t>
            </a:r>
            <a:endParaRPr lang="en-US" sz="6600" b="1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fi-FI" sz="6600" dirty="0" smtClean="0">
                <a:solidFill>
                  <a:schemeClr val="bg1"/>
                </a:solidFill>
                <a:latin typeface="Finlandica" charset="0"/>
              </a:rPr>
              <a:t>PARA </a:t>
            </a:r>
            <a:r>
              <a:rPr lang="fi-FI" sz="6600" dirty="0" smtClean="0">
                <a:solidFill>
                  <a:schemeClr val="bg1"/>
                </a:solidFill>
                <a:latin typeface="Finlandica" charset="0"/>
              </a:rPr>
              <a:t>LOS </a:t>
            </a:r>
            <a:r>
              <a:rPr lang="fi-FI" sz="6600" dirty="0" smtClean="0">
                <a:solidFill>
                  <a:schemeClr val="bg1"/>
                </a:solidFill>
                <a:latin typeface="Finlandica" charset="0"/>
              </a:rPr>
              <a:t>AMANTES </a:t>
            </a:r>
            <a:r>
              <a:rPr lang="fi-FI" sz="6600" dirty="0" smtClean="0">
                <a:solidFill>
                  <a:schemeClr val="bg1"/>
                </a:solidFill>
                <a:latin typeface="Finlandica" charset="0"/>
              </a:rPr>
              <a:t>DE LA COMIDA</a:t>
            </a:r>
            <a:endParaRPr lang="en-FI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332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06682" y="751076"/>
            <a:ext cx="6696595" cy="649287"/>
          </a:xfrm>
        </p:spPr>
        <p:txBody>
          <a:bodyPr/>
          <a:lstStyle/>
          <a:p>
            <a:r>
              <a:rPr lang="fi-FI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Los </a:t>
            </a:r>
            <a:r>
              <a:rPr lang="fi-FI" sz="2400" dirty="0" err="1" smtClean="0">
                <a:solidFill>
                  <a:srgbClr val="002EA2"/>
                </a:solidFill>
                <a:latin typeface="Finlandica Bold" panose="00000800000000000000" pitchFamily="2" charset="0"/>
              </a:rPr>
              <a:t>mejore</a:t>
            </a:r>
            <a:r>
              <a:rPr lang="fi-FI" sz="2400" dirty="0" err="1" smtClean="0">
                <a:solidFill>
                  <a:srgbClr val="002EA2"/>
                </a:solidFill>
                <a:latin typeface="Finlandica Bold" panose="00000800000000000000" pitchFamily="2" charset="0"/>
              </a:rPr>
              <a:t>s</a:t>
            </a:r>
            <a:r>
              <a:rPr lang="fi-FI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 </a:t>
            </a:r>
            <a:r>
              <a:rPr lang="fi-FI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SABORES</a:t>
            </a:r>
            <a:r>
              <a:rPr lang="vi-VN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 </a:t>
            </a:r>
            <a:r>
              <a:rPr lang="fi-FI" sz="2400" dirty="0" err="1" smtClean="0">
                <a:solidFill>
                  <a:srgbClr val="002EA2"/>
                </a:solidFill>
                <a:latin typeface="Finlandica Bold" panose="00000800000000000000" pitchFamily="2" charset="0"/>
              </a:rPr>
              <a:t>pAra</a:t>
            </a:r>
            <a:r>
              <a:rPr lang="fi-FI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 </a:t>
            </a:r>
            <a:r>
              <a:rPr lang="fi-FI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PROBAR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17" name="Title 13"/>
          <p:cNvSpPr txBox="1">
            <a:spLocks/>
          </p:cNvSpPr>
          <p:nvPr/>
        </p:nvSpPr>
        <p:spPr>
          <a:xfrm>
            <a:off x="1751577" y="1673225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Karjalanpiirakka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también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 smtClean="0">
                <a:solidFill>
                  <a:srgbClr val="002EA2"/>
                </a:solidFill>
                <a:latin typeface="Finlandica" panose="00000500000000000000" pitchFamily="2" charset="0"/>
              </a:rPr>
              <a:t>conocido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como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pastel </a:t>
            </a:r>
            <a:r>
              <a:rPr lang="en-GB" sz="1600" b="0" cap="none" dirty="0" err="1" smtClean="0">
                <a:solidFill>
                  <a:srgbClr val="002EA2"/>
                </a:solidFill>
                <a:latin typeface="Finlandica" panose="00000500000000000000" pitchFamily="2" charset="0"/>
              </a:rPr>
              <a:t>careliano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, se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hace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harina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centeno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y se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rellena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con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patata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 </a:t>
            </a:r>
            <a:r>
              <a:rPr lang="en-GB" sz="1600" b="0" cap="none" dirty="0" err="1" smtClean="0">
                <a:solidFill>
                  <a:srgbClr val="002EA2"/>
                </a:solidFill>
                <a:latin typeface="Finlandica" panose="00000500000000000000" pitchFamily="2" charset="0"/>
              </a:rPr>
              <a:t>arroz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o </a:t>
            </a:r>
            <a:r>
              <a:rPr lang="en-GB" sz="1600" b="0" cap="none" dirty="0" err="1" smtClean="0">
                <a:solidFill>
                  <a:srgbClr val="002EA2"/>
                </a:solidFill>
                <a:latin typeface="Finlandica" panose="00000500000000000000" pitchFamily="2" charset="0"/>
              </a:rPr>
              <a:t>zanahoria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. </a:t>
            </a: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 Bold" panose="00000800000000000000" pitchFamily="2" charset="0"/>
              </a:rPr>
              <a:t>Ruisleipä</a:t>
            </a:r>
            <a:r>
              <a:rPr lang="en-GB" sz="1600" cap="none" dirty="0">
                <a:solidFill>
                  <a:srgbClr val="002EA2"/>
                </a:solidFill>
                <a:latin typeface="Finlandica Bold" panose="000008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pan de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centeno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 smtClean="0">
                <a:solidFill>
                  <a:srgbClr val="002EA2"/>
                </a:solidFill>
                <a:latin typeface="Finlandica" panose="00000500000000000000" pitchFamily="2" charset="0"/>
              </a:rPr>
              <a:t>elaborado</a:t>
            </a:r>
            <a:r>
              <a:rPr lang="en-GB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con masa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madre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es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un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delicioso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alimento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básico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n-GB" sz="1600" b="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finlandés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Korvapuusti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s-ES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se traduce como “bofetada" en español pero, en realidad, se trata esencialmente de un bollo o rollito de canela.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GB" sz="1600" b="0" cap="none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sz="1600" cap="none" dirty="0" err="1">
                <a:solidFill>
                  <a:srgbClr val="002EA2"/>
                </a:solidFill>
                <a:latin typeface="Finlandica" panose="00000500000000000000" pitchFamily="2" charset="0"/>
              </a:rPr>
              <a:t>Mustikkapiirakka</a:t>
            </a:r>
            <a:r>
              <a:rPr lang="en-GB" sz="1600" cap="none" dirty="0">
                <a:solidFill>
                  <a:srgbClr val="002EA2"/>
                </a:solidFill>
                <a:latin typeface="Finlandica" panose="00000500000000000000" pitchFamily="2" charset="0"/>
              </a:rPr>
              <a:t>,</a:t>
            </a:r>
            <a:r>
              <a:rPr lang="en-GB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 </a:t>
            </a:r>
            <a:r>
              <a:rPr lang="es-ES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pastel </a:t>
            </a:r>
            <a:r>
              <a:rPr lang="es-ES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de arándanos, </a:t>
            </a:r>
            <a:r>
              <a:rPr lang="es-ES" sz="1600" b="0" cap="none" dirty="0" smtClean="0">
                <a:solidFill>
                  <a:srgbClr val="002EA2"/>
                </a:solidFill>
                <a:latin typeface="Finlandica" panose="00000500000000000000" pitchFamily="2" charset="0"/>
              </a:rPr>
              <a:t>servido </a:t>
            </a:r>
            <a:r>
              <a:rPr lang="es-ES" sz="1600" b="0" cap="none" dirty="0">
                <a:solidFill>
                  <a:srgbClr val="002EA2"/>
                </a:solidFill>
                <a:latin typeface="Finlandica" panose="00000500000000000000" pitchFamily="2" charset="0"/>
              </a:rPr>
              <a:t>con leche fresca, es una delicia conocida y amada por todos.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 </a:t>
            </a:r>
          </a:p>
        </p:txBody>
      </p:sp>
      <p:sp>
        <p:nvSpPr>
          <p:cNvPr id="14" name="TextBox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8992" y="5733288"/>
            <a:ext cx="7276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person holding two Finnish savoury type pies in front of a landscape that has hills and a lake. ">
            <a:extLst>
              <a:ext uri="{FF2B5EF4-FFF2-40B4-BE49-F238E27FC236}">
                <a16:creationId xmlns:a16="http://schemas.microsoft.com/office/drawing/2014/main" id="{0C31A5F4-4E12-964A-9373-F29FA124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195" cy="5153239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A8EA29A1-72E3-7648-B0A0-0897EA0B8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005B0-32EA-0A4A-849B-4B745C3C2AC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Foto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Julia 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3D46732-9079-4442-ABD7-D6EEB5161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16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1F6A1DF-6AF8-0047-92A2-3485AA4E2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3" name="Picture 2" descr="Finnish dark rye bread on a wooden table. ">
            <a:extLst>
              <a:ext uri="{FF2B5EF4-FFF2-40B4-BE49-F238E27FC236}">
                <a16:creationId xmlns:a16="http://schemas.microsoft.com/office/drawing/2014/main" id="{CB3A2728-4E0A-BD45-A02C-0864072FB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5"/>
            <a:ext cx="9144000" cy="5236046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BB8E4897-B136-6A4B-B227-68C0C23F38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10E6344-75F0-724E-9C81-819C8E1AA2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DB81E21-F7A2-7747-82F8-48400EF9E0EF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73658886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A Finnish cinnamon roll. ">
            <a:extLst>
              <a:ext uri="{FF2B5EF4-FFF2-40B4-BE49-F238E27FC236}">
                <a16:creationId xmlns:a16="http://schemas.microsoft.com/office/drawing/2014/main" id="{D8ECB61F-AE9F-6C46-AB91-0E3BD8133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533228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7B708C27-8EDE-914E-A62E-5B0D6BDC61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AB3588-BE8C-7945-B9B8-031A953B841B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err="1" smtClean="0">
                <a:solidFill>
                  <a:srgbClr val="FFFFFF"/>
                </a:solidFill>
                <a:latin typeface="Finlandica" panose="00000500000000000000"/>
              </a:rPr>
              <a:t>oto:Julia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 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412254910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24328" y="-388576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12" name="Picture 11" descr="A piece of blueberry pie on a plate.">
            <a:extLst>
              <a:ext uri="{FF2B5EF4-FFF2-40B4-BE49-F238E27FC236}">
                <a16:creationId xmlns:a16="http://schemas.microsoft.com/office/drawing/2014/main" id="{19E1586F-8D62-E54C-B97E-0F2CB845A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"/>
            <a:ext cx="9144000" cy="5137398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FE04A993-41AA-4F4E-89B9-B529069001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0713" y="6365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EF730C2-3B2C-334E-BC7B-3098E3AE94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05922BB-BC75-7749-970A-776F42866988}"/>
              </a:ext>
            </a:extLst>
          </p:cNvPr>
          <p:cNvSpPr txBox="1">
            <a:spLocks/>
          </p:cNvSpPr>
          <p:nvPr/>
        </p:nvSpPr>
        <p:spPr>
          <a:xfrm>
            <a:off x="2915816" y="4876006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err="1" smtClean="0">
                <a:solidFill>
                  <a:schemeClr val="tx2"/>
                </a:solidFill>
                <a:latin typeface="Finlandica" panose="00000500000000000000"/>
              </a:rPr>
              <a:t>Foto:Pirkko</a:t>
            </a:r>
            <a:r>
              <a:rPr lang="fi-FI" kern="800" cap="none" spc="0" dirty="0" smtClean="0">
                <a:solidFill>
                  <a:schemeClr val="tx2"/>
                </a:solidFill>
                <a:latin typeface="Finlandica" panose="00000500000000000000"/>
              </a:rPr>
              <a:t> </a:t>
            </a: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Kanervisto</a:t>
            </a:r>
          </a:p>
        </p:txBody>
      </p:sp>
    </p:spTree>
    <p:extLst>
      <p:ext uri="{BB962C8B-B14F-4D97-AF65-F5344CB8AC3E}">
        <p14:creationId xmlns:p14="http://schemas.microsoft.com/office/powerpoint/2010/main" val="24161049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C41C0C6D-02B6-754D-B5EC-D0291876A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24328" y="-388576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8F548-30C7-A749-872E-E900770DD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2576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2BE8FE-FCE2-1044-A687-2BC81F7D5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977"/>
            <a:ext cx="4601142" cy="2641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AE813-5201-6546-B419-9B5E34CBC9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1750"/>
            <a:ext cx="4604843" cy="25959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157D35-AAA9-FB4A-BAA2-3BC666018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4801"/>
            <a:ext cx="4572000" cy="25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222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1508125" y="1049008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Uudet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</a:t>
            </a: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perunat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&amp; </a:t>
            </a: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silli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arenque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comienzan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aparecer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mediados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verano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Poronkäristys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guisado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reno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salteado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servido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puré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patatas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renos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propios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provincia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Laponia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el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norte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Finlandia. </a:t>
            </a: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Leipäjuusto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pan de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queso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también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conocido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como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“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queso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chillón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finlandés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”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delicioso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mermelada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mora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pantanos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cap="none" dirty="0" err="1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Salmiakki</a:t>
            </a:r>
            <a:r>
              <a:rPr lang="en-US" sz="1600" cap="none" dirty="0">
                <a:solidFill>
                  <a:srgbClr val="002EA2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,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regaliz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salado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delicia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la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que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casi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todos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adictos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– y les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encanta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darselos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probar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visitantes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9673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Potatoes in a colander being lifted from lake water. ">
            <a:extLst>
              <a:ext uri="{FF2B5EF4-FFF2-40B4-BE49-F238E27FC236}">
                <a16:creationId xmlns:a16="http://schemas.microsoft.com/office/drawing/2014/main" id="{63235C62-5B3B-344B-BB8B-C3773FF0F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5153239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7056DA9C-5AB6-5443-858A-69D3ED7543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CAE2D63-6247-F041-AD6D-162A1FE49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4E2243-C098-8C4F-85BB-15DC4220E5CE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Tarja Hoikkala/Vastavalo</a:t>
            </a:r>
          </a:p>
        </p:txBody>
      </p:sp>
    </p:spTree>
    <p:extLst>
      <p:ext uri="{BB962C8B-B14F-4D97-AF65-F5344CB8AC3E}">
        <p14:creationId xmlns:p14="http://schemas.microsoft.com/office/powerpoint/2010/main" val="335838219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Mashed potated, reindeer meat and lingonberries on a plate. ">
            <a:extLst>
              <a:ext uri="{FF2B5EF4-FFF2-40B4-BE49-F238E27FC236}">
                <a16:creationId xmlns:a16="http://schemas.microsoft.com/office/drawing/2014/main" id="{4D681A6A-3A92-F747-8E67-BD322E826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437B8858-ABFF-8542-8F86-464127EEF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1C463B7-EBE5-1449-AD08-5219C9925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A9489E8-C70B-1741-B8CE-010847D8496A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34206264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A9489E8-C70B-1741-B8CE-010847D8496A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Harri Tarvainen/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Visit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Finland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mediabank</a:t>
            </a:r>
            <a:endParaRPr lang="fi-FI" kern="800" cap="none" spc="2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Picture 7" descr="Finnish squeaky cheese with cloudberries. ">
            <a:extLst>
              <a:ext uri="{FF2B5EF4-FFF2-40B4-BE49-F238E27FC236}">
                <a16:creationId xmlns:a16="http://schemas.microsoft.com/office/drawing/2014/main" id="{36EE6C0F-5D21-034A-8EAE-94BE35F41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5FC0E7C4-9605-4545-A05C-2126439544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C611051-2237-EC40-9E08-036E316026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0C0004-4389-954D-8164-87A62A7B20FF}"/>
              </a:ext>
            </a:extLst>
          </p:cNvPr>
          <p:cNvSpPr txBox="1">
            <a:spLocks/>
          </p:cNvSpPr>
          <p:nvPr/>
        </p:nvSpPr>
        <p:spPr>
          <a:xfrm>
            <a:off x="2915816" y="4876006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2873073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>
                <a:latin typeface="Finlandica" panose="00000500000000000000"/>
              </a:rPr>
              <a:pPr/>
              <a:t>2</a:t>
            </a:fld>
            <a:endParaRPr lang="en-US">
              <a:latin typeface="Finlandica" panose="000005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5030" y="1635646"/>
            <a:ext cx="62376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dirty="0">
                <a:solidFill>
                  <a:srgbClr val="002EA2"/>
                </a:solidFill>
                <a:latin typeface="Finlandica"/>
              </a:rPr>
              <a:t>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finlandeses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les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gusta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impresionar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turistas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con las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exóticas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“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delicias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”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de </a:t>
            </a:r>
            <a:r>
              <a:rPr lang="en-GB" sz="1600" dirty="0" err="1" smtClean="0">
                <a:solidFill>
                  <a:srgbClr val="002EA2"/>
                </a:solidFill>
                <a:latin typeface="Finlandica"/>
              </a:rPr>
              <a:t>color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 negro,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como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salmiakki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(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regaliz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salado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), el pan de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centeno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mämmi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(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pudín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centeno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germinado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). </a:t>
            </a:r>
          </a:p>
          <a:p>
            <a:pPr defTabSz="457200"/>
            <a:endParaRPr lang="en-GB" sz="1600" dirty="0" smtClean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color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negro,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 smtClean="0">
                <a:solidFill>
                  <a:srgbClr val="002EA2"/>
                </a:solidFill>
                <a:latin typeface="Finlandica"/>
              </a:rPr>
              <a:t>realmente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, 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no dice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mucho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acerca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 la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cocina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local, </a:t>
            </a:r>
            <a:r>
              <a:rPr lang="en-GB" sz="1600" dirty="0" err="1" smtClean="0">
                <a:solidFill>
                  <a:srgbClr val="002EA2"/>
                </a:solidFill>
                <a:latin typeface="Finlandica"/>
              </a:rPr>
              <a:t>ya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/>
            </a:r>
            <a:br>
              <a:rPr lang="en-GB" sz="1600" dirty="0">
                <a:solidFill>
                  <a:srgbClr val="002EA2"/>
                </a:solidFill>
                <a:latin typeface="Finlandica"/>
              </a:rPr>
            </a:br>
            <a:r>
              <a:rPr lang="en-GB" sz="1600" dirty="0">
                <a:solidFill>
                  <a:srgbClr val="002EA2"/>
                </a:solidFill>
                <a:latin typeface="Finlandica"/>
              </a:rPr>
              <a:t>que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viene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todas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las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formas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colores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. </a:t>
            </a:r>
          </a:p>
          <a:p>
            <a:pPr defTabSz="457200"/>
            <a:endParaRPr lang="en-GB" sz="1600" dirty="0">
              <a:solidFill>
                <a:srgbClr val="002EA2"/>
              </a:solidFill>
              <a:latin typeface="Finlandica"/>
            </a:endParaRPr>
          </a:p>
          <a:p>
            <a:pPr defTabSz="457200"/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Los </a:t>
            </a:r>
            <a:r>
              <a:rPr lang="en-GB" sz="1600" dirty="0" err="1" smtClean="0">
                <a:solidFill>
                  <a:srgbClr val="002EA2"/>
                </a:solidFill>
                <a:latin typeface="Finlandica"/>
              </a:rPr>
              <a:t>sabores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puros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de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Finlandia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,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el </a:t>
            </a:r>
            <a:r>
              <a:rPr lang="en-GB" sz="1600" dirty="0" err="1" smtClean="0">
                <a:solidFill>
                  <a:srgbClr val="002EA2"/>
                </a:solidFill>
                <a:latin typeface="Finlandica"/>
              </a:rPr>
              <a:t>limpio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medio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ambiente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y </a:t>
            </a:r>
            <a:r>
              <a:rPr lang="en-GB" sz="1600" dirty="0" smtClean="0">
                <a:solidFill>
                  <a:srgbClr val="002EA2"/>
                </a:solidFill>
                <a:latin typeface="Finlandica"/>
              </a:rPr>
              <a:t>la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cercana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relación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con la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naturaleza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son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demandados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en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todo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 el </a:t>
            </a:r>
            <a:r>
              <a:rPr lang="en-GB" sz="1600" dirty="0" err="1">
                <a:solidFill>
                  <a:srgbClr val="002EA2"/>
                </a:solidFill>
                <a:latin typeface="Finlandica"/>
              </a:rPr>
              <a:t>mundo</a:t>
            </a:r>
            <a:r>
              <a:rPr lang="en-GB" sz="1600" dirty="0">
                <a:solidFill>
                  <a:srgbClr val="002EA2"/>
                </a:solidFill>
                <a:latin typeface="Finlandica"/>
              </a:rPr>
              <a:t>.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149163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25717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9486" y="329183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8762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104E465B-3DF4-1441-8C2E-9E066346A7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pic>
        <p:nvPicPr>
          <p:cNvPr id="3" name="Picture 2" descr="Finnish salty liquorice that have letters printed on them. ">
            <a:extLst>
              <a:ext uri="{FF2B5EF4-FFF2-40B4-BE49-F238E27FC236}">
                <a16:creationId xmlns:a16="http://schemas.microsoft.com/office/drawing/2014/main" id="{7BDB3D5B-C740-0047-895E-B1B9B166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" y="0"/>
            <a:ext cx="9139874" cy="5143499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CF80BE2A-9EEE-9A43-929F-533C1E8708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B2D8114-8D4F-0747-B45D-992F881C04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48351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475535-EB3A-B948-91A9-D3BAC106034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chemeClr val="tx2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: Vastavalo/</a:t>
            </a:r>
            <a:r>
              <a:rPr lang="fi-FI" kern="800" cap="none" spc="0" dirty="0" err="1">
                <a:solidFill>
                  <a:schemeClr val="tx2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chemeClr val="tx2"/>
                </a:solidFill>
                <a:latin typeface="Finlandica" panose="00000500000000000000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412696001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Mämmi, a Finnish easter food made out of rye in a glass bowl. ">
            <a:extLst>
              <a:ext uri="{FF2B5EF4-FFF2-40B4-BE49-F238E27FC236}">
                <a16:creationId xmlns:a16="http://schemas.microsoft.com/office/drawing/2014/main" id="{023BC01A-587C-FA40-A0F8-F76ABA29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223A9A80-3F7A-1E4E-81C9-D2AE0ACDC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9DD3E5B-390E-1A45-8D2B-28E96D796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14C0DB-036D-224F-8744-12A29FC16371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Soili Jussila/Vastavalo</a:t>
            </a:r>
          </a:p>
        </p:txBody>
      </p:sp>
    </p:spTree>
    <p:extLst>
      <p:ext uri="{BB962C8B-B14F-4D97-AF65-F5344CB8AC3E}">
        <p14:creationId xmlns:p14="http://schemas.microsoft.com/office/powerpoint/2010/main" val="4833476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5" y="1769374"/>
            <a:ext cx="8701935" cy="3024336"/>
          </a:xfrm>
        </p:spPr>
        <p:txBody>
          <a:bodyPr/>
          <a:lstStyle/>
          <a:p>
            <a: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  <a:t>UNA HISTORIA </a:t>
            </a:r>
            <a: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  <a:t>	CULINARIA </a:t>
            </a:r>
            <a:b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</a:br>
            <a: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  <a:t>MÚLTIPLES </a:t>
            </a:r>
            <a:r>
              <a:rPr lang="en-GB" sz="6800" b="0" dirty="0" smtClean="0">
                <a:latin typeface="Finlandica" charset="0"/>
                <a:ea typeface="Finlandica" charset="0"/>
                <a:cs typeface="Finlandica" charset="0"/>
              </a:rPr>
              <a:t>	INFLUENCIAS</a:t>
            </a:r>
            <a:endParaRPr lang="en-US" b="0" dirty="0"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29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505049" y="1635646"/>
            <a:ext cx="6163490" cy="26629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La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cultura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culinaria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surge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de la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naturaleza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nórdica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,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pero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también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ha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sido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influenciada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por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el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Oriente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y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el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Occidente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Finlandia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un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país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extenso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cuyas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considerables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diferencias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regionales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s-ES" sz="1600" b="0" cap="none" dirty="0">
                <a:solidFill>
                  <a:srgbClr val="002EA2"/>
                </a:solidFill>
                <a:latin typeface="Finlandica"/>
              </a:rPr>
              <a:t>se pueden apreciar también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en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la mesa del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comedor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.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 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 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5389" y="134778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 person sitting in front of a body of water&#10;holding a bread with a filling. ">
            <a:extLst>
              <a:ext uri="{FF2B5EF4-FFF2-40B4-BE49-F238E27FC236}">
                <a16:creationId xmlns:a16="http://schemas.microsoft.com/office/drawing/2014/main" id="{7BC989CA-D82F-464F-A502-F290623F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26"/>
            <a:ext cx="9144000" cy="5250972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5C944C9D-799B-C944-B8DF-3216859F5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1C533B-8D62-9440-B88D-591E4CBE81A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F</a:t>
            </a: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Julia Kivelä/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0392F09-A292-C54F-A128-7CADB07B9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11728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14193" y="1673225"/>
            <a:ext cx="6265242" cy="2520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Actualmente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, la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comida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goza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de 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un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renacimiento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, a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medida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que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/>
              </a:rPr>
              <a:t>cocineros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combinan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viejas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tradiciones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con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nuevas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influencias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  <a:latin typeface="Finlandica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de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diferentes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partes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 del </a:t>
            </a:r>
            <a:r>
              <a:rPr lang="en-US" sz="1600" b="0" cap="none" dirty="0" err="1">
                <a:solidFill>
                  <a:srgbClr val="002EA2"/>
                </a:solidFill>
                <a:latin typeface="Finlandica"/>
              </a:rPr>
              <a:t>mundo</a:t>
            </a:r>
            <a:r>
              <a:rPr lang="en-US" sz="1600" b="0" cap="none" dirty="0">
                <a:solidFill>
                  <a:srgbClr val="002EA2"/>
                </a:solidFill>
                <a:latin typeface="Finlandica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/>
            </a:endParaRPr>
          </a:p>
          <a:p>
            <a:pPr marL="539750" lvl="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amantes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la comida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viajeros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pueden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disfrutar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de </a:t>
            </a:r>
            <a:b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creaciones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mejores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chefs,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no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sólo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restaurantes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alta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cocina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sino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también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eventos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 comida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callejera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por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todo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el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país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</p:txBody>
      </p:sp>
      <p:cxnSp>
        <p:nvCxnSpPr>
          <p:cNvPr id="17" name="Straight Connector 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08125" y="134778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799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71600" y="2283718"/>
            <a:ext cx="7128792" cy="2088058"/>
          </a:xfrm>
        </p:spPr>
        <p:txBody>
          <a:bodyPr/>
          <a:lstStyle/>
          <a:p>
            <a: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/>
            </a:r>
            <a:b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</a:t>
            </a:r>
            <a: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</a:t>
            </a:r>
            <a:b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COMIDA </a:t>
            </a: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PURA </a:t>
            </a:r>
            <a:b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 smtClean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de LA NATURALEZA</a:t>
            </a: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/>
            </a:r>
            <a:b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</a:br>
            <a:r>
              <a:rPr lang="en-GB" sz="6800" dirty="0">
                <a:solidFill>
                  <a:schemeClr val="tx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IMPOLUTA </a:t>
            </a:r>
            <a:endParaRPr lang="en-US" sz="6800" dirty="0">
              <a:solidFill>
                <a:schemeClr val="tx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31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9420-F512-2D4B-8FBD-E0AA9D27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30.12.2020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C0A5-1E24-9E49-8016-8625391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62DB-9143-7E4D-9673-7B0ABC4B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1F6A1DF-6AF8-0047-92A2-3485AA4E2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-524594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A8EA29A1-72E3-7648-B0A0-0897EA0B88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52320" y="-524594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B005B0-32EA-0A4A-849B-4B745C3C2AC0}"/>
              </a:ext>
            </a:extLst>
          </p:cNvPr>
          <p:cNvSpPr txBox="1">
            <a:spLocks/>
          </p:cNvSpPr>
          <p:nvPr/>
        </p:nvSpPr>
        <p:spPr>
          <a:xfrm>
            <a:off x="2771775" y="4803775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Julia Kivelä/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Visit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Finland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mediabank</a:t>
            </a:r>
            <a:endParaRPr lang="fi-FI" kern="800" cap="none" spc="2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Picture 11" descr="Mushrooms in a Finnish forest.">
            <a:extLst>
              <a:ext uri="{FF2B5EF4-FFF2-40B4-BE49-F238E27FC236}">
                <a16:creationId xmlns:a16="http://schemas.microsoft.com/office/drawing/2014/main" id="{146C6B3E-33F8-1F41-BE7E-01F7FCE5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A6C9C68-D96C-C54C-83C3-5B90E4CB8EEA}"/>
              </a:ext>
            </a:extLst>
          </p:cNvPr>
          <p:cNvSpPr txBox="1">
            <a:spLocks/>
          </p:cNvSpPr>
          <p:nvPr/>
        </p:nvSpPr>
        <p:spPr>
          <a:xfrm>
            <a:off x="2915816" y="4803998"/>
            <a:ext cx="6121400" cy="14287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i-FI" kern="800" cap="none" spc="0" dirty="0" smtClean="0">
                <a:solidFill>
                  <a:srgbClr val="FFFFFF"/>
                </a:solidFill>
                <a:latin typeface="Finlandica" panose="00000500000000000000"/>
              </a:rPr>
              <a:t>Foto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: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Visit</a:t>
            </a:r>
            <a:r>
              <a:rPr lang="fi-FI" kern="800" cap="none" spc="0" dirty="0">
                <a:solidFill>
                  <a:srgbClr val="FFFFFF"/>
                </a:solidFill>
                <a:latin typeface="Finlandica" panose="00000500000000000000"/>
              </a:rPr>
              <a:t> Finland </a:t>
            </a:r>
            <a:r>
              <a:rPr lang="fi-FI" kern="800" cap="none" spc="0" dirty="0" err="1">
                <a:solidFill>
                  <a:srgbClr val="FFFFFF"/>
                </a:solidFill>
                <a:latin typeface="Finlandica" panose="00000500000000000000"/>
              </a:rPr>
              <a:t>mediabank</a:t>
            </a:r>
            <a:endParaRPr lang="fi-FI" kern="800" cap="none" spc="0" dirty="0">
              <a:solidFill>
                <a:srgbClr val="FFFFFF"/>
              </a:solidFill>
              <a:latin typeface="Finlandica" panose="0000050000000000000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6255BA6-4252-3E40-BB95-C3FF846C45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7375" cy="358775"/>
          </a:xfrm>
          <a:custGeom>
            <a:avLst/>
            <a:gdLst>
              <a:gd name="T0" fmla="*/ 2147483646 w 454"/>
              <a:gd name="T1" fmla="*/ 2147483646 h 277"/>
              <a:gd name="T2" fmla="*/ 2147483646 w 454"/>
              <a:gd name="T3" fmla="*/ 2147483646 h 277"/>
              <a:gd name="T4" fmla="*/ 2147483646 w 454"/>
              <a:gd name="T5" fmla="*/ 0 h 277"/>
              <a:gd name="T6" fmla="*/ 2147483646 w 454"/>
              <a:gd name="T7" fmla="*/ 0 h 277"/>
              <a:gd name="T8" fmla="*/ 2147483646 w 454"/>
              <a:gd name="T9" fmla="*/ 2147483646 h 277"/>
              <a:gd name="T10" fmla="*/ 0 w 454"/>
              <a:gd name="T11" fmla="*/ 2147483646 h 277"/>
              <a:gd name="T12" fmla="*/ 2147483646 w 454"/>
              <a:gd name="T13" fmla="*/ 2147483646 h 277"/>
              <a:gd name="T14" fmla="*/ 2147483646 w 454"/>
              <a:gd name="T15" fmla="*/ 2147483646 h 277"/>
              <a:gd name="T16" fmla="*/ 0 w 454"/>
              <a:gd name="T17" fmla="*/ 2147483646 h 277"/>
              <a:gd name="T18" fmla="*/ 0 w 454"/>
              <a:gd name="T19" fmla="*/ 2147483646 h 277"/>
              <a:gd name="T20" fmla="*/ 0 w 454"/>
              <a:gd name="T21" fmla="*/ 2147483646 h 277"/>
              <a:gd name="T22" fmla="*/ 2147483646 w 454"/>
              <a:gd name="T23" fmla="*/ 2147483646 h 277"/>
              <a:gd name="T24" fmla="*/ 2147483646 w 454"/>
              <a:gd name="T25" fmla="*/ 0 h 277"/>
              <a:gd name="T26" fmla="*/ 0 w 454"/>
              <a:gd name="T27" fmla="*/ 0 h 277"/>
              <a:gd name="T28" fmla="*/ 0 w 454"/>
              <a:gd name="T29" fmla="*/ 2147483646 h 277"/>
              <a:gd name="T30" fmla="*/ 2147483646 w 454"/>
              <a:gd name="T31" fmla="*/ 2147483646 h 277"/>
              <a:gd name="T32" fmla="*/ 2147483646 w 454"/>
              <a:gd name="T33" fmla="*/ 2147483646 h 277"/>
              <a:gd name="T34" fmla="*/ 2147483646 w 454"/>
              <a:gd name="T35" fmla="*/ 2147483646 h 277"/>
              <a:gd name="T36" fmla="*/ 2147483646 w 454"/>
              <a:gd name="T37" fmla="*/ 2147483646 h 277"/>
              <a:gd name="T38" fmla="*/ 2147483646 w 454"/>
              <a:gd name="T39" fmla="*/ 2147483646 h 2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78BE7E91-55F4-6347-B240-1C6874E6A5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1950" y="484188"/>
            <a:ext cx="693738" cy="358775"/>
          </a:xfrm>
          <a:custGeom>
            <a:avLst/>
            <a:gdLst>
              <a:gd name="T0" fmla="*/ 2147483646 w 2732"/>
              <a:gd name="T1" fmla="*/ 2147483646 h 1415"/>
              <a:gd name="T2" fmla="*/ 2147483646 w 2732"/>
              <a:gd name="T3" fmla="*/ 2147483646 h 1415"/>
              <a:gd name="T4" fmla="*/ 2147483646 w 2732"/>
              <a:gd name="T5" fmla="*/ 2147483646 h 1415"/>
              <a:gd name="T6" fmla="*/ 2147483646 w 2732"/>
              <a:gd name="T7" fmla="*/ 2147483646 h 1415"/>
              <a:gd name="T8" fmla="*/ 2147483646 w 2732"/>
              <a:gd name="T9" fmla="*/ 2147483646 h 1415"/>
              <a:gd name="T10" fmla="*/ 2147483646 w 2732"/>
              <a:gd name="T11" fmla="*/ 2147483646 h 1415"/>
              <a:gd name="T12" fmla="*/ 2147483646 w 2732"/>
              <a:gd name="T13" fmla="*/ 2147483646 h 1415"/>
              <a:gd name="T14" fmla="*/ 2147483646 w 2732"/>
              <a:gd name="T15" fmla="*/ 2147483646 h 1415"/>
              <a:gd name="T16" fmla="*/ 2147483646 w 2732"/>
              <a:gd name="T17" fmla="*/ 2147483646 h 1415"/>
              <a:gd name="T18" fmla="*/ 2147483646 w 2732"/>
              <a:gd name="T19" fmla="*/ 2147483646 h 1415"/>
              <a:gd name="T20" fmla="*/ 2147483646 w 2732"/>
              <a:gd name="T21" fmla="*/ 2147483646 h 1415"/>
              <a:gd name="T22" fmla="*/ 2147483646 w 2732"/>
              <a:gd name="T23" fmla="*/ 2147483646 h 1415"/>
              <a:gd name="T24" fmla="*/ 2147483646 w 2732"/>
              <a:gd name="T25" fmla="*/ 2147483646 h 1415"/>
              <a:gd name="T26" fmla="*/ 2147483646 w 2732"/>
              <a:gd name="T27" fmla="*/ 2147483646 h 1415"/>
              <a:gd name="T28" fmla="*/ 2147483646 w 2732"/>
              <a:gd name="T29" fmla="*/ 2147483646 h 1415"/>
              <a:gd name="T30" fmla="*/ 2147483646 w 2732"/>
              <a:gd name="T31" fmla="*/ 2147483646 h 1415"/>
              <a:gd name="T32" fmla="*/ 2147483646 w 2732"/>
              <a:gd name="T33" fmla="*/ 2147483646 h 1415"/>
              <a:gd name="T34" fmla="*/ 2147483646 w 2732"/>
              <a:gd name="T35" fmla="*/ 2147483646 h 1415"/>
              <a:gd name="T36" fmla="*/ 2147483646 w 2732"/>
              <a:gd name="T37" fmla="*/ 2147483646 h 1415"/>
              <a:gd name="T38" fmla="*/ 2147483646 w 2732"/>
              <a:gd name="T39" fmla="*/ 2147483646 h 1415"/>
              <a:gd name="T40" fmla="*/ 2147483646 w 2732"/>
              <a:gd name="T41" fmla="*/ 2147483646 h 1415"/>
              <a:gd name="T42" fmla="*/ 2147483646 w 2732"/>
              <a:gd name="T43" fmla="*/ 2147483646 h 1415"/>
              <a:gd name="T44" fmla="*/ 2147483646 w 2732"/>
              <a:gd name="T45" fmla="*/ 2147483646 h 1415"/>
              <a:gd name="T46" fmla="*/ 2147483646 w 2732"/>
              <a:gd name="T47" fmla="*/ 2147483646 h 1415"/>
              <a:gd name="T48" fmla="*/ 2147483646 w 2732"/>
              <a:gd name="T49" fmla="*/ 2147483646 h 1415"/>
              <a:gd name="T50" fmla="*/ 2147483646 w 2732"/>
              <a:gd name="T51" fmla="*/ 2147483646 h 1415"/>
              <a:gd name="T52" fmla="*/ 2147483646 w 2732"/>
              <a:gd name="T53" fmla="*/ 2147483646 h 1415"/>
              <a:gd name="T54" fmla="*/ 2147483646 w 2732"/>
              <a:gd name="T55" fmla="*/ 2147483646 h 1415"/>
              <a:gd name="T56" fmla="*/ 2147483646 w 2732"/>
              <a:gd name="T57" fmla="*/ 2147483646 h 1415"/>
              <a:gd name="T58" fmla="*/ 2147483646 w 2732"/>
              <a:gd name="T59" fmla="*/ 2147483646 h 1415"/>
              <a:gd name="T60" fmla="*/ 2147483646 w 2732"/>
              <a:gd name="T61" fmla="*/ 2147483646 h 1415"/>
              <a:gd name="T62" fmla="*/ 2147483646 w 2732"/>
              <a:gd name="T63" fmla="*/ 2147483646 h 1415"/>
              <a:gd name="T64" fmla="*/ 2147483646 w 2732"/>
              <a:gd name="T65" fmla="*/ 2147483646 h 1415"/>
              <a:gd name="T66" fmla="*/ 2147483646 w 2732"/>
              <a:gd name="T67" fmla="*/ 2147483646 h 1415"/>
              <a:gd name="T68" fmla="*/ 2147483646 w 2732"/>
              <a:gd name="T69" fmla="*/ 2147483646 h 1415"/>
              <a:gd name="T70" fmla="*/ 2147483646 w 2732"/>
              <a:gd name="T71" fmla="*/ 2147483646 h 1415"/>
              <a:gd name="T72" fmla="*/ 2147483646 w 2732"/>
              <a:gd name="T73" fmla="*/ 2147483646 h 1415"/>
              <a:gd name="T74" fmla="*/ 2147483646 w 2732"/>
              <a:gd name="T75" fmla="*/ 2147483646 h 1415"/>
              <a:gd name="T76" fmla="*/ 2147483646 w 2732"/>
              <a:gd name="T77" fmla="*/ 2147483646 h 1415"/>
              <a:gd name="T78" fmla="*/ 2147483646 w 2732"/>
              <a:gd name="T79" fmla="*/ 2147483646 h 1415"/>
              <a:gd name="T80" fmla="*/ 2147483646 w 2732"/>
              <a:gd name="T81" fmla="*/ 2147483646 h 1415"/>
              <a:gd name="T82" fmla="*/ 2147483646 w 2732"/>
              <a:gd name="T83" fmla="*/ 2147483646 h 1415"/>
              <a:gd name="T84" fmla="*/ 2147483646 w 2732"/>
              <a:gd name="T85" fmla="*/ 2147483646 h 1415"/>
              <a:gd name="T86" fmla="*/ 2147483646 w 2732"/>
              <a:gd name="T87" fmla="*/ 2147483646 h 1415"/>
              <a:gd name="T88" fmla="*/ 2147483646 w 2732"/>
              <a:gd name="T89" fmla="*/ 2147483646 h 1415"/>
              <a:gd name="T90" fmla="*/ 2147483646 w 2732"/>
              <a:gd name="T91" fmla="*/ 2147483646 h 1415"/>
              <a:gd name="T92" fmla="*/ 2147483646 w 2732"/>
              <a:gd name="T93" fmla="*/ 2147483646 h 1415"/>
              <a:gd name="T94" fmla="*/ 2147483646 w 2732"/>
              <a:gd name="T95" fmla="*/ 2147483646 h 1415"/>
              <a:gd name="T96" fmla="*/ 2147483646 w 2732"/>
              <a:gd name="T97" fmla="*/ 2147483646 h 1415"/>
              <a:gd name="T98" fmla="*/ 2147483646 w 2732"/>
              <a:gd name="T99" fmla="*/ 2147483646 h 1415"/>
              <a:gd name="T100" fmla="*/ 2147483646 w 2732"/>
              <a:gd name="T101" fmla="*/ 2147483646 h 1415"/>
              <a:gd name="T102" fmla="*/ 2147483646 w 2732"/>
              <a:gd name="T103" fmla="*/ 2147483646 h 1415"/>
              <a:gd name="T104" fmla="*/ 2147483646 w 2732"/>
              <a:gd name="T105" fmla="*/ 2147483646 h 1415"/>
              <a:gd name="T106" fmla="*/ 2147483646 w 2732"/>
              <a:gd name="T107" fmla="*/ 2147483646 h 1415"/>
              <a:gd name="T108" fmla="*/ 2147483646 w 2732"/>
              <a:gd name="T109" fmla="*/ 2147483646 h 1415"/>
              <a:gd name="T110" fmla="*/ 2147483646 w 2732"/>
              <a:gd name="T111" fmla="*/ 2147483646 h 1415"/>
              <a:gd name="T112" fmla="*/ 2147483646 w 2732"/>
              <a:gd name="T113" fmla="*/ 2147483646 h 1415"/>
              <a:gd name="T114" fmla="*/ 2147483646 w 2732"/>
              <a:gd name="T115" fmla="*/ 2147483646 h 1415"/>
              <a:gd name="T116" fmla="*/ 2147483646 w 2732"/>
              <a:gd name="T117" fmla="*/ 2147483646 h 1415"/>
              <a:gd name="T118" fmla="*/ 2147483646 w 2732"/>
              <a:gd name="T119" fmla="*/ 2147483646 h 1415"/>
              <a:gd name="T120" fmla="*/ 2147483646 w 2732"/>
              <a:gd name="T121" fmla="*/ 2147483646 h 1415"/>
              <a:gd name="T122" fmla="*/ 2147483646 w 2732"/>
              <a:gd name="T123" fmla="*/ 2147483646 h 1415"/>
              <a:gd name="T124" fmla="*/ 2147483646 w 2732"/>
              <a:gd name="T125" fmla="*/ 2147483646 h 14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9821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824" y="841226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LA COMIDA FINLANDESA ES TANTO </a:t>
            </a:r>
            <a:r>
              <a:rPr lang="en-US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PURA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  <a:p>
            <a:r>
              <a:rPr lang="en-US" sz="2400" dirty="0">
                <a:solidFill>
                  <a:srgbClr val="002EA2"/>
                </a:solidFill>
                <a:latin typeface="Finlandica Bold" panose="00000800000000000000" pitchFamily="2" charset="0"/>
              </a:rPr>
              <a:t>COMO </a:t>
            </a:r>
            <a:r>
              <a:rPr lang="en-US" sz="2400" dirty="0" smtClean="0">
                <a:solidFill>
                  <a:srgbClr val="002EA2"/>
                </a:solidFill>
                <a:latin typeface="Finlandica Bold" panose="00000800000000000000" pitchFamily="2" charset="0"/>
              </a:rPr>
              <a:t>SALVAJE.</a:t>
            </a:r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523824" y="1529707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Gracias a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variación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extrema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de 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luz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temperatura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sabores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son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claros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fuertes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suficientes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por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sí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mismos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La comida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finlandesa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 la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vez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bueno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para la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salud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y </a:t>
            </a:r>
            <a:r>
              <a:rPr lang="en-US" sz="1600" b="0" cap="none" dirty="0" err="1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apetitosa</a:t>
            </a:r>
            <a:r>
              <a:rPr lang="en-US" sz="1600" b="0" cap="none" dirty="0" smtClean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. </a:t>
            </a: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visitantes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tienen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acceso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excepcionalmente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cercano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al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origen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local de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su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comida,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ya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sea </a:t>
            </a:r>
            <a:r>
              <a:rPr lang="en-US" sz="1600" b="0" cap="none" dirty="0" err="1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 el campo, el mar o la ciudad.</a:t>
            </a:r>
          </a:p>
          <a:p>
            <a:pPr marL="539750" indent="-285750">
              <a:lnSpc>
                <a:spcPct val="100000"/>
              </a:lnSpc>
              <a:buFont typeface="Arial"/>
              <a:buChar char="•"/>
              <a:tabLst>
                <a:tab pos="536575" algn="l"/>
              </a:tabLst>
            </a:pPr>
            <a:endParaRPr lang="en-US" sz="1600" b="0" cap="none" dirty="0">
              <a:solidFill>
                <a:srgbClr val="002EA2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cxnSp>
        <p:nvCxnSpPr>
          <p:cNvPr id="8" name="Straight Connector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8037" y="329183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8037" y="249974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158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ood_ARIAL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Food_ARIAL</Template>
  <TotalTime>3042</TotalTime>
  <Words>622</Words>
  <Application>Microsoft Office PowerPoint</Application>
  <PresentationFormat>On-screen Show (16:9)</PresentationFormat>
  <Paragraphs>112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Finlandica</vt:lpstr>
      <vt:lpstr>Finlandica Bold</vt:lpstr>
      <vt:lpstr>Food_ARIAL</vt:lpstr>
      <vt:lpstr>PowerPoint Presentation</vt:lpstr>
      <vt:lpstr>PowerPoint Presentation</vt:lpstr>
      <vt:lpstr>UNA HISTORIA  CULINARIA  DE MÚLTIPLES  INFLUENCIAS</vt:lpstr>
      <vt:lpstr>PowerPoint Presentation</vt:lpstr>
      <vt:lpstr>PowerPoint Presentation</vt:lpstr>
      <vt:lpstr>PowerPoint Presentation</vt:lpstr>
      <vt:lpstr>    COMIDA PURA  de LA NATURALEZA IMPOLUTA </vt:lpstr>
      <vt:lpstr>PowerPoint Presentation</vt:lpstr>
      <vt:lpstr>PowerPoint Presentation</vt:lpstr>
      <vt:lpstr>Los mejores SABORES pAra PROBAR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for food lovers</dc:title>
  <dc:creator>vnkrissan</dc:creator>
  <cp:lastModifiedBy>Tuohisaari Annika</cp:lastModifiedBy>
  <cp:revision>87</cp:revision>
  <cp:lastPrinted>2015-12-10T08:59:26Z</cp:lastPrinted>
  <dcterms:created xsi:type="dcterms:W3CDTF">2015-11-18T11:02:52Z</dcterms:created>
  <dcterms:modified xsi:type="dcterms:W3CDTF">2020-12-30T11:47:16Z</dcterms:modified>
</cp:coreProperties>
</file>