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2" r:id="rId2"/>
  </p:sldMasterIdLst>
  <p:notesMasterIdLst>
    <p:notesMasterId r:id="rId33"/>
  </p:notesMasterIdLst>
  <p:handoutMasterIdLst>
    <p:handoutMasterId r:id="rId34"/>
  </p:handoutMasterIdLst>
  <p:sldIdLst>
    <p:sldId id="257" r:id="rId3"/>
    <p:sldId id="260" r:id="rId4"/>
    <p:sldId id="264" r:id="rId5"/>
    <p:sldId id="273" r:id="rId6"/>
    <p:sldId id="275" r:id="rId7"/>
    <p:sldId id="276" r:id="rId8"/>
    <p:sldId id="277" r:id="rId9"/>
    <p:sldId id="278" r:id="rId10"/>
    <p:sldId id="310" r:id="rId11"/>
    <p:sldId id="280" r:id="rId12"/>
    <p:sldId id="301" r:id="rId13"/>
    <p:sldId id="282" r:id="rId14"/>
    <p:sldId id="283" r:id="rId15"/>
    <p:sldId id="306" r:id="rId16"/>
    <p:sldId id="285" r:id="rId17"/>
    <p:sldId id="286" r:id="rId18"/>
    <p:sldId id="287" r:id="rId19"/>
    <p:sldId id="302" r:id="rId20"/>
    <p:sldId id="289" r:id="rId21"/>
    <p:sldId id="305" r:id="rId22"/>
    <p:sldId id="291" r:id="rId23"/>
    <p:sldId id="294" r:id="rId24"/>
    <p:sldId id="292" r:id="rId25"/>
    <p:sldId id="293" r:id="rId26"/>
    <p:sldId id="308" r:id="rId27"/>
    <p:sldId id="295" r:id="rId28"/>
    <p:sldId id="297" r:id="rId29"/>
    <p:sldId id="298" r:id="rId30"/>
    <p:sldId id="299" r:id="rId31"/>
    <p:sldId id="311" r:id="rId32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388" autoAdjust="0"/>
  </p:normalViewPr>
  <p:slideViewPr>
    <p:cSldViewPr showGuides="1">
      <p:cViewPr varScale="1">
        <p:scale>
          <a:sx n="131" d="100"/>
          <a:sy n="131" d="100"/>
        </p:scale>
        <p:origin x="666" y="120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</p:guideLst>
    </p:cSldViewPr>
  </p:slideViewPr>
  <p:outlineViewPr>
    <p:cViewPr>
      <p:scale>
        <a:sx n="33" d="100"/>
        <a:sy n="33" d="100"/>
      </p:scale>
      <p:origin x="0" y="-2596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68A-C5CD-48D6-8084-81464DC378B1}" type="datetimeFigureOut">
              <a:rPr lang="fi-FI" sz="800" smtClean="0"/>
              <a:t>30.12.2020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F012230E-46B9-4165-8898-A333A13AD8A2}" type="datetimeFigureOut">
              <a:rPr lang="fi-FI" smtClean="0"/>
              <a:pPr/>
              <a:t>30.12.2020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6897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537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8323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26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DEA8-9BD5-0C44-913D-A31C1281868F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D5B0E4-9D3D-1B43-812D-DC44E791024D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14F9-EB2B-0D4F-8F28-271F12107DB4}" type="datetime1">
              <a:rPr lang="fi-FI" smtClean="0"/>
              <a:t>30.12.2020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E6EC-92F7-6B4E-8279-5EB71B38C0C5}" type="datetime1">
              <a:rPr lang="fi-FI" smtClean="0"/>
              <a:t>30.12.2020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0B84-8DDB-8C40-AD8F-F50D046CC222}" type="datetime1">
              <a:rPr lang="fi-FI" smtClean="0"/>
              <a:t>30.12.2020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3E03-6B74-054C-8C1B-76808F4A963F}" type="datetime1">
              <a:rPr lang="fi-FI" smtClean="0"/>
              <a:t>30.12.2020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5A40-F9D2-9F41-9B67-6B25AE089B08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3A67-8930-2C4B-8A90-863E1F9BC8A2}" type="datetime1">
              <a:rPr lang="fi-FI" smtClean="0"/>
              <a:t>30.12.2020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FF73-6F0C-C549-A81B-BD4518F8C2F1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1219C-CC65-A542-8DC7-51655A330D86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EC306-42DD-6D4F-9E16-BE9B3280393F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1757-E20E-604B-9756-4A12243286F2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2011-BF93-9647-A265-1814C6D8624D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6F99EF-3FC0-E447-A2D4-A4C2515297EF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9C2F-8A8A-2C41-8FED-B9EAA7D2E2FE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26A0E-0851-E14C-9288-F734202D7CC6}" type="datetime1">
              <a:rPr lang="fi-FI" smtClean="0"/>
              <a:t>30.12.2020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5CF5E0E5-8AA0-704A-AD7D-94A7C6D4DDB2}" type="datetime1">
              <a:rPr lang="fi-FI" noProof="0" smtClean="0"/>
              <a:t>30.12.2020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30.12.2020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89631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BFA01C-A23F-0A47-AE42-7777CA2232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988193"/>
            <a:ext cx="2736850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En </a:t>
            </a:r>
            <a:r>
              <a:rPr lang="es-ES" dirty="0"/>
              <a:t>2018, la facturación</a:t>
            </a:r>
          </a:p>
          <a:p>
            <a:pPr marL="0" indent="0">
              <a:buNone/>
            </a:pPr>
            <a:r>
              <a:rPr lang="es-ES" dirty="0"/>
              <a:t>del negocio del sector del diseño fue de alrededor de </a:t>
            </a:r>
            <a:r>
              <a:rPr lang="es-ES" b="1" dirty="0"/>
              <a:t>12 300 millones </a:t>
            </a:r>
            <a:r>
              <a:rPr lang="es-ES" dirty="0"/>
              <a:t>de euros.</a:t>
            </a:r>
            <a:endParaRPr lang="en-GB" dirty="0"/>
          </a:p>
          <a:p>
            <a:pPr marL="0" indent="0">
              <a:buNone/>
            </a:pPr>
            <a:r>
              <a:rPr lang="es-ES" dirty="0"/>
              <a:t>La competencia en diseño </a:t>
            </a:r>
            <a:r>
              <a:rPr lang="es-ES" dirty="0" smtClean="0"/>
              <a:t>se utiliza </a:t>
            </a:r>
            <a:r>
              <a:rPr lang="es-ES" dirty="0"/>
              <a:t>en casi todas las áreas de negocio, desde los servicios a la industria pesada.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900" dirty="0" smtClean="0"/>
              <a:t>Fuente: </a:t>
            </a:r>
            <a:r>
              <a:rPr lang="en-GB" sz="900" dirty="0"/>
              <a:t>www.ornamo.fi</a:t>
            </a:r>
          </a:p>
        </p:txBody>
      </p:sp>
      <p:pic>
        <p:nvPicPr>
          <p:cNvPr id="6" name="Picture Placeholder 10" descr="A pack of Sulapac straws.">
            <a:extLst>
              <a:ext uri="{FF2B5EF4-FFF2-40B4-BE49-F238E27FC236}">
                <a16:creationId xmlns:a16="http://schemas.microsoft.com/office/drawing/2014/main" id="{D78FF778-F91E-7C4A-A3A0-9AD7E667B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r="12562"/>
          <a:stretch>
            <a:fillRect/>
          </a:stretch>
        </p:blipFill>
        <p:spPr>
          <a:xfrm>
            <a:off x="5292725" y="0"/>
            <a:ext cx="3851275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89D0BA-B82B-DD4F-90CD-9FE51A075691}"/>
              </a:ext>
            </a:extLst>
          </p:cNvPr>
          <p:cNvSpPr txBox="1">
            <a:spLocks/>
          </p:cNvSpPr>
          <p:nvPr/>
        </p:nvSpPr>
        <p:spPr>
          <a:xfrm>
            <a:off x="4283968" y="4588593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 smtClean="0">
                <a:latin typeface="Finlandica" pitchFamily="2" charset="77"/>
              </a:rPr>
              <a:t>Sulapac</a:t>
            </a:r>
            <a:r>
              <a:rPr lang="en-GB" sz="900" b="1" dirty="0" smtClean="0">
                <a:latin typeface="Finlandica" pitchFamily="2" charset="77"/>
              </a:rPr>
              <a:t> straws (</a:t>
            </a:r>
            <a:r>
              <a:rPr lang="en-GB" sz="900" b="1" dirty="0" err="1" smtClean="0">
                <a:latin typeface="Finlandica" pitchFamily="2" charset="77"/>
              </a:rPr>
              <a:t>pajitas</a:t>
            </a:r>
            <a:r>
              <a:rPr lang="en-GB" sz="900" b="1" dirty="0" smtClean="0">
                <a:latin typeface="Finlandica" pitchFamily="2" charset="77"/>
              </a:rPr>
              <a:t> </a:t>
            </a:r>
            <a:r>
              <a:rPr lang="en-GB" sz="900" b="1" dirty="0" err="1" smtClean="0">
                <a:latin typeface="Finlandica" pitchFamily="2" charset="77"/>
              </a:rPr>
              <a:t>Sulapac</a:t>
            </a:r>
            <a:r>
              <a:rPr lang="en-GB" sz="900" b="1" dirty="0" smtClean="0">
                <a:latin typeface="Finlandica" pitchFamily="2" charset="77"/>
              </a:rPr>
              <a:t>)</a:t>
            </a:r>
            <a:endParaRPr lang="en-GB" sz="900" b="1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 err="1" smtClean="0"/>
              <a:t>Foto</a:t>
            </a:r>
            <a:r>
              <a:rPr lang="en-GB" sz="900" dirty="0" smtClean="0"/>
              <a:t>: </a:t>
            </a:r>
            <a:r>
              <a:rPr lang="en-GB" sz="900" dirty="0" err="1"/>
              <a:t>Sulapac</a:t>
            </a:r>
            <a:endParaRPr lang="en-GB" sz="90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542925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59582"/>
            <a:ext cx="2808312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La </a:t>
            </a:r>
            <a:r>
              <a:rPr lang="es-ES" dirty="0"/>
              <a:t>competencia en diseño </a:t>
            </a:r>
            <a:r>
              <a:rPr lang="es-ES" dirty="0" smtClean="0"/>
              <a:t>relacionada </a:t>
            </a:r>
            <a:r>
              <a:rPr lang="es-ES" dirty="0"/>
              <a:t>con la economía circular y el desarrollo sostenible ha llegado a ser particularmente actual.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Placeholder 5" descr="Over-ear headphones. ">
            <a:extLst>
              <a:ext uri="{FF2B5EF4-FFF2-40B4-BE49-F238E27FC236}">
                <a16:creationId xmlns:a16="http://schemas.microsoft.com/office/drawing/2014/main" id="{7A17551B-E1AE-0C47-9746-ADB9374D23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r="12562"/>
          <a:stretch>
            <a:fillRect/>
          </a:stretch>
        </p:blipFill>
        <p:spPr/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076EF5-E88D-A74B-A039-5BAAE25B10AA}"/>
              </a:ext>
            </a:extLst>
          </p:cNvPr>
          <p:cNvSpPr txBox="1">
            <a:spLocks/>
          </p:cNvSpPr>
          <p:nvPr/>
        </p:nvSpPr>
        <p:spPr>
          <a:xfrm>
            <a:off x="3563888" y="4371950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Korvaa</a:t>
            </a:r>
            <a:r>
              <a:rPr lang="en-GB" sz="900" b="1" dirty="0">
                <a:latin typeface="Finlandica" pitchFamily="2" charset="77"/>
              </a:rPr>
              <a:t>, </a:t>
            </a:r>
            <a:r>
              <a:rPr lang="en-GB" sz="900" b="1" dirty="0" err="1">
                <a:latin typeface="Finlandica" pitchFamily="2" charset="77"/>
              </a:rPr>
              <a:t>auriculares</a:t>
            </a:r>
            <a:r>
              <a:rPr lang="en-GB" sz="900" b="1" dirty="0">
                <a:latin typeface="Finlandica" pitchFamily="2" charset="77"/>
              </a:rPr>
              <a:t> de </a:t>
            </a:r>
            <a:r>
              <a:rPr lang="en-GB" sz="900" b="1" dirty="0" err="1">
                <a:latin typeface="Finlandica" pitchFamily="2" charset="77"/>
              </a:rPr>
              <a:t>concepto</a:t>
            </a:r>
            <a:endParaRPr lang="en-GB" sz="900" b="1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/>
              <a:t>The </a:t>
            </a:r>
            <a:r>
              <a:rPr lang="en-GB" sz="900" dirty="0" err="1"/>
              <a:t>Korvaa</a:t>
            </a:r>
            <a:r>
              <a:rPr lang="en-GB" sz="900" dirty="0"/>
              <a:t> Initiative </a:t>
            </a:r>
          </a:p>
          <a:p>
            <a:pPr marL="0" indent="0">
              <a:buNone/>
            </a:pPr>
            <a:r>
              <a:rPr lang="en-GB" sz="900" dirty="0" err="1"/>
              <a:t>Diseño</a:t>
            </a:r>
            <a:r>
              <a:rPr lang="en-GB" sz="900" dirty="0"/>
              <a:t>: </a:t>
            </a:r>
            <a:r>
              <a:rPr lang="en-GB" sz="900" dirty="0" err="1"/>
              <a:t>Aivan</a:t>
            </a:r>
            <a:endParaRPr lang="en-GB" sz="90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446710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60201"/>
            <a:ext cx="2520280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Otra </a:t>
            </a:r>
            <a:r>
              <a:rPr lang="es-ES" dirty="0"/>
              <a:t>tendencia actual es el diseño de entornos digitales.</a:t>
            </a:r>
            <a:r>
              <a:rPr lang="en-GB" dirty="0"/>
              <a:t> </a:t>
            </a:r>
            <a:r>
              <a:rPr lang="es-ES" dirty="0"/>
              <a:t>Está </a:t>
            </a:r>
            <a:r>
              <a:rPr lang="es-ES" dirty="0" smtClean="0"/>
              <a:t>influenciado </a:t>
            </a:r>
            <a:r>
              <a:rPr lang="es-ES" dirty="0"/>
              <a:t>también por nuevas formas de consumir y </a:t>
            </a:r>
            <a:r>
              <a:rPr lang="es-ES" dirty="0" smtClean="0"/>
              <a:t>comportarse, </a:t>
            </a:r>
            <a:r>
              <a:rPr lang="es-ES" dirty="0"/>
              <a:t>como compartir </a:t>
            </a:r>
            <a:r>
              <a:rPr lang="es-ES" dirty="0" smtClean="0"/>
              <a:t>y alquilar</a:t>
            </a:r>
            <a:r>
              <a:rPr lang="es-ES" dirty="0"/>
              <a:t>.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Placeholder 5" descr="Multiple smartphones. ">
            <a:extLst>
              <a:ext uri="{FF2B5EF4-FFF2-40B4-BE49-F238E27FC236}">
                <a16:creationId xmlns:a16="http://schemas.microsoft.com/office/drawing/2014/main" id="{A02CE4FF-89EE-484D-ABF9-79EAB57905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1" r="21921"/>
          <a:stretch>
            <a:fillRect/>
          </a:stretch>
        </p:blipFill>
        <p:spPr/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049BDF-D138-C440-9682-8BC662A3E8D7}"/>
              </a:ext>
            </a:extLst>
          </p:cNvPr>
          <p:cNvSpPr txBox="1">
            <a:spLocks/>
          </p:cNvSpPr>
          <p:nvPr/>
        </p:nvSpPr>
        <p:spPr>
          <a:xfrm>
            <a:off x="3347864" y="4299942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Hive Helsinki Coding </a:t>
            </a:r>
            <a:r>
              <a:rPr lang="en-GB" sz="900" b="1" dirty="0" smtClean="0">
                <a:latin typeface="Finlandica" pitchFamily="2" charset="77"/>
              </a:rPr>
              <a:t>School (Hive Helsinki, </a:t>
            </a:r>
          </a:p>
          <a:p>
            <a:pPr marL="0" indent="0">
              <a:buNone/>
            </a:pPr>
            <a:r>
              <a:rPr lang="en-GB" sz="900" b="1" dirty="0" err="1" smtClean="0">
                <a:latin typeface="Finlandica" pitchFamily="2" charset="77"/>
              </a:rPr>
              <a:t>escuela</a:t>
            </a:r>
            <a:r>
              <a:rPr lang="en-GB" sz="900" b="1" dirty="0" smtClean="0">
                <a:latin typeface="Finlandica" pitchFamily="2" charset="77"/>
              </a:rPr>
              <a:t> de </a:t>
            </a:r>
            <a:r>
              <a:rPr lang="en-GB" sz="900" b="1" dirty="0" err="1" smtClean="0">
                <a:latin typeface="Finlandica" pitchFamily="2" charset="77"/>
              </a:rPr>
              <a:t>codificación</a:t>
            </a:r>
            <a:r>
              <a:rPr lang="en-GB" sz="900" b="1" dirty="0" smtClean="0">
                <a:latin typeface="Finlandica" pitchFamily="2" charset="77"/>
              </a:rPr>
              <a:t>)</a:t>
            </a:r>
            <a:endParaRPr lang="en-GB" sz="900" b="1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/>
              <a:t>Hive Helsinki Foundation</a:t>
            </a:r>
          </a:p>
          <a:p>
            <a:pPr marL="0" indent="0">
              <a:buNone/>
            </a:pPr>
            <a:r>
              <a:rPr lang="en-GB" sz="900" dirty="0" err="1"/>
              <a:t>Diseño</a:t>
            </a:r>
            <a:r>
              <a:rPr lang="en-GB" sz="900" dirty="0"/>
              <a:t> / </a:t>
            </a:r>
            <a:r>
              <a:rPr lang="en-GB" sz="900" dirty="0" err="1"/>
              <a:t>foto</a:t>
            </a:r>
            <a:r>
              <a:rPr lang="en-GB" sz="900" dirty="0"/>
              <a:t>: </a:t>
            </a:r>
            <a:r>
              <a:rPr lang="en-GB" sz="900" dirty="0" err="1"/>
              <a:t>Kuudes</a:t>
            </a:r>
            <a:r>
              <a:rPr lang="en-GB" sz="1000" dirty="0"/>
              <a:t/>
            </a:r>
            <a:br>
              <a:rPr lang="en-GB" sz="1000" dirty="0"/>
            </a:b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494915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60201"/>
            <a:ext cx="2448272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El </a:t>
            </a:r>
            <a:r>
              <a:rPr lang="es-ES" dirty="0"/>
              <a:t>objetivo es aumentar el uso de la </a:t>
            </a:r>
            <a:r>
              <a:rPr lang="es-ES" dirty="0" smtClean="0"/>
              <a:t>competencia </a:t>
            </a:r>
            <a:r>
              <a:rPr lang="es-ES" dirty="0"/>
              <a:t>en diseño, </a:t>
            </a:r>
            <a:r>
              <a:rPr lang="es-ES" dirty="0" smtClean="0"/>
              <a:t>especialmente </a:t>
            </a:r>
            <a:r>
              <a:rPr lang="es-ES" dirty="0"/>
              <a:t>a nivel estratégico de </a:t>
            </a:r>
            <a:r>
              <a:rPr lang="es-ES" dirty="0" smtClean="0"/>
              <a:t>los negocios</a:t>
            </a:r>
            <a:r>
              <a:rPr lang="es-ES" dirty="0"/>
              <a:t>, </a:t>
            </a:r>
            <a:r>
              <a:rPr lang="es-ES" dirty="0"/>
              <a:t>cuando </a:t>
            </a:r>
            <a:r>
              <a:rPr lang="es-ES" dirty="0" smtClean="0"/>
              <a:t>puede influir más eficazmente en </a:t>
            </a:r>
            <a:r>
              <a:rPr lang="es-ES" dirty="0"/>
              <a:t>el negocio.</a:t>
            </a:r>
            <a:endParaRPr lang="en-GB" dirty="0"/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9" name="Picture Placeholder 8" descr="A wooden bathtub. ">
            <a:extLst>
              <a:ext uri="{FF2B5EF4-FFF2-40B4-BE49-F238E27FC236}">
                <a16:creationId xmlns:a16="http://schemas.microsoft.com/office/drawing/2014/main" id="{EF5C4303-D89A-314D-9BC5-34097AE577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14CA1A-FA23-9D4F-B725-5035591D002B}"/>
              </a:ext>
            </a:extLst>
          </p:cNvPr>
          <p:cNvSpPr txBox="1">
            <a:spLocks/>
          </p:cNvSpPr>
          <p:nvPr/>
        </p:nvSpPr>
        <p:spPr>
          <a:xfrm>
            <a:off x="3491880" y="4515966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Woodio</a:t>
            </a:r>
            <a:r>
              <a:rPr lang="en-GB" sz="900" b="1" dirty="0">
                <a:latin typeface="Finlandica" pitchFamily="2" charset="77"/>
              </a:rPr>
              <a:t> </a:t>
            </a:r>
            <a:r>
              <a:rPr lang="en-GB" sz="900" b="1" dirty="0" smtClean="0">
                <a:latin typeface="Finlandica" pitchFamily="2" charset="77"/>
              </a:rPr>
              <a:t>bathtub </a:t>
            </a:r>
            <a:r>
              <a:rPr lang="en-GB" sz="900" b="1" dirty="0">
                <a:latin typeface="Finlandica" pitchFamily="2" charset="77"/>
              </a:rPr>
              <a:t>(</a:t>
            </a:r>
            <a:r>
              <a:rPr lang="en-GB" sz="900" b="1" dirty="0" err="1">
                <a:latin typeface="Finlandica" pitchFamily="2" charset="77"/>
              </a:rPr>
              <a:t>Bañera</a:t>
            </a:r>
            <a:r>
              <a:rPr lang="en-GB" sz="900" b="1" dirty="0">
                <a:latin typeface="Finlandica" pitchFamily="2" charset="77"/>
              </a:rPr>
              <a:t> </a:t>
            </a:r>
            <a:r>
              <a:rPr lang="en-GB" sz="900" b="1" dirty="0" err="1">
                <a:latin typeface="Finlandica" pitchFamily="2" charset="77"/>
              </a:rPr>
              <a:t>Woodio</a:t>
            </a:r>
            <a:r>
              <a:rPr lang="en-GB" sz="900" b="1" dirty="0">
                <a:latin typeface="Finlandica" pitchFamily="2" charset="77"/>
              </a:rPr>
              <a:t>) </a:t>
            </a:r>
          </a:p>
          <a:p>
            <a:pPr marL="0" indent="0">
              <a:buNone/>
            </a:pPr>
            <a:r>
              <a:rPr lang="en-GB" sz="900" dirty="0" err="1"/>
              <a:t>Foto</a:t>
            </a:r>
            <a:r>
              <a:rPr lang="en-GB" sz="900" dirty="0"/>
              <a:t>: </a:t>
            </a:r>
            <a:r>
              <a:rPr lang="en-GB" sz="900" dirty="0" err="1"/>
              <a:t>Martti</a:t>
            </a:r>
            <a:r>
              <a:rPr lang="en-GB" sz="900" dirty="0"/>
              <a:t> </a:t>
            </a:r>
            <a:r>
              <a:rPr lang="en-GB" sz="900" dirty="0" err="1"/>
              <a:t>Järvi</a:t>
            </a:r>
            <a:r>
              <a:rPr lang="en-GB" sz="900" dirty="0"/>
              <a:t> / </a:t>
            </a:r>
            <a:r>
              <a:rPr lang="en-GB" sz="900" dirty="0" err="1"/>
              <a:t>Woodio</a:t>
            </a:r>
            <a:r>
              <a:rPr lang="en-GB" sz="900" dirty="0"/>
              <a:t> Oy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982406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6F2425C-5ECD-FA45-9E78-88EA7B92F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49" y="2139702"/>
            <a:ext cx="5473701" cy="1295524"/>
          </a:xfrm>
        </p:spPr>
        <p:txBody>
          <a:bodyPr/>
          <a:lstStyle/>
          <a:p>
            <a:r>
              <a:rPr lang="en-GB" dirty="0"/>
              <a:t>El </a:t>
            </a:r>
            <a:r>
              <a:rPr lang="es-ES" dirty="0"/>
              <a:t>diseño forma parte </a:t>
            </a:r>
            <a:r>
              <a:rPr lang="en-GB" dirty="0"/>
              <a:t>de </a:t>
            </a:r>
            <a:r>
              <a:rPr lang="es-ES" dirty="0"/>
              <a:t>la toma de decisiones nacional.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476699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060201"/>
            <a:ext cx="2592834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El </a:t>
            </a:r>
            <a:r>
              <a:rPr lang="es-ES" dirty="0"/>
              <a:t>primer programa nacional de políticas de diseño, </a:t>
            </a:r>
            <a:r>
              <a:rPr lang="es-ES" i="1" dirty="0" err="1"/>
              <a:t>Muotoilu</a:t>
            </a:r>
            <a:r>
              <a:rPr lang="es-ES" i="1" dirty="0"/>
              <a:t> 2005!</a:t>
            </a:r>
            <a:r>
              <a:rPr lang="es-ES" dirty="0"/>
              <a:t>, se lanzó en 1999,  convirtiéndolo en el primero del mundo. El segundo programa nacional de diseño, </a:t>
            </a:r>
            <a:r>
              <a:rPr lang="es-ES" i="1" dirty="0" err="1"/>
              <a:t>Design</a:t>
            </a:r>
            <a:r>
              <a:rPr lang="es-ES" i="1" dirty="0"/>
              <a:t> </a:t>
            </a:r>
            <a:r>
              <a:rPr lang="es-ES" i="1" dirty="0" err="1"/>
              <a:t>Finland</a:t>
            </a:r>
            <a:r>
              <a:rPr lang="es-ES" dirty="0"/>
              <a:t>, se lanzó en </a:t>
            </a:r>
            <a:r>
              <a:rPr lang="es-ES" dirty="0" smtClean="0"/>
              <a:t>2013.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21" name="Picture Placeholder 20" descr="Many yellow objects, a hand is holding one of them. ">
            <a:extLst>
              <a:ext uri="{FF2B5EF4-FFF2-40B4-BE49-F238E27FC236}">
                <a16:creationId xmlns:a16="http://schemas.microsoft.com/office/drawing/2014/main" id="{71E6C303-A007-C442-B86B-915C0B55F3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" b="1154"/>
          <a:stretch>
            <a:fillRect/>
          </a:stretch>
        </p:blipFill>
        <p:spPr/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36CF04-5760-754A-8846-F06714E695AD}"/>
              </a:ext>
            </a:extLst>
          </p:cNvPr>
          <p:cNvSpPr txBox="1">
            <a:spLocks/>
          </p:cNvSpPr>
          <p:nvPr/>
        </p:nvSpPr>
        <p:spPr>
          <a:xfrm>
            <a:off x="3995936" y="4372569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Samples (</a:t>
            </a:r>
            <a:r>
              <a:rPr lang="en-GB" sz="900" b="1" dirty="0" err="1">
                <a:latin typeface="Finlandica" pitchFamily="2" charset="77"/>
              </a:rPr>
              <a:t>Muestras</a:t>
            </a:r>
            <a:r>
              <a:rPr lang="en-GB" sz="900" b="1" dirty="0">
                <a:latin typeface="Finlandica" pitchFamily="2" charset="77"/>
              </a:rPr>
              <a:t>)</a:t>
            </a:r>
            <a:endParaRPr lang="en-GB" sz="900" dirty="0"/>
          </a:p>
          <a:p>
            <a:pPr marL="0" indent="0">
              <a:buNone/>
            </a:pPr>
            <a:r>
              <a:rPr lang="en-GB" sz="900" dirty="0" err="1"/>
              <a:t>Omuus</a:t>
            </a:r>
            <a:endParaRPr lang="en-GB" sz="900" dirty="0"/>
          </a:p>
          <a:p>
            <a:pPr marL="0" indent="0">
              <a:buNone/>
            </a:pPr>
            <a:r>
              <a:rPr lang="en-GB" sz="900" dirty="0" err="1"/>
              <a:t>Foto</a:t>
            </a:r>
            <a:r>
              <a:rPr lang="en-GB" sz="900" dirty="0"/>
              <a:t>: Simo </a:t>
            </a:r>
            <a:r>
              <a:rPr lang="en-GB" sz="900" dirty="0" err="1"/>
              <a:t>Viitanen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965349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59582"/>
            <a:ext cx="2448272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El negocio, </a:t>
            </a:r>
            <a:r>
              <a:rPr lang="es-ES" dirty="0"/>
              <a:t>la industria y la </a:t>
            </a:r>
            <a:r>
              <a:rPr lang="es-ES" dirty="0" smtClean="0"/>
              <a:t>fabricación de diseño</a:t>
            </a:r>
            <a:r>
              <a:rPr lang="es-ES" b="1" dirty="0" smtClean="0"/>
              <a:t> </a:t>
            </a:r>
            <a:r>
              <a:rPr lang="es-ES" dirty="0"/>
              <a:t>cuentan con el apoyo de varios programas del </a:t>
            </a:r>
            <a:r>
              <a:rPr lang="es-ES" dirty="0" smtClean="0"/>
              <a:t>Estado </a:t>
            </a:r>
            <a:r>
              <a:rPr lang="es-ES" dirty="0"/>
              <a:t>y organizaciones públicas.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Placeholder 5" descr="A small boat in water. ">
            <a:extLst>
              <a:ext uri="{FF2B5EF4-FFF2-40B4-BE49-F238E27FC236}">
                <a16:creationId xmlns:a16="http://schemas.microsoft.com/office/drawing/2014/main" id="{C97F72FB-CB21-A746-A3BF-B42DF5652B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5" r="28985"/>
          <a:stretch>
            <a:fillRect/>
          </a:stretch>
        </p:blipFill>
        <p:spPr/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BEE2D7-80A2-ED41-8FE2-4493AF6D5C14}"/>
              </a:ext>
            </a:extLst>
          </p:cNvPr>
          <p:cNvSpPr txBox="1">
            <a:spLocks/>
          </p:cNvSpPr>
          <p:nvPr/>
        </p:nvSpPr>
        <p:spPr>
          <a:xfrm>
            <a:off x="3059832" y="4371950"/>
            <a:ext cx="3089143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Skand</a:t>
            </a:r>
            <a:r>
              <a:rPr lang="en-GB" sz="900" b="1" dirty="0">
                <a:latin typeface="Finlandica" pitchFamily="2" charset="77"/>
              </a:rPr>
              <a:t> electric boat (</a:t>
            </a:r>
            <a:r>
              <a:rPr lang="es-ES" sz="900" b="1" dirty="0" err="1">
                <a:latin typeface="Finlandica" pitchFamily="2" charset="77"/>
              </a:rPr>
              <a:t>Skand</a:t>
            </a:r>
            <a:r>
              <a:rPr lang="es-ES" sz="900" b="1" dirty="0">
                <a:latin typeface="Finlandica" pitchFamily="2" charset="77"/>
              </a:rPr>
              <a:t> barca eléctrica</a:t>
            </a:r>
            <a:r>
              <a:rPr lang="en-GB" sz="900" b="1" dirty="0">
                <a:latin typeface="Finlandica" pitchFamily="2" charset="77"/>
              </a:rPr>
              <a:t>)</a:t>
            </a:r>
          </a:p>
          <a:p>
            <a:pPr marL="0" indent="0">
              <a:buNone/>
            </a:pPr>
            <a:r>
              <a:rPr lang="en-GB" sz="900" dirty="0"/>
              <a:t>Jean Munch y</a:t>
            </a:r>
            <a:r>
              <a:rPr lang="en-GB" sz="900" dirty="0" smtClean="0"/>
              <a:t> </a:t>
            </a:r>
            <a:r>
              <a:rPr lang="en-GB" sz="900" dirty="0"/>
              <a:t>Laura </a:t>
            </a:r>
            <a:r>
              <a:rPr lang="en-GB" sz="900" dirty="0" err="1"/>
              <a:t>Hietala</a:t>
            </a:r>
            <a:endParaRPr lang="en-GB" sz="900" dirty="0"/>
          </a:p>
          <a:p>
            <a:pPr marL="0" indent="0">
              <a:buNone/>
            </a:pPr>
            <a:r>
              <a:rPr lang="en-GB" sz="900" dirty="0"/>
              <a:t>Aalto University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521803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59582"/>
            <a:ext cx="2880320" cy="3600399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En este momento, las áreas de enfoque son la </a:t>
            </a:r>
            <a:r>
              <a:rPr lang="es-ES" dirty="0" err="1"/>
              <a:t>bioeconomía</a:t>
            </a:r>
            <a:r>
              <a:rPr lang="es-ES" dirty="0"/>
              <a:t>, la economía circular, las tecnologías inteligentes y el diseño relacionado con </a:t>
            </a:r>
            <a:r>
              <a:rPr lang="es-ES" dirty="0" smtClean="0"/>
              <a:t>ellas</a:t>
            </a:r>
            <a:r>
              <a:rPr lang="es-ES" dirty="0"/>
              <a:t>. </a:t>
            </a:r>
            <a:endParaRPr lang="en-GB" sz="800" dirty="0"/>
          </a:p>
          <a:p>
            <a:pPr marL="0" indent="0">
              <a:buNone/>
            </a:pPr>
            <a:endParaRPr lang="en-GB" sz="800" dirty="0" smtClean="0"/>
          </a:p>
          <a:p>
            <a:pPr marL="0" indent="0">
              <a:buNone/>
            </a:pPr>
            <a:r>
              <a:rPr lang="en-GB" sz="800" dirty="0" smtClean="0"/>
              <a:t>Fuente: </a:t>
            </a:r>
            <a:r>
              <a:rPr lang="en-GB" sz="800" dirty="0"/>
              <a:t>www.businessfinland.fi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8" name="Picture Placeholder 7" descr="A robot bus parked in front of a building. ">
            <a:extLst>
              <a:ext uri="{FF2B5EF4-FFF2-40B4-BE49-F238E27FC236}">
                <a16:creationId xmlns:a16="http://schemas.microsoft.com/office/drawing/2014/main" id="{8CE42C7C-33B5-7040-A975-01B6C88B8B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r="7168"/>
          <a:stretch>
            <a:fillRect/>
          </a:stretch>
        </p:blipFill>
        <p:spPr/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502551-1FD0-A44A-B29A-6C4FE4A29E9B}"/>
              </a:ext>
            </a:extLst>
          </p:cNvPr>
          <p:cNvSpPr txBox="1">
            <a:spLocks/>
          </p:cNvSpPr>
          <p:nvPr/>
        </p:nvSpPr>
        <p:spPr>
          <a:xfrm>
            <a:off x="3923928" y="4228553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A robot car (</a:t>
            </a:r>
            <a:r>
              <a:rPr lang="es-ES" sz="900" b="1" dirty="0">
                <a:latin typeface="Finlandica" pitchFamily="2" charset="77"/>
              </a:rPr>
              <a:t>Un coche robótico</a:t>
            </a:r>
            <a:r>
              <a:rPr lang="en-GB" sz="900" b="1" dirty="0">
                <a:latin typeface="Finlandica" pitchFamily="2" charset="77"/>
              </a:rPr>
              <a:t>)</a:t>
            </a:r>
          </a:p>
          <a:p>
            <a:pPr marL="0" indent="0">
              <a:buNone/>
            </a:pPr>
            <a:r>
              <a:rPr lang="en-GB" sz="900" dirty="0"/>
              <a:t>Smart </a:t>
            </a:r>
            <a:r>
              <a:rPr lang="en-GB" sz="900" dirty="0" err="1"/>
              <a:t>Kalasatama</a:t>
            </a:r>
            <a:endParaRPr lang="en-GB" sz="900" dirty="0"/>
          </a:p>
          <a:p>
            <a:pPr marL="0" indent="0">
              <a:buNone/>
            </a:pPr>
            <a:r>
              <a:rPr lang="en-GB" sz="900" dirty="0" err="1"/>
              <a:t>Foto</a:t>
            </a:r>
            <a:r>
              <a:rPr lang="en-GB" sz="900" dirty="0"/>
              <a:t>: </a:t>
            </a:r>
            <a:r>
              <a:rPr lang="en-GB" sz="900" dirty="0" err="1"/>
              <a:t>Jussi</a:t>
            </a:r>
            <a:r>
              <a:rPr lang="en-GB" sz="900" dirty="0"/>
              <a:t> </a:t>
            </a:r>
            <a:r>
              <a:rPr lang="en-GB" sz="900" dirty="0" err="1"/>
              <a:t>Hellsten</a:t>
            </a:r>
            <a:r>
              <a:rPr lang="en-GB" sz="900" dirty="0"/>
              <a:t> / </a:t>
            </a:r>
            <a:br>
              <a:rPr lang="en-GB" sz="900" dirty="0"/>
            </a:br>
            <a:r>
              <a:rPr lang="en-GB" sz="900" dirty="0"/>
              <a:t>City of Helsinki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0812829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People walking in front of Helsinki Central Library, a big wooden building. ">
            <a:extLst>
              <a:ext uri="{FF2B5EF4-FFF2-40B4-BE49-F238E27FC236}">
                <a16:creationId xmlns:a16="http://schemas.microsoft.com/office/drawing/2014/main" id="{DB9E6FFF-62BC-5C4F-9AE3-810F90DCB7D9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1F014E-D452-084C-89F9-7638EBDF8198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/>
          <p:nvPr/>
        </p:nvSpPr>
        <p:spPr>
          <a:xfrm>
            <a:off x="1133872" y="623466"/>
            <a:ext cx="2699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LA </a:t>
            </a:r>
            <a:r>
              <a:rPr lang="es-ES" b="1" dirty="0">
                <a:solidFill>
                  <a:schemeClr val="bg1"/>
                </a:solidFill>
              </a:rPr>
              <a:t>ARQUITECTURA Y EL DISEÑO HAN SIDO ELEMENTOS CENTRALES</a:t>
            </a:r>
          </a:p>
          <a:p>
            <a:r>
              <a:rPr lang="es-ES" b="1" dirty="0">
                <a:solidFill>
                  <a:schemeClr val="bg1"/>
                </a:solidFill>
              </a:rPr>
              <a:t>EN EL DISEÑO Y CONSTRUCCIÓN DE HELSINKI,</a:t>
            </a:r>
          </a:p>
          <a:p>
            <a:r>
              <a:rPr lang="es-ES" b="1" dirty="0">
                <a:solidFill>
                  <a:schemeClr val="bg1"/>
                </a:solidFill>
              </a:rPr>
              <a:t>LA CAPITAL DE FINLANDIA.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087667-B974-7444-96A0-4930E326DBED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5148064" y="4803998"/>
            <a:ext cx="4176464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 smtClean="0">
                <a:solidFill>
                  <a:schemeClr val="bg1"/>
                </a:solidFill>
                <a:latin typeface="Finlandica" pitchFamily="2" charset="77"/>
              </a:rPr>
              <a:t>Oodi</a:t>
            </a:r>
            <a:r>
              <a:rPr lang="en-GB" sz="900" b="1" dirty="0" smtClean="0">
                <a:solidFill>
                  <a:schemeClr val="bg1"/>
                </a:solidFill>
                <a:latin typeface="Finlandica" pitchFamily="2" charset="77"/>
              </a:rPr>
              <a:t>, </a:t>
            </a:r>
            <a:r>
              <a:rPr lang="en-GB" sz="900" b="1" dirty="0" err="1" smtClean="0">
                <a:solidFill>
                  <a:schemeClr val="bg1"/>
                </a:solidFill>
                <a:latin typeface="Finlandica" pitchFamily="2" charset="77"/>
              </a:rPr>
              <a:t>Biblioteca</a:t>
            </a:r>
            <a:r>
              <a:rPr lang="en-GB" sz="900" b="1" dirty="0" smtClean="0">
                <a:solidFill>
                  <a:schemeClr val="bg1"/>
                </a:solidFill>
                <a:latin typeface="Finlandica" pitchFamily="2" charset="77"/>
              </a:rPr>
              <a:t> Central de Helsinki</a:t>
            </a:r>
            <a:r>
              <a:rPr lang="en-GB" sz="900" dirty="0" smtClean="0">
                <a:solidFill>
                  <a:schemeClr val="bg1"/>
                </a:solidFill>
                <a:latin typeface="Finlandica" pitchFamily="2" charset="77"/>
              </a:rPr>
              <a:t>, </a:t>
            </a:r>
            <a:r>
              <a:rPr lang="en-GB" sz="900" dirty="0">
                <a:solidFill>
                  <a:schemeClr val="bg1"/>
                </a:solidFill>
                <a:latin typeface="Finlandica" pitchFamily="2" charset="77"/>
              </a:rPr>
              <a:t>ALA Architects, </a:t>
            </a:r>
            <a:r>
              <a:rPr lang="en-GB" sz="900" dirty="0" err="1">
                <a:solidFill>
                  <a:schemeClr val="bg1"/>
                </a:solidFill>
                <a:latin typeface="Finlandica" pitchFamily="2" charset="77"/>
              </a:rPr>
              <a:t>f</a:t>
            </a:r>
            <a:r>
              <a:rPr lang="en-GB" sz="900" dirty="0" err="1">
                <a:solidFill>
                  <a:schemeClr val="bg1"/>
                </a:solidFill>
              </a:rPr>
              <a:t>oto</a:t>
            </a:r>
            <a:r>
              <a:rPr lang="en-GB" sz="900" dirty="0">
                <a:solidFill>
                  <a:schemeClr val="bg1"/>
                </a:solidFill>
              </a:rPr>
              <a:t>: </a:t>
            </a:r>
            <a:r>
              <a:rPr lang="en-GB" sz="900" dirty="0" err="1">
                <a:solidFill>
                  <a:schemeClr val="bg1"/>
                </a:solidFill>
              </a:rPr>
              <a:t>Tuomas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Uusheimo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sz="10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72EA03-4FA3-0241-A8CD-9B406453A3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99592" y="411510"/>
            <a:ext cx="2952328" cy="273630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1450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060201"/>
            <a:ext cx="2232794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El </a:t>
            </a:r>
            <a:r>
              <a:rPr lang="es-ES" dirty="0"/>
              <a:t>diseño se aprecia en </a:t>
            </a:r>
            <a:r>
              <a:rPr lang="es-ES" dirty="0" smtClean="0"/>
              <a:t>varios </a:t>
            </a:r>
            <a:r>
              <a:rPr lang="es-ES" dirty="0"/>
              <a:t>operaciones y detalles de la ciudad, desde los servicios de biblioteca hasta el transporte público.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Placeholder 5" descr="Fingers touching braille alphabet on a wall. ">
            <a:extLst>
              <a:ext uri="{FF2B5EF4-FFF2-40B4-BE49-F238E27FC236}">
                <a16:creationId xmlns:a16="http://schemas.microsoft.com/office/drawing/2014/main" id="{083E90CA-3BFA-B44F-950A-D0B4D942CD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r="811"/>
          <a:stretch>
            <a:fillRect/>
          </a:stretch>
        </p:blipFill>
        <p:spPr/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D64D1B-BEE6-CC48-99BE-530C0A7A1B4D}"/>
              </a:ext>
            </a:extLst>
          </p:cNvPr>
          <p:cNvSpPr txBox="1">
            <a:spLocks/>
          </p:cNvSpPr>
          <p:nvPr/>
        </p:nvSpPr>
        <p:spPr>
          <a:xfrm>
            <a:off x="3563888" y="4444577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 smtClean="0">
                <a:latin typeface="Finlandica" pitchFamily="2" charset="77"/>
              </a:rPr>
              <a:t>Oodi</a:t>
            </a:r>
            <a:r>
              <a:rPr lang="en-GB" sz="900" b="1" dirty="0" smtClean="0">
                <a:latin typeface="Finlandica" pitchFamily="2" charset="77"/>
              </a:rPr>
              <a:t>, </a:t>
            </a:r>
            <a:r>
              <a:rPr lang="en-GB" sz="900" b="1" dirty="0" err="1" smtClean="0">
                <a:latin typeface="Finlandica" pitchFamily="2" charset="77"/>
              </a:rPr>
              <a:t>Biblioteca</a:t>
            </a:r>
            <a:r>
              <a:rPr lang="en-GB" sz="900" b="1" dirty="0" smtClean="0">
                <a:latin typeface="Finlandica" pitchFamily="2" charset="77"/>
              </a:rPr>
              <a:t> Central de Helsinki</a:t>
            </a:r>
            <a:endParaRPr lang="en-GB" sz="900" b="1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 err="1"/>
              <a:t>Foto</a:t>
            </a:r>
            <a:r>
              <a:rPr lang="en-GB" sz="900" dirty="0"/>
              <a:t>: </a:t>
            </a:r>
            <a:r>
              <a:rPr lang="en-GB" sz="900" dirty="0" err="1"/>
              <a:t>Jussi</a:t>
            </a:r>
            <a:r>
              <a:rPr lang="en-GB" sz="900" dirty="0"/>
              <a:t> </a:t>
            </a:r>
            <a:r>
              <a:rPr lang="en-GB" sz="900" dirty="0" err="1"/>
              <a:t>Hellsten</a:t>
            </a:r>
            <a:r>
              <a:rPr lang="en-GB" sz="900" dirty="0"/>
              <a:t> / </a:t>
            </a:r>
            <a:br>
              <a:rPr lang="en-GB" sz="900" dirty="0"/>
            </a:br>
            <a:r>
              <a:rPr lang="en-GB" sz="900" dirty="0"/>
              <a:t>Helsinki Marketing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181229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auna bencehs made out of wood. &#10;&#10;">
            <a:extLst>
              <a:ext uri="{FF2B5EF4-FFF2-40B4-BE49-F238E27FC236}">
                <a16:creationId xmlns:a16="http://schemas.microsoft.com/office/drawing/2014/main" id="{A2DEEB37-5C79-4C4C-A7C0-C983A837EF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3003798"/>
            <a:ext cx="5473700" cy="1439862"/>
          </a:xfrm>
        </p:spPr>
        <p:txBody>
          <a:bodyPr/>
          <a:lstStyle/>
          <a:p>
            <a:r>
              <a:rPr lang="en-GB" b="0" dirty="0" err="1" smtClean="0"/>
              <a:t>FinlandIA</a:t>
            </a:r>
            <a:r>
              <a:rPr lang="en-GB" dirty="0" smtClean="0"/>
              <a:t> </a:t>
            </a:r>
            <a:r>
              <a:rPr lang="en-GB" dirty="0"/>
              <a:t/>
            </a:r>
            <a:br>
              <a:rPr lang="en-GB" dirty="0"/>
            </a:br>
            <a:r>
              <a:rPr lang="en-GB" b="0" dirty="0"/>
              <a:t>–</a:t>
            </a:r>
            <a:r>
              <a:rPr lang="en-GB" dirty="0"/>
              <a:t> </a:t>
            </a:r>
            <a:r>
              <a:rPr lang="en-GB" dirty="0" smtClean="0">
                <a:latin typeface="Finlandica" pitchFamily="2" charset="77"/>
              </a:rPr>
              <a:t>UN PAÍS DE DISEÑO </a:t>
            </a:r>
            <a:r>
              <a:rPr lang="en-GB" b="0" dirty="0" smtClean="0"/>
              <a:t>MUCHO MÁS</a:t>
            </a:r>
            <a:r>
              <a:rPr lang="en-GB" b="0" dirty="0" smtClean="0"/>
              <a:t> ALLÁ DE SU TAMAÑO</a:t>
            </a:r>
            <a:r>
              <a:rPr lang="en-GB" dirty="0"/>
              <a:t/>
            </a:r>
            <a:br>
              <a:rPr lang="en-GB" dirty="0"/>
            </a:b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4011910"/>
            <a:ext cx="5473700" cy="648196"/>
          </a:xfrm>
        </p:spPr>
        <p:txBody>
          <a:bodyPr/>
          <a:lstStyle/>
          <a:p>
            <a:r>
              <a:rPr lang="en-US" dirty="0"/>
              <a:t>2020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01D834E-02D2-9D4C-8554-BD7F06722FE3}"/>
              </a:ext>
            </a:extLst>
          </p:cNvPr>
          <p:cNvSpPr txBox="1">
            <a:spLocks/>
          </p:cNvSpPr>
          <p:nvPr/>
        </p:nvSpPr>
        <p:spPr>
          <a:xfrm>
            <a:off x="6444208" y="4803998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00" b="1" dirty="0" err="1" smtClean="0">
                <a:solidFill>
                  <a:schemeClr val="bg1"/>
                </a:solidFill>
                <a:latin typeface="Finlandica" pitchFamily="2" charset="77"/>
              </a:rPr>
              <a:t>Bancos</a:t>
            </a:r>
            <a:r>
              <a:rPr lang="en-GB" sz="800" b="1" dirty="0" smtClean="0">
                <a:solidFill>
                  <a:schemeClr val="bg1"/>
                </a:solidFill>
                <a:latin typeface="Finlandica" pitchFamily="2" charset="77"/>
              </a:rPr>
              <a:t> de </a:t>
            </a:r>
            <a:r>
              <a:rPr lang="en-GB" sz="800" b="1" dirty="0" err="1" smtClean="0">
                <a:solidFill>
                  <a:schemeClr val="bg1"/>
                </a:solidFill>
                <a:latin typeface="Finlandica" pitchFamily="2" charset="77"/>
              </a:rPr>
              <a:t>una</a:t>
            </a:r>
            <a:r>
              <a:rPr lang="en-GB" sz="800" b="1" dirty="0" smtClean="0">
                <a:solidFill>
                  <a:schemeClr val="bg1"/>
                </a:solidFill>
                <a:latin typeface="Finlandica" pitchFamily="2" charset="77"/>
              </a:rPr>
              <a:t> sauna</a:t>
            </a:r>
            <a:r>
              <a:rPr lang="en-GB" sz="800" dirty="0" smtClean="0">
                <a:solidFill>
                  <a:schemeClr val="bg1"/>
                </a:solidFill>
                <a:latin typeface="Finlandica" pitchFamily="2" charset="77"/>
              </a:rPr>
              <a:t>, </a:t>
            </a:r>
            <a:r>
              <a:rPr lang="en-GB" sz="800" dirty="0">
                <a:solidFill>
                  <a:schemeClr val="bg1"/>
                </a:solidFill>
                <a:latin typeface="Finlandica" pitchFamily="2" charset="77"/>
              </a:rPr>
              <a:t>Mikko </a:t>
            </a:r>
            <a:r>
              <a:rPr lang="en-GB" sz="800" dirty="0" err="1">
                <a:solidFill>
                  <a:schemeClr val="bg1"/>
                </a:solidFill>
                <a:latin typeface="Finlandica" pitchFamily="2" charset="77"/>
              </a:rPr>
              <a:t>Auerniitty</a:t>
            </a:r>
            <a:r>
              <a:rPr lang="en-GB" sz="800" dirty="0">
                <a:solidFill>
                  <a:schemeClr val="bg1"/>
                </a:solidFill>
                <a:latin typeface="Finlandica" pitchFamily="2" charset="77"/>
              </a:rPr>
              <a:t>, </a:t>
            </a:r>
            <a:r>
              <a:rPr lang="en-GB" sz="800" dirty="0">
                <a:solidFill>
                  <a:schemeClr val="bg1"/>
                </a:solidFill>
              </a:rPr>
              <a:t>Aalto University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34906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5ACBB0-CCC3-1A43-86CF-EFCB19053BC9}"/>
              </a:ext>
            </a:extLst>
          </p:cNvPr>
          <p:cNvSpPr txBox="1">
            <a:spLocks/>
          </p:cNvSpPr>
          <p:nvPr/>
        </p:nvSpPr>
        <p:spPr>
          <a:xfrm>
            <a:off x="1763688" y="1708273"/>
            <a:ext cx="5473700" cy="2879701"/>
          </a:xfrm>
        </p:spPr>
        <p:txBody>
          <a:bodyPr/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600" b="1" dirty="0">
                <a:solidFill>
                  <a:schemeClr val="bg1"/>
                </a:solidFill>
                <a:latin typeface="Finlandica" pitchFamily="2" charset="77"/>
              </a:rPr>
              <a:t>En 2012, Helsinki fue </a:t>
            </a:r>
            <a:r>
              <a:rPr lang="es-ES" sz="2600" b="1" dirty="0" smtClean="0">
                <a:solidFill>
                  <a:schemeClr val="bg1"/>
                </a:solidFill>
                <a:latin typeface="Finlandica" pitchFamily="2" charset="77"/>
              </a:rPr>
              <a:t>la </a:t>
            </a:r>
            <a:r>
              <a:rPr lang="es-ES" sz="2600" b="1" dirty="0">
                <a:solidFill>
                  <a:schemeClr val="bg1"/>
                </a:solidFill>
                <a:latin typeface="Finlandica" pitchFamily="2" charset="77"/>
              </a:rPr>
              <a:t>Capital Mundial del Diseño y en </a:t>
            </a:r>
            <a:r>
              <a:rPr lang="es-ES" sz="2600" b="1" dirty="0" smtClean="0">
                <a:solidFill>
                  <a:schemeClr val="bg1"/>
                </a:solidFill>
                <a:latin typeface="Finlandica" pitchFamily="2" charset="77"/>
              </a:rPr>
              <a:t>2014, la UNESCO la nombró como Ciudad </a:t>
            </a:r>
            <a:r>
              <a:rPr lang="es-ES" sz="2600" b="1" dirty="0">
                <a:solidFill>
                  <a:schemeClr val="bg1"/>
                </a:solidFill>
                <a:latin typeface="Finlandica" pitchFamily="2" charset="77"/>
              </a:rPr>
              <a:t>del </a:t>
            </a:r>
            <a:r>
              <a:rPr lang="es-ES" sz="2600" b="1" dirty="0" smtClean="0">
                <a:solidFill>
                  <a:schemeClr val="bg1"/>
                </a:solidFill>
                <a:latin typeface="Finlandica" pitchFamily="2" charset="77"/>
              </a:rPr>
              <a:t>Diseño.</a:t>
            </a:r>
            <a:endParaRPr lang="en-GB" sz="2600" b="1" dirty="0">
              <a:solidFill>
                <a:schemeClr val="bg1"/>
              </a:solidFill>
              <a:latin typeface="Finlandica" pitchFamily="2" charset="77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6B474E-4B8D-5946-8B3F-3B2128D0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49" y="2139702"/>
            <a:ext cx="5473701" cy="1295524"/>
          </a:xfrm>
        </p:spPr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687267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60201"/>
            <a:ext cx="2664296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En </a:t>
            </a:r>
            <a:r>
              <a:rPr lang="es-ES" dirty="0"/>
              <a:t>2016, Helsinki fue la primera ciudad del mundo en contratar a un Director de Diseño.</a:t>
            </a:r>
            <a:r>
              <a:rPr lang="en-GB" dirty="0"/>
              <a:t> </a:t>
            </a:r>
            <a:r>
              <a:rPr lang="es-ES" dirty="0"/>
              <a:t>El diseño es parte de la estrategia de la ciudad de Helsinki: </a:t>
            </a:r>
            <a:r>
              <a:rPr lang="es-ES" dirty="0" smtClean="0"/>
              <a:t>su </a:t>
            </a:r>
            <a:r>
              <a:rPr lang="es-ES" dirty="0"/>
              <a:t>objetivo es convertirse en </a:t>
            </a:r>
            <a:r>
              <a:rPr lang="es-ES" i="1" dirty="0"/>
              <a:t>la ciudad </a:t>
            </a:r>
            <a:r>
              <a:rPr lang="es-ES" i="1" dirty="0" smtClean="0"/>
              <a:t>más funcional del </a:t>
            </a:r>
            <a:r>
              <a:rPr lang="es-ES" i="1" dirty="0"/>
              <a:t>mundo </a:t>
            </a:r>
            <a:r>
              <a:rPr lang="es-ES" dirty="0"/>
              <a:t>para el año </a:t>
            </a:r>
            <a:r>
              <a:rPr lang="es-ES" dirty="0" smtClean="0"/>
              <a:t>2021.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Picture Placeholder 3" descr="A group of people in central Helsinki. ">
            <a:extLst>
              <a:ext uri="{FF2B5EF4-FFF2-40B4-BE49-F238E27FC236}">
                <a16:creationId xmlns:a16="http://schemas.microsoft.com/office/drawing/2014/main" id="{C06BF542-FEF6-3F40-A2DA-C0715064C3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r="11308"/>
          <a:stretch>
            <a:fillRect/>
          </a:stretch>
        </p:blipFill>
        <p:spPr>
          <a:xfrm>
            <a:off x="5313859" y="0"/>
            <a:ext cx="3866653" cy="516403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DAF3A8-1914-A743-9B51-81FBC6712A86}"/>
              </a:ext>
            </a:extLst>
          </p:cNvPr>
          <p:cNvSpPr txBox="1">
            <a:spLocks/>
          </p:cNvSpPr>
          <p:nvPr/>
        </p:nvSpPr>
        <p:spPr>
          <a:xfrm>
            <a:off x="3995936" y="4299942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Lasipalatsi</a:t>
            </a:r>
            <a:r>
              <a:rPr lang="en-GB" sz="900" b="1" dirty="0">
                <a:latin typeface="Finlandica" pitchFamily="2" charset="77"/>
              </a:rPr>
              <a:t> square </a:t>
            </a:r>
            <a:endParaRPr lang="en-GB" sz="900" b="1" dirty="0" smtClean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b="1" dirty="0" smtClean="0">
                <a:latin typeface="Finlandica" pitchFamily="2" charset="77"/>
              </a:rPr>
              <a:t>(Plaza </a:t>
            </a:r>
            <a:r>
              <a:rPr lang="en-GB" sz="900" b="1" dirty="0">
                <a:latin typeface="Finlandica" pitchFamily="2" charset="77"/>
              </a:rPr>
              <a:t>de </a:t>
            </a:r>
            <a:r>
              <a:rPr lang="en-GB" sz="900" b="1" dirty="0" err="1">
                <a:latin typeface="Finlandica" pitchFamily="2" charset="77"/>
              </a:rPr>
              <a:t>Lasipalatsi</a:t>
            </a:r>
            <a:r>
              <a:rPr lang="en-GB" sz="900" b="1" dirty="0">
                <a:latin typeface="Finlandica" pitchFamily="2" charset="77"/>
              </a:rPr>
              <a:t>)</a:t>
            </a:r>
          </a:p>
          <a:p>
            <a:pPr marL="0" indent="0">
              <a:buNone/>
            </a:pPr>
            <a:r>
              <a:rPr lang="en-GB" sz="900" dirty="0" err="1"/>
              <a:t>Foto</a:t>
            </a:r>
            <a:r>
              <a:rPr lang="en-GB" sz="900" dirty="0"/>
              <a:t>: </a:t>
            </a:r>
            <a:r>
              <a:rPr lang="en-GB" sz="900" dirty="0" err="1"/>
              <a:t>Aleksi</a:t>
            </a:r>
            <a:r>
              <a:rPr lang="en-GB" sz="900" dirty="0"/>
              <a:t> </a:t>
            </a:r>
            <a:r>
              <a:rPr lang="en-GB" sz="900" dirty="0" err="1"/>
              <a:t>Poutanen</a:t>
            </a:r>
            <a:r>
              <a:rPr lang="en-GB" sz="900" dirty="0"/>
              <a:t> / </a:t>
            </a:r>
            <a:br>
              <a:rPr lang="en-GB" sz="900" dirty="0"/>
            </a:br>
            <a:r>
              <a:rPr lang="en-GB" sz="900" dirty="0"/>
              <a:t>Helsinki Marketing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998869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9C2086-7348-6048-BC1A-CDEE8951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1744876"/>
            <a:ext cx="4177010" cy="863427"/>
          </a:xfrm>
        </p:spPr>
        <p:txBody>
          <a:bodyPr/>
          <a:lstStyle/>
          <a:p>
            <a:r>
              <a:rPr lang="en-GB" dirty="0"/>
              <a:t>Design creates tourism.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Placeholder 5" descr="Many people at Flow Festival area on a sunny day. ">
            <a:extLst>
              <a:ext uri="{FF2B5EF4-FFF2-40B4-BE49-F238E27FC236}">
                <a16:creationId xmlns:a16="http://schemas.microsoft.com/office/drawing/2014/main" id="{0DB9BCFE-722D-2E47-A323-E58AD368C6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F81302F-EEB3-7E45-B42D-0E676C770073}"/>
              </a:ext>
            </a:extLst>
          </p:cNvPr>
          <p:cNvSpPr txBox="1">
            <a:spLocks/>
          </p:cNvSpPr>
          <p:nvPr/>
        </p:nvSpPr>
        <p:spPr>
          <a:xfrm>
            <a:off x="323528" y="4372569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Finlandica" pitchFamily="2" charset="77"/>
              </a:rPr>
              <a:t>Flow Festival</a:t>
            </a:r>
          </a:p>
          <a:p>
            <a:pPr marL="0" indent="0">
              <a:buNone/>
            </a:pPr>
            <a:r>
              <a:rPr lang="en-GB" sz="900" dirty="0" err="1">
                <a:solidFill>
                  <a:schemeClr val="bg1"/>
                </a:solidFill>
              </a:rPr>
              <a:t>Foto</a:t>
            </a:r>
            <a:r>
              <a:rPr lang="en-GB" sz="900" dirty="0">
                <a:solidFill>
                  <a:schemeClr val="bg1"/>
                </a:solidFill>
              </a:rPr>
              <a:t>: </a:t>
            </a:r>
            <a:r>
              <a:rPr lang="en-GB" sz="900" dirty="0" err="1">
                <a:solidFill>
                  <a:schemeClr val="bg1"/>
                </a:solidFill>
              </a:rPr>
              <a:t>Jussi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Hellsten</a:t>
            </a:r>
            <a:r>
              <a:rPr lang="en-GB" sz="900" dirty="0">
                <a:solidFill>
                  <a:schemeClr val="bg1"/>
                </a:solidFill>
              </a:rPr>
              <a:t> / </a:t>
            </a: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</a:rPr>
              <a:t>City of Helsinki</a:t>
            </a:r>
            <a:r>
              <a:rPr lang="en-GB" sz="1000" dirty="0">
                <a:solidFill>
                  <a:schemeClr val="bg1"/>
                </a:solidFill>
              </a:rPr>
              <a:t/>
            </a:r>
            <a:br>
              <a:rPr lang="en-GB" sz="1000" dirty="0">
                <a:solidFill>
                  <a:schemeClr val="bg1"/>
                </a:solidFill>
              </a:rPr>
            </a:b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549678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699542"/>
            <a:ext cx="2736850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El </a:t>
            </a:r>
            <a:r>
              <a:rPr lang="es-ES" dirty="0"/>
              <a:t>diseño es uno de los puntas de lanza del</a:t>
            </a:r>
          </a:p>
          <a:p>
            <a:pPr marL="0" indent="0">
              <a:buNone/>
            </a:pPr>
            <a:r>
              <a:rPr lang="es-ES" dirty="0"/>
              <a:t>turismo de Finlandia.</a:t>
            </a:r>
          </a:p>
          <a:p>
            <a:pPr marL="0" indent="0">
              <a:buNone/>
            </a:pPr>
            <a:r>
              <a:rPr lang="es-ES" dirty="0"/>
              <a:t>El Distrito de Diseño en Helsinki (</a:t>
            </a:r>
            <a:r>
              <a:rPr lang="es-ES" i="1" dirty="0" err="1"/>
              <a:t>Design</a:t>
            </a:r>
            <a:r>
              <a:rPr lang="es-ES" i="1" dirty="0"/>
              <a:t> </a:t>
            </a:r>
            <a:r>
              <a:rPr lang="es-ES" i="1" dirty="0" err="1"/>
              <a:t>District</a:t>
            </a:r>
            <a:r>
              <a:rPr lang="es-ES" i="1" dirty="0"/>
              <a:t> Helsinki</a:t>
            </a:r>
            <a:r>
              <a:rPr lang="es-ES" dirty="0"/>
              <a:t>) atrae a personas interesadas en el diseño y la cultura urbana </a:t>
            </a:r>
            <a:r>
              <a:rPr lang="es-ES" dirty="0" smtClean="0"/>
              <a:t>con </a:t>
            </a:r>
            <a:r>
              <a:rPr lang="es-ES" dirty="0"/>
              <a:t>sus tiendas, restaurantes, galerías y hoteles de diseño.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0" name="Picture Placeholder 9" descr="Helsinki Design Week flags in front of a building. ">
            <a:extLst>
              <a:ext uri="{FF2B5EF4-FFF2-40B4-BE49-F238E27FC236}">
                <a16:creationId xmlns:a16="http://schemas.microsoft.com/office/drawing/2014/main" id="{3A110DE9-2C8D-1C48-95D9-E90344BFD0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r="25041"/>
          <a:stretch>
            <a:fillRect/>
          </a:stretch>
        </p:blipFill>
        <p:spPr/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6FCEFE1-B0B6-ED43-BC6C-60EB120C8E81}"/>
              </a:ext>
            </a:extLst>
          </p:cNvPr>
          <p:cNvSpPr txBox="1">
            <a:spLocks/>
          </p:cNvSpPr>
          <p:nvPr/>
        </p:nvSpPr>
        <p:spPr>
          <a:xfrm>
            <a:off x="3563888" y="4443958"/>
            <a:ext cx="3089143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Helsinki Design Week </a:t>
            </a:r>
            <a:endParaRPr lang="en-GB" sz="900" b="1" dirty="0" smtClean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b="1" dirty="0" smtClean="0">
                <a:latin typeface="Finlandica" pitchFamily="2" charset="77"/>
              </a:rPr>
              <a:t>(</a:t>
            </a:r>
            <a:r>
              <a:rPr lang="en-GB" sz="900" b="1" dirty="0" err="1" smtClean="0">
                <a:latin typeface="Finlandica" pitchFamily="2" charset="77"/>
              </a:rPr>
              <a:t>Semana</a:t>
            </a:r>
            <a:r>
              <a:rPr lang="en-GB" sz="900" b="1" dirty="0" smtClean="0">
                <a:latin typeface="Finlandica" pitchFamily="2" charset="77"/>
              </a:rPr>
              <a:t> </a:t>
            </a:r>
            <a:r>
              <a:rPr lang="en-GB" sz="900" b="1" dirty="0">
                <a:latin typeface="Finlandica" pitchFamily="2" charset="77"/>
              </a:rPr>
              <a:t>de </a:t>
            </a:r>
            <a:r>
              <a:rPr lang="en-GB" sz="900" b="1" dirty="0" err="1" smtClean="0">
                <a:latin typeface="Finlandica" pitchFamily="2" charset="77"/>
              </a:rPr>
              <a:t>Diseño</a:t>
            </a:r>
            <a:r>
              <a:rPr lang="en-GB" sz="900" b="1" dirty="0" smtClean="0">
                <a:latin typeface="Finlandica" pitchFamily="2" charset="77"/>
              </a:rPr>
              <a:t> de Helsinki) </a:t>
            </a:r>
            <a:endParaRPr lang="en-GB" sz="900" b="1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 err="1"/>
              <a:t>Foto</a:t>
            </a:r>
            <a:r>
              <a:rPr lang="en-GB" sz="900" dirty="0"/>
              <a:t>: </a:t>
            </a:r>
            <a:r>
              <a:rPr lang="en-GB" sz="900" dirty="0" err="1"/>
              <a:t>Aleksi</a:t>
            </a:r>
            <a:r>
              <a:rPr lang="en-GB" sz="900" dirty="0"/>
              <a:t> </a:t>
            </a:r>
            <a:r>
              <a:rPr lang="en-GB" sz="900" dirty="0" err="1"/>
              <a:t>Poutanen</a:t>
            </a:r>
            <a:endParaRPr lang="en-GB" sz="90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9721993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988193"/>
            <a:ext cx="2736304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En</a:t>
            </a:r>
            <a:r>
              <a:rPr lang="en-GB" dirty="0" smtClean="0"/>
              <a:t> Helsinki, se </a:t>
            </a:r>
            <a:r>
              <a:rPr lang="en-GB" dirty="0" err="1" smtClean="0"/>
              <a:t>está</a:t>
            </a:r>
            <a:r>
              <a:rPr lang="en-GB" dirty="0" smtClean="0"/>
              <a:t> </a:t>
            </a:r>
            <a:r>
              <a:rPr lang="en-GB" dirty="0" err="1" smtClean="0"/>
              <a:t>planeando</a:t>
            </a:r>
            <a:r>
              <a:rPr lang="en-GB" dirty="0" smtClean="0"/>
              <a:t> un </a:t>
            </a:r>
            <a:r>
              <a:rPr lang="en-GB" dirty="0" err="1" smtClean="0"/>
              <a:t>nuevo</a:t>
            </a:r>
            <a:r>
              <a:rPr lang="en-GB" dirty="0" smtClean="0"/>
              <a:t> </a:t>
            </a:r>
            <a:r>
              <a:rPr lang="en-GB" dirty="0" err="1" smtClean="0"/>
              <a:t>museo</a:t>
            </a:r>
            <a:r>
              <a:rPr lang="en-GB" dirty="0" smtClean="0"/>
              <a:t> </a:t>
            </a:r>
            <a:r>
              <a:rPr lang="en-GB" dirty="0" err="1" smtClean="0"/>
              <a:t>conjunto</a:t>
            </a:r>
            <a:r>
              <a:rPr lang="en-GB" dirty="0" smtClean="0"/>
              <a:t> para </a:t>
            </a:r>
            <a:r>
              <a:rPr lang="en-GB" dirty="0" err="1" smtClean="0"/>
              <a:t>arquitectura</a:t>
            </a:r>
            <a:r>
              <a:rPr lang="en-GB" dirty="0" smtClean="0"/>
              <a:t> y </a:t>
            </a:r>
            <a:r>
              <a:rPr lang="en-GB" dirty="0" err="1" smtClean="0"/>
              <a:t>diseño</a:t>
            </a:r>
            <a:r>
              <a:rPr lang="en-GB" dirty="0" smtClean="0"/>
              <a:t>. Este </a:t>
            </a:r>
            <a:r>
              <a:rPr lang="en-GB" dirty="0" err="1" smtClean="0"/>
              <a:t>museo</a:t>
            </a:r>
            <a:r>
              <a:rPr lang="en-GB" dirty="0" smtClean="0"/>
              <a:t>, </a:t>
            </a:r>
            <a:r>
              <a:rPr lang="en-GB" dirty="0" err="1" smtClean="0"/>
              <a:t>caracterizado</a:t>
            </a:r>
            <a:r>
              <a:rPr lang="en-GB" dirty="0" smtClean="0"/>
              <a:t> </a:t>
            </a:r>
            <a:r>
              <a:rPr lang="en-GB" dirty="0" err="1" smtClean="0"/>
              <a:t>como</a:t>
            </a:r>
            <a:r>
              <a:rPr lang="en-GB" dirty="0" smtClean="0"/>
              <a:t> “</a:t>
            </a:r>
            <a:r>
              <a:rPr lang="en-GB" i="1" dirty="0" smtClean="0"/>
              <a:t>el </a:t>
            </a:r>
            <a:r>
              <a:rPr lang="en-GB" i="1" dirty="0" err="1" smtClean="0"/>
              <a:t>museo</a:t>
            </a:r>
            <a:r>
              <a:rPr lang="en-GB" i="1" dirty="0" smtClean="0"/>
              <a:t> </a:t>
            </a:r>
            <a:r>
              <a:rPr lang="en-GB" i="1" dirty="0" err="1" smtClean="0"/>
              <a:t>más</a:t>
            </a:r>
            <a:r>
              <a:rPr lang="en-GB" i="1" dirty="0" smtClean="0"/>
              <a:t> </a:t>
            </a:r>
            <a:r>
              <a:rPr lang="en-GB" i="1" dirty="0" err="1" smtClean="0"/>
              <a:t>atractivo</a:t>
            </a:r>
            <a:r>
              <a:rPr lang="en-GB" i="1" dirty="0" smtClean="0"/>
              <a:t> del </a:t>
            </a:r>
            <a:r>
              <a:rPr lang="en-GB" i="1" dirty="0" err="1" smtClean="0"/>
              <a:t>mundo</a:t>
            </a:r>
            <a:r>
              <a:rPr lang="en-GB" dirty="0" smtClean="0"/>
              <a:t>”, </a:t>
            </a:r>
            <a:r>
              <a:rPr lang="en-GB" dirty="0" err="1" smtClean="0"/>
              <a:t>aspira</a:t>
            </a:r>
            <a:r>
              <a:rPr lang="en-GB" dirty="0" smtClean="0"/>
              <a:t> a </a:t>
            </a:r>
            <a:r>
              <a:rPr lang="en-GB" dirty="0" err="1" smtClean="0"/>
              <a:t>abrir</a:t>
            </a:r>
            <a:r>
              <a:rPr lang="en-GB" dirty="0" smtClean="0"/>
              <a:t> sus </a:t>
            </a:r>
            <a:r>
              <a:rPr lang="en-GB" dirty="0" err="1" smtClean="0"/>
              <a:t>puertas</a:t>
            </a:r>
            <a:r>
              <a:rPr lang="en-GB" dirty="0" smtClean="0"/>
              <a:t> al </a:t>
            </a:r>
            <a:r>
              <a:rPr lang="en-GB" dirty="0" err="1" smtClean="0"/>
              <a:t>público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2025.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Placeholder 5" descr="Two people at a desk in a museum displaying wooden items. ">
            <a:extLst>
              <a:ext uri="{FF2B5EF4-FFF2-40B4-BE49-F238E27FC236}">
                <a16:creationId xmlns:a16="http://schemas.microsoft.com/office/drawing/2014/main" id="{FD868CB4-4678-A64F-99F6-C0FA4A33B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4" r="28944"/>
          <a:stretch>
            <a:fillRect/>
          </a:stretch>
        </p:blipFill>
        <p:spPr/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DB20F9-B94A-EC4C-A60D-350479EE9A0F}"/>
              </a:ext>
            </a:extLst>
          </p:cNvPr>
          <p:cNvSpPr txBox="1">
            <a:spLocks/>
          </p:cNvSpPr>
          <p:nvPr/>
        </p:nvSpPr>
        <p:spPr>
          <a:xfrm>
            <a:off x="3139041" y="4228553"/>
            <a:ext cx="3089143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Secret </a:t>
            </a:r>
            <a:r>
              <a:rPr lang="en-GB" sz="900" b="1" dirty="0" smtClean="0">
                <a:latin typeface="Finlandica" pitchFamily="2" charset="77"/>
              </a:rPr>
              <a:t>Universe (</a:t>
            </a:r>
            <a:r>
              <a:rPr lang="en-GB" sz="900" b="1" dirty="0" err="1" smtClean="0">
                <a:latin typeface="Finlandica" pitchFamily="2" charset="77"/>
              </a:rPr>
              <a:t>Universo</a:t>
            </a:r>
            <a:r>
              <a:rPr lang="en-GB" sz="900" b="1" dirty="0" smtClean="0">
                <a:latin typeface="Finlandica" pitchFamily="2" charset="77"/>
              </a:rPr>
              <a:t> </a:t>
            </a:r>
            <a:r>
              <a:rPr lang="en-GB" sz="900" b="1" dirty="0" err="1" smtClean="0">
                <a:latin typeface="Finlandica" pitchFamily="2" charset="77"/>
              </a:rPr>
              <a:t>secreto</a:t>
            </a:r>
            <a:r>
              <a:rPr lang="en-GB" sz="900" b="1" dirty="0" smtClean="0">
                <a:latin typeface="Finlandica" pitchFamily="2" charset="77"/>
              </a:rPr>
              <a:t>)</a:t>
            </a:r>
            <a:endParaRPr lang="en-GB" sz="900" b="1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 err="1" smtClean="0"/>
              <a:t>Exhibición</a:t>
            </a:r>
            <a:r>
              <a:rPr lang="en-GB" sz="900" dirty="0" smtClean="0"/>
              <a:t> </a:t>
            </a:r>
            <a:r>
              <a:rPr lang="en-GB" sz="900" dirty="0" err="1" smtClean="0"/>
              <a:t>en</a:t>
            </a:r>
            <a:r>
              <a:rPr lang="en-GB" sz="900" dirty="0" smtClean="0"/>
              <a:t> el Design </a:t>
            </a:r>
            <a:r>
              <a:rPr lang="en-GB" sz="900" dirty="0"/>
              <a:t>Museum</a:t>
            </a:r>
            <a:br>
              <a:rPr lang="en-GB" sz="900" dirty="0"/>
            </a:br>
            <a:r>
              <a:rPr lang="en-GB" sz="900" dirty="0" err="1" smtClean="0"/>
              <a:t>por</a:t>
            </a:r>
            <a:r>
              <a:rPr lang="en-GB" sz="900" dirty="0" smtClean="0"/>
              <a:t> </a:t>
            </a:r>
            <a:r>
              <a:rPr lang="en-GB" sz="900" dirty="0"/>
              <a:t>Company: Aamu Song &amp; Johan Olin</a:t>
            </a:r>
          </a:p>
          <a:p>
            <a:pPr marL="0" indent="0">
              <a:buNone/>
            </a:pPr>
            <a:r>
              <a:rPr lang="en-GB" sz="900" dirty="0" err="1" smtClean="0"/>
              <a:t>Foto</a:t>
            </a:r>
            <a:r>
              <a:rPr lang="en-GB" sz="900" dirty="0" smtClean="0"/>
              <a:t>: </a:t>
            </a:r>
            <a:r>
              <a:rPr lang="en-GB" sz="900" dirty="0"/>
              <a:t>Paavo Lehtonen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6998093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model walks down a catwalk. ">
            <a:extLst>
              <a:ext uri="{FF2B5EF4-FFF2-40B4-BE49-F238E27FC236}">
                <a16:creationId xmlns:a16="http://schemas.microsoft.com/office/drawing/2014/main" id="{C69563FB-4990-1F41-B76D-66C8356532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085937"/>
            <a:ext cx="5473701" cy="1295524"/>
          </a:xfrm>
        </p:spPr>
        <p:txBody>
          <a:bodyPr/>
          <a:lstStyle/>
          <a:p>
            <a:r>
              <a:rPr lang="en-GB" dirty="0" smtClean="0"/>
              <a:t>La </a:t>
            </a:r>
            <a:r>
              <a:rPr lang="en-GB" dirty="0" err="1" smtClean="0"/>
              <a:t>educación</a:t>
            </a:r>
            <a:r>
              <a:rPr lang="en-GB" dirty="0" smtClean="0"/>
              <a:t> del </a:t>
            </a:r>
            <a:r>
              <a:rPr lang="en-GB" dirty="0" err="1" smtClean="0"/>
              <a:t>diseño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Finlandia </a:t>
            </a:r>
            <a:r>
              <a:rPr lang="en-GB" dirty="0" err="1" smtClean="0"/>
              <a:t>es</a:t>
            </a:r>
            <a:r>
              <a:rPr lang="en-GB" dirty="0" smtClean="0"/>
              <a:t> de </a:t>
            </a:r>
            <a:r>
              <a:rPr lang="en-GB" dirty="0" err="1" smtClean="0"/>
              <a:t>clase</a:t>
            </a:r>
            <a:r>
              <a:rPr lang="en-GB" dirty="0" smtClean="0"/>
              <a:t> </a:t>
            </a:r>
            <a:r>
              <a:rPr lang="en-GB" dirty="0" err="1" smtClean="0"/>
              <a:t>mundial</a:t>
            </a:r>
            <a:r>
              <a:rPr lang="en-GB" dirty="0" smtClean="0"/>
              <a:t>.</a:t>
            </a:r>
            <a:r>
              <a:rPr lang="en-GB" dirty="0"/>
              <a:t/>
            </a:r>
            <a:br>
              <a:rPr lang="en-GB" dirty="0"/>
            </a:b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EFC7A4-E2A2-5140-949C-8C1BB8285661}"/>
              </a:ext>
            </a:extLst>
          </p:cNvPr>
          <p:cNvSpPr txBox="1">
            <a:spLocks/>
          </p:cNvSpPr>
          <p:nvPr/>
        </p:nvSpPr>
        <p:spPr>
          <a:xfrm>
            <a:off x="276688" y="4372569"/>
            <a:ext cx="3089143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solidFill>
                  <a:schemeClr val="bg1"/>
                </a:solidFill>
                <a:latin typeface="Finlandica" pitchFamily="2" charset="77"/>
              </a:rPr>
              <a:t>Näytös</a:t>
            </a:r>
            <a:r>
              <a:rPr lang="en-GB" sz="900" b="1" dirty="0">
                <a:solidFill>
                  <a:schemeClr val="bg1"/>
                </a:solidFill>
                <a:latin typeface="Finlandica" pitchFamily="2" charset="77"/>
              </a:rPr>
              <a:t> </a:t>
            </a:r>
            <a:r>
              <a:rPr lang="en-GB" sz="900" b="1" dirty="0" smtClean="0">
                <a:solidFill>
                  <a:schemeClr val="bg1"/>
                </a:solidFill>
                <a:latin typeface="Finlandica" pitchFamily="2" charset="77"/>
              </a:rPr>
              <a:t>19 (</a:t>
            </a:r>
            <a:r>
              <a:rPr lang="en-GB" sz="900" b="1" dirty="0" err="1" smtClean="0">
                <a:solidFill>
                  <a:schemeClr val="bg1"/>
                </a:solidFill>
                <a:latin typeface="Finlandica" pitchFamily="2" charset="77"/>
              </a:rPr>
              <a:t>Desfile</a:t>
            </a:r>
            <a:r>
              <a:rPr lang="en-GB" sz="900" b="1" dirty="0" smtClean="0">
                <a:solidFill>
                  <a:schemeClr val="bg1"/>
                </a:solidFill>
                <a:latin typeface="Finlandica" pitchFamily="2" charset="77"/>
              </a:rPr>
              <a:t> 19)</a:t>
            </a:r>
            <a:endParaRPr lang="en-GB" sz="900" b="1" dirty="0">
              <a:solidFill>
                <a:schemeClr val="bg1"/>
              </a:solidFill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</a:rPr>
              <a:t>Amina </a:t>
            </a:r>
            <a:r>
              <a:rPr lang="en-GB" sz="900" dirty="0" err="1">
                <a:solidFill>
                  <a:schemeClr val="bg1"/>
                </a:solidFill>
              </a:rPr>
              <a:t>Saada</a:t>
            </a:r>
            <a:r>
              <a:rPr lang="en-GB" sz="900" dirty="0">
                <a:solidFill>
                  <a:schemeClr val="bg1"/>
                </a:solidFill>
              </a:rPr>
              <a:t>, Aalto University</a:t>
            </a:r>
          </a:p>
          <a:p>
            <a:pPr marL="0" indent="0">
              <a:buNone/>
            </a:pPr>
            <a:r>
              <a:rPr lang="en-GB" sz="900" dirty="0" err="1" smtClean="0">
                <a:solidFill>
                  <a:schemeClr val="bg1"/>
                </a:solidFill>
              </a:rPr>
              <a:t>Foto</a:t>
            </a:r>
            <a:r>
              <a:rPr lang="en-GB" sz="900" dirty="0" smtClean="0">
                <a:solidFill>
                  <a:schemeClr val="bg1"/>
                </a:solidFill>
              </a:rPr>
              <a:t>: </a:t>
            </a:r>
            <a:r>
              <a:rPr lang="en-GB" sz="900" dirty="0">
                <a:solidFill>
                  <a:schemeClr val="bg1"/>
                </a:solidFill>
              </a:rPr>
              <a:t>Mikko </a:t>
            </a:r>
            <a:r>
              <a:rPr lang="en-GB" sz="900" dirty="0" err="1">
                <a:solidFill>
                  <a:schemeClr val="bg1"/>
                </a:solidFill>
              </a:rPr>
              <a:t>Raskinen</a:t>
            </a:r>
            <a:endParaRPr lang="en-GB" sz="9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BCDB1A-C5AC-2F44-90A2-367E7F193EA1}"/>
              </a:ext>
            </a:extLst>
          </p:cNvPr>
          <p:cNvSpPr/>
          <p:nvPr/>
        </p:nvSpPr>
        <p:spPr>
          <a:xfrm>
            <a:off x="6444208" y="357117"/>
            <a:ext cx="235800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EL PROGRAMA DE CARRERA EN MODA DE LA UNIVERSIDAD AALTO ES UNO DE LOS MEJORES DEL MUNDO.</a:t>
            </a:r>
            <a:endParaRPr lang="en-GB" b="1" dirty="0" smtClean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RECIBIÓ LA MENCIÓN “EL MEJOR EN LA INFLUENCIA GLOBAL” EN 2019 EN LA COMPARACIÓN INTERNACIONAL DE LAS ESCUELAS DE MODA. 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sz="800" dirty="0" smtClean="0">
                <a:solidFill>
                  <a:schemeClr val="bg1"/>
                </a:solidFill>
              </a:rPr>
              <a:t>: </a:t>
            </a:r>
            <a:r>
              <a:rPr lang="en-GB" sz="800" dirty="0">
                <a:solidFill>
                  <a:schemeClr val="bg1"/>
                </a:solidFill>
              </a:rPr>
              <a:t>www.businessoffashion.com</a:t>
            </a:r>
          </a:p>
          <a:p>
            <a:r>
              <a:rPr lang="en-GB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ABFE19-C28D-A349-AE41-BBCBFE0A0A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061945" y="225997"/>
            <a:ext cx="2924766" cy="456038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72245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988193"/>
            <a:ext cx="2808858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Los </a:t>
            </a:r>
            <a:r>
              <a:rPr lang="en-GB" dirty="0" err="1"/>
              <a:t>P</a:t>
            </a:r>
            <a:r>
              <a:rPr lang="en-GB" dirty="0" err="1" smtClean="0"/>
              <a:t>rogramas</a:t>
            </a:r>
            <a:r>
              <a:rPr lang="en-GB" dirty="0" smtClean="0"/>
              <a:t> de Arte y </a:t>
            </a:r>
            <a:r>
              <a:rPr lang="en-GB" dirty="0" err="1"/>
              <a:t>D</a:t>
            </a:r>
            <a:r>
              <a:rPr lang="en-GB" dirty="0" err="1" smtClean="0"/>
              <a:t>iseño</a:t>
            </a:r>
            <a:r>
              <a:rPr lang="en-GB" dirty="0" smtClean="0"/>
              <a:t> de la Universidad Aalto </a:t>
            </a:r>
            <a:r>
              <a:rPr lang="en-GB" dirty="0" err="1" smtClean="0"/>
              <a:t>fueron</a:t>
            </a:r>
            <a:r>
              <a:rPr lang="en-GB" dirty="0" smtClean="0"/>
              <a:t> </a:t>
            </a:r>
            <a:r>
              <a:rPr lang="en-GB" dirty="0" err="1" smtClean="0"/>
              <a:t>clasificados</a:t>
            </a:r>
            <a:r>
              <a:rPr lang="en-GB" dirty="0" smtClean="0"/>
              <a:t> </a:t>
            </a:r>
            <a:r>
              <a:rPr lang="en-GB" dirty="0" err="1" smtClean="0"/>
              <a:t>como</a:t>
            </a:r>
            <a:r>
              <a:rPr lang="en-GB" dirty="0" smtClean="0"/>
              <a:t> </a:t>
            </a:r>
            <a:r>
              <a:rPr lang="en-GB" dirty="0" err="1" smtClean="0"/>
              <a:t>los</a:t>
            </a:r>
            <a:r>
              <a:rPr lang="en-GB" dirty="0" smtClean="0"/>
              <a:t> </a:t>
            </a:r>
            <a:r>
              <a:rPr lang="en-GB" dirty="0" err="1" smtClean="0"/>
              <a:t>séptimos</a:t>
            </a:r>
            <a:r>
              <a:rPr lang="en-GB" dirty="0" smtClean="0"/>
              <a:t> </a:t>
            </a:r>
            <a:r>
              <a:rPr lang="en-GB" dirty="0" err="1" smtClean="0"/>
              <a:t>mejores</a:t>
            </a:r>
            <a:r>
              <a:rPr lang="en-GB" dirty="0" smtClean="0"/>
              <a:t> del </a:t>
            </a:r>
            <a:r>
              <a:rPr lang="en-GB" dirty="0" err="1" smtClean="0"/>
              <a:t>mundo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2020 </a:t>
            </a:r>
            <a:r>
              <a:rPr lang="en-GB" dirty="0" err="1" smtClean="0"/>
              <a:t>por</a:t>
            </a:r>
            <a:r>
              <a:rPr lang="en-GB" dirty="0" smtClean="0"/>
              <a:t> el QS World </a:t>
            </a:r>
            <a:r>
              <a:rPr lang="en-GB" dirty="0" err="1" smtClean="0"/>
              <a:t>Univeristy</a:t>
            </a:r>
            <a:r>
              <a:rPr lang="en-GB" dirty="0" smtClean="0"/>
              <a:t> Ranking. </a:t>
            </a:r>
          </a:p>
          <a:p>
            <a:pPr marL="0" indent="0">
              <a:buNone/>
            </a:pPr>
            <a:endParaRPr lang="en-GB" sz="800" dirty="0" smtClean="0"/>
          </a:p>
          <a:p>
            <a:pPr marL="0" indent="0">
              <a:buNone/>
            </a:pPr>
            <a:r>
              <a:rPr lang="en-GB" sz="800" dirty="0"/>
              <a:t/>
            </a:r>
            <a:br>
              <a:rPr lang="en-GB" sz="800" dirty="0"/>
            </a:br>
            <a:r>
              <a:rPr lang="en-GB" sz="900" dirty="0" smtClean="0"/>
              <a:t>Fuente: </a:t>
            </a:r>
            <a:r>
              <a:rPr lang="en-GB" sz="900" dirty="0"/>
              <a:t>www.aalto.fi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Placeholder 5" descr="An illustration with two robot like creatures in it. ">
            <a:extLst>
              <a:ext uri="{FF2B5EF4-FFF2-40B4-BE49-F238E27FC236}">
                <a16:creationId xmlns:a16="http://schemas.microsoft.com/office/drawing/2014/main" id="{A3ED37DC-707D-3644-83CB-28313422D3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1" r="28941"/>
          <a:stretch>
            <a:fillRect/>
          </a:stretch>
        </p:blipFill>
        <p:spPr/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56DFC2-53D4-4740-8F6F-1BF995972E43}"/>
              </a:ext>
            </a:extLst>
          </p:cNvPr>
          <p:cNvSpPr txBox="1">
            <a:spLocks/>
          </p:cNvSpPr>
          <p:nvPr/>
        </p:nvSpPr>
        <p:spPr>
          <a:xfrm>
            <a:off x="3283057" y="4012529"/>
            <a:ext cx="3089143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Plusminus</a:t>
            </a:r>
            <a:r>
              <a:rPr lang="en-GB" sz="900" b="1" dirty="0">
                <a:latin typeface="Finlandica" pitchFamily="2" charset="77"/>
              </a:rPr>
              <a:t> </a:t>
            </a:r>
            <a:r>
              <a:rPr lang="en-GB" sz="900" b="1" dirty="0" smtClean="0">
                <a:latin typeface="Finlandica" pitchFamily="2" charset="77"/>
              </a:rPr>
              <a:t>game (</a:t>
            </a:r>
            <a:r>
              <a:rPr lang="en-GB" sz="900" b="1" dirty="0" err="1" smtClean="0">
                <a:latin typeface="Finlandica" pitchFamily="2" charset="77"/>
              </a:rPr>
              <a:t>Juego</a:t>
            </a:r>
            <a:r>
              <a:rPr lang="en-GB" sz="900" b="1" dirty="0" smtClean="0">
                <a:latin typeface="Finlandica" pitchFamily="2" charset="77"/>
              </a:rPr>
              <a:t> </a:t>
            </a:r>
            <a:r>
              <a:rPr lang="en-GB" sz="900" b="1" dirty="0" err="1" smtClean="0">
                <a:latin typeface="Finlandica" pitchFamily="2" charset="77"/>
              </a:rPr>
              <a:t>plusminus</a:t>
            </a:r>
            <a:r>
              <a:rPr lang="en-GB" sz="900" b="1" dirty="0" smtClean="0">
                <a:latin typeface="Finlandica" pitchFamily="2" charset="77"/>
              </a:rPr>
              <a:t>)</a:t>
            </a:r>
            <a:endParaRPr lang="en-GB" sz="900" b="1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/>
              <a:t>Veera </a:t>
            </a:r>
            <a:r>
              <a:rPr lang="en-GB" sz="900" dirty="0" err="1"/>
              <a:t>Hokkanen</a:t>
            </a:r>
            <a:r>
              <a:rPr lang="en-GB" sz="900" dirty="0"/>
              <a:t>, Thomas Holmes,</a:t>
            </a:r>
          </a:p>
          <a:p>
            <a:pPr marL="0" indent="0">
              <a:buNone/>
            </a:pPr>
            <a:r>
              <a:rPr lang="en-GB" sz="900" dirty="0"/>
              <a:t>Hannu </a:t>
            </a:r>
            <a:r>
              <a:rPr lang="en-GB" sz="900" dirty="0" err="1"/>
              <a:t>Koivuranta</a:t>
            </a:r>
            <a:r>
              <a:rPr lang="en-GB" sz="900" dirty="0"/>
              <a:t>, Antti Sandberg, </a:t>
            </a:r>
            <a:br>
              <a:rPr lang="en-GB" sz="900" dirty="0"/>
            </a:br>
            <a:r>
              <a:rPr lang="en-GB" sz="900" dirty="0"/>
              <a:t>Helena </a:t>
            </a:r>
            <a:r>
              <a:rPr lang="en-GB" sz="900" dirty="0" err="1"/>
              <a:t>Sorva</a:t>
            </a:r>
            <a:r>
              <a:rPr lang="en-GB" sz="900" dirty="0"/>
              <a:t> </a:t>
            </a:r>
            <a:r>
              <a:rPr lang="en-GB" sz="900" dirty="0" smtClean="0"/>
              <a:t>y </a:t>
            </a:r>
            <a:r>
              <a:rPr lang="en-GB" sz="900" dirty="0"/>
              <a:t>Juuso </a:t>
            </a:r>
            <a:r>
              <a:rPr lang="en-GB" sz="900" dirty="0" err="1"/>
              <a:t>Toikka</a:t>
            </a:r>
            <a:endParaRPr lang="en-GB" sz="900" dirty="0"/>
          </a:p>
          <a:p>
            <a:pPr marL="0" indent="0">
              <a:buNone/>
            </a:pPr>
            <a:r>
              <a:rPr lang="en-GB" sz="900" dirty="0"/>
              <a:t>Aalto University</a:t>
            </a:r>
            <a:r>
              <a:rPr lang="en-GB" sz="1000" dirty="0"/>
              <a:t/>
            </a:r>
            <a:br>
              <a:rPr lang="en-GB" sz="1000" dirty="0"/>
            </a:b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965591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988193"/>
            <a:ext cx="2592288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La IDBM </a:t>
            </a:r>
            <a:r>
              <a:rPr lang="en-GB" dirty="0"/>
              <a:t>(</a:t>
            </a:r>
            <a:r>
              <a:rPr lang="en-GB" i="1" dirty="0"/>
              <a:t>International Design Business Management</a:t>
            </a:r>
            <a:r>
              <a:rPr lang="en-GB" dirty="0"/>
              <a:t>) </a:t>
            </a:r>
            <a:r>
              <a:rPr lang="en-GB" dirty="0" err="1" smtClean="0"/>
              <a:t>fue</a:t>
            </a:r>
            <a:r>
              <a:rPr lang="en-GB" dirty="0" smtClean="0"/>
              <a:t> </a:t>
            </a:r>
            <a:r>
              <a:rPr lang="en-GB" dirty="0" err="1" smtClean="0"/>
              <a:t>uno</a:t>
            </a:r>
            <a:r>
              <a:rPr lang="en-GB" dirty="0" smtClean="0"/>
              <a:t> de </a:t>
            </a:r>
            <a:r>
              <a:rPr lang="en-GB" dirty="0" err="1" smtClean="0"/>
              <a:t>los</a:t>
            </a:r>
            <a:r>
              <a:rPr lang="en-GB" dirty="0" smtClean="0"/>
              <a:t> </a:t>
            </a:r>
            <a:r>
              <a:rPr lang="en-GB" dirty="0" err="1" smtClean="0"/>
              <a:t>primeros</a:t>
            </a:r>
            <a:r>
              <a:rPr lang="en-GB" dirty="0" smtClean="0"/>
              <a:t> </a:t>
            </a:r>
            <a:r>
              <a:rPr lang="en-GB" dirty="0" err="1" smtClean="0"/>
              <a:t>módulos</a:t>
            </a:r>
            <a:r>
              <a:rPr lang="en-GB" dirty="0" smtClean="0"/>
              <a:t> de </a:t>
            </a:r>
            <a:r>
              <a:rPr lang="en-GB" dirty="0" err="1" smtClean="0"/>
              <a:t>estudios</a:t>
            </a:r>
            <a:r>
              <a:rPr lang="en-GB" dirty="0" smtClean="0"/>
              <a:t> del </a:t>
            </a:r>
            <a:r>
              <a:rPr lang="en-GB" dirty="0" err="1" smtClean="0"/>
              <a:t>mundo</a:t>
            </a:r>
            <a:r>
              <a:rPr lang="en-GB" dirty="0" smtClean="0"/>
              <a:t> que </a:t>
            </a:r>
            <a:r>
              <a:rPr lang="en-GB" dirty="0" err="1" smtClean="0"/>
              <a:t>combinaba</a:t>
            </a:r>
            <a:r>
              <a:rPr lang="en-GB" dirty="0"/>
              <a:t> </a:t>
            </a:r>
            <a:r>
              <a:rPr lang="en-GB" dirty="0" err="1" smtClean="0"/>
              <a:t>ciencias</a:t>
            </a:r>
            <a:r>
              <a:rPr lang="en-GB" dirty="0" smtClean="0"/>
              <a:t> </a:t>
            </a:r>
            <a:r>
              <a:rPr lang="en-GB" dirty="0" err="1" smtClean="0"/>
              <a:t>empresariales</a:t>
            </a:r>
            <a:r>
              <a:rPr lang="en-GB" dirty="0" smtClean="0"/>
              <a:t>, </a:t>
            </a:r>
            <a:r>
              <a:rPr lang="en-GB" dirty="0" err="1" smtClean="0"/>
              <a:t>ciencias</a:t>
            </a:r>
            <a:r>
              <a:rPr lang="en-GB" dirty="0" smtClean="0"/>
              <a:t> de la </a:t>
            </a:r>
            <a:r>
              <a:rPr lang="en-GB" dirty="0" err="1" smtClean="0"/>
              <a:t>ingeniería</a:t>
            </a:r>
            <a:r>
              <a:rPr lang="en-GB" dirty="0" smtClean="0"/>
              <a:t> y </a:t>
            </a:r>
            <a:r>
              <a:rPr lang="en-GB" dirty="0" err="1" smtClean="0"/>
              <a:t>educación</a:t>
            </a:r>
            <a:r>
              <a:rPr lang="en-GB" dirty="0" smtClean="0"/>
              <a:t> de </a:t>
            </a:r>
            <a:r>
              <a:rPr lang="en-GB" dirty="0" err="1" smtClean="0"/>
              <a:t>diseño</a:t>
            </a:r>
            <a:r>
              <a:rPr lang="en-GB" dirty="0" smtClean="0"/>
              <a:t>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2" name="Picture Placeholder 11" descr="Different shapes made out of cardboard.">
            <a:extLst>
              <a:ext uri="{FF2B5EF4-FFF2-40B4-BE49-F238E27FC236}">
                <a16:creationId xmlns:a16="http://schemas.microsoft.com/office/drawing/2014/main" id="{C9CE8FC4-AE0B-9144-9FB0-F9741513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r="25041"/>
          <a:stretch>
            <a:fillRect/>
          </a:stretch>
        </p:blipFill>
        <p:spPr/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112512-984C-E947-8E30-64E0755274D5}"/>
              </a:ext>
            </a:extLst>
          </p:cNvPr>
          <p:cNvSpPr txBox="1">
            <a:spLocks/>
          </p:cNvSpPr>
          <p:nvPr/>
        </p:nvSpPr>
        <p:spPr>
          <a:xfrm>
            <a:off x="3059832" y="4299942"/>
            <a:ext cx="3089143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Future Packaging prototypes </a:t>
            </a:r>
            <a:endParaRPr lang="en-GB" sz="900" b="1" dirty="0" smtClean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b="1" dirty="0" smtClean="0">
                <a:latin typeface="Finlandica" pitchFamily="2" charset="77"/>
              </a:rPr>
              <a:t>(</a:t>
            </a:r>
            <a:r>
              <a:rPr lang="en-GB" sz="900" b="1" dirty="0" err="1" smtClean="0">
                <a:latin typeface="Finlandica" pitchFamily="2" charset="77"/>
              </a:rPr>
              <a:t>Futuros</a:t>
            </a:r>
            <a:r>
              <a:rPr lang="en-GB" sz="900" b="1" dirty="0" smtClean="0">
                <a:latin typeface="Finlandica" pitchFamily="2" charset="77"/>
              </a:rPr>
              <a:t> </a:t>
            </a:r>
            <a:r>
              <a:rPr lang="en-GB" sz="900" b="1" dirty="0" err="1" smtClean="0">
                <a:latin typeface="Finlandica" pitchFamily="2" charset="77"/>
              </a:rPr>
              <a:t>protótipos</a:t>
            </a:r>
            <a:r>
              <a:rPr lang="en-GB" sz="900" b="1" dirty="0" smtClean="0">
                <a:latin typeface="Finlandica" pitchFamily="2" charset="77"/>
              </a:rPr>
              <a:t> de </a:t>
            </a:r>
            <a:r>
              <a:rPr lang="en-GB" sz="900" b="1" dirty="0" err="1" smtClean="0">
                <a:latin typeface="Finlandica" pitchFamily="2" charset="77"/>
              </a:rPr>
              <a:t>embalaje</a:t>
            </a:r>
            <a:r>
              <a:rPr lang="en-GB" sz="900" b="1" dirty="0" smtClean="0">
                <a:latin typeface="Finlandica" pitchFamily="2" charset="77"/>
              </a:rPr>
              <a:t>)</a:t>
            </a:r>
            <a:endParaRPr lang="en-GB" sz="900" b="1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>
                <a:latin typeface="Finlandica" pitchFamily="2" charset="77"/>
              </a:rPr>
              <a:t>Fold &amp; Sustain, </a:t>
            </a:r>
            <a:r>
              <a:rPr lang="en-GB" sz="900" dirty="0" err="1"/>
              <a:t>CoCeA</a:t>
            </a:r>
            <a:r>
              <a:rPr lang="en-GB" sz="900" dirty="0"/>
              <a:t>, Aalto University</a:t>
            </a:r>
          </a:p>
          <a:p>
            <a:pPr marL="0" indent="0">
              <a:buNone/>
            </a:pPr>
            <a:r>
              <a:rPr lang="en-GB" sz="900" dirty="0" err="1" smtClean="0"/>
              <a:t>Foto</a:t>
            </a:r>
            <a:r>
              <a:rPr lang="en-GB" sz="900" dirty="0" smtClean="0"/>
              <a:t>: </a:t>
            </a:r>
            <a:r>
              <a:rPr lang="en-GB" sz="900" dirty="0"/>
              <a:t>Anastasia Ivanova</a:t>
            </a:r>
          </a:p>
        </p:txBody>
      </p:sp>
    </p:spTree>
    <p:extLst>
      <p:ext uri="{BB962C8B-B14F-4D97-AF65-F5344CB8AC3E}">
        <p14:creationId xmlns:p14="http://schemas.microsoft.com/office/powerpoint/2010/main" val="2619731467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riding his bike on a bridge. ">
            <a:extLst>
              <a:ext uri="{FF2B5EF4-FFF2-40B4-BE49-F238E27FC236}">
                <a16:creationId xmlns:a16="http://schemas.microsoft.com/office/drawing/2014/main" id="{2641AAF1-9B70-8045-9ABB-A897F87BD6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5452690"/>
            <a:ext cx="5473701" cy="1295524"/>
          </a:xfrm>
        </p:spPr>
        <p:txBody>
          <a:bodyPr/>
          <a:lstStyle/>
          <a:p>
            <a:r>
              <a:rPr lang="en-GB" dirty="0" err="1"/>
              <a:t>E</a:t>
            </a:r>
            <a:r>
              <a:rPr lang="en-GB" dirty="0" err="1" smtClean="0"/>
              <a:t>n</a:t>
            </a:r>
            <a:r>
              <a:rPr lang="en-GB" dirty="0" smtClean="0"/>
              <a:t> Finlandia, el </a:t>
            </a:r>
            <a:r>
              <a:rPr lang="en-GB" dirty="0" err="1" smtClean="0"/>
              <a:t>diseño</a:t>
            </a:r>
            <a:r>
              <a:rPr lang="en-GB" dirty="0" smtClean="0"/>
              <a:t> forma parte de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vida</a:t>
            </a:r>
            <a:r>
              <a:rPr lang="en-GB" dirty="0" smtClean="0"/>
              <a:t> </a:t>
            </a:r>
            <a:r>
              <a:rPr lang="en-GB" dirty="0" err="1" smtClean="0"/>
              <a:t>cotidiana</a:t>
            </a:r>
            <a:r>
              <a:rPr lang="en-GB" dirty="0" smtClean="0"/>
              <a:t> </a:t>
            </a:r>
            <a:r>
              <a:rPr lang="en-GB" dirty="0" err="1" smtClean="0"/>
              <a:t>buena</a:t>
            </a:r>
            <a:r>
              <a:rPr lang="en-GB" dirty="0" smtClean="0"/>
              <a:t> </a:t>
            </a:r>
            <a:r>
              <a:rPr lang="en-GB" dirty="0" smtClean="0"/>
              <a:t>y functional.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fi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EC5250-ECCD-8F41-82A9-4A29A36A17EE}"/>
              </a:ext>
            </a:extLst>
          </p:cNvPr>
          <p:cNvSpPr txBox="1">
            <a:spLocks/>
          </p:cNvSpPr>
          <p:nvPr/>
        </p:nvSpPr>
        <p:spPr>
          <a:xfrm>
            <a:off x="251520" y="195486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solidFill>
                  <a:schemeClr val="bg1"/>
                </a:solidFill>
                <a:latin typeface="Finlandica" pitchFamily="2" charset="77"/>
              </a:rPr>
              <a:t>Isoisän</a:t>
            </a:r>
            <a:r>
              <a:rPr lang="en-GB" sz="900" b="1" dirty="0">
                <a:solidFill>
                  <a:schemeClr val="bg1"/>
                </a:solidFill>
                <a:latin typeface="Finlandica" pitchFamily="2" charset="77"/>
              </a:rPr>
              <a:t> </a:t>
            </a:r>
            <a:r>
              <a:rPr lang="en-GB" sz="900" b="1" dirty="0" err="1">
                <a:solidFill>
                  <a:schemeClr val="bg1"/>
                </a:solidFill>
                <a:latin typeface="Finlandica" pitchFamily="2" charset="77"/>
              </a:rPr>
              <a:t>silta</a:t>
            </a:r>
            <a:r>
              <a:rPr lang="en-GB" sz="900" b="1" dirty="0">
                <a:solidFill>
                  <a:schemeClr val="bg1"/>
                </a:solidFill>
                <a:latin typeface="Finlandica" pitchFamily="2" charset="77"/>
              </a:rPr>
              <a:t> / </a:t>
            </a:r>
            <a:r>
              <a:rPr lang="en-GB" sz="900" b="1" dirty="0" smtClean="0">
                <a:solidFill>
                  <a:schemeClr val="bg1"/>
                </a:solidFill>
                <a:latin typeface="Finlandica" pitchFamily="2" charset="77"/>
              </a:rPr>
              <a:t>Puente del </a:t>
            </a:r>
            <a:r>
              <a:rPr lang="en-GB" sz="900" b="1" dirty="0" err="1" smtClean="0">
                <a:solidFill>
                  <a:schemeClr val="bg1"/>
                </a:solidFill>
                <a:latin typeface="Finlandica" pitchFamily="2" charset="77"/>
              </a:rPr>
              <a:t>Abuelo</a:t>
            </a:r>
            <a:endParaRPr lang="en-GB" sz="900" b="1" dirty="0">
              <a:solidFill>
                <a:schemeClr val="bg1"/>
              </a:solidFill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 err="1" smtClean="0">
                <a:solidFill>
                  <a:schemeClr val="bg1"/>
                </a:solidFill>
              </a:rPr>
              <a:t>Foto</a:t>
            </a:r>
            <a:r>
              <a:rPr lang="en-GB" sz="900" dirty="0" smtClean="0">
                <a:solidFill>
                  <a:schemeClr val="bg1"/>
                </a:solidFill>
              </a:rPr>
              <a:t>: </a:t>
            </a:r>
            <a:r>
              <a:rPr lang="en-GB" sz="900" dirty="0" err="1">
                <a:solidFill>
                  <a:schemeClr val="bg1"/>
                </a:solidFill>
              </a:rPr>
              <a:t>Riku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Pihlanto</a:t>
            </a:r>
            <a:r>
              <a:rPr lang="en-GB" sz="900" dirty="0">
                <a:solidFill>
                  <a:schemeClr val="bg1"/>
                </a:solidFill>
              </a:rPr>
              <a:t> / </a:t>
            </a:r>
            <a:r>
              <a:rPr lang="en-GB" sz="900" dirty="0" smtClean="0">
                <a:solidFill>
                  <a:schemeClr val="bg1"/>
                </a:solidFill>
              </a:rPr>
              <a:t>Ciudad de Helsinki</a:t>
            </a:r>
            <a:r>
              <a:rPr lang="en-GB" sz="1000" dirty="0">
                <a:solidFill>
                  <a:schemeClr val="bg1"/>
                </a:solidFill>
              </a:rPr>
              <a:t/>
            </a:r>
            <a:br>
              <a:rPr lang="en-GB" sz="1000" dirty="0">
                <a:solidFill>
                  <a:schemeClr val="bg1"/>
                </a:solidFill>
              </a:rPr>
            </a:b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601040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60201"/>
            <a:ext cx="2808858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El </a:t>
            </a:r>
            <a:r>
              <a:rPr lang="en-GB" dirty="0" err="1" smtClean="0"/>
              <a:t>diseño</a:t>
            </a:r>
            <a:r>
              <a:rPr lang="en-GB" dirty="0" smtClean="0"/>
              <a:t> se </a:t>
            </a:r>
            <a:r>
              <a:rPr lang="en-GB" dirty="0" err="1" smtClean="0"/>
              <a:t>puede</a:t>
            </a:r>
            <a:r>
              <a:rPr lang="en-GB" dirty="0" smtClean="0"/>
              <a:t> </a:t>
            </a:r>
            <a:r>
              <a:rPr lang="en-GB" dirty="0" err="1" smtClean="0"/>
              <a:t>observar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los</a:t>
            </a:r>
            <a:r>
              <a:rPr lang="en-GB" dirty="0" smtClean="0"/>
              <a:t> </a:t>
            </a:r>
            <a:r>
              <a:rPr lang="en-GB" dirty="0" err="1" smtClean="0"/>
              <a:t>entornos</a:t>
            </a:r>
            <a:r>
              <a:rPr lang="en-GB" dirty="0" smtClean="0"/>
              <a:t> </a:t>
            </a:r>
            <a:r>
              <a:rPr lang="en-GB" dirty="0" err="1" smtClean="0"/>
              <a:t>físicos</a:t>
            </a:r>
            <a:r>
              <a:rPr lang="en-GB" dirty="0" smtClean="0"/>
              <a:t> de </a:t>
            </a:r>
            <a:r>
              <a:rPr lang="en-GB" dirty="0" err="1" smtClean="0"/>
              <a:t>los</a:t>
            </a:r>
            <a:r>
              <a:rPr lang="en-GB" dirty="0" smtClean="0"/>
              <a:t> </a:t>
            </a:r>
            <a:r>
              <a:rPr lang="en-GB" dirty="0" err="1" smtClean="0"/>
              <a:t>hogares</a:t>
            </a:r>
            <a:r>
              <a:rPr lang="en-GB" dirty="0" smtClean="0"/>
              <a:t> y </a:t>
            </a:r>
            <a:r>
              <a:rPr lang="en-GB" dirty="0" err="1" smtClean="0"/>
              <a:t>lugares</a:t>
            </a:r>
            <a:r>
              <a:rPr lang="en-GB" dirty="0" smtClean="0"/>
              <a:t> de </a:t>
            </a:r>
            <a:r>
              <a:rPr lang="en-GB" dirty="0" err="1" smtClean="0"/>
              <a:t>trabajo</a:t>
            </a:r>
            <a:r>
              <a:rPr lang="en-GB" dirty="0" smtClean="0"/>
              <a:t>, </a:t>
            </a:r>
            <a:r>
              <a:rPr lang="en-GB" dirty="0" err="1" smtClean="0"/>
              <a:t>en</a:t>
            </a:r>
            <a:r>
              <a:rPr lang="en-GB" dirty="0" smtClean="0"/>
              <a:t> las </a:t>
            </a:r>
            <a:r>
              <a:rPr lang="en-GB" dirty="0" err="1" smtClean="0"/>
              <a:t>estructuras</a:t>
            </a:r>
            <a:r>
              <a:rPr lang="en-GB" dirty="0" smtClean="0"/>
              <a:t> </a:t>
            </a:r>
            <a:r>
              <a:rPr lang="en-GB" dirty="0" err="1" smtClean="0"/>
              <a:t>urbanas</a:t>
            </a:r>
            <a:r>
              <a:rPr lang="en-GB" dirty="0" smtClean="0"/>
              <a:t>,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los</a:t>
            </a:r>
            <a:r>
              <a:rPr lang="en-GB" dirty="0" smtClean="0"/>
              <a:t> </a:t>
            </a:r>
            <a:r>
              <a:rPr lang="en-GB" dirty="0" err="1" smtClean="0"/>
              <a:t>servicios</a:t>
            </a:r>
            <a:r>
              <a:rPr lang="en-GB" dirty="0" smtClean="0"/>
              <a:t> </a:t>
            </a:r>
            <a:r>
              <a:rPr lang="en-GB" dirty="0" err="1" smtClean="0"/>
              <a:t>públicos</a:t>
            </a:r>
            <a:r>
              <a:rPr lang="en-GB" dirty="0" smtClean="0"/>
              <a:t> y </a:t>
            </a:r>
            <a:r>
              <a:rPr lang="en-GB" dirty="0" err="1" smtClean="0"/>
              <a:t>privados</a:t>
            </a:r>
            <a:r>
              <a:rPr lang="en-GB" dirty="0" smtClean="0"/>
              <a:t> y </a:t>
            </a:r>
            <a:r>
              <a:rPr lang="en-GB" dirty="0" err="1" smtClean="0"/>
              <a:t>en</a:t>
            </a:r>
            <a:r>
              <a:rPr lang="en-GB" dirty="0" smtClean="0"/>
              <a:t> las </a:t>
            </a:r>
            <a:r>
              <a:rPr lang="en-GB" dirty="0" err="1" smtClean="0"/>
              <a:t>actividades</a:t>
            </a:r>
            <a:r>
              <a:rPr lang="en-GB" dirty="0" smtClean="0"/>
              <a:t> </a:t>
            </a:r>
            <a:r>
              <a:rPr lang="en-GB" dirty="0" err="1" smtClean="0"/>
              <a:t>comerciales</a:t>
            </a:r>
            <a:r>
              <a:rPr lang="en-GB" dirty="0" smtClean="0"/>
              <a:t>. 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C8A717-641D-A14D-B886-5F87E367E36A}"/>
              </a:ext>
            </a:extLst>
          </p:cNvPr>
          <p:cNvSpPr txBox="1">
            <a:spLocks/>
          </p:cNvSpPr>
          <p:nvPr/>
        </p:nvSpPr>
        <p:spPr>
          <a:xfrm>
            <a:off x="2051720" y="4155927"/>
            <a:ext cx="3024336" cy="28803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Virtual Aquarium, Helsinki’s New Children’s </a:t>
            </a:r>
            <a:r>
              <a:rPr lang="en-GB" sz="900" b="1" dirty="0" smtClean="0">
                <a:latin typeface="Finlandica" pitchFamily="2" charset="77"/>
              </a:rPr>
              <a:t>Hospital</a:t>
            </a:r>
          </a:p>
          <a:p>
            <a:pPr marL="0" indent="0">
              <a:buNone/>
            </a:pPr>
            <a:r>
              <a:rPr lang="en-GB" sz="900" b="1" dirty="0" smtClean="0">
                <a:latin typeface="Finlandica" pitchFamily="2" charset="77"/>
              </a:rPr>
              <a:t>(</a:t>
            </a:r>
            <a:r>
              <a:rPr lang="en-GB" sz="900" b="1" dirty="0" err="1" smtClean="0">
                <a:latin typeface="Finlandica" pitchFamily="2" charset="77"/>
              </a:rPr>
              <a:t>Acuario</a:t>
            </a:r>
            <a:r>
              <a:rPr lang="en-GB" sz="900" b="1" dirty="0" smtClean="0">
                <a:latin typeface="Finlandica" pitchFamily="2" charset="77"/>
              </a:rPr>
              <a:t> virtual, el Nuevo Hospital de </a:t>
            </a:r>
            <a:r>
              <a:rPr lang="en-GB" sz="900" b="1" dirty="0" err="1" smtClean="0">
                <a:latin typeface="Finlandica" pitchFamily="2" charset="77"/>
              </a:rPr>
              <a:t>Niños</a:t>
            </a:r>
            <a:r>
              <a:rPr lang="en-GB" sz="900" b="1" dirty="0" smtClean="0">
                <a:latin typeface="Finlandica" pitchFamily="2" charset="77"/>
              </a:rPr>
              <a:t> de Helsinki)</a:t>
            </a:r>
            <a:endParaRPr lang="en-GB" sz="900" b="1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 err="1" smtClean="0">
                <a:latin typeface="Finlandica" pitchFamily="2" charset="77"/>
              </a:rPr>
              <a:t>Diseño</a:t>
            </a:r>
            <a:r>
              <a:rPr lang="en-GB" sz="900" dirty="0" smtClean="0">
                <a:latin typeface="Finlandica" pitchFamily="2" charset="77"/>
              </a:rPr>
              <a:t>: </a:t>
            </a:r>
            <a:r>
              <a:rPr lang="en-GB" sz="900" dirty="0">
                <a:latin typeface="Finlandica" pitchFamily="2" charset="77"/>
              </a:rPr>
              <a:t>John Lee, Laura Horton, Jukka </a:t>
            </a:r>
            <a:r>
              <a:rPr lang="en-GB" sz="900" dirty="0" err="1">
                <a:latin typeface="Finlandica" pitchFamily="2" charset="77"/>
              </a:rPr>
              <a:t>Eerikäinen</a:t>
            </a:r>
            <a:r>
              <a:rPr lang="en-GB" sz="900" dirty="0">
                <a:latin typeface="Finlandica" pitchFamily="2" charset="77"/>
              </a:rPr>
              <a:t> </a:t>
            </a:r>
          </a:p>
          <a:p>
            <a:pPr marL="0" indent="0">
              <a:buNone/>
            </a:pPr>
            <a:r>
              <a:rPr lang="en-GB" sz="900" dirty="0" smtClean="0">
                <a:latin typeface="Finlandica" pitchFamily="2" charset="77"/>
              </a:rPr>
              <a:t>y </a:t>
            </a:r>
            <a:r>
              <a:rPr lang="en-GB" sz="900" dirty="0" err="1">
                <a:latin typeface="Finlandica" pitchFamily="2" charset="77"/>
              </a:rPr>
              <a:t>Sourya</a:t>
            </a:r>
            <a:r>
              <a:rPr lang="en-GB" sz="900" dirty="0">
                <a:latin typeface="Finlandica" pitchFamily="2" charset="77"/>
              </a:rPr>
              <a:t> Sen, </a:t>
            </a:r>
            <a:r>
              <a:rPr lang="en-GB" sz="900" dirty="0"/>
              <a:t>Aalto University</a:t>
            </a:r>
          </a:p>
          <a:p>
            <a:pPr marL="0" indent="0">
              <a:buNone/>
            </a:pPr>
            <a:r>
              <a:rPr lang="en-GB" sz="900" dirty="0" err="1" smtClean="0"/>
              <a:t>Foto</a:t>
            </a:r>
            <a:r>
              <a:rPr lang="en-GB" sz="900" dirty="0" smtClean="0"/>
              <a:t>: </a:t>
            </a:r>
            <a:r>
              <a:rPr lang="en-GB" sz="900" dirty="0" err="1"/>
              <a:t>Sourya</a:t>
            </a:r>
            <a:r>
              <a:rPr lang="en-GB" sz="900" dirty="0"/>
              <a:t> Sen</a:t>
            </a:r>
          </a:p>
        </p:txBody>
      </p:sp>
      <p:pic>
        <p:nvPicPr>
          <p:cNvPr id="18" name="Picture Placeholder 17" descr="A mother and a toddler looking at a wall that has fish pictures on it. ">
            <a:extLst>
              <a:ext uri="{FF2B5EF4-FFF2-40B4-BE49-F238E27FC236}">
                <a16:creationId xmlns:a16="http://schemas.microsoft.com/office/drawing/2014/main" id="{7F494D5F-AB4D-7043-A472-2EDBB0AAFE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" b="18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919024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987574"/>
            <a:ext cx="2592834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>
                <a:latin typeface="Finlandica" pitchFamily="2" charset="77"/>
              </a:rPr>
              <a:t>El diseño finlandés combina practicidad y funcionalidad, consideración por los usuarios, un enfoque centrado en soluciones,</a:t>
            </a:r>
          </a:p>
          <a:p>
            <a:pPr marL="0" indent="0">
              <a:buNone/>
            </a:pPr>
            <a:r>
              <a:rPr lang="es-ES" dirty="0">
                <a:latin typeface="Finlandica" pitchFamily="2" charset="77"/>
              </a:rPr>
              <a:t>e igualdad.</a:t>
            </a:r>
            <a:endParaRPr lang="en-GB" dirty="0">
              <a:latin typeface="Finlandica" pitchFamily="2" charset="77"/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4" name="Picture Placeholder 13" descr="3D imaging unit. ">
            <a:extLst>
              <a:ext uri="{FF2B5EF4-FFF2-40B4-BE49-F238E27FC236}">
                <a16:creationId xmlns:a16="http://schemas.microsoft.com/office/drawing/2014/main" id="{8DAB1300-BEB8-9748-BDD0-69D1F0786B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r="3202"/>
          <a:stretch>
            <a:fillRect/>
          </a:stretch>
        </p:blipFill>
        <p:spPr>
          <a:xfrm>
            <a:off x="5292725" y="0"/>
            <a:ext cx="3851275" cy="5143500"/>
          </a:xfrm>
        </p:spPr>
      </p:pic>
      <p:sp>
        <p:nvSpPr>
          <p:cNvPr id="15" name="Content Placeholder 2" descr="3D imaging unit.">
            <a:extLst>
              <a:ext uri="{FF2B5EF4-FFF2-40B4-BE49-F238E27FC236}">
                <a16:creationId xmlns:a16="http://schemas.microsoft.com/office/drawing/2014/main" id="{D6AA5CCD-BFD0-2146-B093-475A5FA3615D}"/>
              </a:ext>
            </a:extLst>
          </p:cNvPr>
          <p:cNvSpPr txBox="1">
            <a:spLocks/>
          </p:cNvSpPr>
          <p:nvPr/>
        </p:nvSpPr>
        <p:spPr>
          <a:xfrm>
            <a:off x="4067944" y="4372569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Planmeca</a:t>
            </a:r>
            <a:r>
              <a:rPr lang="en-GB" sz="900" b="1" dirty="0">
                <a:latin typeface="Finlandica" pitchFamily="2" charset="77"/>
              </a:rPr>
              <a:t> </a:t>
            </a:r>
            <a:r>
              <a:rPr lang="en-GB" sz="900" b="1" dirty="0" err="1">
                <a:latin typeface="Finlandica" pitchFamily="2" charset="77"/>
              </a:rPr>
              <a:t>Viso</a:t>
            </a:r>
            <a:r>
              <a:rPr lang="en-GB" sz="900" b="1" dirty="0">
                <a:latin typeface="Finlandica" pitchFamily="2" charset="77"/>
              </a:rPr>
              <a:t> G5</a:t>
            </a:r>
          </a:p>
          <a:p>
            <a:pPr marL="0" indent="0">
              <a:buNone/>
            </a:pPr>
            <a:r>
              <a:rPr lang="en-GB" sz="900" dirty="0" err="1">
                <a:latin typeface="Finlandica" pitchFamily="2" charset="77"/>
              </a:rPr>
              <a:t>Unidad</a:t>
            </a:r>
            <a:r>
              <a:rPr lang="en-GB" sz="900" dirty="0">
                <a:latin typeface="Finlandica" pitchFamily="2" charset="77"/>
              </a:rPr>
              <a:t> de </a:t>
            </a:r>
            <a:r>
              <a:rPr lang="en-GB" sz="900" dirty="0" err="1">
                <a:latin typeface="Finlandica" pitchFamily="2" charset="77"/>
              </a:rPr>
              <a:t>imágenes</a:t>
            </a:r>
            <a:r>
              <a:rPr lang="en-GB" sz="900" dirty="0">
                <a:latin typeface="Finlandica" pitchFamily="2" charset="77"/>
              </a:rPr>
              <a:t> 3D</a:t>
            </a:r>
          </a:p>
          <a:p>
            <a:pPr marL="0" indent="0">
              <a:buNone/>
            </a:pPr>
            <a:r>
              <a:rPr lang="en-GB" sz="900" dirty="0" err="1">
                <a:latin typeface="Finlandica" pitchFamily="2" charset="77"/>
              </a:rPr>
              <a:t>F</a:t>
            </a:r>
            <a:r>
              <a:rPr lang="en-GB" sz="900" dirty="0" err="1"/>
              <a:t>oto</a:t>
            </a:r>
            <a:r>
              <a:rPr lang="en-GB" sz="900" dirty="0"/>
              <a:t>: Dino </a:t>
            </a:r>
            <a:r>
              <a:rPr lang="en-GB" sz="900" dirty="0" err="1"/>
              <a:t>Azinur</a:t>
            </a:r>
            <a:endParaRPr lang="en-GB" sz="900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7625387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5ACBB0-CCC3-1A43-86CF-EFCB19053BC9}"/>
              </a:ext>
            </a:extLst>
          </p:cNvPr>
          <p:cNvSpPr txBox="1">
            <a:spLocks/>
          </p:cNvSpPr>
          <p:nvPr/>
        </p:nvSpPr>
        <p:spPr>
          <a:xfrm>
            <a:off x="1835150" y="2139702"/>
            <a:ext cx="6049218" cy="2879701"/>
          </a:xfrm>
        </p:spPr>
        <p:txBody>
          <a:bodyPr/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 err="1" smtClean="0">
                <a:solidFill>
                  <a:schemeClr val="bg1"/>
                </a:solidFill>
                <a:latin typeface="Finlandica" pitchFamily="2" charset="77"/>
              </a:rPr>
              <a:t>Creemos</a:t>
            </a:r>
            <a:r>
              <a:rPr lang="en-GB" sz="2000" b="1" dirty="0" smtClean="0">
                <a:solidFill>
                  <a:schemeClr val="bg1"/>
                </a:solidFill>
                <a:latin typeface="Finlandica" pitchFamily="2" charset="77"/>
              </a:rPr>
              <a:t> que </a:t>
            </a:r>
            <a:r>
              <a:rPr lang="en-GB" sz="2000" b="1" dirty="0" err="1" smtClean="0">
                <a:solidFill>
                  <a:schemeClr val="bg1"/>
                </a:solidFill>
                <a:latin typeface="Finlandica" pitchFamily="2" charset="77"/>
              </a:rPr>
              <a:t>buen</a:t>
            </a:r>
            <a:r>
              <a:rPr lang="en-GB" sz="2000" b="1" dirty="0" smtClean="0">
                <a:solidFill>
                  <a:schemeClr val="bg1"/>
                </a:solidFill>
                <a:latin typeface="Finlandica" pitchFamily="2" charset="77"/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  <a:latin typeface="Finlandica" pitchFamily="2" charset="77"/>
              </a:rPr>
              <a:t>diseño</a:t>
            </a:r>
            <a:r>
              <a:rPr lang="en-GB" sz="2000" b="1" dirty="0" smtClean="0">
                <a:solidFill>
                  <a:schemeClr val="bg1"/>
                </a:solidFill>
                <a:latin typeface="Finlandica" pitchFamily="2" charset="77"/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  <a:latin typeface="Finlandica" pitchFamily="2" charset="77"/>
              </a:rPr>
              <a:t>es</a:t>
            </a:r>
            <a:r>
              <a:rPr lang="en-GB" sz="2000" b="1" dirty="0" smtClean="0">
                <a:solidFill>
                  <a:schemeClr val="bg1"/>
                </a:solidFill>
                <a:latin typeface="Finlandica" pitchFamily="2" charset="77"/>
              </a:rPr>
              <a:t> un </a:t>
            </a:r>
            <a:r>
              <a:rPr lang="en-GB" sz="2000" b="1" dirty="0" err="1" smtClean="0">
                <a:solidFill>
                  <a:schemeClr val="bg1"/>
                </a:solidFill>
                <a:latin typeface="Finlandica" pitchFamily="2" charset="77"/>
              </a:rPr>
              <a:t>derecho</a:t>
            </a:r>
            <a:r>
              <a:rPr lang="en-GB" sz="2000" b="1" dirty="0" smtClean="0">
                <a:solidFill>
                  <a:schemeClr val="bg1"/>
                </a:solidFill>
                <a:latin typeface="Finlandica" pitchFamily="2" charset="77"/>
              </a:rPr>
              <a:t> de </a:t>
            </a:r>
            <a:r>
              <a:rPr lang="en-GB" sz="2000" b="1" dirty="0" err="1" smtClean="0">
                <a:solidFill>
                  <a:schemeClr val="bg1"/>
                </a:solidFill>
                <a:latin typeface="Finlandica" pitchFamily="2" charset="77"/>
              </a:rPr>
              <a:t>todos</a:t>
            </a:r>
            <a:r>
              <a:rPr lang="en-GB" sz="2000" b="1" dirty="0" smtClean="0">
                <a:solidFill>
                  <a:schemeClr val="bg1"/>
                </a:solidFill>
                <a:latin typeface="Finlandica" pitchFamily="2" charset="77"/>
              </a:rPr>
              <a:t>. </a:t>
            </a:r>
            <a:endParaRPr lang="en-GB" sz="2000" b="1" dirty="0">
              <a:solidFill>
                <a:schemeClr val="bg1"/>
              </a:solidFill>
              <a:latin typeface="Finlandic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840602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699542"/>
            <a:ext cx="3024882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>
                <a:latin typeface="Finlandica" pitchFamily="2" charset="77"/>
              </a:rPr>
              <a:t>El punto de partida estético es el minimalismo escandinavo, enriquecido por la abundancia y la decoración oriental.</a:t>
            </a:r>
            <a:endParaRPr lang="en-GB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s-ES" dirty="0">
                <a:latin typeface="Finlandica" pitchFamily="2" charset="77"/>
              </a:rPr>
              <a:t>Estas características se muestran tanto en el diseño de objetos como en el diseño de servicios, negocios, experiencia </a:t>
            </a:r>
            <a:r>
              <a:rPr lang="es-ES" dirty="0" smtClean="0">
                <a:latin typeface="Finlandica" pitchFamily="2" charset="77"/>
              </a:rPr>
              <a:t>del </a:t>
            </a:r>
            <a:r>
              <a:rPr lang="es-ES" dirty="0">
                <a:latin typeface="Finlandica" pitchFamily="2" charset="77"/>
              </a:rPr>
              <a:t>cliente y</a:t>
            </a:r>
          </a:p>
          <a:p>
            <a:pPr marL="0" indent="0">
              <a:buNone/>
            </a:pPr>
            <a:r>
              <a:rPr lang="es-ES" dirty="0">
                <a:latin typeface="Finlandica" pitchFamily="2" charset="77"/>
              </a:rPr>
              <a:t>otras nuevas áreas de diseño.</a:t>
            </a:r>
            <a:r>
              <a:rPr lang="en-GB" dirty="0">
                <a:latin typeface="Finlandica" pitchFamily="2" charset="77"/>
              </a:rPr>
              <a:t> 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7" name="Picture Placeholder 16" descr="Three children climbing on a wooden table. ">
            <a:extLst>
              <a:ext uri="{FF2B5EF4-FFF2-40B4-BE49-F238E27FC236}">
                <a16:creationId xmlns:a16="http://schemas.microsoft.com/office/drawing/2014/main" id="{37945E91-5C81-5849-B2CF-59F2291BBFFA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r="4823"/>
          <a:stretch>
            <a:fillRect/>
          </a:stretch>
        </p:blipFill>
        <p:spPr/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AEDE4A-E872-4E42-BBD3-FF022087A20B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3995936" y="4588593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Hei</a:t>
            </a:r>
            <a:r>
              <a:rPr lang="en-GB" sz="900" b="1" dirty="0">
                <a:latin typeface="Finlandica" pitchFamily="2" charset="77"/>
              </a:rPr>
              <a:t> Schools!</a:t>
            </a:r>
          </a:p>
          <a:p>
            <a:pPr marL="0" indent="0">
              <a:buNone/>
            </a:pPr>
            <a:r>
              <a:rPr lang="en-GB" sz="900" dirty="0" err="1" smtClean="0"/>
              <a:t>Foto</a:t>
            </a:r>
            <a:r>
              <a:rPr lang="en-GB" sz="900" dirty="0" smtClean="0"/>
              <a:t>: </a:t>
            </a:r>
            <a:r>
              <a:rPr lang="en-GB" sz="900" dirty="0"/>
              <a:t>Kim </a:t>
            </a:r>
            <a:r>
              <a:rPr lang="en-GB" sz="900" dirty="0" err="1"/>
              <a:t>Öhrling</a:t>
            </a:r>
            <a:endParaRPr lang="en-GB" sz="900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039580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Four men holding Fiskars tools are standing in front of a table that has Fiskars tools. ">
            <a:extLst>
              <a:ext uri="{FF2B5EF4-FFF2-40B4-BE49-F238E27FC236}">
                <a16:creationId xmlns:a16="http://schemas.microsoft.com/office/drawing/2014/main" id="{D63F2587-93EA-FB47-9E38-2DCA29F7DD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923988"/>
            <a:ext cx="5473701" cy="1295524"/>
          </a:xfrm>
        </p:spPr>
        <p:txBody>
          <a:bodyPr/>
          <a:lstStyle/>
          <a:p>
            <a:r>
              <a:rPr lang="en-GB" dirty="0" smtClean="0"/>
              <a:t>La </a:t>
            </a:r>
            <a:r>
              <a:rPr lang="en-GB" dirty="0" err="1" smtClean="0"/>
              <a:t>industria</a:t>
            </a:r>
            <a:r>
              <a:rPr lang="en-GB" dirty="0" smtClean="0"/>
              <a:t> del </a:t>
            </a:r>
            <a:r>
              <a:rPr lang="en-GB" dirty="0" err="1" smtClean="0"/>
              <a:t>diseño</a:t>
            </a:r>
            <a:r>
              <a:rPr lang="en-GB" dirty="0" smtClean="0"/>
              <a:t> </a:t>
            </a:r>
            <a:r>
              <a:rPr lang="en-GB" dirty="0" err="1" smtClean="0"/>
              <a:t>tiene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larg</a:t>
            </a:r>
            <a:r>
              <a:rPr lang="en-GB" dirty="0" err="1" smtClean="0"/>
              <a:t>a</a:t>
            </a:r>
            <a:r>
              <a:rPr lang="en-GB" dirty="0" smtClean="0"/>
              <a:t> y </a:t>
            </a:r>
            <a:r>
              <a:rPr lang="en-GB" dirty="0" err="1" smtClean="0"/>
              <a:t>distinguida</a:t>
            </a:r>
            <a:r>
              <a:rPr lang="en-GB" dirty="0" smtClean="0"/>
              <a:t> </a:t>
            </a:r>
            <a:r>
              <a:rPr lang="en-GB" dirty="0" err="1" smtClean="0"/>
              <a:t>tradición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Finlandia.</a:t>
            </a:r>
            <a:r>
              <a:rPr lang="en-GB" dirty="0"/>
              <a:t/>
            </a:r>
            <a:br>
              <a:rPr lang="en-GB" dirty="0"/>
            </a:br>
            <a:endParaRPr lang="fi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B922D7-50F8-0648-967E-B60EF7FE8A27}"/>
              </a:ext>
            </a:extLst>
          </p:cNvPr>
          <p:cNvSpPr txBox="1">
            <a:spLocks/>
          </p:cNvSpPr>
          <p:nvPr/>
        </p:nvSpPr>
        <p:spPr>
          <a:xfrm>
            <a:off x="395536" y="4300561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 smtClean="0">
                <a:latin typeface="Finlandica" pitchFamily="2" charset="77"/>
              </a:rPr>
              <a:t>Fiskars</a:t>
            </a:r>
            <a:r>
              <a:rPr lang="en-GB" sz="900" b="1" dirty="0" smtClean="0">
                <a:latin typeface="Finlandica" pitchFamily="2" charset="77"/>
              </a:rPr>
              <a:t> Clothes (</a:t>
            </a:r>
            <a:r>
              <a:rPr lang="en-GB" sz="900" b="1" dirty="0" err="1" smtClean="0">
                <a:latin typeface="Finlandica" pitchFamily="2" charset="77"/>
              </a:rPr>
              <a:t>Vestimenta</a:t>
            </a:r>
            <a:r>
              <a:rPr lang="en-GB" sz="900" b="1" dirty="0" smtClean="0">
                <a:latin typeface="Finlandica" pitchFamily="2" charset="77"/>
              </a:rPr>
              <a:t> </a:t>
            </a:r>
            <a:r>
              <a:rPr lang="en-GB" sz="900" b="1" dirty="0" err="1" smtClean="0">
                <a:latin typeface="Finlandica" pitchFamily="2" charset="77"/>
              </a:rPr>
              <a:t>Fiskars</a:t>
            </a:r>
            <a:r>
              <a:rPr lang="en-GB" sz="900" b="1" dirty="0" smtClean="0">
                <a:latin typeface="Finlandica" pitchFamily="2" charset="77"/>
              </a:rPr>
              <a:t>)</a:t>
            </a:r>
            <a:endParaRPr lang="en-GB" sz="900" b="1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 err="1" smtClean="0"/>
              <a:t>Diseño</a:t>
            </a:r>
            <a:r>
              <a:rPr lang="en-GB" sz="900" dirty="0" smtClean="0"/>
              <a:t>: </a:t>
            </a:r>
            <a:r>
              <a:rPr lang="en-GB" sz="900" dirty="0"/>
              <a:t>Maria </a:t>
            </a:r>
            <a:r>
              <a:rPr lang="en-GB" sz="900" dirty="0" err="1"/>
              <a:t>Korkeila</a:t>
            </a:r>
            <a:r>
              <a:rPr lang="en-GB" sz="900" dirty="0"/>
              <a:t> </a:t>
            </a:r>
          </a:p>
          <a:p>
            <a:pPr marL="0" indent="0">
              <a:buNone/>
            </a:pPr>
            <a:r>
              <a:rPr lang="en-GB" sz="900" dirty="0" err="1" smtClean="0"/>
              <a:t>Foto</a:t>
            </a:r>
            <a:r>
              <a:rPr lang="en-GB" sz="900" dirty="0" smtClean="0"/>
              <a:t>: </a:t>
            </a:r>
            <a:r>
              <a:rPr lang="en-GB" sz="900" dirty="0"/>
              <a:t>Alisa </a:t>
            </a:r>
            <a:r>
              <a:rPr lang="en-GB" sz="900" dirty="0" err="1"/>
              <a:t>Martynova</a:t>
            </a:r>
            <a:r>
              <a:rPr lang="en-GB" sz="900" dirty="0"/>
              <a:t> /</a:t>
            </a:r>
            <a:br>
              <a:rPr lang="en-GB" sz="900" dirty="0"/>
            </a:br>
            <a:r>
              <a:rPr lang="en-GB" sz="900" dirty="0"/>
              <a:t>Fiskars Finland Oy Ab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814089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713003"/>
            <a:ext cx="2736304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La fama mundial del diseño finlandés nació entre las décadas de 1940 y 1960 debido en parte </a:t>
            </a:r>
            <a:r>
              <a:rPr lang="es-ES" dirty="0" smtClean="0"/>
              <a:t>a </a:t>
            </a:r>
            <a:r>
              <a:rPr lang="en-GB" dirty="0" smtClean="0"/>
              <a:t>la </a:t>
            </a:r>
            <a:r>
              <a:rPr lang="en-GB" dirty="0" err="1" smtClean="0"/>
              <a:t>determinada</a:t>
            </a:r>
            <a:r>
              <a:rPr lang="en-GB" dirty="0"/>
              <a:t> </a:t>
            </a:r>
            <a:r>
              <a:rPr lang="en-GB" dirty="0" err="1" smtClean="0"/>
              <a:t>promoción</a:t>
            </a:r>
            <a:r>
              <a:rPr lang="en-GB" dirty="0" smtClean="0"/>
              <a:t>. </a:t>
            </a:r>
          </a:p>
          <a:p>
            <a:pPr marL="0" indent="0">
              <a:buNone/>
            </a:pPr>
            <a:r>
              <a:rPr lang="en-GB" dirty="0" smtClean="0"/>
              <a:t>La </a:t>
            </a:r>
            <a:r>
              <a:rPr lang="en-GB" dirty="0" err="1" smtClean="0"/>
              <a:t>fama</a:t>
            </a:r>
            <a:r>
              <a:rPr lang="en-GB" dirty="0" smtClean="0"/>
              <a:t> </a:t>
            </a:r>
            <a:r>
              <a:rPr lang="en-GB" dirty="0" err="1" smtClean="0"/>
              <a:t>fue</a:t>
            </a:r>
            <a:r>
              <a:rPr lang="en-GB" dirty="0" smtClean="0"/>
              <a:t> </a:t>
            </a:r>
            <a:r>
              <a:rPr lang="en-GB" dirty="0" err="1" smtClean="0"/>
              <a:t>impulsada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exposiciones</a:t>
            </a:r>
            <a:r>
              <a:rPr lang="en-GB" dirty="0" smtClean="0"/>
              <a:t> </a:t>
            </a:r>
            <a:r>
              <a:rPr lang="en-GB" dirty="0" err="1" smtClean="0"/>
              <a:t>internacionales</a:t>
            </a:r>
            <a:r>
              <a:rPr lang="en-GB" dirty="0" smtClean="0"/>
              <a:t> de </a:t>
            </a:r>
            <a:r>
              <a:rPr lang="en-GB" dirty="0" err="1" smtClean="0"/>
              <a:t>diseño</a:t>
            </a:r>
            <a:r>
              <a:rPr lang="en-GB" dirty="0" smtClean="0"/>
              <a:t>, </a:t>
            </a:r>
            <a:r>
              <a:rPr lang="es-ES" dirty="0"/>
              <a:t>como las Trienales de </a:t>
            </a:r>
            <a:r>
              <a:rPr lang="es-ES" dirty="0" smtClean="0"/>
              <a:t>Milán, </a:t>
            </a:r>
            <a:r>
              <a:rPr lang="es-ES" dirty="0"/>
              <a:t>y diseñadores de renombre</a:t>
            </a:r>
            <a:r>
              <a:rPr lang="en-GB" dirty="0" smtClean="0"/>
              <a:t>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1" name="Picture Placeholder 4" descr="A stool in front of a wall. &#10;&#10;">
            <a:extLst>
              <a:ext uri="{FF2B5EF4-FFF2-40B4-BE49-F238E27FC236}">
                <a16:creationId xmlns:a16="http://schemas.microsoft.com/office/drawing/2014/main" id="{6F183AF7-2DEB-4141-A9E6-6B9218D06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r="540"/>
          <a:stretch>
            <a:fillRect/>
          </a:stretch>
        </p:blipFill>
        <p:spPr>
          <a:xfrm>
            <a:off x="5292724" y="0"/>
            <a:ext cx="3851275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450E824-C0BC-3F4E-8CEC-54001B7F3BA6}"/>
              </a:ext>
            </a:extLst>
          </p:cNvPr>
          <p:cNvSpPr txBox="1">
            <a:spLocks/>
          </p:cNvSpPr>
          <p:nvPr/>
        </p:nvSpPr>
        <p:spPr>
          <a:xfrm>
            <a:off x="3528206" y="4371950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 smtClean="0">
                <a:latin typeface="Finlandica" pitchFamily="2" charset="77"/>
              </a:rPr>
              <a:t>Halikko</a:t>
            </a:r>
            <a:r>
              <a:rPr lang="en-GB" sz="900" b="1" dirty="0" smtClean="0">
                <a:latin typeface="Finlandica" pitchFamily="2" charset="77"/>
              </a:rPr>
              <a:t> stool (</a:t>
            </a:r>
            <a:r>
              <a:rPr lang="en-GB" sz="900" b="1" dirty="0" err="1" smtClean="0">
                <a:latin typeface="Finlandica" pitchFamily="2" charset="77"/>
              </a:rPr>
              <a:t>Halikko</a:t>
            </a:r>
            <a:r>
              <a:rPr lang="en-GB" sz="900" b="1" dirty="0" smtClean="0">
                <a:latin typeface="Finlandica" pitchFamily="2" charset="77"/>
              </a:rPr>
              <a:t> </a:t>
            </a:r>
            <a:r>
              <a:rPr lang="en-GB" sz="900" b="1" dirty="0" err="1" smtClean="0">
                <a:latin typeface="Finlandica" pitchFamily="2" charset="77"/>
              </a:rPr>
              <a:t>taburete</a:t>
            </a:r>
            <a:r>
              <a:rPr lang="en-GB" sz="900" b="1" dirty="0" smtClean="0">
                <a:latin typeface="Finlandica" pitchFamily="2" charset="77"/>
              </a:rPr>
              <a:t>)</a:t>
            </a:r>
            <a:endParaRPr lang="en-GB" sz="900" b="1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 err="1" smtClean="0"/>
              <a:t>Diseño</a:t>
            </a:r>
            <a:r>
              <a:rPr lang="en-GB" sz="900" dirty="0" smtClean="0"/>
              <a:t>: </a:t>
            </a:r>
            <a:r>
              <a:rPr lang="en-GB" sz="900" dirty="0"/>
              <a:t>Sebastian Jansson /</a:t>
            </a:r>
          </a:p>
          <a:p>
            <a:pPr marL="0" indent="0">
              <a:buNone/>
            </a:pPr>
            <a:r>
              <a:rPr lang="en-GB" sz="900" dirty="0"/>
              <a:t>Made by Choice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552637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915566"/>
            <a:ext cx="2664842" cy="2879701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Tradicionalmente, las áreas fuertes del diseño finlandés han sido los muebles, el vidrio y la cerámica. El diseño industrial creció en los años </a:t>
            </a:r>
            <a:r>
              <a:rPr lang="es-ES" dirty="0" smtClean="0"/>
              <a:t>70, </a:t>
            </a:r>
            <a:r>
              <a:rPr lang="es-ES" dirty="0"/>
              <a:t>Finlandia </a:t>
            </a:r>
            <a:r>
              <a:rPr lang="es-ES" dirty="0" smtClean="0"/>
              <a:t>siendo </a:t>
            </a:r>
            <a:r>
              <a:rPr lang="es-ES" dirty="0"/>
              <a:t>uno de sus precursores.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8" name="Picture Placeholder 9" descr="A colourful glass design object. ">
            <a:extLst>
              <a:ext uri="{FF2B5EF4-FFF2-40B4-BE49-F238E27FC236}">
                <a16:creationId xmlns:a16="http://schemas.microsoft.com/office/drawing/2014/main" id="{DEA6814D-D1E2-8949-A5AC-3554F26EE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r="423"/>
          <a:stretch>
            <a:fillRect/>
          </a:stretch>
        </p:blipFill>
        <p:spPr>
          <a:xfrm>
            <a:off x="5292725" y="0"/>
            <a:ext cx="3851275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C778EE-1C59-B947-BCD6-9ACC65EFE1AC}"/>
              </a:ext>
            </a:extLst>
          </p:cNvPr>
          <p:cNvSpPr txBox="1">
            <a:spLocks/>
          </p:cNvSpPr>
          <p:nvPr/>
        </p:nvSpPr>
        <p:spPr>
          <a:xfrm>
            <a:off x="3635896" y="4371950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Volcanic Forest (</a:t>
            </a:r>
            <a:r>
              <a:rPr lang="es-ES" sz="900" b="1" dirty="0">
                <a:latin typeface="Finlandica" pitchFamily="2" charset="77"/>
              </a:rPr>
              <a:t>Selva </a:t>
            </a:r>
            <a:r>
              <a:rPr lang="es-ES" sz="900" b="1" dirty="0" err="1">
                <a:latin typeface="Finlandica" pitchFamily="2" charset="77"/>
              </a:rPr>
              <a:t>Volcanica</a:t>
            </a:r>
            <a:r>
              <a:rPr lang="en-GB" sz="900" b="1" dirty="0">
                <a:latin typeface="Finlandica" pitchFamily="2" charset="77"/>
              </a:rPr>
              <a:t>)</a:t>
            </a:r>
          </a:p>
          <a:p>
            <a:pPr marL="0" indent="0">
              <a:buNone/>
            </a:pPr>
            <a:r>
              <a:rPr lang="es-ES" sz="900" dirty="0">
                <a:latin typeface="Finlandica" pitchFamily="2" charset="77"/>
              </a:rPr>
              <a:t>Madera, cerámica, vidrio</a:t>
            </a:r>
          </a:p>
          <a:p>
            <a:pPr marL="0" indent="0">
              <a:buNone/>
            </a:pPr>
            <a:r>
              <a:rPr lang="en-GB" sz="900" dirty="0" err="1"/>
              <a:t>Diseño</a:t>
            </a:r>
            <a:r>
              <a:rPr lang="en-GB" sz="900" dirty="0"/>
              <a:t>: Matias </a:t>
            </a:r>
            <a:r>
              <a:rPr lang="en-GB" sz="900" dirty="0" err="1"/>
              <a:t>Liimatainen</a:t>
            </a:r>
            <a:endParaRPr lang="en-GB" sz="900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184389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915566"/>
            <a:ext cx="2592288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Actualmente</a:t>
            </a:r>
            <a:r>
              <a:rPr lang="en-GB" dirty="0" smtClean="0"/>
              <a:t>, </a:t>
            </a:r>
            <a:r>
              <a:rPr lang="en-GB" dirty="0" err="1" smtClean="0"/>
              <a:t>somos</a:t>
            </a:r>
            <a:r>
              <a:rPr lang="en-GB" dirty="0" smtClean="0"/>
              <a:t> </a:t>
            </a:r>
            <a:r>
              <a:rPr lang="en-GB" dirty="0" err="1" smtClean="0"/>
              <a:t>pioneros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el </a:t>
            </a:r>
            <a:r>
              <a:rPr lang="en-GB" dirty="0" err="1" smtClean="0"/>
              <a:t>diseño</a:t>
            </a:r>
            <a:r>
              <a:rPr lang="en-GB" dirty="0" smtClean="0"/>
              <a:t> de </a:t>
            </a:r>
            <a:r>
              <a:rPr lang="en-GB" dirty="0" err="1" smtClean="0"/>
              <a:t>servicios</a:t>
            </a:r>
            <a:r>
              <a:rPr lang="en-GB" dirty="0"/>
              <a:t> </a:t>
            </a:r>
            <a:r>
              <a:rPr lang="en-GB" dirty="0" smtClean="0"/>
              <a:t>y </a:t>
            </a:r>
            <a:r>
              <a:rPr lang="en-GB" dirty="0" err="1" smtClean="0"/>
              <a:t>en</a:t>
            </a:r>
            <a:r>
              <a:rPr lang="en-GB" dirty="0" smtClean="0"/>
              <a:t> el </a:t>
            </a:r>
            <a:r>
              <a:rPr lang="en-GB" dirty="0" err="1"/>
              <a:t>diseño</a:t>
            </a:r>
            <a:r>
              <a:rPr lang="en-GB" dirty="0"/>
              <a:t> legal, entre </a:t>
            </a:r>
            <a:r>
              <a:rPr lang="en-GB" dirty="0" err="1"/>
              <a:t>otros</a:t>
            </a:r>
            <a:r>
              <a:rPr lang="en-GB" dirty="0"/>
              <a:t>. </a:t>
            </a:r>
            <a:r>
              <a:rPr lang="es-ES" dirty="0" smtClean="0"/>
              <a:t>Asimismo, los jóvenes diseñadores finlandeses </a:t>
            </a:r>
            <a:r>
              <a:rPr lang="es-ES" dirty="0"/>
              <a:t>de </a:t>
            </a:r>
            <a:r>
              <a:rPr lang="es-ES" dirty="0" smtClean="0"/>
              <a:t>moda están llamado la atención.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2D296B-8AE7-0A43-846F-E3F771C11759}"/>
              </a:ext>
            </a:extLst>
          </p:cNvPr>
          <p:cNvSpPr txBox="1">
            <a:spLocks/>
          </p:cNvSpPr>
          <p:nvPr/>
        </p:nvSpPr>
        <p:spPr>
          <a:xfrm>
            <a:off x="3275856" y="4228553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Vallila</a:t>
            </a:r>
            <a:r>
              <a:rPr lang="en-GB" sz="900" b="1" dirty="0">
                <a:latin typeface="Finlandica" pitchFamily="2" charset="77"/>
              </a:rPr>
              <a:t> x Ervin Latimer</a:t>
            </a:r>
          </a:p>
          <a:p>
            <a:pPr marL="0" indent="0">
              <a:buNone/>
            </a:pPr>
            <a:r>
              <a:rPr lang="en-GB" sz="900" dirty="0" smtClean="0"/>
              <a:t>2</a:t>
            </a:r>
            <a:r>
              <a:rPr lang="en-GB" sz="900" baseline="30000" dirty="0" smtClean="0"/>
              <a:t>o</a:t>
            </a:r>
            <a:r>
              <a:rPr lang="en-GB" sz="900" dirty="0" smtClean="0"/>
              <a:t> </a:t>
            </a:r>
            <a:r>
              <a:rPr lang="en-GB" sz="900" dirty="0" err="1" smtClean="0"/>
              <a:t>ciclo</a:t>
            </a:r>
            <a:r>
              <a:rPr lang="en-GB" sz="900" dirty="0" smtClean="0"/>
              <a:t> de </a:t>
            </a:r>
            <a:r>
              <a:rPr lang="en-GB" sz="900" dirty="0" err="1" smtClean="0"/>
              <a:t>collección</a:t>
            </a:r>
            <a:r>
              <a:rPr lang="en-GB" sz="900" dirty="0" smtClean="0"/>
              <a:t> </a:t>
            </a:r>
            <a:r>
              <a:rPr lang="en-GB" sz="900" dirty="0" err="1" smtClean="0"/>
              <a:t>por</a:t>
            </a:r>
            <a:r>
              <a:rPr lang="en-GB" sz="900" dirty="0" smtClean="0"/>
              <a:t> </a:t>
            </a:r>
            <a:r>
              <a:rPr lang="en-GB" sz="900" dirty="0"/>
              <a:t>Ervin Latimer</a:t>
            </a:r>
          </a:p>
          <a:p>
            <a:pPr marL="0" indent="0">
              <a:buNone/>
            </a:pPr>
            <a:r>
              <a:rPr lang="en-GB" sz="900" dirty="0"/>
              <a:t>New life for Howard Smith fabrics</a:t>
            </a:r>
          </a:p>
          <a:p>
            <a:pPr marL="0" indent="0">
              <a:buNone/>
            </a:pPr>
            <a:r>
              <a:rPr lang="en-GB" sz="900" dirty="0" err="1" smtClean="0"/>
              <a:t>Foto</a:t>
            </a:r>
            <a:r>
              <a:rPr lang="en-GB" sz="900" dirty="0" smtClean="0"/>
              <a:t>: </a:t>
            </a:r>
            <a:r>
              <a:rPr lang="en-GB" sz="900" dirty="0"/>
              <a:t>Chris Vidal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pic>
        <p:nvPicPr>
          <p:cNvPr id="7" name="Picture Placeholder 6" descr="A man wearing a red designer outfit stands in front of a door. ">
            <a:extLst>
              <a:ext uri="{FF2B5EF4-FFF2-40B4-BE49-F238E27FC236}">
                <a16:creationId xmlns:a16="http://schemas.microsoft.com/office/drawing/2014/main" id="{0D9146F5-925F-494F-AE84-5DA6682A06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 b="5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857647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9231482-B8EE-0D41-BE6F-CD4AA116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49" y="1707654"/>
            <a:ext cx="5473701" cy="1295524"/>
          </a:xfrm>
        </p:spPr>
        <p:txBody>
          <a:bodyPr anchor="b">
            <a:normAutofit fontScale="90000"/>
          </a:bodyPr>
          <a:lstStyle/>
          <a:p>
            <a:r>
              <a:rPr lang="es-ES" dirty="0"/>
              <a:t>El sector del diseño es una industria  en crecimiento en Finlandia.</a:t>
            </a:r>
            <a:r>
              <a:rPr lang="en-GB" dirty="0"/>
              <a:t/>
            </a:r>
            <a:br>
              <a:rPr lang="en-GB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963508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9105</TotalTime>
  <Words>1246</Words>
  <Application>Microsoft Office PowerPoint</Application>
  <PresentationFormat>On-screen Show (16:9)</PresentationFormat>
  <Paragraphs>143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Finlandica</vt:lpstr>
      <vt:lpstr>1_Suomi Finland</vt:lpstr>
      <vt:lpstr>1_Suomi Finland Blanco</vt:lpstr>
      <vt:lpstr>PowerPoint Presentation</vt:lpstr>
      <vt:lpstr>FinlandIA  – UN PAÍS DE DISEÑO MUCHO MÁS ALLÁ DE SU TAMAÑO </vt:lpstr>
      <vt:lpstr>PowerPoint Presentation</vt:lpstr>
      <vt:lpstr>PowerPoint Presentation</vt:lpstr>
      <vt:lpstr>La industria del diseño tiene una larga y distinguida tradición en Finlandia. </vt:lpstr>
      <vt:lpstr>PowerPoint Presentation</vt:lpstr>
      <vt:lpstr>PowerPoint Presentation</vt:lpstr>
      <vt:lpstr>PowerPoint Presentation</vt:lpstr>
      <vt:lpstr>El sector del diseño es una industria  en crecimiento en Finlandia. </vt:lpstr>
      <vt:lpstr>PowerPoint Presentation</vt:lpstr>
      <vt:lpstr>PowerPoint Presentation</vt:lpstr>
      <vt:lpstr>PowerPoint Presentation</vt:lpstr>
      <vt:lpstr>PowerPoint Presentation</vt:lpstr>
      <vt:lpstr>El diseño forma parte de la toma de decisiones nacional.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Design creates tourism. </vt:lpstr>
      <vt:lpstr>PowerPoint Presentation</vt:lpstr>
      <vt:lpstr>PowerPoint Presentation</vt:lpstr>
      <vt:lpstr>La educación del diseño en Finlandia es de clase mundial. </vt:lpstr>
      <vt:lpstr>PowerPoint Presentation</vt:lpstr>
      <vt:lpstr>PowerPoint Presentation</vt:lpstr>
      <vt:lpstr>En Finlandia, el diseño forma parte de una vida cotidiana buena y functional.  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Finland - A design country far beyond its size</dc:title>
  <dc:creator>Anna Savolainen</dc:creator>
  <cp:lastModifiedBy>Tuohisaari Annika</cp:lastModifiedBy>
  <cp:revision>197</cp:revision>
  <dcterms:created xsi:type="dcterms:W3CDTF">2020-09-16T11:06:36Z</dcterms:created>
  <dcterms:modified xsi:type="dcterms:W3CDTF">2020-12-30T10:58:21Z</dcterms:modified>
</cp:coreProperties>
</file>