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70" r:id="rId2"/>
    <p:sldId id="257" r:id="rId3"/>
    <p:sldId id="292" r:id="rId4"/>
    <p:sldId id="293" r:id="rId5"/>
    <p:sldId id="294" r:id="rId6"/>
    <p:sldId id="295" r:id="rId7"/>
    <p:sldId id="296" r:id="rId8"/>
    <p:sldId id="285" r:id="rId9"/>
    <p:sldId id="297" r:id="rId10"/>
    <p:sldId id="290" r:id="rId11"/>
    <p:sldId id="287" r:id="rId12"/>
    <p:sldId id="299" r:id="rId13"/>
    <p:sldId id="301" r:id="rId14"/>
    <p:sldId id="276" r:id="rId15"/>
  </p:sldIdLst>
  <p:sldSz cx="9144000" cy="5143500" type="screen16x9"/>
  <p:notesSz cx="6858000" cy="9144000"/>
  <p:embeddedFontLst>
    <p:embeddedFont>
      <p:font typeface="Finlandica" panose="00000500000000000000" pitchFamily="2" charset="0"/>
      <p:regular r:id="rId18"/>
      <p:bold r:id="rId19"/>
    </p:embeddedFont>
    <p:embeddedFont>
      <p:font typeface="Finlandica Bold" panose="00000800000000000000" pitchFamily="2" charset="0"/>
      <p:bold r:id="rId20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04">
          <p15:clr>
            <a:srgbClr val="A4A3A4"/>
          </p15:clr>
        </p15:guide>
        <p15:guide id="15" pos="975" userDrawn="1">
          <p15:clr>
            <a:srgbClr val="A4A3A4"/>
          </p15:clr>
        </p15:guide>
        <p15:guide id="16" orient="horz" pos="1053" userDrawn="1">
          <p15:clr>
            <a:srgbClr val="A4A3A4"/>
          </p15:clr>
        </p15:guide>
        <p15:guide id="17" orient="horz" pos="2823">
          <p15:clr>
            <a:srgbClr val="A4A3A4"/>
          </p15:clr>
        </p15:guide>
        <p15:guide id="18" orient="horz" pos="1226">
          <p15:clr>
            <a:srgbClr val="A4A3A4"/>
          </p15:clr>
        </p15:guide>
        <p15:guide id="19" orient="horz" pos="1957">
          <p15:clr>
            <a:srgbClr val="A4A3A4"/>
          </p15:clr>
        </p15:guide>
        <p15:guide id="20" orient="horz" pos="817">
          <p15:clr>
            <a:srgbClr val="A4A3A4"/>
          </p15:clr>
        </p15:guide>
        <p15:guide id="21" orient="horz" pos="909">
          <p15:clr>
            <a:srgbClr val="A4A3A4"/>
          </p15:clr>
        </p15:guide>
        <p15:guide id="22" pos="288">
          <p15:clr>
            <a:srgbClr val="A4A3A4"/>
          </p15:clr>
        </p15:guide>
        <p15:guide id="23" pos="5630">
          <p15:clr>
            <a:srgbClr val="A4A3A4"/>
          </p15:clr>
        </p15:guide>
        <p15:guide id="24" pos="961">
          <p15:clr>
            <a:srgbClr val="A4A3A4"/>
          </p15:clr>
        </p15:guide>
        <p15:guide id="25" pos="2349">
          <p15:clr>
            <a:srgbClr val="A4A3A4"/>
          </p15:clr>
        </p15:guide>
        <p15:guide id="26" pos="3767">
          <p15:clr>
            <a:srgbClr val="A4A3A4"/>
          </p15:clr>
        </p15:guide>
        <p15:guide id="27" pos="4823">
          <p15:clr>
            <a:srgbClr val="A4A3A4"/>
          </p15:clr>
        </p15:guide>
        <p15:guide id="28" pos="1691">
          <p15:clr>
            <a:srgbClr val="A4A3A4"/>
          </p15:clr>
        </p15:guide>
        <p15:guide id="29" orient="horz" pos="1274">
          <p15:clr>
            <a:srgbClr val="A4A3A4"/>
          </p15:clr>
        </p15:guide>
        <p15:guide id="30" orient="horz" pos="1718">
          <p15:clr>
            <a:srgbClr val="A4A3A4"/>
          </p15:clr>
        </p15:guide>
        <p15:guide id="31" orient="horz" pos="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jo Hellma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17" autoAdjust="0"/>
    <p:restoredTop sz="94767" autoAdjust="0"/>
  </p:normalViewPr>
  <p:slideViewPr>
    <p:cSldViewPr snapToGrid="0" showGuides="1">
      <p:cViewPr varScale="1">
        <p:scale>
          <a:sx n="91" d="100"/>
          <a:sy n="91" d="100"/>
        </p:scale>
        <p:origin x="200" y="56"/>
      </p:cViewPr>
      <p:guideLst>
        <p:guide orient="horz" pos="1620"/>
        <p:guide orient="horz" pos="305"/>
        <p:guide orient="horz" pos="2754"/>
        <p:guide orient="horz" pos="531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04"/>
        <p:guide pos="975"/>
        <p:guide orient="horz" pos="1053"/>
        <p:guide orient="horz" pos="2823"/>
        <p:guide orient="horz" pos="1226"/>
        <p:guide orient="horz" pos="1957"/>
        <p:guide orient="horz" pos="817"/>
        <p:guide orient="horz" pos="909"/>
        <p:guide pos="288"/>
        <p:guide pos="5630"/>
        <p:guide pos="961"/>
        <p:guide pos="2349"/>
        <p:guide pos="3767"/>
        <p:guide pos="4823"/>
        <p:guide pos="1691"/>
        <p:guide orient="horz" pos="1274"/>
        <p:guide orient="horz" pos="1718"/>
        <p:guide orient="horz" pos="90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-38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pPr/>
              <a:t>9.12.2020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pPr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9.12.2020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679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218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7305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6285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5105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1694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6242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5780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0502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baseline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17965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692150" y="860425"/>
            <a:ext cx="5473700" cy="307975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EC3156-D817-4798-A24F-2085AE082267}" type="slidenum">
              <a:rPr lang="fi-FI" smtClean="0"/>
              <a:pPr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2870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882F-6FA4-46CF-A8EE-FAEC11772BB6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7160835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9FD55B-118D-43A4-8BE3-2671986A2DE9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4949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14840-EC16-4AD9-9E63-131000EF363A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2908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7D4C7-DC30-4D72-AD15-09A0FAF8FEF6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6547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77A8-F06A-4763-B466-13C38868FF98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17667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4A44B-B7C7-4272-B6C4-3F79201367F0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9942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964EC-1F92-439C-A334-93E67D933082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9714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9B9C0-9DF1-4F96-B925-6ED2D784ABD9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7061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D005-A54C-4DFE-9765-2BED80465EA0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7905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49E4EB1-FA89-4A39-96C3-37483AE5CEE2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69538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B58426-5F65-40EC-9872-4F186B4238D1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3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3767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532355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6074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1FF6A-88FE-4829-AABE-A8D19FDDA656}" type="datetime1">
              <a:rPr lang="fi-FI" smtClean="0"/>
              <a:pPr/>
              <a:t>9.12.2020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328719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04A870-5DDB-45A8-A254-49DFCA16BCAA}" type="datetime1">
              <a:rPr lang="fi-FI" smtClean="0"/>
              <a:pPr/>
              <a:t>9.12.2020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7206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pPr/>
              <a:t>9.12.2020</a:t>
            </a:fld>
            <a:endParaRPr lang="fi-FI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  <a:endParaRPr lang="fi-FI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sp>
        <p:nvSpPr>
          <p:cNvPr id="76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  <p:sp>
        <p:nvSpPr>
          <p:cNvPr id="14" name="Freeform 6"/>
          <p:cNvSpPr>
            <a:spLocks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592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0" r:id="rId3"/>
    <p:sldLayoutId id="2147483663" r:id="rId4"/>
    <p:sldLayoutId id="2147483650" r:id="rId5"/>
    <p:sldLayoutId id="2147483662" r:id="rId6"/>
    <p:sldLayoutId id="2147483656" r:id="rId7"/>
    <p:sldLayoutId id="2147483651" r:id="rId8"/>
    <p:sldLayoutId id="2147483661" r:id="rId9"/>
    <p:sldLayoutId id="2147483664" r:id="rId10"/>
    <p:sldLayoutId id="2147483652" r:id="rId11"/>
    <p:sldLayoutId id="2147483653" r:id="rId12"/>
    <p:sldLayoutId id="2147483659" r:id="rId13"/>
    <p:sldLayoutId id="2147483654" r:id="rId14"/>
    <p:sldLayoutId id="2147483658" r:id="rId15"/>
    <p:sldLayoutId id="2147483655" r:id="rId16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sh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tartup100.net/" TargetMode="External"/><Relationship Id="rId4" Type="http://schemas.openxmlformats.org/officeDocument/2006/relationships/hyperlink" Target="http://www.arcticstartup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" t="11363" b="5883"/>
          <a:stretch/>
        </p:blipFill>
        <p:spPr>
          <a:xfrm>
            <a:off x="-1" y="0"/>
            <a:ext cx="9144002" cy="5164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30053" y="1771662"/>
            <a:ext cx="8318411" cy="27363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endParaRPr lang="en-US" sz="6800" b="1" dirty="0">
              <a:solidFill>
                <a:schemeClr val="bg1"/>
              </a:solidFill>
            </a:endParaRPr>
          </a:p>
          <a:p>
            <a:pPr>
              <a:lnSpc>
                <a:spcPts val="6020"/>
              </a:lnSpc>
            </a:pPr>
            <a:r>
              <a:rPr lang="en-US" sz="6800" b="1" dirty="0">
                <a:solidFill>
                  <a:schemeClr val="bg1"/>
                </a:solidFill>
              </a:rPr>
              <a:t>FINLAND</a:t>
            </a:r>
          </a:p>
          <a:p>
            <a:pPr>
              <a:lnSpc>
                <a:spcPts val="6020"/>
              </a:lnSpc>
            </a:pPr>
            <a:r>
              <a:rPr lang="en-US" sz="6800" dirty="0">
                <a:solidFill>
                  <a:schemeClr val="bg1"/>
                </a:solidFill>
                <a:ea typeface="Finlandica" charset="0"/>
                <a:cs typeface="Finlandica" charset="0"/>
              </a:rPr>
              <a:t>  AS A STARTUP HUB</a:t>
            </a:r>
          </a:p>
        </p:txBody>
      </p:sp>
      <p:sp>
        <p:nvSpPr>
          <p:cNvPr id="9" name="Freeform 7"/>
          <p:cNvSpPr>
            <a:spLocks noEditPoints="1"/>
          </p:cNvSpPr>
          <p:nvPr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11"/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Sakari Piippo, Prime Minister’s Office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717895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b="13978"/>
          <a:stretch/>
        </p:blipFill>
        <p:spPr>
          <a:xfrm>
            <a:off x="0" y="-44450"/>
            <a:ext cx="9144000" cy="5187950"/>
          </a:xfrm>
        </p:spPr>
      </p:pic>
      <p:sp>
        <p:nvSpPr>
          <p:cNvPr id="10" name="Footer Placeholder 4"/>
          <p:cNvSpPr txBox="1">
            <a:spLocks/>
          </p:cNvSpPr>
          <p:nvPr/>
        </p:nvSpPr>
        <p:spPr>
          <a:xfrm>
            <a:off x="2554287" y="4872815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800" kern="1200" cap="all" spc="3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kern="0" cap="none" spc="0" dirty="0">
                <a:solidFill>
                  <a:schemeClr val="bg1"/>
                </a:solidFill>
                <a:latin typeface="Finlandica" charset="0"/>
              </a:rPr>
              <a:t>Photo: Petri Artturi Asikainen, Prime Minister´s Office</a:t>
            </a:r>
            <a:endParaRPr lang="fi-FI" kern="0" cap="none" spc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061932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1628" y="1896404"/>
            <a:ext cx="62688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b="1" dirty="0">
                <a:solidFill>
                  <a:srgbClr val="FFFFFF"/>
                </a:solidFill>
              </a:rPr>
              <a:t>SUPERCELL </a:t>
            </a:r>
            <a:r>
              <a:rPr lang="en-US" sz="1600" dirty="0">
                <a:solidFill>
                  <a:schemeClr val="bg1"/>
                </a:solidFill>
              </a:rPr>
              <a:t>is the world’s leading mobile gaming company, best known from its titles Clash of Clans and </a:t>
            </a:r>
            <a:r>
              <a:rPr lang="en-US" sz="1600" dirty="0" err="1">
                <a:solidFill>
                  <a:schemeClr val="bg1"/>
                </a:solidFill>
              </a:rPr>
              <a:t>Hayday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defTabSz="457200"/>
            <a:endParaRPr lang="en-US" sz="1600" dirty="0">
              <a:solidFill>
                <a:schemeClr val="bg1"/>
              </a:solidFill>
            </a:endParaRPr>
          </a:p>
          <a:p>
            <a:pPr defTabSz="457200"/>
            <a:r>
              <a:rPr lang="en-US" sz="1600" b="1" dirty="0">
                <a:solidFill>
                  <a:schemeClr val="bg1"/>
                </a:solidFill>
              </a:rPr>
              <a:t>BLUEPRINT GENETICS</a:t>
            </a:r>
            <a:r>
              <a:rPr lang="en-US" sz="1600" dirty="0">
                <a:solidFill>
                  <a:schemeClr val="bg1"/>
                </a:solidFill>
              </a:rPr>
              <a:t> is a specialist in genetic diagnostics which offers over 400 tests to medical fields from cardiology to pulmonology.</a:t>
            </a:r>
            <a:r>
              <a:rPr lang="en-GB" sz="1600" dirty="0">
                <a:solidFill>
                  <a:schemeClr val="bg1"/>
                </a:solidFill>
              </a:rPr>
              <a:t/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b="1" dirty="0">
                <a:solidFill>
                  <a:srgbClr val="FFFFFF"/>
                </a:solidFill>
              </a:rPr>
              <a:t/>
            </a:r>
            <a:br>
              <a:rPr lang="en-GB" sz="1600" b="1" dirty="0">
                <a:solidFill>
                  <a:srgbClr val="FFFFFF"/>
                </a:solidFill>
              </a:rPr>
            </a:br>
            <a:endParaRPr lang="en-GB" sz="1600" dirty="0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525588" y="1199483"/>
            <a:ext cx="6145459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1547812" y="1461638"/>
            <a:ext cx="6125287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bg1"/>
                </a:solidFill>
              </a:rPr>
              <a:t>FINNISH STARTUPS TO WATCH</a:t>
            </a:r>
          </a:p>
        </p:txBody>
      </p:sp>
    </p:spTree>
    <p:extLst>
      <p:ext uri="{BB962C8B-B14F-4D97-AF65-F5344CB8AC3E}">
        <p14:creationId xmlns:p14="http://schemas.microsoft.com/office/powerpoint/2010/main" val="217189371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441628" y="1896404"/>
            <a:ext cx="62688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GB" sz="1600" b="1" dirty="0">
                <a:solidFill>
                  <a:schemeClr val="bg1"/>
                </a:solidFill>
              </a:rPr>
              <a:t>FRAMERY </a:t>
            </a:r>
            <a:r>
              <a:rPr lang="en-US" sz="1600" dirty="0">
                <a:solidFill>
                  <a:schemeClr val="bg1"/>
                </a:solidFill>
              </a:rPr>
              <a:t>is a pioneer in manufacturing and developing soundproof workspaces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  <a:br>
              <a:rPr lang="en-GB" sz="1600" dirty="0">
                <a:solidFill>
                  <a:schemeClr val="bg1"/>
                </a:solidFill>
              </a:rPr>
            </a:br>
            <a:r>
              <a:rPr lang="en-GB" sz="1600" dirty="0">
                <a:solidFill>
                  <a:srgbClr val="FFFFFF"/>
                </a:solidFill>
              </a:rPr>
              <a:t/>
            </a:r>
            <a:br>
              <a:rPr lang="en-GB" sz="1600" dirty="0">
                <a:solidFill>
                  <a:srgbClr val="FFFFFF"/>
                </a:solidFill>
              </a:rPr>
            </a:br>
            <a:r>
              <a:rPr lang="en-GB" sz="1600" b="1" dirty="0">
                <a:solidFill>
                  <a:schemeClr val="bg1"/>
                </a:solidFill>
              </a:rPr>
              <a:t>WIREPAS </a:t>
            </a:r>
            <a:r>
              <a:rPr lang="en-US" sz="1600" dirty="0">
                <a:solidFill>
                  <a:schemeClr val="bg1"/>
                </a:solidFill>
              </a:rPr>
              <a:t>is one of the rising stars of the Finnish </a:t>
            </a:r>
            <a:r>
              <a:rPr lang="en-US" sz="1600" dirty="0" err="1">
                <a:solidFill>
                  <a:schemeClr val="bg1"/>
                </a:solidFill>
              </a:rPr>
              <a:t>IoT</a:t>
            </a:r>
            <a:r>
              <a:rPr lang="en-US" sz="1600" dirty="0">
                <a:solidFill>
                  <a:schemeClr val="bg1"/>
                </a:solidFill>
              </a:rPr>
              <a:t> sector. </a:t>
            </a:r>
            <a:r>
              <a:rPr lang="en-US" sz="1600" dirty="0" err="1">
                <a:solidFill>
                  <a:schemeClr val="bg1"/>
                </a:solidFill>
              </a:rPr>
              <a:t>Wirepas</a:t>
            </a:r>
            <a:r>
              <a:rPr lang="en-US" sz="1600" dirty="0">
                <a:solidFill>
                  <a:schemeClr val="bg1"/>
                </a:solidFill>
              </a:rPr>
              <a:t> provides reliable and easy to use device connectivity through its </a:t>
            </a:r>
            <a:r>
              <a:rPr lang="en-US" sz="1600" dirty="0" err="1">
                <a:solidFill>
                  <a:schemeClr val="bg1"/>
                </a:solidFill>
              </a:rPr>
              <a:t>centralised</a:t>
            </a:r>
            <a:r>
              <a:rPr lang="en-US" sz="1600" dirty="0">
                <a:solidFill>
                  <a:schemeClr val="bg1"/>
                </a:solidFill>
              </a:rPr>
              <a:t> radio communications protocol.</a:t>
            </a:r>
          </a:p>
          <a:p>
            <a:pPr defTabSz="457200"/>
            <a:endParaRPr lang="fi-FI" sz="1600" dirty="0">
              <a:solidFill>
                <a:schemeClr val="bg1"/>
              </a:solidFill>
            </a:endParaRPr>
          </a:p>
          <a:p>
            <a:pPr defTabSz="457200"/>
            <a:r>
              <a:rPr lang="en-US" sz="1600" b="1" dirty="0">
                <a:solidFill>
                  <a:schemeClr val="bg1"/>
                </a:solidFill>
              </a:rPr>
              <a:t>YOUSICIAN</a:t>
            </a:r>
            <a:r>
              <a:rPr lang="en-US" sz="1600" dirty="0">
                <a:solidFill>
                  <a:schemeClr val="bg1"/>
                </a:solidFill>
              </a:rPr>
              <a:t> is a music education company which teaches people to play the guitar, piano or other instruments with an innovative application.</a:t>
            </a:r>
          </a:p>
          <a:p>
            <a:pPr defTabSz="457200">
              <a:lnSpc>
                <a:spcPct val="100000"/>
              </a:lnSpc>
              <a:spcBef>
                <a:spcPts val="0"/>
              </a:spcBef>
            </a:pPr>
            <a:r>
              <a:rPr lang="en-GB" sz="1600" dirty="0">
                <a:solidFill>
                  <a:schemeClr val="bg1"/>
                </a:solidFill>
              </a:rPr>
              <a:t/>
            </a:r>
            <a:br>
              <a:rPr lang="en-GB" sz="1600" dirty="0">
                <a:solidFill>
                  <a:schemeClr val="bg1"/>
                </a:solidFill>
              </a:rPr>
            </a:br>
            <a:endParaRPr lang="en-GB" sz="1600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1525588" y="1199483"/>
            <a:ext cx="6145459" cy="0"/>
          </a:xfrm>
          <a:prstGeom prst="line">
            <a:avLst/>
          </a:prstGeom>
          <a:ln w="12700" cmpd="sng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547812" y="1461638"/>
            <a:ext cx="6125287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dirty="0">
                <a:solidFill>
                  <a:schemeClr val="bg1"/>
                </a:solidFill>
              </a:rPr>
              <a:t>FINNISH STARTUPS TO WATCH</a:t>
            </a:r>
          </a:p>
        </p:txBody>
      </p:sp>
    </p:spTree>
    <p:extLst>
      <p:ext uri="{BB962C8B-B14F-4D97-AF65-F5344CB8AC3E}">
        <p14:creationId xmlns:p14="http://schemas.microsoft.com/office/powerpoint/2010/main" val="115332636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5588" y="2696382"/>
            <a:ext cx="6306313" cy="1276857"/>
          </a:xfrm>
        </p:spPr>
        <p:txBody>
          <a:bodyPr/>
          <a:lstStyle/>
          <a:p>
            <a:r>
              <a:rPr lang="en-US" sz="1500" dirty="0">
                <a:hlinkClick r:id="rId3"/>
              </a:rPr>
              <a:t>Slush</a:t>
            </a:r>
            <a:r>
              <a:rPr lang="en-US" sz="1500" dirty="0"/>
              <a:t/>
            </a:r>
            <a:br>
              <a:rPr lang="en-US" sz="1500" dirty="0"/>
            </a:br>
            <a:r>
              <a:rPr lang="en-US" sz="1500" b="0" dirty="0"/>
              <a:t/>
            </a:r>
            <a:br>
              <a:rPr lang="en-US" sz="1500" b="0" dirty="0"/>
            </a:br>
            <a:r>
              <a:rPr lang="en-US" sz="1500" dirty="0" err="1">
                <a:solidFill>
                  <a:schemeClr val="tx1"/>
                </a:solidFill>
                <a:hlinkClick r:id="rId4"/>
              </a:rPr>
              <a:t>Arcticstartup</a:t>
            </a:r>
            <a:r>
              <a:rPr lang="en-US" sz="1500" dirty="0">
                <a:solidFill>
                  <a:schemeClr val="tx1"/>
                </a:solidFill>
              </a:rPr>
              <a:t/>
            </a:r>
            <a:br>
              <a:rPr lang="en-US" sz="1500" dirty="0">
                <a:solidFill>
                  <a:schemeClr val="tx1"/>
                </a:solidFill>
              </a:rPr>
            </a:br>
            <a:r>
              <a:rPr lang="en-US" sz="1500" b="0" dirty="0"/>
              <a:t/>
            </a:r>
            <a:br>
              <a:rPr lang="en-US" sz="1500" b="0" dirty="0"/>
            </a:br>
            <a:r>
              <a:rPr lang="en-US" sz="1500" dirty="0">
                <a:solidFill>
                  <a:schemeClr val="tx1"/>
                </a:solidFill>
                <a:hlinkClick r:id="rId5"/>
              </a:rPr>
              <a:t>Startup100</a:t>
            </a:r>
            <a:r>
              <a:rPr lang="en-US" sz="1800" b="0" dirty="0"/>
              <a:t/>
            </a:r>
            <a:br>
              <a:rPr lang="en-US" sz="1800" b="0" dirty="0"/>
            </a:br>
            <a:endParaRPr lang="fi-FI" sz="1800" b="0" dirty="0">
              <a:latin typeface="+mn-lt"/>
              <a:cs typeface="Finlandica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14392" y="2047095"/>
            <a:ext cx="6696595" cy="64928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MORE</a:t>
            </a:r>
            <a:r>
              <a:rPr lang="en-US" sz="2400" b="0" dirty="0"/>
              <a:t> </a:t>
            </a:r>
            <a:r>
              <a:rPr lang="en-US" sz="2400" dirty="0"/>
              <a:t>ON THE FINNISH </a:t>
            </a:r>
            <a:br>
              <a:rPr lang="en-US" sz="2400" dirty="0"/>
            </a:br>
            <a:r>
              <a:rPr lang="en-US" sz="2400" dirty="0"/>
              <a:t>STARTUP COMMUNITY</a:t>
            </a:r>
          </a:p>
          <a:p>
            <a:endParaRPr lang="en-US" sz="2400" b="0" dirty="0"/>
          </a:p>
        </p:txBody>
      </p:sp>
    </p:spTree>
    <p:extLst>
      <p:ext uri="{BB962C8B-B14F-4D97-AF65-F5344CB8AC3E}">
        <p14:creationId xmlns:p14="http://schemas.microsoft.com/office/powerpoint/2010/main" val="1524630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608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2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5853" y="13080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38269" y="1494745"/>
            <a:ext cx="62407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GB" sz="1600" b="1" dirty="0">
                <a:solidFill>
                  <a:srgbClr val="002EA2"/>
                </a:solidFill>
              </a:rPr>
              <a:t>OUR STARTUP SCENE IS ONE OF THE MOST VIBRANT IN THE WORLD. </a:t>
            </a:r>
          </a:p>
        </p:txBody>
      </p:sp>
    </p:spTree>
    <p:extLst>
      <p:ext uri="{BB962C8B-B14F-4D97-AF65-F5344CB8AC3E}">
        <p14:creationId xmlns:p14="http://schemas.microsoft.com/office/powerpoint/2010/main" val="11272918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5853" y="1415619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38269" y="1575668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In the past </a:t>
            </a:r>
            <a:r>
              <a:rPr lang="en-US" sz="1600" dirty="0" smtClean="0"/>
              <a:t>decade</a:t>
            </a:r>
            <a:r>
              <a:rPr lang="en-US" sz="1600" dirty="0" smtClean="0"/>
              <a:t> </a:t>
            </a:r>
            <a:r>
              <a:rPr lang="en-US" sz="1600" dirty="0"/>
              <a:t>a vibrant startup scene has emerged in Finland and there has been an upward trend in entrepreneurial activity.</a:t>
            </a:r>
            <a:endParaRPr lang="en-GB" sz="1600" dirty="0">
              <a:solidFill>
                <a:srgbClr val="002EA2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25853" y="233910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38269" y="2516913"/>
            <a:ext cx="624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Finland offers startups an open and easy business environment with networked and creative entrepreneurs supportive of each other. 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25853" y="3268861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438269" y="3446674"/>
            <a:ext cx="62407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/>
              <a:t>The Slush startup-investor conference is a great place to get to experience the unique Finnish way. </a:t>
            </a:r>
          </a:p>
        </p:txBody>
      </p:sp>
    </p:spTree>
    <p:extLst>
      <p:ext uri="{BB962C8B-B14F-4D97-AF65-F5344CB8AC3E}">
        <p14:creationId xmlns:p14="http://schemas.microsoft.com/office/powerpoint/2010/main" val="369338939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4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525853" y="1308050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38269" y="1468099"/>
            <a:ext cx="62407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/>
              <a:t>One of the engines behind the growth of the Finnish startup scene has been the hugely successful</a:t>
            </a:r>
            <a:r>
              <a:rPr lang="fi-FI" sz="1600" dirty="0"/>
              <a:t> gaming industry. </a:t>
            </a:r>
          </a:p>
          <a:p>
            <a:pPr>
              <a:defRPr/>
            </a:pPr>
            <a:endParaRPr lang="fi-FI" sz="1600" dirty="0"/>
          </a:p>
          <a:p>
            <a:pPr>
              <a:defRPr/>
            </a:pPr>
            <a:endParaRPr lang="fi-FI" sz="1600" dirty="0"/>
          </a:p>
          <a:p>
            <a:pPr>
              <a:defRPr/>
            </a:pPr>
            <a:endParaRPr lang="fi-FI" sz="1600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5853" y="2234674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38269" y="2185408"/>
            <a:ext cx="62407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fi-FI" sz="1600" dirty="0"/>
          </a:p>
          <a:p>
            <a:pPr>
              <a:defRPr/>
            </a:pPr>
            <a:r>
              <a:rPr lang="fi-FI" sz="1600" dirty="0"/>
              <a:t>Today, startups’ business areas have diversified from gaming,</a:t>
            </a:r>
            <a:r>
              <a:rPr lang="en-US" sz="1600" dirty="0"/>
              <a:t> software and digital services to the Internet of Things (</a:t>
            </a:r>
            <a:r>
              <a:rPr lang="en-US" sz="1600" dirty="0" err="1"/>
              <a:t>IoT</a:t>
            </a:r>
            <a:r>
              <a:rPr lang="en-US" sz="1600" dirty="0"/>
              <a:t>), </a:t>
            </a:r>
            <a:r>
              <a:rPr lang="en-US" sz="1600" dirty="0" err="1"/>
              <a:t>healthtech</a:t>
            </a:r>
            <a:r>
              <a:rPr lang="en-US" sz="1600" dirty="0"/>
              <a:t>, environmental and energy industries. 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37657392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8313" y="1516598"/>
            <a:ext cx="8318411" cy="163121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ts val="6020"/>
              </a:lnSpc>
            </a:pPr>
            <a:r>
              <a:rPr lang="en-US" sz="6800" b="1" dirty="0">
                <a:solidFill>
                  <a:schemeClr val="bg1"/>
                </a:solidFill>
                <a:latin typeface="Finlandica Bold" panose="00000800000000000000" pitchFamily="2" charset="0"/>
              </a:rPr>
              <a:t>A WHAT MAKES</a:t>
            </a:r>
          </a:p>
          <a:p>
            <a:pPr>
              <a:lnSpc>
                <a:spcPts val="6020"/>
              </a:lnSpc>
            </a:pPr>
            <a:r>
              <a:rPr lang="en-US" sz="6800" dirty="0">
                <a:solidFill>
                  <a:schemeClr val="bg1"/>
                </a:solidFill>
                <a:ea typeface="Finlandica" charset="0"/>
                <a:cs typeface="Finlandica" charset="0"/>
              </a:rPr>
              <a:t>      FINNISH STARTUP</a:t>
            </a:r>
          </a:p>
          <a:p>
            <a:pPr>
              <a:lnSpc>
                <a:spcPts val="6020"/>
              </a:lnSpc>
            </a:pPr>
            <a:r>
              <a:rPr lang="en-US" sz="6800" b="1" dirty="0">
                <a:solidFill>
                  <a:schemeClr val="bg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  </a:t>
            </a:r>
            <a:r>
              <a:rPr lang="en-US" sz="6800" dirty="0">
                <a:solidFill>
                  <a:schemeClr val="bg1"/>
                </a:solidFill>
                <a:ea typeface="Finlandica" charset="0"/>
                <a:cs typeface="Finlandica" charset="0"/>
              </a:rPr>
              <a:t>SCENE</a:t>
            </a:r>
            <a:r>
              <a:rPr lang="en-US" sz="6800" b="1" dirty="0">
                <a:solidFill>
                  <a:schemeClr val="bg1"/>
                </a:solidFill>
                <a:latin typeface="Finlandica Bold" panose="00000800000000000000" pitchFamily="2" charset="0"/>
                <a:ea typeface="Finlandica" charset="0"/>
                <a:cs typeface="Finlandica" charset="0"/>
              </a:rPr>
              <a:t> SPECIAL?</a:t>
            </a:r>
          </a:p>
          <a:p>
            <a:pPr>
              <a:lnSpc>
                <a:spcPts val="6020"/>
              </a:lnSpc>
            </a:pPr>
            <a:endParaRPr lang="en-US" sz="6800" dirty="0">
              <a:solidFill>
                <a:schemeClr val="bg1"/>
              </a:solidFill>
              <a:ea typeface="Finlandica" charset="0"/>
              <a:cs typeface="Finland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0354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38269" y="1865101"/>
            <a:ext cx="62407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A well-functioning business environment </a:t>
            </a:r>
            <a:endParaRPr lang="en-GB" sz="1600" dirty="0">
              <a:solidFill>
                <a:srgbClr val="002EA2"/>
              </a:solidFill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A world-famous education system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Plenty of incubators and accelerators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A strong ICT and software talent pool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Government funding and support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Slush startup-investor conference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600" dirty="0"/>
              <a:t>High standard of living and quality of life   </a:t>
            </a:r>
            <a:endParaRPr lang="en-GB" sz="1600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547812" y="1509407"/>
            <a:ext cx="685642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/>
              <a:t>THERE ARE MULTIPLE ANSWERS:</a:t>
            </a:r>
          </a:p>
          <a:p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547813" y="1242031"/>
            <a:ext cx="6380162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662039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525853" y="2217848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438269" y="2395661"/>
            <a:ext cx="6240734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en-GB" sz="1600" dirty="0"/>
              <a:t>Finland has one of the leading startup conferences in Northern Europe, known as Slush.</a:t>
            </a:r>
          </a:p>
        </p:txBody>
      </p:sp>
    </p:spTree>
    <p:extLst>
      <p:ext uri="{BB962C8B-B14F-4D97-AF65-F5344CB8AC3E}">
        <p14:creationId xmlns:p14="http://schemas.microsoft.com/office/powerpoint/2010/main" val="272020843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7812" y="1481377"/>
            <a:ext cx="685642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/>
              <a:t>The Finnish government is </a:t>
            </a:r>
            <a:br>
              <a:rPr lang="en-GB" sz="1800" dirty="0"/>
            </a:br>
            <a:r>
              <a:rPr lang="en-GB" sz="1800" dirty="0"/>
              <a:t>supportive of start-ups</a:t>
            </a:r>
          </a:p>
          <a:p>
            <a:endParaRPr lang="en-US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47813" y="2247411"/>
            <a:ext cx="6442604" cy="863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The Finnish government offers funding and services for innovative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early-stage companies and encourages and supports universities to </a:t>
            </a:r>
            <a:r>
              <a:rPr lang="en-US" sz="1600" dirty="0" err="1">
                <a:solidFill>
                  <a:schemeClr val="tx1"/>
                </a:solidFill>
              </a:rPr>
              <a:t>commercialise</a:t>
            </a:r>
            <a:r>
              <a:rPr lang="en-US" sz="1600" dirty="0">
                <a:solidFill>
                  <a:schemeClr val="tx1"/>
                </a:solidFill>
              </a:rPr>
              <a:t> their ideas. 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47813" y="1242031"/>
            <a:ext cx="6380162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829109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47812" y="1474764"/>
            <a:ext cx="6856425" cy="4505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GB" sz="1800" dirty="0" smtClean="0"/>
              <a:t>Business </a:t>
            </a:r>
            <a:r>
              <a:rPr lang="en-GB" sz="1800" dirty="0" smtClean="0"/>
              <a:t>Finland (the </a:t>
            </a:r>
            <a:r>
              <a:rPr lang="en-GB" sz="1800" dirty="0"/>
              <a:t>Finnish Funding Agency for Technology </a:t>
            </a:r>
            <a:br>
              <a:rPr lang="en-GB" sz="1800" dirty="0"/>
            </a:br>
            <a:r>
              <a:rPr lang="en-GB" sz="1800" dirty="0"/>
              <a:t>and Innovation)</a:t>
            </a:r>
          </a:p>
          <a:p>
            <a:endParaRPr lang="en-US" sz="2400" dirty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547812" y="2105695"/>
            <a:ext cx="6442604" cy="86334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Well-designed funding services for companies in different stages of their business development.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endParaRPr lang="en-US" sz="16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600" dirty="0">
                <a:solidFill>
                  <a:schemeClr val="tx1"/>
                </a:solidFill>
              </a:rPr>
              <a:t>Startups can apply for a smaller grant to explore the customer need and markets, as well as later funding for research and development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scaling up the business.</a:t>
            </a:r>
            <a:endParaRPr lang="fi-FI" sz="16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547813" y="1242031"/>
            <a:ext cx="6380162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547812" y="2950985"/>
            <a:ext cx="6153150" cy="0"/>
          </a:xfrm>
          <a:prstGeom prst="line">
            <a:avLst/>
          </a:prstGeom>
          <a:ln w="12700" cmpd="sng">
            <a:solidFill>
              <a:srgbClr val="002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887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land -the digital hub of Northern Europe_FINLANDICA">
  <a:themeElements>
    <a:clrScheme name="Custom 2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FFFFFF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Finland -the digital hub of Northern Europe_FINLANDICA</Template>
  <TotalTime>804</TotalTime>
  <Words>452</Words>
  <Application>Microsoft Office PowerPoint</Application>
  <PresentationFormat>On-screen Show (16:9)</PresentationFormat>
  <Paragraphs>65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Finlandica</vt:lpstr>
      <vt:lpstr>Finlandica Bold</vt:lpstr>
      <vt:lpstr>Finland -the digital hub of Northern Europe_FINLANDICA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Slush  Arcticstartup  Startup100 </vt:lpstr>
      <vt:lpstr>PowerPoint Presentation</vt:lpstr>
    </vt:vector>
  </TitlesOfParts>
  <Manager>Hasan &amp; Partners</Manager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vnkbrandm</dc:creator>
  <cp:lastModifiedBy>Hirsto Riikka</cp:lastModifiedBy>
  <cp:revision>82</cp:revision>
  <dcterms:created xsi:type="dcterms:W3CDTF">2015-10-23T09:45:44Z</dcterms:created>
  <dcterms:modified xsi:type="dcterms:W3CDTF">2020-12-09T12:19:47Z</dcterms:modified>
</cp:coreProperties>
</file>