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8" r:id="rId2"/>
    <p:sldId id="280" r:id="rId3"/>
    <p:sldId id="289" r:id="rId4"/>
    <p:sldId id="261" r:id="rId5"/>
    <p:sldId id="258" r:id="rId6"/>
    <p:sldId id="292" r:id="rId7"/>
    <p:sldId id="273" r:id="rId8"/>
    <p:sldId id="288" r:id="rId9"/>
    <p:sldId id="294" r:id="rId10"/>
    <p:sldId id="299" r:id="rId11"/>
    <p:sldId id="297" r:id="rId12"/>
    <p:sldId id="278" r:id="rId13"/>
    <p:sldId id="272" r:id="rId14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orient="horz" pos="305">
          <p15:clr>
            <a:srgbClr val="A4A3A4"/>
          </p15:clr>
        </p15:guide>
        <p15:guide id="3" orient="horz" pos="2754">
          <p15:clr>
            <a:srgbClr val="A4A3A4"/>
          </p15:clr>
        </p15:guide>
        <p15:guide id="4" orient="horz" pos="531">
          <p15:clr>
            <a:srgbClr val="A4A3A4"/>
          </p15:clr>
        </p15:guide>
        <p15:guide id="5" orient="horz" pos="1053" userDrawn="1">
          <p15:clr>
            <a:srgbClr val="A4A3A4"/>
          </p15:clr>
        </p15:guide>
        <p15:guide id="7" orient="horz" pos="1824" userDrawn="1">
          <p15:clr>
            <a:srgbClr val="A4A3A4"/>
          </p15:clr>
        </p15:guide>
        <p15:guide id="8" pos="2857" userDrawn="1">
          <p15:clr>
            <a:srgbClr val="A4A3A4"/>
          </p15:clr>
        </p15:guide>
        <p15:guide id="9" pos="295">
          <p15:clr>
            <a:srgbClr val="A4A3A4"/>
          </p15:clr>
        </p15:guide>
        <p15:guide id="10" pos="5465">
          <p15:clr>
            <a:srgbClr val="A4A3A4"/>
          </p15:clr>
        </p15:guide>
        <p15:guide id="11" pos="1156">
          <p15:clr>
            <a:srgbClr val="A4A3A4"/>
          </p15:clr>
        </p15:guide>
        <p15:guide id="13" pos="3787">
          <p15:clr>
            <a:srgbClr val="A4A3A4"/>
          </p15:clr>
        </p15:guide>
        <p15:guide id="14" pos="4604">
          <p15:clr>
            <a:srgbClr val="A4A3A4"/>
          </p15:clr>
        </p15:guide>
        <p15:guide id="15" pos="113" userDrawn="1">
          <p15:clr>
            <a:srgbClr val="A4A3A4"/>
          </p15:clr>
        </p15:guide>
        <p15:guide id="16" orient="horz" pos="421">
          <p15:clr>
            <a:srgbClr val="A4A3A4"/>
          </p15:clr>
        </p15:guide>
        <p15:guide id="17" orient="horz" pos="3035">
          <p15:clr>
            <a:srgbClr val="A4A3A4"/>
          </p15:clr>
        </p15:guide>
        <p15:guide id="19" orient="horz" pos="262">
          <p15:clr>
            <a:srgbClr val="A4A3A4"/>
          </p15:clr>
        </p15:guide>
        <p15:guide id="20" pos="5445">
          <p15:clr>
            <a:srgbClr val="A4A3A4"/>
          </p15:clr>
        </p15:guide>
        <p15:guide id="21">
          <p15:clr>
            <a:srgbClr val="A4A3A4"/>
          </p15:clr>
        </p15:guide>
        <p15:guide id="22" pos="3297">
          <p15:clr>
            <a:srgbClr val="A4A3A4"/>
          </p15:clr>
        </p15:guide>
        <p15:guide id="24" orient="horz" pos="826" userDrawn="1">
          <p15:clr>
            <a:srgbClr val="A4A3A4"/>
          </p15:clr>
        </p15:guide>
        <p15:guide id="25" orient="horz" pos="78" userDrawn="1">
          <p15:clr>
            <a:srgbClr val="A4A3A4"/>
          </p15:clr>
        </p15:guide>
        <p15:guide id="28" pos="4828">
          <p15:clr>
            <a:srgbClr val="A4A3A4"/>
          </p15:clr>
        </p15:guide>
        <p15:guide id="29" pos="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6"/>
    <p:restoredTop sz="94613"/>
  </p:normalViewPr>
  <p:slideViewPr>
    <p:cSldViewPr snapToGrid="0" showGuides="1">
      <p:cViewPr varScale="1">
        <p:scale>
          <a:sx n="83" d="100"/>
          <a:sy n="83" d="100"/>
        </p:scale>
        <p:origin x="164" y="300"/>
      </p:cViewPr>
      <p:guideLst>
        <p:guide orient="horz" pos="1643"/>
        <p:guide orient="horz" pos="305"/>
        <p:guide orient="horz" pos="2754"/>
        <p:guide orient="horz" pos="531"/>
        <p:guide orient="horz" pos="1053"/>
        <p:guide orient="horz" pos="1824"/>
        <p:guide pos="2857"/>
        <p:guide pos="295"/>
        <p:guide pos="5465"/>
        <p:guide pos="1156"/>
        <p:guide pos="3787"/>
        <p:guide pos="4604"/>
        <p:guide pos="113"/>
        <p:guide orient="horz" pos="421"/>
        <p:guide orient="horz" pos="3035"/>
        <p:guide orient="horz" pos="262"/>
        <p:guide pos="5445"/>
        <p:guide/>
        <p:guide pos="3297"/>
        <p:guide orient="horz" pos="826"/>
        <p:guide orient="horz" pos="78"/>
        <p:guide pos="4828"/>
        <p:guide pos="9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0968A-C5CD-48D6-8084-81464DC378B1}" type="datetimeFigureOut">
              <a:rPr lang="fi-FI" sz="800" smtClean="0"/>
              <a:pPr/>
              <a:t>30.9.2020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22C6F-5F5C-45CE-A66E-8D600E059F7A}" type="slidenum">
              <a:rPr lang="fi-FI" sz="800" smtClean="0"/>
              <a:pPr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63164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F012230E-46B9-4165-8898-A333A13AD8A2}" type="datetimeFigureOut">
              <a:rPr lang="fi-FI" smtClean="0"/>
              <a:pPr/>
              <a:t>30.9.2020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696" y="861129"/>
            <a:ext cx="5472608" cy="307834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94EC3156-D817-4798-A24F-2085AE0822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333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a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48D87-792F-44FE-917F-55D6F5EBEDBE}" type="datetime1">
              <a:rPr lang="fi-FI" smtClean="0"/>
              <a:pPr/>
              <a:t>30.9.2020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3131863" y="1693158"/>
            <a:ext cx="2880000" cy="1757183"/>
            <a:chOff x="6372200" y="3003798"/>
            <a:chExt cx="720725" cy="439738"/>
          </a:xfrm>
        </p:grpSpPr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716083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A41DCF-D5F4-4E43-8C2C-C70BB35AB576}" type="datetime1">
              <a:rPr lang="fi-FI" smtClean="0"/>
              <a:pPr/>
              <a:t>30.9.2020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4949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1492250"/>
            <a:ext cx="2664842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2250"/>
            <a:ext cx="2660650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534A-82BA-43EF-85BA-39014B8D1C08}" type="datetime1">
              <a:rPr lang="fi-FI" smtClean="0"/>
              <a:pPr/>
              <a:t>30.9.2020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908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2662238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9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779662"/>
            <a:ext cx="2663824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16A2-9FE4-4A50-AC8B-B1C2C961692E}" type="datetime1">
              <a:rPr lang="fi-FI" smtClean="0"/>
              <a:pPr/>
              <a:t>30.9.2020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6547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5473700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5473700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4A12-40A6-4032-99EB-447498FF4D56}" type="datetime1">
              <a:rPr lang="fi-FI" smtClean="0"/>
              <a:pPr/>
              <a:t>30.9.2020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1766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DA46-9128-400C-B5D8-F41101777ADF}" type="datetime1">
              <a:rPr lang="fi-FI" smtClean="0"/>
              <a:pPr/>
              <a:t>30.9.2020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9942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2736850" cy="86342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150" y="1492249"/>
            <a:ext cx="2736850" cy="28797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292725" y="0"/>
            <a:ext cx="3851275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3C05-94FE-437E-9EC4-37C602D5DA31}" type="datetime1">
              <a:rPr lang="fi-FI" smtClean="0"/>
              <a:pPr/>
              <a:t>30.9.2020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9714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2CEE-7E8B-4AB9-8DE0-BC7090A0093C}" type="datetime1">
              <a:rPr lang="fi-FI" smtClean="0"/>
              <a:pPr/>
              <a:t>30.9.2020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7061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614"/>
            <a:ext cx="5473700" cy="1440161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774"/>
            <a:ext cx="5473700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51E5-5EE7-4F57-867B-FB1C03E0E74B}" type="datetime1">
              <a:rPr lang="fi-FI" smtClean="0"/>
              <a:pPr/>
              <a:t>30.9.2020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7905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AFDF39-C0B1-4FAC-BB3C-A2E574DED28E}" type="datetime1">
              <a:rPr lang="fi-FI" smtClean="0"/>
              <a:pPr/>
              <a:t>30.9.2020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9538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BBA03-3680-4F6E-895A-5221D452C7BB}" type="datetime1">
              <a:rPr lang="fi-FI" smtClean="0"/>
              <a:pPr/>
              <a:t>30.9.2020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0348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ECDB-E9DB-499A-9DA2-7C19FAF3FF2F}" type="datetime1">
              <a:rPr lang="fi-FI" smtClean="0"/>
              <a:pPr/>
              <a:t>30.9.2020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8376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88C1-6125-48BF-98AF-32779A1FE88A}" type="datetime1">
              <a:rPr lang="fi-FI" smtClean="0"/>
              <a:pPr/>
              <a:t>30.9.2020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468313" y="484188"/>
            <a:ext cx="588028" cy="358775"/>
            <a:chOff x="6372200" y="3003798"/>
            <a:chExt cx="720725" cy="439738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3235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CB7B13-89BC-41FB-93D0-214E69DA4CB6}" type="datetime1">
              <a:rPr lang="fi-FI" smtClean="0"/>
              <a:pPr/>
              <a:t>30.9.2020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6074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39A1-BBF3-490D-BC8A-5DB3046F149A}" type="datetime1">
              <a:rPr lang="fi-FI" smtClean="0"/>
              <a:pPr/>
              <a:t>30.9.2020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2871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F3E232-EB52-4063-9ACF-7BBB1BDF4DD0}" type="datetime1">
              <a:rPr lang="fi-FI" smtClean="0"/>
              <a:pPr/>
              <a:t>30.9.2020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2061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5473700" cy="863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49"/>
            <a:ext cx="5473700" cy="2879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515966"/>
            <a:ext cx="1366838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C662ACCE-6259-4209-AAC4-49BADFABDA9F}" type="datetime1">
              <a:rPr lang="fi-FI" noProof="0" smtClean="0"/>
              <a:pPr/>
              <a:t>30.9.2020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Footer Here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9DC2C14-6E95-4EF0-AB2C-A4DB63E63034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76" name="Freeform 11"/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126 w 454"/>
              <a:gd name="T1" fmla="*/ 0 h 277"/>
              <a:gd name="T2" fmla="*/ 126 w 454"/>
              <a:gd name="T3" fmla="*/ 101 h 277"/>
              <a:gd name="T4" fmla="*/ 0 w 454"/>
              <a:gd name="T5" fmla="*/ 101 h 277"/>
              <a:gd name="T6" fmla="*/ 0 w 454"/>
              <a:gd name="T7" fmla="*/ 176 h 277"/>
              <a:gd name="T8" fmla="*/ 126 w 454"/>
              <a:gd name="T9" fmla="*/ 176 h 277"/>
              <a:gd name="T10" fmla="*/ 126 w 454"/>
              <a:gd name="T11" fmla="*/ 277 h 277"/>
              <a:gd name="T12" fmla="*/ 202 w 454"/>
              <a:gd name="T13" fmla="*/ 277 h 277"/>
              <a:gd name="T14" fmla="*/ 202 w 454"/>
              <a:gd name="T15" fmla="*/ 176 h 277"/>
              <a:gd name="T16" fmla="*/ 454 w 454"/>
              <a:gd name="T17" fmla="*/ 176 h 277"/>
              <a:gd name="T18" fmla="*/ 454 w 454"/>
              <a:gd name="T19" fmla="*/ 101 h 277"/>
              <a:gd name="T20" fmla="*/ 202 w 454"/>
              <a:gd name="T21" fmla="*/ 101 h 277"/>
              <a:gd name="T22" fmla="*/ 202 w 454"/>
              <a:gd name="T23" fmla="*/ 0 h 277"/>
              <a:gd name="T24" fmla="*/ 126 w 454"/>
              <a:gd name="T25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4" h="277">
                <a:moveTo>
                  <a:pt x="126" y="0"/>
                </a:moveTo>
                <a:lnTo>
                  <a:pt x="126" y="101"/>
                </a:lnTo>
                <a:lnTo>
                  <a:pt x="0" y="101"/>
                </a:lnTo>
                <a:lnTo>
                  <a:pt x="0" y="176"/>
                </a:lnTo>
                <a:lnTo>
                  <a:pt x="126" y="176"/>
                </a:lnTo>
                <a:lnTo>
                  <a:pt x="126" y="277"/>
                </a:lnTo>
                <a:lnTo>
                  <a:pt x="202" y="277"/>
                </a:lnTo>
                <a:lnTo>
                  <a:pt x="202" y="176"/>
                </a:lnTo>
                <a:lnTo>
                  <a:pt x="454" y="176"/>
                </a:lnTo>
                <a:lnTo>
                  <a:pt x="454" y="101"/>
                </a:lnTo>
                <a:lnTo>
                  <a:pt x="202" y="101"/>
                </a:lnTo>
                <a:lnTo>
                  <a:pt x="202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3592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60" r:id="rId3"/>
    <p:sldLayoutId id="2147483663" r:id="rId4"/>
    <p:sldLayoutId id="2147483650" r:id="rId5"/>
    <p:sldLayoutId id="2147483662" r:id="rId6"/>
    <p:sldLayoutId id="2147483656" r:id="rId7"/>
    <p:sldLayoutId id="2147483651" r:id="rId8"/>
    <p:sldLayoutId id="2147483661" r:id="rId9"/>
    <p:sldLayoutId id="2147483664" r:id="rId10"/>
    <p:sldLayoutId id="2147483652" r:id="rId11"/>
    <p:sldLayoutId id="2147483653" r:id="rId12"/>
    <p:sldLayoutId id="2147483659" r:id="rId13"/>
    <p:sldLayoutId id="2147483654" r:id="rId14"/>
    <p:sldLayoutId id="2147483658" r:id="rId15"/>
    <p:sldLayoutId id="2147483655" r:id="rId16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89013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4620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04975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06375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422525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779713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1384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fa.fi/en/frontpage/" TargetMode="External"/><Relationship Id="rId2" Type="http://schemas.openxmlformats.org/officeDocument/2006/relationships/hyperlink" Target="https://archinfo.fi/en/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finnisharchitecture.fi/" TargetMode="External"/><Relationship Id="rId4" Type="http://schemas.openxmlformats.org/officeDocument/2006/relationships/hyperlink" Target="https://www.alvaraalto.fi/en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Helsinki central library oodi. ">
            <a:extLst>
              <a:ext uri="{FF2B5EF4-FFF2-40B4-BE49-F238E27FC236}">
                <a16:creationId xmlns:a16="http://schemas.microsoft.com/office/drawing/2014/main" id="{EA395F77-44AC-5549-847B-B06533777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6292"/>
            <a:ext cx="9144000" cy="6089792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452D6251-238A-2B48-9822-EB845D9D7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71462" y="484189"/>
            <a:ext cx="588028" cy="358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/>
          <p:cNvSpPr/>
          <p:nvPr/>
        </p:nvSpPr>
        <p:spPr>
          <a:xfrm>
            <a:off x="157239" y="1365781"/>
            <a:ext cx="8399916" cy="38793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r">
              <a:lnSpc>
                <a:spcPts val="6020"/>
              </a:lnSpc>
              <a:tabLst>
                <a:tab pos="4389438" algn="l"/>
              </a:tabLst>
            </a:pPr>
            <a:r>
              <a:rPr lang="en-US" sz="6200" dirty="0">
                <a:solidFill>
                  <a:schemeClr val="bg1"/>
                </a:solidFill>
              </a:rPr>
              <a:t>FINLAND, </a:t>
            </a:r>
          </a:p>
          <a:p>
            <a:pPr algn="r">
              <a:lnSpc>
                <a:spcPts val="6020"/>
              </a:lnSpc>
              <a:tabLst>
                <a:tab pos="4389438" algn="l"/>
              </a:tabLst>
            </a:pPr>
            <a:r>
              <a:rPr lang="en-US" sz="6200" dirty="0">
                <a:solidFill>
                  <a:schemeClr val="bg1"/>
                </a:solidFill>
              </a:rPr>
              <a:t>THE LITTLE </a:t>
            </a:r>
            <a:br>
              <a:rPr lang="en-US" sz="6200" dirty="0">
                <a:solidFill>
                  <a:schemeClr val="bg1"/>
                </a:solidFill>
              </a:rPr>
            </a:br>
            <a:r>
              <a:rPr lang="en-US" sz="6200" b="1" dirty="0">
                <a:solidFill>
                  <a:schemeClr val="bg1"/>
                </a:solidFill>
                <a:latin typeface="Finlandica Bold" panose="00000800000000000000" pitchFamily="2" charset="0"/>
              </a:rPr>
              <a:t>BIG </a:t>
            </a:r>
            <a:r>
              <a:rPr lang="en-US" sz="6200" b="1" dirty="0">
                <a:solidFill>
                  <a:schemeClr val="bg1"/>
                </a:solidFill>
              </a:rPr>
              <a:t>COUNTRY </a:t>
            </a:r>
            <a:br>
              <a:rPr lang="en-US" sz="6200" b="1" dirty="0">
                <a:solidFill>
                  <a:schemeClr val="bg1"/>
                </a:solidFill>
              </a:rPr>
            </a:br>
            <a:r>
              <a:rPr lang="en-US" sz="6200" dirty="0">
                <a:solidFill>
                  <a:schemeClr val="bg1"/>
                </a:solidFill>
              </a:rPr>
              <a:t>OF</a:t>
            </a:r>
            <a:r>
              <a:rPr lang="en-US" sz="6200" b="1" dirty="0">
                <a:solidFill>
                  <a:schemeClr val="bg1"/>
                </a:solidFill>
              </a:rPr>
              <a:t> </a:t>
            </a:r>
            <a:r>
              <a:rPr lang="en-US" sz="6200" dirty="0">
                <a:solidFill>
                  <a:schemeClr val="bg1"/>
                </a:solidFill>
                <a:latin typeface="Finlandica Bold" panose="00000800000000000000" pitchFamily="2" charset="0"/>
                <a:ea typeface="Finlandica" charset="0"/>
                <a:cs typeface="Finlandica" charset="0"/>
              </a:rPr>
              <a:t>ARCHITECTURE</a:t>
            </a:r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255323" y="4834492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80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kern="0" cap="none" spc="0" dirty="0">
                <a:solidFill>
                  <a:schemeClr val="bg1"/>
                </a:solidFill>
                <a:latin typeface="Finlandica" charset="0"/>
              </a:rPr>
              <a:t>Helsinki Central Library Oodi </a:t>
            </a:r>
            <a:r>
              <a:rPr lang="fi-FI" kern="0" cap="none" spc="0" dirty="0" err="1">
                <a:solidFill>
                  <a:schemeClr val="bg1"/>
                </a:solidFill>
                <a:latin typeface="Finlandica" charset="0"/>
              </a:rPr>
              <a:t>by</a:t>
            </a:r>
            <a:r>
              <a:rPr lang="fi-FI" kern="0" cap="none" spc="0" dirty="0">
                <a:solidFill>
                  <a:schemeClr val="bg1"/>
                </a:solidFill>
                <a:latin typeface="Finlandica" charset="0"/>
              </a:rPr>
              <a:t> ALA </a:t>
            </a:r>
            <a:r>
              <a:rPr lang="fi-FI" kern="0" cap="none" spc="0" dirty="0" err="1">
                <a:solidFill>
                  <a:schemeClr val="bg1"/>
                </a:solidFill>
                <a:latin typeface="Finlandica" charset="0"/>
              </a:rPr>
              <a:t>Architects</a:t>
            </a:r>
            <a:r>
              <a:rPr lang="fi-FI" kern="0" cap="none" spc="0" dirty="0">
                <a:solidFill>
                  <a:schemeClr val="bg1"/>
                </a:solidFill>
                <a:latin typeface="Finlandica" charset="0"/>
              </a:rPr>
              <a:t>, 2018. </a:t>
            </a:r>
            <a:r>
              <a:rPr lang="fi-FI" kern="0" cap="none" spc="0" dirty="0" err="1">
                <a:solidFill>
                  <a:schemeClr val="bg1"/>
                </a:solidFill>
                <a:latin typeface="Finlandica" charset="0"/>
              </a:rPr>
              <a:t>photo</a:t>
            </a:r>
            <a:r>
              <a:rPr lang="fi-FI" kern="0" cap="none" spc="0" dirty="0">
                <a:solidFill>
                  <a:schemeClr val="bg1"/>
                </a:solidFill>
                <a:latin typeface="Finlandica" charset="0"/>
              </a:rPr>
              <a:t>: Tuomas Uusheimo</a:t>
            </a:r>
            <a:endParaRPr lang="fi-FI" kern="0" cap="none" spc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7271462" y="484188"/>
            <a:ext cx="588028" cy="358775"/>
          </a:xfrm>
          <a:custGeom>
            <a:avLst/>
            <a:gdLst>
              <a:gd name="T0" fmla="*/ 126 w 454"/>
              <a:gd name="T1" fmla="*/ 0 h 277"/>
              <a:gd name="T2" fmla="*/ 126 w 454"/>
              <a:gd name="T3" fmla="*/ 101 h 277"/>
              <a:gd name="T4" fmla="*/ 0 w 454"/>
              <a:gd name="T5" fmla="*/ 101 h 277"/>
              <a:gd name="T6" fmla="*/ 0 w 454"/>
              <a:gd name="T7" fmla="*/ 176 h 277"/>
              <a:gd name="T8" fmla="*/ 126 w 454"/>
              <a:gd name="T9" fmla="*/ 176 h 277"/>
              <a:gd name="T10" fmla="*/ 126 w 454"/>
              <a:gd name="T11" fmla="*/ 277 h 277"/>
              <a:gd name="T12" fmla="*/ 202 w 454"/>
              <a:gd name="T13" fmla="*/ 277 h 277"/>
              <a:gd name="T14" fmla="*/ 202 w 454"/>
              <a:gd name="T15" fmla="*/ 176 h 277"/>
              <a:gd name="T16" fmla="*/ 454 w 454"/>
              <a:gd name="T17" fmla="*/ 176 h 277"/>
              <a:gd name="T18" fmla="*/ 454 w 454"/>
              <a:gd name="T19" fmla="*/ 101 h 277"/>
              <a:gd name="T20" fmla="*/ 202 w 454"/>
              <a:gd name="T21" fmla="*/ 101 h 277"/>
              <a:gd name="T22" fmla="*/ 202 w 454"/>
              <a:gd name="T23" fmla="*/ 0 h 277"/>
              <a:gd name="T24" fmla="*/ 126 w 454"/>
              <a:gd name="T25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4" h="277">
                <a:moveTo>
                  <a:pt x="126" y="0"/>
                </a:moveTo>
                <a:lnTo>
                  <a:pt x="126" y="101"/>
                </a:lnTo>
                <a:lnTo>
                  <a:pt x="0" y="101"/>
                </a:lnTo>
                <a:lnTo>
                  <a:pt x="0" y="176"/>
                </a:lnTo>
                <a:lnTo>
                  <a:pt x="126" y="176"/>
                </a:lnTo>
                <a:lnTo>
                  <a:pt x="126" y="277"/>
                </a:lnTo>
                <a:lnTo>
                  <a:pt x="202" y="277"/>
                </a:lnTo>
                <a:lnTo>
                  <a:pt x="202" y="176"/>
                </a:lnTo>
                <a:lnTo>
                  <a:pt x="454" y="176"/>
                </a:lnTo>
                <a:lnTo>
                  <a:pt x="454" y="101"/>
                </a:lnTo>
                <a:lnTo>
                  <a:pt x="202" y="101"/>
                </a:lnTo>
                <a:lnTo>
                  <a:pt x="202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noProof="0" dirty="0"/>
              <a:t> </a:t>
            </a:r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66054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047304558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86D4487-1320-9245-A854-8A0AEFAB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Kuva 3" descr="A wooden building next to the sea. ">
            <a:extLst>
              <a:ext uri="{FF2B5EF4-FFF2-40B4-BE49-F238E27FC236}">
                <a16:creationId xmlns:a16="http://schemas.microsoft.com/office/drawing/2014/main" id="{A53F7F8D-04FB-8843-B605-8122E28F5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00"/>
            <a:ext cx="9144000" cy="6096000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3B78B6-DFA3-7A4E-9AA4-9C74139CC465}"/>
              </a:ext>
            </a:extLst>
          </p:cNvPr>
          <p:cNvSpPr txBox="1">
            <a:spLocks/>
          </p:cNvSpPr>
          <p:nvPr/>
        </p:nvSpPr>
        <p:spPr>
          <a:xfrm>
            <a:off x="2723940" y="4829733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80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kern="0" cap="none" spc="0" dirty="0">
                <a:solidFill>
                  <a:schemeClr val="bg1"/>
                </a:solidFill>
                <a:latin typeface="Finlandica" charset="0"/>
              </a:rPr>
              <a:t>Löyly Sauna and Restaurant, Helsinki, </a:t>
            </a:r>
            <a:r>
              <a:rPr lang="fi-FI" kern="0" cap="none" spc="0" dirty="0" err="1">
                <a:solidFill>
                  <a:schemeClr val="bg1"/>
                </a:solidFill>
                <a:latin typeface="Finlandica" charset="0"/>
              </a:rPr>
              <a:t>by</a:t>
            </a:r>
            <a:r>
              <a:rPr lang="fi-FI" kern="0" cap="none" spc="0" dirty="0">
                <a:solidFill>
                  <a:schemeClr val="bg1"/>
                </a:solidFill>
                <a:latin typeface="Finlandica" charset="0"/>
              </a:rPr>
              <a:t> Avanto </a:t>
            </a:r>
            <a:r>
              <a:rPr lang="fi-FI" kern="0" cap="none" spc="0" dirty="0" err="1">
                <a:solidFill>
                  <a:schemeClr val="bg1"/>
                </a:solidFill>
                <a:latin typeface="Finlandica" charset="0"/>
              </a:rPr>
              <a:t>Architects</a:t>
            </a:r>
            <a:r>
              <a:rPr lang="fi-FI" kern="0" cap="none" spc="0" dirty="0">
                <a:solidFill>
                  <a:schemeClr val="bg1"/>
                </a:solidFill>
                <a:latin typeface="Finlandica" charset="0"/>
              </a:rPr>
              <a:t>, 2016. </a:t>
            </a:r>
            <a:r>
              <a:rPr lang="fi-FI" kern="0" cap="none" spc="0" dirty="0" err="1">
                <a:solidFill>
                  <a:schemeClr val="bg1"/>
                </a:solidFill>
                <a:latin typeface="Finlandica" charset="0"/>
              </a:rPr>
              <a:t>photo</a:t>
            </a:r>
            <a:r>
              <a:rPr lang="fi-FI" kern="0" cap="none" spc="0" dirty="0">
                <a:solidFill>
                  <a:schemeClr val="bg1"/>
                </a:solidFill>
                <a:latin typeface="Finlandica" charset="0"/>
              </a:rPr>
              <a:t>: Kuvio </a:t>
            </a:r>
            <a:r>
              <a:rPr lang="fi-FI" kern="0" cap="none" spc="0" dirty="0" err="1">
                <a:solidFill>
                  <a:schemeClr val="bg1"/>
                </a:solidFill>
                <a:latin typeface="Finlandica" charset="0"/>
              </a:rPr>
              <a:t>Architectural</a:t>
            </a:r>
            <a:r>
              <a:rPr lang="fi-FI" kern="0" cap="none" spc="0" dirty="0">
                <a:solidFill>
                  <a:schemeClr val="bg1"/>
                </a:solidFill>
                <a:latin typeface="Finlandica" charset="0"/>
              </a:rPr>
              <a:t> </a:t>
            </a:r>
            <a:r>
              <a:rPr lang="fi-FI" kern="0" cap="none" spc="0" dirty="0" err="1">
                <a:solidFill>
                  <a:schemeClr val="bg1"/>
                </a:solidFill>
                <a:latin typeface="Finlandica" charset="0"/>
              </a:rPr>
              <a:t>Photography</a:t>
            </a:r>
            <a:endParaRPr lang="fi-FI" kern="0" cap="none" spc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162333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86000" y="206809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508125" y="1022351"/>
            <a:ext cx="6696595" cy="6492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Finlandica Bold" panose="00000800000000000000" pitchFamily="2" charset="0"/>
              </a:rPr>
              <a:t>A THRIVING INDUSTRY</a:t>
            </a:r>
          </a:p>
        </p:txBody>
      </p:sp>
      <p:sp>
        <p:nvSpPr>
          <p:cNvPr id="8" name="Rectangle 7"/>
          <p:cNvSpPr/>
          <p:nvPr/>
        </p:nvSpPr>
        <p:spPr>
          <a:xfrm>
            <a:off x="1408882" y="1811938"/>
            <a:ext cx="36500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>
                <a:latin typeface="Finlandica Bold" panose="00000800000000000000" pitchFamily="2" charset="0"/>
              </a:rPr>
              <a:t>3,600</a:t>
            </a:r>
            <a:endParaRPr lang="en-US" sz="6600" b="1" dirty="0">
              <a:latin typeface="Finlandica"/>
              <a:cs typeface="Finland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31807" y="2987041"/>
            <a:ext cx="344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/>
              <a:t>Around 3,600 people are employed in Finland's architecture sector with around 600 partners and 2,500 employees working in private companies.</a:t>
            </a:r>
          </a:p>
        </p:txBody>
      </p:sp>
      <p:cxnSp>
        <p:nvCxnSpPr>
          <p:cNvPr id="11" name="Straight Connecto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15358" y="2893625"/>
            <a:ext cx="3246647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031527" y="1811938"/>
            <a:ext cx="3926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>
                <a:latin typeface="Finlandica Bold" panose="00000800000000000000" pitchFamily="2" charset="0"/>
              </a:rPr>
              <a:t>9 mil€</a:t>
            </a:r>
            <a:endParaRPr lang="en-US" sz="6600" b="1" dirty="0">
              <a:latin typeface="Finlandica"/>
              <a:cs typeface="Finland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46098" y="2987041"/>
            <a:ext cx="3184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/>
              <a:t>Architecture firms account for around EUR 9 million in exports each year. 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161752" y="2893625"/>
            <a:ext cx="3185188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0777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14392" y="964202"/>
            <a:ext cx="6696595" cy="6492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all" dirty="0">
                <a:latin typeface="+mn-lt"/>
              </a:rPr>
              <a:t>Learn more about </a:t>
            </a:r>
            <a:r>
              <a:rPr lang="en-US" sz="2400" cap="all" dirty="0">
                <a:latin typeface="Finlandica Bold" panose="00000800000000000000" pitchFamily="2" charset="0"/>
              </a:rPr>
              <a:t>Finnish architecture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2399" y="1888264"/>
            <a:ext cx="56281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Finlandica"/>
              </a:rPr>
              <a:t>Links to sites:</a:t>
            </a:r>
          </a:p>
          <a:p>
            <a:endParaRPr lang="en-US" dirty="0">
              <a:solidFill>
                <a:schemeClr val="bg1"/>
              </a:solidFill>
              <a:cs typeface="Finlandica"/>
              <a:hlinkClick r:id="rId2"/>
            </a:endParaRPr>
          </a:p>
          <a:p>
            <a:r>
              <a:rPr lang="en-US" dirty="0" err="1">
                <a:solidFill>
                  <a:schemeClr val="bg1"/>
                </a:solidFill>
                <a:cs typeface="Finlandica"/>
              </a:rPr>
              <a:t>Archinfo</a:t>
            </a:r>
            <a:r>
              <a:rPr lang="en-US" dirty="0">
                <a:solidFill>
                  <a:schemeClr val="bg1"/>
                </a:solidFill>
                <a:cs typeface="Finlandica"/>
              </a:rPr>
              <a:t> Finland, </a:t>
            </a:r>
            <a:r>
              <a:rPr lang="en-US" dirty="0">
                <a:solidFill>
                  <a:schemeClr val="bg1"/>
                </a:solidFill>
                <a:cs typeface="Finlandica"/>
                <a:hlinkClick r:id="rId2"/>
              </a:rPr>
              <a:t>archinfo.fi/en</a:t>
            </a:r>
            <a:br>
              <a:rPr lang="en-US" dirty="0">
                <a:solidFill>
                  <a:schemeClr val="bg1"/>
                </a:solidFill>
                <a:cs typeface="Finlandica"/>
              </a:rPr>
            </a:br>
            <a:br>
              <a:rPr lang="en-US" dirty="0">
                <a:solidFill>
                  <a:schemeClr val="bg1"/>
                </a:solidFill>
                <a:cs typeface="Finlandica"/>
              </a:rPr>
            </a:br>
            <a:r>
              <a:rPr lang="en-US" dirty="0">
                <a:solidFill>
                  <a:schemeClr val="bg1"/>
                </a:solidFill>
                <a:cs typeface="Finlandica"/>
              </a:rPr>
              <a:t>Museum of Finnish Architecture, </a:t>
            </a:r>
            <a:r>
              <a:rPr lang="en-US" dirty="0">
                <a:solidFill>
                  <a:schemeClr val="bg1"/>
                </a:solidFill>
                <a:cs typeface="Finlandica"/>
                <a:hlinkClick r:id="rId3"/>
              </a:rPr>
              <a:t>mfa.fi/en</a:t>
            </a:r>
            <a:br>
              <a:rPr lang="en-US" dirty="0">
                <a:solidFill>
                  <a:schemeClr val="bg1"/>
                </a:solidFill>
                <a:cs typeface="Finlandica"/>
              </a:rPr>
            </a:br>
            <a:br>
              <a:rPr lang="en-US" dirty="0">
                <a:solidFill>
                  <a:schemeClr val="bg1"/>
                </a:solidFill>
                <a:cs typeface="Finlandica"/>
              </a:rPr>
            </a:br>
            <a:r>
              <a:rPr lang="en-US" dirty="0">
                <a:solidFill>
                  <a:schemeClr val="bg1"/>
                </a:solidFill>
                <a:cs typeface="Finlandica"/>
              </a:rPr>
              <a:t>Alvar Aalto Foundation, </a:t>
            </a:r>
            <a:r>
              <a:rPr lang="en-US" dirty="0">
                <a:solidFill>
                  <a:schemeClr val="bg1"/>
                </a:solidFill>
                <a:cs typeface="Finlandica"/>
                <a:hlinkClick r:id="rId4"/>
              </a:rPr>
              <a:t>alvaraalto.fi/en</a:t>
            </a:r>
            <a:endParaRPr lang="en-US" dirty="0">
              <a:solidFill>
                <a:schemeClr val="bg1"/>
              </a:solidFill>
              <a:cs typeface="Finlandica"/>
            </a:endParaRPr>
          </a:p>
          <a:p>
            <a:endParaRPr lang="en-US" dirty="0">
              <a:solidFill>
                <a:schemeClr val="bg1"/>
              </a:solidFill>
              <a:cs typeface="Finlandica"/>
            </a:endParaRPr>
          </a:p>
          <a:p>
            <a:r>
              <a:rPr lang="en-US" dirty="0">
                <a:solidFill>
                  <a:schemeClr val="bg1"/>
                </a:solidFill>
              </a:rPr>
              <a:t>Finnish </a:t>
            </a:r>
            <a:r>
              <a:rPr lang="en-US">
                <a:solidFill>
                  <a:schemeClr val="bg1"/>
                </a:solidFill>
              </a:rPr>
              <a:t>Architecture Navigator, </a:t>
            </a:r>
            <a:r>
              <a:rPr lang="en-US" dirty="0">
                <a:solidFill>
                  <a:schemeClr val="bg1"/>
                </a:solidFill>
                <a:hlinkClick r:id="rId5"/>
              </a:rPr>
              <a:t>finnisharchitecture.fi</a:t>
            </a:r>
            <a:br>
              <a:rPr lang="en-US" dirty="0">
                <a:solidFill>
                  <a:schemeClr val="bg1"/>
                </a:solidFill>
                <a:cs typeface="Finlandica"/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8709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0720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26845" y="1493085"/>
            <a:ext cx="62376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1600" dirty="0">
                <a:solidFill>
                  <a:srgbClr val="002EA2"/>
                </a:solidFill>
              </a:rPr>
              <a:t>Our high standards of education and a long tradition of architecture competitions ensures that professional knowhow is passed on to the next generation.</a:t>
            </a:r>
          </a:p>
        </p:txBody>
      </p:sp>
      <p:cxnSp>
        <p:nvCxnSpPr>
          <p:cNvPr id="8" name="Straight Connecto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15693" y="1308050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75647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B9C0-9DF1-4F96-B925-6ED2D784ABD9}" type="datetime1">
              <a:rPr lang="fi-FI" smtClean="0"/>
              <a:pPr/>
              <a:t>30.9.2020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1985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11" name="Kuva 10" descr="Helsinki central library oodi from the inside. ">
            <a:extLst>
              <a:ext uri="{FF2B5EF4-FFF2-40B4-BE49-F238E27FC236}">
                <a16:creationId xmlns:a16="http://schemas.microsoft.com/office/drawing/2014/main" id="{42F0977C-812D-284A-9A66-971EF3BCE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46293"/>
            <a:ext cx="9144001" cy="6089793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2723621" y="4829733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80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kern="0" cap="none" spc="0" dirty="0">
                <a:solidFill>
                  <a:schemeClr val="bg1"/>
                </a:solidFill>
                <a:latin typeface="Finlandica" charset="0"/>
              </a:rPr>
              <a:t>Helsinki Central Library Oodi </a:t>
            </a:r>
            <a:r>
              <a:rPr lang="fi-FI" kern="0" cap="none" spc="0" dirty="0" err="1">
                <a:solidFill>
                  <a:schemeClr val="bg1"/>
                </a:solidFill>
                <a:latin typeface="Finlandica" charset="0"/>
              </a:rPr>
              <a:t>by</a:t>
            </a:r>
            <a:r>
              <a:rPr lang="fi-FI" kern="0" cap="none" spc="0" dirty="0">
                <a:solidFill>
                  <a:schemeClr val="bg1"/>
                </a:solidFill>
                <a:latin typeface="Finlandica" charset="0"/>
              </a:rPr>
              <a:t> ALA </a:t>
            </a:r>
            <a:r>
              <a:rPr lang="fi-FI" kern="0" cap="none" spc="0" dirty="0" err="1">
                <a:solidFill>
                  <a:schemeClr val="bg1"/>
                </a:solidFill>
                <a:latin typeface="Finlandica" charset="0"/>
              </a:rPr>
              <a:t>Architects</a:t>
            </a:r>
            <a:r>
              <a:rPr lang="fi-FI" kern="0" cap="none" spc="0" dirty="0">
                <a:solidFill>
                  <a:schemeClr val="bg1"/>
                </a:solidFill>
                <a:latin typeface="Finlandica" charset="0"/>
              </a:rPr>
              <a:t>, 2018. Photo: Tuomas Uusheimo</a:t>
            </a:r>
            <a:endParaRPr lang="fi-FI" kern="0" cap="none" spc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320866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6508" y="1722256"/>
            <a:ext cx="8318411" cy="231517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ts val="6020"/>
              </a:lnSpc>
            </a:pPr>
            <a:r>
              <a:rPr lang="en-US" sz="6200" b="1" dirty="0">
                <a:solidFill>
                  <a:schemeClr val="bg1"/>
                </a:solidFill>
                <a:latin typeface="+mj-lt"/>
              </a:rPr>
              <a:t>WORLD RECOGNITION </a:t>
            </a:r>
            <a:r>
              <a:rPr lang="fr-FR" sz="6200" dirty="0">
                <a:solidFill>
                  <a:schemeClr val="bg1"/>
                </a:solidFill>
                <a:ea typeface="Finlandica" charset="0"/>
                <a:cs typeface="Finlandica" charset="0"/>
              </a:rPr>
              <a:t>FOR 1920S–1950S</a:t>
            </a:r>
          </a:p>
          <a:p>
            <a:pPr>
              <a:lnSpc>
                <a:spcPts val="6020"/>
              </a:lnSpc>
            </a:pPr>
            <a:r>
              <a:rPr lang="vi-VN" sz="6200" dirty="0">
                <a:solidFill>
                  <a:schemeClr val="bg1"/>
                </a:solidFill>
              </a:rPr>
              <a:t>MODERNISM</a:t>
            </a:r>
            <a:r>
              <a:rPr lang="en-US" sz="6200" dirty="0">
                <a:solidFill>
                  <a:schemeClr val="bg1"/>
                </a:solidFill>
              </a:rPr>
              <a:t> </a:t>
            </a:r>
            <a:br>
              <a:rPr lang="fr-FR" sz="6800" dirty="0">
                <a:solidFill>
                  <a:schemeClr val="bg1"/>
                </a:solidFill>
                <a:ea typeface="Finlandica" charset="0"/>
                <a:cs typeface="Finlandica" charset="0"/>
              </a:rPr>
            </a:br>
            <a:endParaRPr lang="en-US" sz="6800" dirty="0">
              <a:solidFill>
                <a:schemeClr val="bg1"/>
              </a:solidFill>
              <a:ea typeface="Finlandica" charset="0"/>
              <a:cs typeface="Finland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07767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Title 13"/>
          <p:cNvSpPr>
            <a:spLocks noGrp="1"/>
          </p:cNvSpPr>
          <p:nvPr>
            <p:ph type="title"/>
          </p:nvPr>
        </p:nvSpPr>
        <p:spPr>
          <a:xfrm>
            <a:off x="1507881" y="1536652"/>
            <a:ext cx="6156569" cy="1405056"/>
          </a:xfrm>
        </p:spPr>
        <p:txBody>
          <a:bodyPr/>
          <a:lstStyle/>
          <a:p>
            <a:r>
              <a:rPr lang="en-US" sz="1600" b="0" dirty="0"/>
              <a:t>High-quality public buildings designed by the best architects have underpinned the development of civic society and formed part of Finland’s national identity from the 19th century to the present. 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16685" y="2720340"/>
            <a:ext cx="6247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white"/>
                </a:solidFill>
                <a:ea typeface="+mj-ea"/>
                <a:cs typeface="+mj-cs"/>
              </a:rPr>
              <a:t>National Romantic style, inspired by Art Nouveau, brought Finnish architecture and design to international attention, the internationally best known architect of this era being Eliel Saarinen.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16685" y="3868519"/>
            <a:ext cx="531650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white"/>
                </a:solidFill>
                <a:ea typeface="+mj-ea"/>
                <a:cs typeface="+mj-cs"/>
              </a:rPr>
              <a:t>Finland is best known for its 20th century architecture, with a strong modernist tradition spearheaded by </a:t>
            </a:r>
            <a:r>
              <a:rPr lang="en-US" sz="1600" dirty="0" err="1">
                <a:solidFill>
                  <a:prstClr val="white"/>
                </a:solidFill>
                <a:ea typeface="+mj-ea"/>
                <a:cs typeface="+mj-cs"/>
              </a:rPr>
              <a:t>Alvar</a:t>
            </a:r>
            <a:r>
              <a:rPr lang="en-US" sz="1600" dirty="0">
                <a:solidFill>
                  <a:prstClr val="white"/>
                </a:solidFill>
                <a:ea typeface="+mj-ea"/>
                <a:cs typeface="+mj-cs"/>
              </a:rPr>
              <a:t> Aalto.</a:t>
            </a:r>
          </a:p>
        </p:txBody>
      </p:sp>
      <p:cxnSp>
        <p:nvCxnSpPr>
          <p:cNvPr id="16" name="Straight Connector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15693" y="3694256"/>
            <a:ext cx="6101715" cy="0"/>
          </a:xfrm>
          <a:prstGeom prst="line">
            <a:avLst/>
          </a:prstGeom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15693" y="1308050"/>
            <a:ext cx="6153150" cy="0"/>
          </a:xfrm>
          <a:prstGeom prst="line">
            <a:avLst/>
          </a:prstGeom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15693" y="2527250"/>
            <a:ext cx="6153150" cy="0"/>
          </a:xfrm>
          <a:prstGeom prst="line">
            <a:avLst/>
          </a:prstGeom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57991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26845" y="1516734"/>
            <a:ext cx="623760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1600" b="1" dirty="0">
                <a:solidFill>
                  <a:srgbClr val="002EA2"/>
                </a:solidFill>
              </a:rPr>
              <a:t>FINLAND WAS THE FIRST COUNTRY WHERE WOMEN COULD STUDY </a:t>
            </a:r>
            <a:br>
              <a:rPr lang="en-GB" sz="1600" b="1" dirty="0">
                <a:solidFill>
                  <a:srgbClr val="002EA2"/>
                </a:solidFill>
              </a:rPr>
            </a:br>
            <a:r>
              <a:rPr lang="en-GB" sz="1600" b="1" dirty="0">
                <a:solidFill>
                  <a:srgbClr val="002EA2"/>
                </a:solidFill>
              </a:rPr>
              <a:t>TO BE ARCHITECTS.</a:t>
            </a:r>
          </a:p>
        </p:txBody>
      </p:sp>
      <p:cxnSp>
        <p:nvCxnSpPr>
          <p:cNvPr id="8" name="Straight Connecto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15693" y="1308050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27326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99416" y="987993"/>
            <a:ext cx="6696595" cy="6492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002EA2"/>
                </a:solidFill>
                <a:latin typeface="Finlandica Bold" panose="00000800000000000000" pitchFamily="2" charset="0"/>
              </a:rPr>
              <a:t>A SYNTHESIS OF ELEGANCE AND PRAGMATISM</a:t>
            </a:r>
          </a:p>
        </p:txBody>
      </p:sp>
      <p:sp>
        <p:nvSpPr>
          <p:cNvPr id="7" name="Title 13"/>
          <p:cNvSpPr txBox="1">
            <a:spLocks/>
          </p:cNvSpPr>
          <p:nvPr/>
        </p:nvSpPr>
        <p:spPr>
          <a:xfrm>
            <a:off x="1517087" y="1863759"/>
            <a:ext cx="6147363" cy="15765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b="0" cap="none" dirty="0">
                <a:solidFill>
                  <a:srgbClr val="002EA2"/>
                </a:solidFill>
              </a:rPr>
              <a:t>Closeness to nature paired with a strong tradition of modernism.</a:t>
            </a:r>
          </a:p>
          <a:p>
            <a:pPr>
              <a:lnSpc>
                <a:spcPct val="100000"/>
              </a:lnSpc>
            </a:pPr>
            <a:r>
              <a:rPr lang="en-US" sz="1600" b="0" cap="none" dirty="0">
                <a:solidFill>
                  <a:srgbClr val="002EA2"/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endParaRPr lang="en-US" sz="1600" b="0" cap="none" dirty="0">
              <a:solidFill>
                <a:srgbClr val="002EA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600" b="0" cap="none" dirty="0">
                <a:solidFill>
                  <a:srgbClr val="002EA2"/>
                </a:solidFill>
              </a:rPr>
              <a:t>A simple elegance that combines pragmatism with the highest standards and optimal use of materials.</a:t>
            </a:r>
          </a:p>
          <a:p>
            <a:pPr>
              <a:lnSpc>
                <a:spcPct val="100000"/>
              </a:lnSpc>
            </a:pPr>
            <a:r>
              <a:rPr lang="en-US" sz="1600" b="0" cap="none" dirty="0">
                <a:solidFill>
                  <a:srgbClr val="002EA2"/>
                </a:solidFill>
              </a:rPr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1426846" y="3514943"/>
            <a:ext cx="6769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1600" dirty="0">
                <a:solidFill>
                  <a:srgbClr val="002EA2"/>
                </a:solidFill>
              </a:rPr>
              <a:t>Internationally known as a pioneer in architectural policy, architectural education for children and conservation of modern architecture.</a:t>
            </a:r>
          </a:p>
        </p:txBody>
      </p:sp>
      <p:cxnSp>
        <p:nvCxnSpPr>
          <p:cNvPr id="9" name="Straight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15693" y="3334927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15693" y="1094894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15693" y="2372814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63557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B9C0-9DF1-4F96-B925-6ED2D784ABD9}" type="datetime1">
              <a:rPr lang="fi-FI" smtClean="0"/>
              <a:pPr/>
              <a:t>30.9.2020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 descr="Helsinki city centre, there are a few buildings on the background. In the middle of the buildings, there peculiar brick shapes with windows on them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8" b="18611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2723621" y="4829733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80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kern="0" cap="none" spc="0" dirty="0">
                <a:solidFill>
                  <a:schemeClr val="bg1"/>
                </a:solidFill>
                <a:latin typeface="Finlandica" charset="0"/>
              </a:rPr>
              <a:t>Amos Rex </a:t>
            </a:r>
            <a:r>
              <a:rPr lang="fi-FI" kern="0" cap="none" spc="0" dirty="0" err="1">
                <a:solidFill>
                  <a:schemeClr val="bg1"/>
                </a:solidFill>
                <a:latin typeface="Finlandica" charset="0"/>
              </a:rPr>
              <a:t>Art</a:t>
            </a:r>
            <a:r>
              <a:rPr lang="fi-FI" kern="0" cap="none" spc="0" dirty="0">
                <a:solidFill>
                  <a:schemeClr val="bg1"/>
                </a:solidFill>
                <a:latin typeface="Finlandica" charset="0"/>
              </a:rPr>
              <a:t> </a:t>
            </a:r>
            <a:r>
              <a:rPr lang="fi-FI" kern="0" cap="none" spc="0" dirty="0" err="1">
                <a:solidFill>
                  <a:schemeClr val="bg1"/>
                </a:solidFill>
                <a:latin typeface="Finlandica" charset="0"/>
              </a:rPr>
              <a:t>Museum</a:t>
            </a:r>
            <a:r>
              <a:rPr lang="fi-FI" kern="0" cap="none" spc="0" dirty="0">
                <a:solidFill>
                  <a:schemeClr val="bg1"/>
                </a:solidFill>
                <a:latin typeface="Finlandica" charset="0"/>
              </a:rPr>
              <a:t>, Helsinki, </a:t>
            </a:r>
            <a:r>
              <a:rPr lang="fi-FI" kern="0" cap="none" spc="0" dirty="0" err="1">
                <a:solidFill>
                  <a:schemeClr val="bg1"/>
                </a:solidFill>
                <a:latin typeface="Finlandica" charset="0"/>
              </a:rPr>
              <a:t>by</a:t>
            </a:r>
            <a:r>
              <a:rPr lang="fi-FI" kern="0" cap="none" spc="0" dirty="0">
                <a:solidFill>
                  <a:schemeClr val="bg1"/>
                </a:solidFill>
                <a:latin typeface="Finlandica" charset="0"/>
              </a:rPr>
              <a:t> JKMM </a:t>
            </a:r>
            <a:r>
              <a:rPr lang="fi-FI" kern="0" cap="none" spc="0" dirty="0" err="1">
                <a:solidFill>
                  <a:schemeClr val="bg1"/>
                </a:solidFill>
                <a:latin typeface="Finlandica" charset="0"/>
              </a:rPr>
              <a:t>Architects</a:t>
            </a:r>
            <a:r>
              <a:rPr lang="fi-FI" kern="0" cap="none" spc="0" dirty="0">
                <a:solidFill>
                  <a:schemeClr val="bg1"/>
                </a:solidFill>
                <a:latin typeface="Finlandica" charset="0"/>
              </a:rPr>
              <a:t>, 2018. </a:t>
            </a:r>
            <a:r>
              <a:rPr lang="fi-FI" kern="0" cap="none" spc="0" dirty="0" err="1">
                <a:solidFill>
                  <a:schemeClr val="bg1"/>
                </a:solidFill>
                <a:latin typeface="Finlandica" charset="0"/>
              </a:rPr>
              <a:t>photo</a:t>
            </a:r>
            <a:r>
              <a:rPr lang="fi-FI" kern="0" cap="none" spc="0" dirty="0">
                <a:solidFill>
                  <a:schemeClr val="bg1"/>
                </a:solidFill>
                <a:latin typeface="Finlandica" charset="0"/>
              </a:rPr>
              <a:t>: Mika </a:t>
            </a:r>
            <a:r>
              <a:rPr lang="fi-FI" kern="0" cap="none" spc="0" dirty="0" err="1">
                <a:solidFill>
                  <a:schemeClr val="bg1"/>
                </a:solidFill>
                <a:latin typeface="Finlandica" charset="0"/>
              </a:rPr>
              <a:t>Huisman</a:t>
            </a:r>
            <a:endParaRPr lang="fi-FI" kern="0" cap="none" spc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93388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515693" y="1044684"/>
            <a:ext cx="6696595" cy="649287"/>
          </a:xfrm>
        </p:spPr>
        <p:txBody>
          <a:bodyPr/>
          <a:lstStyle/>
          <a:p>
            <a:r>
              <a:rPr lang="en-US" sz="2000" dirty="0">
                <a:solidFill>
                  <a:srgbClr val="002EA2"/>
                </a:solidFill>
                <a:latin typeface="Finlandica Bold" panose="00000800000000000000" pitchFamily="2" charset="0"/>
              </a:rPr>
              <a:t>INTEREST ON A GLOBAL BASIS</a:t>
            </a:r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1517087" y="1928284"/>
            <a:ext cx="6147363" cy="15765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b="0" cap="none" dirty="0">
                <a:solidFill>
                  <a:srgbClr val="002EA2"/>
                </a:solidFill>
              </a:rPr>
              <a:t>In 2019, the Alvar Aalto Museum and the Museum of Finnish Architecture ran a total of 18 exhibitions around the globe.  </a:t>
            </a:r>
          </a:p>
        </p:txBody>
      </p:sp>
      <p:sp>
        <p:nvSpPr>
          <p:cNvPr id="9" name="Rectangle 8"/>
          <p:cNvSpPr/>
          <p:nvPr/>
        </p:nvSpPr>
        <p:spPr>
          <a:xfrm>
            <a:off x="1410944" y="2896239"/>
            <a:ext cx="7083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Finlandica" panose="00000500000000000000" pitchFamily="2" charset="0"/>
              </a:rPr>
              <a:t>In the same year, close to 135,000 architecture fans visited the museums’ exhibitions and sites in Finland.</a:t>
            </a:r>
          </a:p>
        </p:txBody>
      </p:sp>
      <p:cxnSp>
        <p:nvCxnSpPr>
          <p:cNvPr id="11" name="Straight Connecto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03818" y="2696368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03818" y="1164141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30416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Cleantech_FINLANDICA">
  <a:themeElements>
    <a:clrScheme name="Custom 8">
      <a:dk1>
        <a:srgbClr val="002EA2"/>
      </a:dk1>
      <a:lt1>
        <a:srgbClr val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FFF4FC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Cleantech_FINLANDICA</Template>
  <TotalTime>978</TotalTime>
  <Words>409</Words>
  <Application>Microsoft Office PowerPoint</Application>
  <PresentationFormat>Näytössä katseltava esitys (16:9)</PresentationFormat>
  <Paragraphs>51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Finlandica</vt:lpstr>
      <vt:lpstr>Finlandica Bold</vt:lpstr>
      <vt:lpstr>Cleantech_FINLANDICA</vt:lpstr>
      <vt:lpstr>PowerPoint-esitys</vt:lpstr>
      <vt:lpstr>PowerPoint-esitys</vt:lpstr>
      <vt:lpstr>PowerPoint-esitys</vt:lpstr>
      <vt:lpstr>PowerPoint-esitys</vt:lpstr>
      <vt:lpstr>High-quality public buildings designed by the best architects have underpinned the development of civic society and formed part of Finland’s national identity from the 19th century to the present. </vt:lpstr>
      <vt:lpstr>PowerPoint-esitys</vt:lpstr>
      <vt:lpstr>PowerPoint-esitys</vt:lpstr>
      <vt:lpstr>PowerPoint-esitys</vt:lpstr>
      <vt:lpstr>INTEREST ON A GLOBAL BASIS</vt:lpstr>
      <vt:lpstr>PowerPoint-esitys</vt:lpstr>
      <vt:lpstr>PowerPoint-esitys</vt:lpstr>
      <vt:lpstr>PowerPoint-esitys</vt:lpstr>
      <vt:lpstr>PowerPoint-esitys</vt:lpstr>
    </vt:vector>
  </TitlesOfParts>
  <Manager>Hasan &amp; Partners</Manager>
  <Company>VIP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Finland the little big country of architecture</dc:title>
  <dc:creator>vnkbrandm</dc:creator>
  <cp:lastModifiedBy>Sanni Honkavaara</cp:lastModifiedBy>
  <cp:revision>85</cp:revision>
  <cp:lastPrinted>2015-11-03T13:45:08Z</cp:lastPrinted>
  <dcterms:created xsi:type="dcterms:W3CDTF">2015-10-23T08:22:03Z</dcterms:created>
  <dcterms:modified xsi:type="dcterms:W3CDTF">2020-09-30T19:52:16Z</dcterms:modified>
</cp:coreProperties>
</file>