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43" r:id="rId2"/>
    <p:sldId id="264" r:id="rId3"/>
    <p:sldId id="258" r:id="rId4"/>
    <p:sldId id="542" r:id="rId5"/>
    <p:sldId id="550" r:id="rId6"/>
    <p:sldId id="548" r:id="rId7"/>
    <p:sldId id="541" r:id="rId8"/>
    <p:sldId id="553" r:id="rId9"/>
    <p:sldId id="544" r:id="rId10"/>
    <p:sldId id="545" r:id="rId11"/>
    <p:sldId id="551" r:id="rId12"/>
    <p:sldId id="266" r:id="rId13"/>
    <p:sldId id="546" r:id="rId14"/>
    <p:sldId id="552" r:id="rId15"/>
    <p:sldId id="275" r:id="rId16"/>
    <p:sldId id="547" r:id="rId17"/>
    <p:sldId id="261" r:id="rId18"/>
    <p:sldId id="262" r:id="rId19"/>
    <p:sldId id="263" r:id="rId20"/>
  </p:sldIdLst>
  <p:sldSz cx="9144000" cy="5143500" type="screen16x9"/>
  <p:notesSz cx="6858000" cy="9144000"/>
  <p:embeddedFontLst>
    <p:embeddedFont>
      <p:font typeface="Finlandica" panose="020B0604020202020204" charset="0"/>
      <p:regular r:id="rId23"/>
    </p:embeddedFont>
    <p:embeddedFont>
      <p:font typeface="Finlandica Bold" panose="020B0604020202020204" charset="0"/>
      <p:bold r:id="rId24"/>
    </p:embeddedFont>
  </p:embeddedFontLst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25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947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3" autoAdjust="0"/>
    <p:restoredTop sz="86388" autoAdjust="0"/>
  </p:normalViewPr>
  <p:slideViewPr>
    <p:cSldViewPr>
      <p:cViewPr varScale="1">
        <p:scale>
          <a:sx n="66" d="100"/>
          <a:sy n="66" d="100"/>
        </p:scale>
        <p:origin x="52" y="212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25"/>
        <p:guide orient="horz" pos="1756"/>
        <p:guide pos="2880"/>
        <p:guide pos="947"/>
        <p:guide pos="5465"/>
        <p:guide pos="1156"/>
        <p:guide pos="1973"/>
        <p:guide pos="3787"/>
        <p:guide pos="4604"/>
      </p:guideLst>
    </p:cSldViewPr>
  </p:slideViewPr>
  <p:outlineViewPr>
    <p:cViewPr>
      <p:scale>
        <a:sx n="33" d="100"/>
        <a:sy n="33" d="100"/>
      </p:scale>
      <p:origin x="0" y="-54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B42CE9-569F-3A41-B7AD-40DC206BA7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37389F-ECE4-CD48-BF4B-128929CD48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>
              <a:defRPr/>
            </a:pPr>
            <a:fld id="{1C675548-25D8-8B4C-8C41-17350EA5DA58}" type="datetimeFigureOut">
              <a:rPr lang="fi-FI" altLang="en-US"/>
              <a:pPr>
                <a:defRPr/>
              </a:pPr>
              <a:t>12.10.2020</a:t>
            </a:fld>
            <a:endParaRPr lang="fi-FI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1DFF0-96F5-7942-8EA0-632CC940E8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853695-3677-E94B-90B8-7DF3BFC562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>
              <a:defRPr/>
            </a:pPr>
            <a:fld id="{6B6C20B4-03A0-C946-A739-05B756AD2988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597FBB-C6BE-A841-873A-C61104D1F1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69C8F-8AAF-D64C-9ABD-F2EE5302650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>
              <a:defRPr/>
            </a:pPr>
            <a:fld id="{B419E7EA-F1D4-E244-88BF-B2386FEB5A1C}" type="datetimeFigureOut">
              <a:rPr lang="fi-FI" altLang="en-US"/>
              <a:pPr>
                <a:defRPr/>
              </a:pPr>
              <a:t>12.10.2020</a:t>
            </a:fld>
            <a:endParaRPr lang="fi-FI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B406D17-E61F-2B41-8931-1718ED6D42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860425"/>
            <a:ext cx="5473700" cy="3079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0F57998-3D05-E748-82A3-1B7EAFE66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fi-FI" alt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A85007-5A51-3346-B8DE-5B65B44640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cs typeface="Arial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CD298-F6DF-BD41-BD65-5CD0A92BBD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pPr>
              <a:defRPr/>
            </a:pPr>
            <a:fld id="{10B60CBB-F9F0-654D-990B-EF0D8E0CD910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FF341075-7328-CC4C-BC9D-A44CCA4065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212B97CA-6597-D345-80BD-EAB6B171A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I" altLang="en-FI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4EF9A25-1803-9C46-A54A-D283AFA1F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990AED1-F987-AB4E-89D7-81292A4D0E84}" type="slidenum">
              <a:rPr lang="fi-FI" altLang="en-US" smtClean="0"/>
              <a:pPr/>
              <a:t>6</a:t>
            </a:fld>
            <a:endParaRPr lang="fi-FI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424A0E9D-D9C5-AB42-96C9-E9B536F39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2D720CCA-C677-654D-8BA1-41FC2D070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FI" altLang="en-FI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01FEC03B-66EE-F74E-983E-3C0F33DF3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BB06B3-A603-8642-AB29-FBEFAD5C8DB1}" type="slidenum">
              <a:rPr lang="fi-FI" altLang="en-US" smtClean="0"/>
              <a:pPr/>
              <a:t>19</a:t>
            </a:fld>
            <a:endParaRPr lang="fi-FI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E602B976-EE25-1740-8203-77ECD6874A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132138" y="1693863"/>
            <a:ext cx="2879725" cy="1755775"/>
            <a:chOff x="6372200" y="3003798"/>
            <a:chExt cx="720725" cy="439738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ACDAD202-AD00-1D40-991A-DB93BB98B5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147483646 w 454"/>
                <a:gd name="T1" fmla="*/ 2147483646 h 277"/>
                <a:gd name="T2" fmla="*/ 2147483646 w 454"/>
                <a:gd name="T3" fmla="*/ 2147483646 h 277"/>
                <a:gd name="T4" fmla="*/ 2147483646 w 454"/>
                <a:gd name="T5" fmla="*/ 0 h 277"/>
                <a:gd name="T6" fmla="*/ 2147483646 w 454"/>
                <a:gd name="T7" fmla="*/ 0 h 277"/>
                <a:gd name="T8" fmla="*/ 2147483646 w 454"/>
                <a:gd name="T9" fmla="*/ 2147483646 h 277"/>
                <a:gd name="T10" fmla="*/ 0 w 454"/>
                <a:gd name="T11" fmla="*/ 2147483646 h 277"/>
                <a:gd name="T12" fmla="*/ 2147483646 w 454"/>
                <a:gd name="T13" fmla="*/ 2147483646 h 277"/>
                <a:gd name="T14" fmla="*/ 2147483646 w 454"/>
                <a:gd name="T15" fmla="*/ 2147483646 h 277"/>
                <a:gd name="T16" fmla="*/ 0 w 454"/>
                <a:gd name="T17" fmla="*/ 2147483646 h 277"/>
                <a:gd name="T18" fmla="*/ 0 w 454"/>
                <a:gd name="T19" fmla="*/ 2147483646 h 277"/>
                <a:gd name="T20" fmla="*/ 0 w 454"/>
                <a:gd name="T21" fmla="*/ 2147483646 h 277"/>
                <a:gd name="T22" fmla="*/ 2147483646 w 454"/>
                <a:gd name="T23" fmla="*/ 2147483646 h 277"/>
                <a:gd name="T24" fmla="*/ 2147483646 w 454"/>
                <a:gd name="T25" fmla="*/ 0 h 277"/>
                <a:gd name="T26" fmla="*/ 0 w 454"/>
                <a:gd name="T27" fmla="*/ 0 h 277"/>
                <a:gd name="T28" fmla="*/ 0 w 454"/>
                <a:gd name="T29" fmla="*/ 2147483646 h 277"/>
                <a:gd name="T30" fmla="*/ 2147483646 w 454"/>
                <a:gd name="T31" fmla="*/ 2147483646 h 277"/>
                <a:gd name="T32" fmla="*/ 2147483646 w 454"/>
                <a:gd name="T33" fmla="*/ 2147483646 h 277"/>
                <a:gd name="T34" fmla="*/ 2147483646 w 454"/>
                <a:gd name="T35" fmla="*/ 2147483646 h 277"/>
                <a:gd name="T36" fmla="*/ 2147483646 w 454"/>
                <a:gd name="T37" fmla="*/ 2147483646 h 277"/>
                <a:gd name="T38" fmla="*/ 2147483646 w 454"/>
                <a:gd name="T39" fmla="*/ 2147483646 h 2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I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FC5E4B4E-35EB-B348-A5C4-37766BBF8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147483646 w 454"/>
                <a:gd name="T1" fmla="*/ 0 h 277"/>
                <a:gd name="T2" fmla="*/ 2147483646 w 454"/>
                <a:gd name="T3" fmla="*/ 2147483646 h 277"/>
                <a:gd name="T4" fmla="*/ 0 w 454"/>
                <a:gd name="T5" fmla="*/ 2147483646 h 277"/>
                <a:gd name="T6" fmla="*/ 0 w 454"/>
                <a:gd name="T7" fmla="*/ 2147483646 h 277"/>
                <a:gd name="T8" fmla="*/ 2147483646 w 454"/>
                <a:gd name="T9" fmla="*/ 2147483646 h 277"/>
                <a:gd name="T10" fmla="*/ 2147483646 w 454"/>
                <a:gd name="T11" fmla="*/ 2147483646 h 277"/>
                <a:gd name="T12" fmla="*/ 2147483646 w 454"/>
                <a:gd name="T13" fmla="*/ 2147483646 h 277"/>
                <a:gd name="T14" fmla="*/ 2147483646 w 454"/>
                <a:gd name="T15" fmla="*/ 2147483646 h 277"/>
                <a:gd name="T16" fmla="*/ 2147483646 w 454"/>
                <a:gd name="T17" fmla="*/ 2147483646 h 277"/>
                <a:gd name="T18" fmla="*/ 2147483646 w 454"/>
                <a:gd name="T19" fmla="*/ 2147483646 h 277"/>
                <a:gd name="T20" fmla="*/ 2147483646 w 454"/>
                <a:gd name="T21" fmla="*/ 2147483646 h 277"/>
                <a:gd name="T22" fmla="*/ 2147483646 w 454"/>
                <a:gd name="T23" fmla="*/ 0 h 277"/>
                <a:gd name="T24" fmla="*/ 2147483646 w 454"/>
                <a:gd name="T25" fmla="*/ 0 h 2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I"/>
            </a:p>
          </p:txBody>
        </p:sp>
      </p:grp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709AAD-66CE-DD4C-84FA-B47D628E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7EACD-198C-0C41-90C6-F408CBC88EC7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F51FB4-4A49-D04D-A9C6-80B7BEC0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3B18D0-9774-DC4E-BEB3-F7D01675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00ED5-D03E-974B-BF69-E267C85EFD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66546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0FF63C6A-B3DC-6341-94D7-1CF18F9422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6920725D-095C-F942-901C-19C4E8F06FD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983538" y="484188"/>
            <a:ext cx="692150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 sz="1200"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22E38AE-BAB2-EB43-9084-FE8FF583BE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F2A336C-D7FA-744C-BEA6-BD248631B43C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0006F08-96B1-B54F-8D5F-8C00AC7C98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AC5344-1429-1249-9E09-A31E7B04E7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274E82-BF56-9049-B88F-92B0783BAA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21790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7C76C-3509-6746-9CE8-23DEAF41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C7FF4-F532-734F-ADE4-0D1F83A3C9CF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48727-8185-0D40-A299-7E0E71F23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FEC0C-B874-114C-B32B-ECF299EC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B58E2-E085-E94D-8461-F6788F23D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35265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5503C6-F993-E840-8319-A87280D11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7EA9-1F9F-F044-891A-906E0C6DF376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D35729-67D5-2F4D-8BD4-C71BAB27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6B0DF-8863-3548-B671-4C197753F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2A95F-DF25-A747-962D-53D365657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77069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65245FEF-4F54-284E-B5F0-93FDB345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BA939-2921-224E-9D99-DE5A03EADA97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16F924CB-E90D-D140-8BC8-A3F9B4AB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29578180-EFE0-A443-A09E-40EFBC3D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234B-6D34-A348-BD15-387A3CCF1E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53926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BF86A-F1C7-D942-9AC9-D97373DA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A2329-F03F-9148-AA85-D4895683AE98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9818E-9399-9C4D-97FA-C39D51BB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00052-4158-5C47-AE25-D543A6310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71CCF-CE3A-E74C-9A6A-E9F3FA48AD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0734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561ACC-1E80-8149-9EAF-089865835E7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42D9A-EDE3-0A49-B0B1-D85770EC90DB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DCFF3E-D571-F24A-A145-1D98AFCBD0F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548AAD-7603-5449-986C-2FE51BFE9D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746CB-3AF5-2F46-8D83-A12D49327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94422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F1CBE-CD35-0D46-9059-403ABC439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F3849-750E-8E44-9448-86A233172B53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6332F-9F56-D843-8336-FC60F50D8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D86C5-AD4C-0D47-82B1-BF93D3165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5375-6B95-AB44-99A0-8163EFD69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192945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150" y="1347614"/>
            <a:ext cx="5473700" cy="1440161"/>
          </a:xfrm>
        </p:spPr>
        <p:txBody>
          <a:bodyPr anchor="b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F99E5-164F-514E-BC1C-2F3F272BA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294B8-F29A-5944-A9A0-1C4829CD7CF0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0009-B774-364C-A897-85BA65DE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BECB6-5053-F540-B671-45438B6A4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BD219-3C0E-2640-8A67-FF53509CB6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50777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DEF43A5D-E3C7-0A45-B98C-23729D31C2A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3D7913C8-2D74-7F48-8E5A-AAF59B9BC51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983538" y="484188"/>
            <a:ext cx="692150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150" y="1347788"/>
            <a:ext cx="5473700" cy="1439862"/>
          </a:xfrm>
        </p:spPr>
        <p:txBody>
          <a:bodyPr anchor="b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AB5B07C-26AE-C040-A613-552A1A1D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284F48D-7E27-AD42-995C-17D033E0A136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E2A6804-9826-B943-A98F-2FBEB4AF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5D3A56-E5D6-8447-8487-B7C9F4AC4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423292-939E-E54C-A6CC-363091993F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82723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8ADB2A67-D987-B741-BF7F-FFBA468568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29D6C69A-52B0-1247-9A34-B5BCF4B5DD0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983538" y="484188"/>
            <a:ext cx="692150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 sz="1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150" y="1347788"/>
            <a:ext cx="5473700" cy="1439862"/>
          </a:xfrm>
        </p:spPr>
        <p:txBody>
          <a:bodyPr anchor="b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D3B100-BDCD-284B-B725-F7CCD628EAC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946F349-17EF-B44A-94CF-423CDF6C7455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C02C2F9-0BF7-9847-81DA-BD9F95D4FC8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1C1969B-9DDB-5844-AF59-07A21EED4C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D8692D9-B244-E940-994E-7944D9F42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14136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4941B-C64C-D64A-B430-46180B080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31881-8308-F74F-AB22-3341E59B6AAE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AAE16-81E1-3E4D-A2E8-85E8841A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6E6C3-D965-5748-B2AA-A9999201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DD369-A23A-054B-8CA2-5221D2620D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52646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BE4242FE-BD22-3F46-ACBE-7CA789A4B15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983538" y="484188"/>
            <a:ext cx="692150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E856BCE7-EF56-0A4D-8687-20E0ED0830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8313" y="484188"/>
            <a:ext cx="587375" cy="358775"/>
            <a:chOff x="6372200" y="3003798"/>
            <a:chExt cx="720725" cy="439738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F19509A-A19B-344D-B31E-79936E8FE8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147483646 w 454"/>
                <a:gd name="T1" fmla="*/ 2147483646 h 277"/>
                <a:gd name="T2" fmla="*/ 2147483646 w 454"/>
                <a:gd name="T3" fmla="*/ 2147483646 h 277"/>
                <a:gd name="T4" fmla="*/ 2147483646 w 454"/>
                <a:gd name="T5" fmla="*/ 0 h 277"/>
                <a:gd name="T6" fmla="*/ 2147483646 w 454"/>
                <a:gd name="T7" fmla="*/ 0 h 277"/>
                <a:gd name="T8" fmla="*/ 2147483646 w 454"/>
                <a:gd name="T9" fmla="*/ 2147483646 h 277"/>
                <a:gd name="T10" fmla="*/ 0 w 454"/>
                <a:gd name="T11" fmla="*/ 2147483646 h 277"/>
                <a:gd name="T12" fmla="*/ 2147483646 w 454"/>
                <a:gd name="T13" fmla="*/ 2147483646 h 277"/>
                <a:gd name="T14" fmla="*/ 2147483646 w 454"/>
                <a:gd name="T15" fmla="*/ 2147483646 h 277"/>
                <a:gd name="T16" fmla="*/ 0 w 454"/>
                <a:gd name="T17" fmla="*/ 2147483646 h 277"/>
                <a:gd name="T18" fmla="*/ 0 w 454"/>
                <a:gd name="T19" fmla="*/ 2147483646 h 277"/>
                <a:gd name="T20" fmla="*/ 0 w 454"/>
                <a:gd name="T21" fmla="*/ 2147483646 h 277"/>
                <a:gd name="T22" fmla="*/ 2147483646 w 454"/>
                <a:gd name="T23" fmla="*/ 2147483646 h 277"/>
                <a:gd name="T24" fmla="*/ 2147483646 w 454"/>
                <a:gd name="T25" fmla="*/ 0 h 277"/>
                <a:gd name="T26" fmla="*/ 0 w 454"/>
                <a:gd name="T27" fmla="*/ 0 h 277"/>
                <a:gd name="T28" fmla="*/ 0 w 454"/>
                <a:gd name="T29" fmla="*/ 2147483646 h 277"/>
                <a:gd name="T30" fmla="*/ 2147483646 w 454"/>
                <a:gd name="T31" fmla="*/ 2147483646 h 277"/>
                <a:gd name="T32" fmla="*/ 2147483646 w 454"/>
                <a:gd name="T33" fmla="*/ 2147483646 h 277"/>
                <a:gd name="T34" fmla="*/ 2147483646 w 454"/>
                <a:gd name="T35" fmla="*/ 2147483646 h 277"/>
                <a:gd name="T36" fmla="*/ 2147483646 w 454"/>
                <a:gd name="T37" fmla="*/ 2147483646 h 277"/>
                <a:gd name="T38" fmla="*/ 2147483646 w 454"/>
                <a:gd name="T39" fmla="*/ 2147483646 h 2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I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ED036948-8C50-734E-89FC-56514E728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147483646 w 454"/>
                <a:gd name="T1" fmla="*/ 0 h 277"/>
                <a:gd name="T2" fmla="*/ 2147483646 w 454"/>
                <a:gd name="T3" fmla="*/ 2147483646 h 277"/>
                <a:gd name="T4" fmla="*/ 0 w 454"/>
                <a:gd name="T5" fmla="*/ 2147483646 h 277"/>
                <a:gd name="T6" fmla="*/ 0 w 454"/>
                <a:gd name="T7" fmla="*/ 2147483646 h 277"/>
                <a:gd name="T8" fmla="*/ 2147483646 w 454"/>
                <a:gd name="T9" fmla="*/ 2147483646 h 277"/>
                <a:gd name="T10" fmla="*/ 2147483646 w 454"/>
                <a:gd name="T11" fmla="*/ 2147483646 h 277"/>
                <a:gd name="T12" fmla="*/ 2147483646 w 454"/>
                <a:gd name="T13" fmla="*/ 2147483646 h 277"/>
                <a:gd name="T14" fmla="*/ 2147483646 w 454"/>
                <a:gd name="T15" fmla="*/ 2147483646 h 277"/>
                <a:gd name="T16" fmla="*/ 2147483646 w 454"/>
                <a:gd name="T17" fmla="*/ 2147483646 h 277"/>
                <a:gd name="T18" fmla="*/ 2147483646 w 454"/>
                <a:gd name="T19" fmla="*/ 2147483646 h 277"/>
                <a:gd name="T20" fmla="*/ 2147483646 w 454"/>
                <a:gd name="T21" fmla="*/ 2147483646 h 277"/>
                <a:gd name="T22" fmla="*/ 2147483646 w 454"/>
                <a:gd name="T23" fmla="*/ 0 h 277"/>
                <a:gd name="T24" fmla="*/ 2147483646 w 454"/>
                <a:gd name="T25" fmla="*/ 0 h 2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FI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B21FE5-0335-7840-8A85-78EF41326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50F5-0C01-DF49-9B4B-6F60171443D9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51CF914-1334-184B-90D6-2DABD6756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908963C-8A0E-E044-9742-FFF16327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82D9-D74F-3648-9FEA-43AE49814D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50382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329678F9-B6A7-C54F-A1FE-BBC8B01BD5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168B8122-65A7-694C-9DF1-254C166FFE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983538" y="484188"/>
            <a:ext cx="692150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53C0542-9AE8-F747-A966-E7AF518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FB1CE63-B45A-094D-BFAE-70EA7CA31303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2B85D65-8D5A-754A-937A-49292D4A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948C70-C55B-D244-8752-2089BBFB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1EC9C31-C868-AC45-8F25-1E0633C896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80470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/>
          <a:lstStyle>
            <a:lvl1pPr algn="l">
              <a:defRPr sz="28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82C6FC-3FC8-5B48-8AA2-70E583E9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0BE99-14A7-D14E-8F1A-914B844CB78B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B9349B9-4D9C-A349-BF6A-8B234575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0074D5-B135-9E43-A2A4-85365BF0D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E6104-EF56-4647-8BF9-F04C2C6EC4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07071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0D460C07-F468-F24C-992A-F6BD50A7D58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1ED69BE4-9325-FF4E-BF86-86F15C6F3D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983538" y="484188"/>
            <a:ext cx="692150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C9403F-91F6-AD42-8CDA-FEF8FD9E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A6CE5A-841F-9548-853D-979580525B2B}" type="datetime1">
              <a:rPr lang="fi-FI" altLang="en-US"/>
              <a:pPr>
                <a:defRPr/>
              </a:pPr>
              <a:t>12.10.2020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7D93CE-6AFD-4A4E-BEC2-DEB70A1A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17C618-2938-344E-B98B-5EE53BE97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330FE01-AD58-7842-8E80-50202ED5D2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947477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A76231A-DFCB-BB42-9967-9C0A3653AE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35150" y="484188"/>
            <a:ext cx="5473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fi-FI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575E3D6-39D1-F449-A085-5C1051D463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835150" y="1492250"/>
            <a:ext cx="54737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fi-FI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89632-139A-0049-B902-13E30B003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313" y="4516438"/>
            <a:ext cx="1366837" cy="1428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eaLnBrk="1" hangingPunct="1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059CF07-9CB8-2B4C-BCE1-A48421E20458}" type="datetime1">
              <a:rPr lang="fi-FI" altLang="en-US"/>
              <a:pPr>
                <a:defRPr/>
              </a:pPr>
              <a:t>12.10.2020</a:t>
            </a:fld>
            <a:endParaRPr lang="fi-FI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A146B-3A5A-E947-9461-F18485B4B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5150" y="4516438"/>
            <a:ext cx="6121400" cy="142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i-FI"/>
              <a:t>Footer Here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6E0F8-61B6-2840-AEB6-1CCE2DB82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6550" y="4516438"/>
            <a:ext cx="719138" cy="1428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B09E793-E230-7340-A58A-46876FCCE81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  <p:sp>
        <p:nvSpPr>
          <p:cNvPr id="1031" name="Freeform 11">
            <a:extLst>
              <a:ext uri="{FF2B5EF4-FFF2-40B4-BE49-F238E27FC236}">
                <a16:creationId xmlns:a16="http://schemas.microsoft.com/office/drawing/2014/main" id="{02F7DA40-2E93-DF4A-9A4D-430C6C8BF82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3538" y="484188"/>
            <a:ext cx="692150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032" name="Freeform 6">
            <a:extLst>
              <a:ext uri="{FF2B5EF4-FFF2-40B4-BE49-F238E27FC236}">
                <a16:creationId xmlns:a16="http://schemas.microsoft.com/office/drawing/2014/main" id="{8DD9FAC7-3DC3-E14B-BA30-7BE3ED7AE0BC}"/>
              </a:ext>
            </a:extLst>
          </p:cNvPr>
          <p:cNvSpPr>
            <a:spLocks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0 h 277"/>
              <a:gd name="T2" fmla="*/ 2147483646 w 454"/>
              <a:gd name="T3" fmla="*/ 2147483646 h 277"/>
              <a:gd name="T4" fmla="*/ 0 w 454"/>
              <a:gd name="T5" fmla="*/ 2147483646 h 277"/>
              <a:gd name="T6" fmla="*/ 0 w 454"/>
              <a:gd name="T7" fmla="*/ 2147483646 h 277"/>
              <a:gd name="T8" fmla="*/ 2147483646 w 454"/>
              <a:gd name="T9" fmla="*/ 2147483646 h 277"/>
              <a:gd name="T10" fmla="*/ 2147483646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2147483646 w 454"/>
              <a:gd name="T17" fmla="*/ 2147483646 h 277"/>
              <a:gd name="T18" fmla="*/ 2147483646 w 454"/>
              <a:gd name="T19" fmla="*/ 2147483646 h 277"/>
              <a:gd name="T20" fmla="*/ 2147483646 w 454"/>
              <a:gd name="T21" fmla="*/ 2147483646 h 277"/>
              <a:gd name="T22" fmla="*/ 2147483646 w 454"/>
              <a:gd name="T23" fmla="*/ 0 h 277"/>
              <a:gd name="T24" fmla="*/ 2147483646 w 454"/>
              <a:gd name="T25" fmla="*/ 0 h 27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</p:sldLayoutIdLst>
  <p:transition spd="med"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accent1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265113" indent="-265113" algn="l" rtl="0" eaLnBrk="0" fontAlgn="base" hangingPunct="0">
        <a:lnSpc>
          <a:spcPct val="12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accent1"/>
          </a:solidFill>
          <a:latin typeface="+mn-lt"/>
          <a:ea typeface="ＭＳ Ｐゴシック" charset="0"/>
          <a:cs typeface="+mn-cs"/>
        </a:defRPr>
      </a:lvl1pPr>
      <a:lvl2pPr marL="623888" indent="-265113" algn="l" rtl="0" eaLnBrk="0" fontAlgn="base" hangingPunct="0">
        <a:lnSpc>
          <a:spcPct val="12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ＭＳ Ｐゴシック" charset="0"/>
          <a:cs typeface="+mn-cs"/>
        </a:defRPr>
      </a:lvl2pPr>
      <a:lvl3pPr marL="989013" indent="-273050" algn="l" rtl="0" eaLnBrk="0" fontAlgn="base" hangingPunct="0">
        <a:lnSpc>
          <a:spcPct val="12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ＭＳ Ｐゴシック" charset="0"/>
          <a:cs typeface="+mn-cs"/>
        </a:defRPr>
      </a:lvl3pPr>
      <a:lvl4pPr marL="1346200" indent="-271463" algn="l" rtl="0" eaLnBrk="0" fontAlgn="base" hangingPunct="0">
        <a:lnSpc>
          <a:spcPct val="12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ＭＳ Ｐゴシック" charset="0"/>
          <a:cs typeface="+mn-cs"/>
        </a:defRPr>
      </a:lvl4pPr>
      <a:lvl5pPr marL="1704975" indent="-271463" algn="l" rtl="0" eaLnBrk="0" fontAlgn="base" hangingPunct="0">
        <a:lnSpc>
          <a:spcPct val="120000"/>
        </a:lnSpc>
        <a:spcBef>
          <a:spcPts val="2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ＭＳ Ｐゴシック" charset="0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Date Placeholder 3">
            <a:extLst>
              <a:ext uri="{FF2B5EF4-FFF2-40B4-BE49-F238E27FC236}">
                <a16:creationId xmlns:a16="http://schemas.microsoft.com/office/drawing/2014/main" id="{EF4A7F89-D82D-5E47-8CB4-D4C800455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7B88BF-8D44-A44F-A374-1684DAACA021}" type="datetime1">
              <a:rPr lang="fi-FI" altLang="en-US" smtClean="0">
                <a:solidFill>
                  <a:schemeClr val="accent1"/>
                </a:solidFill>
              </a:rPr>
              <a:pPr/>
              <a:t>12.10.2020</a:t>
            </a:fld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585B4-FDCF-E246-BE32-4CA320FBA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20483" name="Slide Number Placeholder 5">
            <a:extLst>
              <a:ext uri="{FF2B5EF4-FFF2-40B4-BE49-F238E27FC236}">
                <a16:creationId xmlns:a16="http://schemas.microsoft.com/office/drawing/2014/main" id="{4306F5E3-9280-524B-B952-62F455AB6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4542F2-0566-D549-9B96-F64E6871A10E}" type="slidenum">
              <a:rPr lang="en-US" altLang="en-US" smtClean="0">
                <a:solidFill>
                  <a:schemeClr val="accent1"/>
                </a:solidFill>
              </a:rPr>
              <a:pPr/>
              <a:t>1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20484" name="Picture 7" descr="A person is standing in a snow-covered forest looking at northern ligths. ">
            <a:extLst>
              <a:ext uri="{FF2B5EF4-FFF2-40B4-BE49-F238E27FC236}">
                <a16:creationId xmlns:a16="http://schemas.microsoft.com/office/drawing/2014/main" id="{B68AF0B4-CCEF-664F-B3C3-EC2D19D2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BEE25B9-0BEF-1C47-BA6C-C01F74D6C56F}"/>
              </a:ext>
            </a:extLst>
          </p:cNvPr>
          <p:cNvSpPr txBox="1">
            <a:spLocks/>
          </p:cNvSpPr>
          <p:nvPr/>
        </p:nvSpPr>
        <p:spPr>
          <a:xfrm>
            <a:off x="2771775" y="4803775"/>
            <a:ext cx="6121400" cy="1428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Konsta Punkka/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Finland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0486" name="Freeform 11">
            <a:extLst>
              <a:ext uri="{FF2B5EF4-FFF2-40B4-BE49-F238E27FC236}">
                <a16:creationId xmlns:a16="http://schemas.microsoft.com/office/drawing/2014/main" id="{2B306BE4-E1EA-2F46-9CFF-623B4DB34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0487" name="Freeform 6">
            <a:extLst>
              <a:ext uri="{FF2B5EF4-FFF2-40B4-BE49-F238E27FC236}">
                <a16:creationId xmlns:a16="http://schemas.microsoft.com/office/drawing/2014/main" id="{A4202C78-FD63-E246-92B5-51586D24B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92D4885-7A18-B04D-9B9B-4A1C8539F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8520" y="1923678"/>
            <a:ext cx="9252520" cy="18002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Finlandica" charset="0"/>
                <a:ea typeface="Finlandica" charset="0"/>
                <a:cs typeface="Finlandica" charset="0"/>
              </a:rPr>
              <a:t>An underrated </a:t>
            </a:r>
            <a:br>
              <a:rPr lang="en-US" dirty="0">
                <a:solidFill>
                  <a:schemeClr val="bg1"/>
                </a:solidFill>
                <a:latin typeface="Finlandica" charset="0"/>
                <a:ea typeface="Finlandica" charset="0"/>
                <a:cs typeface="Finlandica" charset="0"/>
              </a:rPr>
            </a:br>
            <a:r>
              <a:rPr lang="en-US" dirty="0">
                <a:solidFill>
                  <a:schemeClr val="bg1"/>
                </a:solidFill>
                <a:latin typeface="Finlandica" charset="0"/>
                <a:ea typeface="Finlandica" charset="0"/>
                <a:cs typeface="Finlandica" charset="0"/>
              </a:rPr>
              <a:t>holiday destination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Date Placeholder 3">
            <a:extLst>
              <a:ext uri="{FF2B5EF4-FFF2-40B4-BE49-F238E27FC236}">
                <a16:creationId xmlns:a16="http://schemas.microsoft.com/office/drawing/2014/main" id="{A2DDC44C-3C20-8247-B887-6B53E0B7C90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92E495-FDDB-064C-9831-88FA11F7E6CB}" type="datetime1">
              <a:rPr lang="fi-FI" altLang="en-US" smtClean="0">
                <a:solidFill>
                  <a:schemeClr val="accent1"/>
                </a:solidFill>
              </a:rPr>
              <a:pPr/>
              <a:t>12.10.2020</a:t>
            </a:fld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A4872-D783-6349-91B0-2E20E989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Footer Here</a:t>
            </a:r>
          </a:p>
        </p:txBody>
      </p:sp>
      <p:sp>
        <p:nvSpPr>
          <p:cNvPr id="27651" name="Slide Number Placeholder 5">
            <a:extLst>
              <a:ext uri="{FF2B5EF4-FFF2-40B4-BE49-F238E27FC236}">
                <a16:creationId xmlns:a16="http://schemas.microsoft.com/office/drawing/2014/main" id="{FD297B5C-0E9F-3247-ABB0-E856F7F8A1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34CA7CF-57A0-5944-9F2A-2B285C258E4A}" type="slidenum">
              <a:rPr lang="en-US" altLang="en-US" smtClean="0">
                <a:solidFill>
                  <a:schemeClr val="accent1"/>
                </a:solidFill>
              </a:rPr>
              <a:pPr/>
              <a:t>10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27652" name="Picture 6" descr="A woman is waving her hat in the air on a boat, behind her is the SkyWheel Helsinki ferris wheel. ">
            <a:extLst>
              <a:ext uri="{FF2B5EF4-FFF2-40B4-BE49-F238E27FC236}">
                <a16:creationId xmlns:a16="http://schemas.microsoft.com/office/drawing/2014/main" id="{BA3E0681-28B5-0F4E-A09F-17DC97F8F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Freeform 7">
            <a:extLst>
              <a:ext uri="{FF2B5EF4-FFF2-40B4-BE49-F238E27FC236}">
                <a16:creationId xmlns:a16="http://schemas.microsoft.com/office/drawing/2014/main" id="{E72B3DF4-142A-EB4A-8CDD-36C369D3F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7654" name="Freeform 6">
            <a:extLst>
              <a:ext uri="{FF2B5EF4-FFF2-40B4-BE49-F238E27FC236}">
                <a16:creationId xmlns:a16="http://schemas.microsoft.com/office/drawing/2014/main" id="{8A108C04-9E1D-5F48-8521-66F8F9C3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FA8E04-10BC-AC42-976B-BB75D107F8E6}"/>
              </a:ext>
            </a:extLst>
          </p:cNvPr>
          <p:cNvSpPr txBox="1">
            <a:spLocks/>
          </p:cNvSpPr>
          <p:nvPr/>
        </p:nvSpPr>
        <p:spPr>
          <a:xfrm>
            <a:off x="2916238" y="4659313"/>
            <a:ext cx="6121400" cy="1428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Mikko Huotari/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Finland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978FB836-2E6D-EE4E-8171-1AD535A51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8D8C147-D821-E54B-A2A6-D22DDEF626B1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13F65A-89FD-634D-9463-DD89F8D827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923678"/>
            <a:ext cx="9144000" cy="649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nlandica Bold" panose="00000800000000000000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nlandica Bold" panose="00000800000000000000" pitchFamily="2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nlandica Bold" panose="00000800000000000000" pitchFamily="2" charset="0"/>
                <a:ea typeface="+mj-ea"/>
                <a:cs typeface="+mj-cs"/>
              </a:rPr>
              <a:t>Lakeland – the largest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nlandica Bold" panose="00000800000000000000" pitchFamily="2" charset="0"/>
                <a:ea typeface="+mj-ea"/>
                <a:cs typeface="+mj-cs"/>
              </a:rPr>
              <a:t>lake district in Europe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51B9951-CFB6-DE4A-97B9-EB46DF2FC35E}"/>
              </a:ext>
            </a:extLst>
          </p:cNvPr>
          <p:cNvSpPr txBox="1">
            <a:spLocks/>
          </p:cNvSpPr>
          <p:nvPr/>
        </p:nvSpPr>
        <p:spPr bwMode="auto">
          <a:xfrm>
            <a:off x="0" y="2787774"/>
            <a:ext cx="9144000" cy="22320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accent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indent="0" algn="ctr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chemeClr val="tx1"/>
                </a:solidFill>
                <a:latin typeface="Finlandica" panose="00000500000000000000" pitchFamily="2" charset="0"/>
                <a:ea typeface="ＭＳ Ｐゴシック" pitchFamily="34" charset="-128"/>
              </a:rPr>
              <a:t>A blue labyrinth of lakes, islands, rivers and canals, interspersed with forest and ridges, </a:t>
            </a:r>
          </a:p>
          <a:p>
            <a:pPr algn="ctr" eaLnBrk="1" hangingPunct="1">
              <a:defRPr/>
            </a:pPr>
            <a:r>
              <a:rPr lang="en-US" altLang="en-US" sz="1600" dirty="0">
                <a:solidFill>
                  <a:schemeClr val="tx1"/>
                </a:solidFill>
                <a:latin typeface="Finlandica" panose="00000500000000000000" pitchFamily="2" charset="0"/>
                <a:ea typeface="ＭＳ Ｐゴシック" pitchFamily="34" charset="-128"/>
              </a:rPr>
              <a:t>stretching for hundreds of kilometers in a placid and staggeringly beautiful expanse.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 </a:t>
            </a:r>
          </a:p>
          <a:p>
            <a:pPr algn="ctr">
              <a:defRPr/>
            </a:pPr>
            <a:endParaRPr lang="en-US" alt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algn="ctr">
              <a:defRPr/>
            </a:pPr>
            <a:endParaRPr lang="en-US" altLang="en-US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88338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5">
            <a:extLst>
              <a:ext uri="{FF2B5EF4-FFF2-40B4-BE49-F238E27FC236}">
                <a16:creationId xmlns:a16="http://schemas.microsoft.com/office/drawing/2014/main" id="{3A4A312B-E4E8-4F4B-846F-0A8A1FBD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B7C2B39-7E13-9441-A57D-37968B96D166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en-US" altLang="en-US"/>
          </a:p>
        </p:txBody>
      </p:sp>
      <p:pic>
        <p:nvPicPr>
          <p:cNvPr id="28674" name="Picture 4" descr="Finnish lakeview with many forest-covered islands. ">
            <a:extLst>
              <a:ext uri="{FF2B5EF4-FFF2-40B4-BE49-F238E27FC236}">
                <a16:creationId xmlns:a16="http://schemas.microsoft.com/office/drawing/2014/main" id="{31EF062C-49CE-4947-A9DB-38912D96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Freeform 11">
            <a:extLst>
              <a:ext uri="{FF2B5EF4-FFF2-40B4-BE49-F238E27FC236}">
                <a16:creationId xmlns:a16="http://schemas.microsoft.com/office/drawing/2014/main" id="{3A84EFD1-CD6D-5849-A61A-45C74713A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315F7F1-9CDC-0746-9F29-85E967E5102F}"/>
              </a:ext>
            </a:extLst>
          </p:cNvPr>
          <p:cNvSpPr txBox="1">
            <a:spLocks/>
          </p:cNvSpPr>
          <p:nvPr/>
        </p:nvSpPr>
        <p:spPr>
          <a:xfrm>
            <a:off x="2916238" y="4875213"/>
            <a:ext cx="6121400" cy="1428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Juha Määttä /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Finland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679" name="Freeform 6">
            <a:extLst>
              <a:ext uri="{FF2B5EF4-FFF2-40B4-BE49-F238E27FC236}">
                <a16:creationId xmlns:a16="http://schemas.microsoft.com/office/drawing/2014/main" id="{EEA86627-D7B5-EF4B-B8FF-AF5FFE107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>
            <a:extLst>
              <a:ext uri="{FF2B5EF4-FFF2-40B4-BE49-F238E27FC236}">
                <a16:creationId xmlns:a16="http://schemas.microsoft.com/office/drawing/2014/main" id="{D7667C27-9AF1-1148-A023-429A14CED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E675DF-C7A8-2E43-AEB9-0FA66FF2F6B2}" type="slidenum">
              <a:rPr lang="en-US" altLang="en-US" smtClean="0">
                <a:solidFill>
                  <a:schemeClr val="accent1"/>
                </a:solidFill>
              </a:rPr>
              <a:pPr/>
              <a:t>13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29698" name="Picture 7" descr="A red cottage in the middle of birch trees and next to a lake. ">
            <a:extLst>
              <a:ext uri="{FF2B5EF4-FFF2-40B4-BE49-F238E27FC236}">
                <a16:creationId xmlns:a16="http://schemas.microsoft.com/office/drawing/2014/main" id="{CEEA6726-8586-2046-A21F-AC0200F5D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Freeform 6">
            <a:extLst>
              <a:ext uri="{FF2B5EF4-FFF2-40B4-BE49-F238E27FC236}">
                <a16:creationId xmlns:a16="http://schemas.microsoft.com/office/drawing/2014/main" id="{82C229E5-BAF7-3943-A956-D67657C14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9700" name="Freeform 11">
            <a:extLst>
              <a:ext uri="{FF2B5EF4-FFF2-40B4-BE49-F238E27FC236}">
                <a16:creationId xmlns:a16="http://schemas.microsoft.com/office/drawing/2014/main" id="{D5FB9472-64B6-F14B-A071-DA814D38E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1E7CD27-3B5D-8E43-8A1E-2382C3C6BFCF}"/>
              </a:ext>
            </a:extLst>
          </p:cNvPr>
          <p:cNvSpPr txBox="1">
            <a:spLocks/>
          </p:cNvSpPr>
          <p:nvPr/>
        </p:nvSpPr>
        <p:spPr>
          <a:xfrm>
            <a:off x="2916238" y="4875213"/>
            <a:ext cx="6121400" cy="1428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Jaakko Tähti/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Finland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978FB836-2E6D-EE4E-8171-1AD535A51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8D8C147-D821-E54B-A2A6-D22DDEF626B1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A85707-C69C-2A43-B881-68E0FEF3DFB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425" y="2139702"/>
            <a:ext cx="9324975" cy="649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nlandica Bold" panose="00000800000000000000" pitchFamily="2" charset="0"/>
                <a:ea typeface="+mj-ea"/>
                <a:cs typeface="+mj-cs"/>
              </a:rPr>
              <a:t>Coast and Archipelago –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nlandica Bold" panose="00000800000000000000" pitchFamily="2" charset="0"/>
                <a:ea typeface="+mj-ea"/>
                <a:cs typeface="+mj-cs"/>
              </a:rPr>
              <a:t>the world’s largest archipelago</a:t>
            </a:r>
          </a:p>
        </p:txBody>
      </p:sp>
    </p:spTree>
    <p:extLst>
      <p:ext uri="{BB962C8B-B14F-4D97-AF65-F5344CB8AC3E}">
        <p14:creationId xmlns:p14="http://schemas.microsoft.com/office/powerpoint/2010/main" val="2329667903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5">
            <a:extLst>
              <a:ext uri="{FF2B5EF4-FFF2-40B4-BE49-F238E27FC236}">
                <a16:creationId xmlns:a16="http://schemas.microsoft.com/office/drawing/2014/main" id="{C3008394-FD64-2646-9445-244DCAE2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D740DC-DF96-174C-90C7-72F2A7EDEE98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n-US" altLang="en-US"/>
          </a:p>
        </p:txBody>
      </p:sp>
      <p:pic>
        <p:nvPicPr>
          <p:cNvPr id="30722" name="Picture 5" descr="The Finnish archipelago from above. ">
            <a:extLst>
              <a:ext uri="{FF2B5EF4-FFF2-40B4-BE49-F238E27FC236}">
                <a16:creationId xmlns:a16="http://schemas.microsoft.com/office/drawing/2014/main" id="{71C55F23-5D42-F440-BE4E-19542C553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Freeform 11">
            <a:extLst>
              <a:ext uri="{FF2B5EF4-FFF2-40B4-BE49-F238E27FC236}">
                <a16:creationId xmlns:a16="http://schemas.microsoft.com/office/drawing/2014/main" id="{BD3A92EE-3613-AE4B-B004-07B17BE10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F698BFA-90C2-2F4C-A12C-8B4FCB898419}"/>
              </a:ext>
            </a:extLst>
          </p:cNvPr>
          <p:cNvSpPr txBox="1">
            <a:spLocks/>
          </p:cNvSpPr>
          <p:nvPr/>
        </p:nvSpPr>
        <p:spPr>
          <a:xfrm>
            <a:off x="3022600" y="4875213"/>
            <a:ext cx="6121400" cy="1428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Michael Matti/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Finland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0726" name="Freeform 6">
            <a:extLst>
              <a:ext uri="{FF2B5EF4-FFF2-40B4-BE49-F238E27FC236}">
                <a16:creationId xmlns:a16="http://schemas.microsoft.com/office/drawing/2014/main" id="{C1E92752-39E3-2145-92DA-87904A6C3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>
            <a:extLst>
              <a:ext uri="{FF2B5EF4-FFF2-40B4-BE49-F238E27FC236}">
                <a16:creationId xmlns:a16="http://schemas.microsoft.com/office/drawing/2014/main" id="{F1766E77-A4EA-9447-A299-6D2E739EE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119D83-B6E9-5D41-B21F-544429522B4B}" type="slidenum">
              <a:rPr lang="en-US" altLang="en-US" smtClean="0">
                <a:solidFill>
                  <a:schemeClr val="accent1"/>
                </a:solidFill>
              </a:rPr>
              <a:pPr/>
              <a:t>16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31746" name="Picture 7" descr="An ironworks village with old wooden buildings next to a lake. ">
            <a:extLst>
              <a:ext uri="{FF2B5EF4-FFF2-40B4-BE49-F238E27FC236}">
                <a16:creationId xmlns:a16="http://schemas.microsoft.com/office/drawing/2014/main" id="{D1412068-83DC-3742-AC6E-4DDA1623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Freeform 11">
            <a:extLst>
              <a:ext uri="{FF2B5EF4-FFF2-40B4-BE49-F238E27FC236}">
                <a16:creationId xmlns:a16="http://schemas.microsoft.com/office/drawing/2014/main" id="{3C89AE69-F26E-4B44-B165-2E92CED4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31748" name="Freeform 6">
            <a:extLst>
              <a:ext uri="{FF2B5EF4-FFF2-40B4-BE49-F238E27FC236}">
                <a16:creationId xmlns:a16="http://schemas.microsoft.com/office/drawing/2014/main" id="{A16EC2EB-845E-6049-86F9-6791AA5B6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FFE48A2-3B2F-2C4E-AC95-F1B8319103C9}"/>
              </a:ext>
            </a:extLst>
          </p:cNvPr>
          <p:cNvSpPr txBox="1">
            <a:spLocks/>
          </p:cNvSpPr>
          <p:nvPr/>
        </p:nvSpPr>
        <p:spPr>
          <a:xfrm>
            <a:off x="2843213" y="4875213"/>
            <a:ext cx="6121400" cy="1428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Niko Laurila /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Finland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849CDC0-F5B0-754B-AF31-A50F17315E1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95425" y="733425"/>
            <a:ext cx="6697663" cy="6492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latin typeface="Finlandica Bold" panose="00000800000000000000" pitchFamily="2" charset="0"/>
                <a:ea typeface="+mj-ea"/>
                <a:cs typeface="+mj-cs"/>
              </a:rPr>
              <a:t>Meaningful encounters</a:t>
            </a:r>
          </a:p>
        </p:txBody>
      </p:sp>
      <p:sp>
        <p:nvSpPr>
          <p:cNvPr id="32769" name="Subtitle 2">
            <a:extLst>
              <a:ext uri="{FF2B5EF4-FFF2-40B4-BE49-F238E27FC236}">
                <a16:creationId xmlns:a16="http://schemas.microsoft.com/office/drawing/2014/main" id="{80DE4124-D742-4845-B770-60913393B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300" y="1585913"/>
            <a:ext cx="6192838" cy="2179637"/>
          </a:xfrm>
        </p:spPr>
        <p:txBody>
          <a:bodyPr/>
          <a:lstStyle/>
          <a:p>
            <a:pPr eaLnBrk="1" hangingPunct="1"/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Finns have always lived close to the nature, prompting us </a:t>
            </a:r>
            <a:b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</a:b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to create tourist services that are unique around the world.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Sauna, ice swimming, glass igloos and icebreakers are some examples of the offbeat attractions.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GB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600" dirty="0">
                <a:latin typeface="Finlandica" pitchFamily="2" charset="77"/>
                <a:ea typeface="ＭＳ Ｐゴシック" panose="020B0600070205080204" pitchFamily="34" charset="-128"/>
              </a:rPr>
              <a:t>Opportunities to do and join in rather than just standing back.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Come to Finland for an experience that won’t blend in with the rest.</a:t>
            </a: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</p:txBody>
      </p:sp>
      <p:sp>
        <p:nvSpPr>
          <p:cNvPr id="32770" name="Slide Number Placeholder 5">
            <a:extLst>
              <a:ext uri="{FF2B5EF4-FFF2-40B4-BE49-F238E27FC236}">
                <a16:creationId xmlns:a16="http://schemas.microsoft.com/office/drawing/2014/main" id="{54D33104-0B92-1049-AC91-579B59447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671786A-E3D1-C74B-8418-65BCE23BFDF1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en-US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7381EC-626C-854A-8077-A6C7A81A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503363" y="2355850"/>
            <a:ext cx="6153150" cy="0"/>
          </a:xfrm>
          <a:prstGeom prst="line">
            <a:avLst/>
          </a:prstGeom>
          <a:ln w="12700" cmpd="sng">
            <a:solidFill>
              <a:srgbClr val="002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90F695-A274-754C-8428-F4468E315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95425" y="3292475"/>
            <a:ext cx="6153150" cy="0"/>
          </a:xfrm>
          <a:prstGeom prst="line">
            <a:avLst/>
          </a:prstGeom>
          <a:ln w="12700" cmpd="sng">
            <a:solidFill>
              <a:srgbClr val="002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AEEA4F-A390-4644-8476-B3E77C620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95425" y="3940175"/>
            <a:ext cx="6153150" cy="0"/>
          </a:xfrm>
          <a:prstGeom prst="line">
            <a:avLst/>
          </a:prstGeom>
          <a:ln w="12700" cmpd="sng">
            <a:solidFill>
              <a:srgbClr val="002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9272247-1CC6-B34F-AE31-FE97D676A5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00188" y="735013"/>
            <a:ext cx="6696075" cy="6492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latin typeface="Finlandica Bold" panose="00000800000000000000" pitchFamily="2" charset="0"/>
                <a:ea typeface="+mj-ea"/>
                <a:cs typeface="+mj-cs"/>
              </a:rPr>
              <a:t>Facts and figures</a:t>
            </a:r>
          </a:p>
        </p:txBody>
      </p:sp>
      <p:sp>
        <p:nvSpPr>
          <p:cNvPr id="33793" name="Subtitle 2">
            <a:extLst>
              <a:ext uri="{FF2B5EF4-FFF2-40B4-BE49-F238E27FC236}">
                <a16:creationId xmlns:a16="http://schemas.microsoft.com/office/drawing/2014/main" id="{47A74A03-FD9B-E24B-A5A1-711785A99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3713" y="1635125"/>
            <a:ext cx="5905500" cy="2592388"/>
          </a:xfrm>
        </p:spPr>
        <p:txBody>
          <a:bodyPr/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37 national parks</a:t>
            </a: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188,000 lakes</a:t>
            </a: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Over 3 million saunas </a:t>
            </a: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The biggest archipelago in the world</a:t>
            </a: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Aurora Borealis can appear on 200 nights a year </a:t>
            </a:r>
            <a:b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</a:b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in Finnish Lapland.</a:t>
            </a: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Santa Claus – the one and only – comes from Finland. </a:t>
            </a: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Finland hosts some of the world’s craziest summer events </a:t>
            </a:r>
            <a:b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</a:br>
            <a:r>
              <a:rPr lang="en-GB" altLang="en-US" sz="1600" dirty="0">
                <a:latin typeface="Finlandica" pitchFamily="2" charset="77"/>
                <a:ea typeface="ＭＳ Ｐゴシック" panose="020B0600070205080204" pitchFamily="34" charset="-128"/>
              </a:rPr>
              <a:t>such as wife carrying and mobile phone throwing competitions.</a:t>
            </a:r>
            <a:endParaRPr lang="en-US" altLang="en-US" sz="1600" dirty="0">
              <a:latin typeface="Finlandica" pitchFamily="2" charset="77"/>
              <a:ea typeface="ＭＳ Ｐゴシック" panose="020B0600070205080204" pitchFamily="34" charset="-128"/>
            </a:endParaRPr>
          </a:p>
          <a:p>
            <a:pPr marL="285750" indent="-285750" eaLnBrk="1" hangingPunct="1"/>
            <a:endParaRPr lang="en-US" altLang="en-US" sz="1400" dirty="0">
              <a:ea typeface="ＭＳ Ｐゴシック" panose="020B0600070205080204" pitchFamily="34" charset="-128"/>
            </a:endParaRPr>
          </a:p>
        </p:txBody>
      </p:sp>
      <p:sp>
        <p:nvSpPr>
          <p:cNvPr id="33794" name="Slide Number Placeholder 5">
            <a:extLst>
              <a:ext uri="{FF2B5EF4-FFF2-40B4-BE49-F238E27FC236}">
                <a16:creationId xmlns:a16="http://schemas.microsoft.com/office/drawing/2014/main" id="{4B8B7A98-1297-DB48-989D-9B4C41940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4113D55-6B22-FA45-A4AF-6C0E8EFAFA64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altLang="en-US"/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D96C87-E24F-5D40-844F-4701249B1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4818" name="Freeform 6">
            <a:extLst>
              <a:ext uri="{FF2B5EF4-FFF2-40B4-BE49-F238E27FC236}">
                <a16:creationId xmlns:a16="http://schemas.microsoft.com/office/drawing/2014/main" id="{24AE72E6-4C9B-C147-A4CF-BC5BCA0EF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34819" name="Freeform 11">
            <a:extLst>
              <a:ext uri="{FF2B5EF4-FFF2-40B4-BE49-F238E27FC236}">
                <a16:creationId xmlns:a16="http://schemas.microsoft.com/office/drawing/2014/main" id="{15D19BB2-A66B-4449-A027-102E952B4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34820" name="Slide Number Placeholder 5">
            <a:extLst>
              <a:ext uri="{FF2B5EF4-FFF2-40B4-BE49-F238E27FC236}">
                <a16:creationId xmlns:a16="http://schemas.microsoft.com/office/drawing/2014/main" id="{4DA86C93-FAC6-2D4A-B43C-DE32D8C1E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AA085A5-BC1F-974C-8D0D-F72F30450EC4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19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A97BC9-45E5-3A44-9A25-BBCE4C0DC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313" y="727075"/>
            <a:ext cx="6697662" cy="649288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400" dirty="0">
                <a:solidFill>
                  <a:schemeClr val="bg1"/>
                </a:solidFill>
                <a:latin typeface="Finlandica Bold" panose="00000800000000000000" pitchFamily="2" charset="0"/>
              </a:rPr>
              <a:t>Learn more about Finland / Follow us</a:t>
            </a:r>
          </a:p>
        </p:txBody>
      </p:sp>
      <p:sp>
        <p:nvSpPr>
          <p:cNvPr id="34822" name="Title 1">
            <a:extLst>
              <a:ext uri="{FF2B5EF4-FFF2-40B4-BE49-F238E27FC236}">
                <a16:creationId xmlns:a16="http://schemas.microsoft.com/office/drawing/2014/main" id="{AC219BA3-733F-AD41-AFA8-AA761D33D501}"/>
              </a:ext>
            </a:extLst>
          </p:cNvPr>
          <p:cNvSpPr txBox="1">
            <a:spLocks/>
          </p:cNvSpPr>
          <p:nvPr/>
        </p:nvSpPr>
        <p:spPr bwMode="auto">
          <a:xfrm>
            <a:off x="1812925" y="2571750"/>
            <a:ext cx="669766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23888" indent="-265113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989013" indent="-2730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346200" indent="-271463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04975" indent="-271463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62175" indent="-271463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19375" indent="-271463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076575" indent="-271463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33775" indent="-271463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Finlandica" pitchFamily="2" charset="77"/>
              </a:rPr>
              <a:t>http://www.visitfinland.com/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1"/>
              </a:solidFill>
              <a:latin typeface="Finlandica" pitchFamily="2" charset="77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Finlandica" pitchFamily="2" charset="77"/>
              </a:rPr>
              <a:t>https://instagram.com/ourfinland/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978FB836-2E6D-EE4E-8171-1AD535A5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8D8C147-D821-E54B-A2A6-D22DDEF626B1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455F8F-F602-2E45-B330-35E34DBC67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0" y="915988"/>
            <a:ext cx="9144000" cy="6492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400" b="1" kern="1200" cap="all" baseline="0">
                <a:solidFill>
                  <a:schemeClr val="accent1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latin typeface="Finlandica Bold" panose="00000800000000000000" pitchFamily="2" charset="0"/>
                <a:ea typeface="ＭＳ Ｐゴシック" charset="0"/>
                <a:cs typeface="+mj-cs"/>
              </a:rPr>
              <a:t>WHY COME TO FINLAND FOR A HOLIDAY?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79A3935-7A04-8740-8E29-D48DDFA00087}"/>
              </a:ext>
            </a:extLst>
          </p:cNvPr>
          <p:cNvSpPr txBox="1">
            <a:spLocks/>
          </p:cNvSpPr>
          <p:nvPr/>
        </p:nvSpPr>
        <p:spPr bwMode="auto">
          <a:xfrm>
            <a:off x="1763688" y="1779662"/>
            <a:ext cx="5473700" cy="15121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200"/>
              </a:spcBef>
              <a:buFont typeface="Arial" pitchFamily="34" charset="0"/>
              <a:buChar char="•"/>
              <a:defRPr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lnSpc>
                <a:spcPct val="120000"/>
              </a:lnSpc>
              <a:spcBef>
                <a:spcPts val="200"/>
              </a:spcBef>
              <a:buFont typeface="Arial" pitchFamily="34" charset="0"/>
              <a:buChar char="–"/>
              <a:defRPr sz="160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2pPr>
            <a:lvl3pPr>
              <a:lnSpc>
                <a:spcPct val="120000"/>
              </a:lnSpc>
              <a:spcBef>
                <a:spcPts val="200"/>
              </a:spcBef>
              <a:buFont typeface="Arial" pitchFamily="34" charset="0"/>
              <a:buChar char="•"/>
              <a:defRPr sz="140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3pPr>
            <a:lvl4pPr>
              <a:lnSpc>
                <a:spcPct val="120000"/>
              </a:lnSpc>
              <a:spcBef>
                <a:spcPts val="200"/>
              </a:spcBef>
              <a:buFont typeface="Arial" pitchFamily="34" charset="0"/>
              <a:buChar char="–"/>
              <a:defRPr sz="120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4pPr>
            <a:lvl5pPr>
              <a:lnSpc>
                <a:spcPct val="120000"/>
              </a:lnSpc>
              <a:spcBef>
                <a:spcPts val="200"/>
              </a:spcBef>
              <a:buFont typeface="Arial" pitchFamily="34" charset="0"/>
              <a:buChar char="•"/>
              <a:defRPr sz="100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5pPr>
            <a:lvl6pPr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itchFamily="34" charset="0"/>
              <a:buChar char="•"/>
              <a:defRPr sz="100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6pPr>
            <a:lvl7pPr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itchFamily="34" charset="0"/>
              <a:buChar char="•"/>
              <a:defRPr sz="100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7pPr>
            <a:lvl8pPr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itchFamily="34" charset="0"/>
              <a:buChar char="•"/>
              <a:defRPr sz="100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8pPr>
            <a:lvl9pPr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itchFamily="34" charset="0"/>
              <a:buChar char="•"/>
              <a:defRPr sz="1000">
                <a:solidFill>
                  <a:schemeClr val="accent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endParaRPr lang="en-GB" altLang="en-US" sz="1300" dirty="0">
              <a:latin typeface="Finlandica" pitchFamily="2" charset="0"/>
            </a:endParaRPr>
          </a:p>
          <a:p>
            <a:pPr marL="285750" indent="-285750">
              <a:lnSpc>
                <a:spcPct val="100000"/>
              </a:lnSpc>
              <a:defRPr/>
            </a:pPr>
            <a:r>
              <a:rPr lang="en-US" altLang="en-US" sz="1600" dirty="0">
                <a:solidFill>
                  <a:srgbClr val="002EA2"/>
                </a:solidFill>
                <a:latin typeface="Finlandica" pitchFamily="2" charset="0"/>
              </a:rPr>
              <a:t>Our pure and beautiful natural environment and varying                 seasons are as amazing to visitors as to us Finns, and are becoming ever more valuable in today’s world. </a:t>
            </a:r>
          </a:p>
          <a:p>
            <a:pPr eaLnBrk="1" hangingPunct="1">
              <a:buFont typeface="Arial" pitchFamily="34" charset="0"/>
              <a:buNone/>
              <a:defRPr/>
            </a:pPr>
            <a:endParaRPr lang="en-US" altLang="en-US" dirty="0">
              <a:latin typeface="Finlandica" pitchFamily="2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5">
            <a:extLst>
              <a:ext uri="{FF2B5EF4-FFF2-40B4-BE49-F238E27FC236}">
                <a16:creationId xmlns:a16="http://schemas.microsoft.com/office/drawing/2014/main" id="{23D05E55-C21C-E346-A57D-AE509EAE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EB0782B-CCA8-B044-A254-D868CBC18927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412C3E-3270-DE45-B027-A00C35730D1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00188" y="735013"/>
            <a:ext cx="6696075" cy="6492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latin typeface="Finlandica Bold" panose="00000800000000000000" pitchFamily="2" charset="0"/>
                <a:ea typeface="+mj-ea"/>
                <a:cs typeface="+mj-cs"/>
              </a:rPr>
              <a:t>REASONS WHY YOU’LL LOVE FINLAND</a:t>
            </a: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FE9763B6-7EF2-F94D-9210-F58C44C877DF}"/>
              </a:ext>
            </a:extLst>
          </p:cNvPr>
          <p:cNvSpPr txBox="1">
            <a:spLocks/>
          </p:cNvSpPr>
          <p:nvPr/>
        </p:nvSpPr>
        <p:spPr>
          <a:xfrm>
            <a:off x="1476375" y="1563688"/>
            <a:ext cx="6696075" cy="157638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600" dirty="0">
                <a:solidFill>
                  <a:srgbClr val="002EA2"/>
                </a:solidFill>
                <a:latin typeface="Finlandica" pitchFamily="2" charset="0"/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2EA2"/>
                </a:solidFill>
                <a:latin typeface="Finlandica" pitchFamily="2" charset="0"/>
              </a:rPr>
              <a:t>One of the world’s most sparsely populated countries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en-US" sz="1600" dirty="0">
              <a:solidFill>
                <a:srgbClr val="002EA2"/>
              </a:solidFill>
              <a:latin typeface="Finlandica" pitchFamily="2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2EA2"/>
                </a:solidFill>
                <a:latin typeface="Finlandica" pitchFamily="2" charset="0"/>
              </a:rPr>
              <a:t>More forest as a percentage of surface area than anywhere else in Europe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en-US" sz="1600" dirty="0">
              <a:solidFill>
                <a:srgbClr val="002EA2"/>
              </a:solidFill>
              <a:latin typeface="Finlandica" pitchFamily="2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2EA2"/>
                </a:solidFill>
                <a:latin typeface="Finlandica" pitchFamily="2" charset="0"/>
              </a:rPr>
              <a:t>Quiet, undisturbed and clean wilderness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US" altLang="en-US" sz="1600" dirty="0">
              <a:solidFill>
                <a:srgbClr val="002EA2"/>
              </a:solidFill>
              <a:latin typeface="Finlandica" pitchFamily="2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2EA2"/>
                </a:solidFill>
                <a:latin typeface="Finlandica" pitchFamily="2" charset="0"/>
              </a:rPr>
              <a:t>Sheer beauty of our natural landscape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002EA2"/>
              </a:solidFill>
              <a:latin typeface="Finlandica" pitchFamily="2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2EA2"/>
                </a:solidFill>
                <a:latin typeface="Finlandica" pitchFamily="2" charset="0"/>
              </a:rPr>
              <a:t>Finland has been named the world’s happiest nation three years running by the UN The World Happiness Report (2018, 2019, 2020)</a:t>
            </a:r>
          </a:p>
          <a:p>
            <a:pPr eaLnBrk="1" hangingPunct="1">
              <a:defRPr/>
            </a:pPr>
            <a:r>
              <a:rPr lang="en-US" altLang="en-US" sz="1600" dirty="0">
                <a:solidFill>
                  <a:srgbClr val="002EA2"/>
                </a:solidFill>
                <a:latin typeface="Finlandica" pitchFamily="2" charset="0"/>
              </a:rPr>
              <a:t> 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Content Placeholder 7" descr="A misty forest. ">
            <a:extLst>
              <a:ext uri="{FF2B5EF4-FFF2-40B4-BE49-F238E27FC236}">
                <a16:creationId xmlns:a16="http://schemas.microsoft.com/office/drawing/2014/main" id="{0DAAE519-11BC-834E-83B3-C98B8EA4F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70988" cy="5143500"/>
          </a:xfr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7087CA7-FAE6-514E-AE44-5F7E87ADAA7F}"/>
              </a:ext>
            </a:extLst>
          </p:cNvPr>
          <p:cNvSpPr txBox="1">
            <a:spLocks/>
          </p:cNvSpPr>
          <p:nvPr/>
        </p:nvSpPr>
        <p:spPr>
          <a:xfrm>
            <a:off x="6804025" y="4875213"/>
            <a:ext cx="2305050" cy="14446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Vuokatti</a:t>
            </a:r>
          </a:p>
        </p:txBody>
      </p:sp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18084AB-B333-4740-83AE-D39A422B70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E984209-E726-1A48-9154-8D3DF205E99A}" type="slidenum">
              <a:rPr lang="en-US" altLang="en-US" smtClean="0">
                <a:solidFill>
                  <a:schemeClr val="accent1"/>
                </a:solidFill>
              </a:rPr>
              <a:pPr/>
              <a:t>4</a:t>
            </a:fld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23555" name="Freeform 6">
            <a:extLst>
              <a:ext uri="{FF2B5EF4-FFF2-40B4-BE49-F238E27FC236}">
                <a16:creationId xmlns:a16="http://schemas.microsoft.com/office/drawing/2014/main" id="{70273941-16CE-8348-B441-449050882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3556" name="Freeform 11">
            <a:extLst>
              <a:ext uri="{FF2B5EF4-FFF2-40B4-BE49-F238E27FC236}">
                <a16:creationId xmlns:a16="http://schemas.microsoft.com/office/drawing/2014/main" id="{629AF621-B163-A74B-A00F-789A78153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pic>
        <p:nvPicPr>
          <p:cNvPr id="23557" name="Picture 7" descr="Map of Finland with the northern area highlighted. ">
            <a:extLst>
              <a:ext uri="{FF2B5EF4-FFF2-40B4-BE49-F238E27FC236}">
                <a16:creationId xmlns:a16="http://schemas.microsoft.com/office/drawing/2014/main" id="{22434977-3385-6B4E-8D26-5A048E3DD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2301875"/>
            <a:ext cx="1285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Box 12">
            <a:extLst>
              <a:ext uri="{FF2B5EF4-FFF2-40B4-BE49-F238E27FC236}">
                <a16:creationId xmlns:a16="http://schemas.microsoft.com/office/drawing/2014/main" id="{26BAEA58-B34D-7C4C-B571-E74E582AE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4732338"/>
            <a:ext cx="8096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>
                <a:solidFill>
                  <a:schemeClr val="bg1"/>
                </a:solidFill>
                <a:latin typeface="Finlandica" pitchFamily="2" charset="77"/>
              </a:rPr>
              <a:t>LAPLAND</a:t>
            </a:r>
            <a:endParaRPr lang="en-FI" altLang="en-FI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23559" name="Picture 8" descr="Map of Finland with the eastern area highlighted. ">
            <a:extLst>
              <a:ext uri="{FF2B5EF4-FFF2-40B4-BE49-F238E27FC236}">
                <a16:creationId xmlns:a16="http://schemas.microsoft.com/office/drawing/2014/main" id="{2888B123-1338-F949-AE01-99644B7F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301875"/>
            <a:ext cx="1285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19">
            <a:extLst>
              <a:ext uri="{FF2B5EF4-FFF2-40B4-BE49-F238E27FC236}">
                <a16:creationId xmlns:a16="http://schemas.microsoft.com/office/drawing/2014/main" id="{BDFA4C72-ED7B-2544-8D7F-C2AA835BC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4732338"/>
            <a:ext cx="10080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>
                <a:solidFill>
                  <a:schemeClr val="bg1"/>
                </a:solidFill>
                <a:latin typeface="Finlandica" pitchFamily="2" charset="77"/>
              </a:rPr>
              <a:t>LAKELAND</a:t>
            </a:r>
            <a:endParaRPr lang="en-FI" altLang="en-FI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23561" name="Picture 9" descr="Map of Finland with the coastal area highlighted. ">
            <a:extLst>
              <a:ext uri="{FF2B5EF4-FFF2-40B4-BE49-F238E27FC236}">
                <a16:creationId xmlns:a16="http://schemas.microsoft.com/office/drawing/2014/main" id="{84665FC6-3748-2B43-8758-B54809C23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2301875"/>
            <a:ext cx="1285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Box 20">
            <a:extLst>
              <a:ext uri="{FF2B5EF4-FFF2-40B4-BE49-F238E27FC236}">
                <a16:creationId xmlns:a16="http://schemas.microsoft.com/office/drawing/2014/main" id="{1AEADB90-3F26-A648-98FE-3AFB95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4732338"/>
            <a:ext cx="12969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FI" sz="1100" dirty="0">
                <a:solidFill>
                  <a:schemeClr val="bg1"/>
                </a:solidFill>
                <a:latin typeface="Finlandica" pitchFamily="2" charset="77"/>
              </a:rPr>
              <a:t>COAST &amp; ARCHIPELAGO</a:t>
            </a:r>
            <a:endParaRPr lang="en-FI" altLang="en-FI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23563" name="Picture 10" descr="Map of Finland with the capital area highlighted. ">
            <a:extLst>
              <a:ext uri="{FF2B5EF4-FFF2-40B4-BE49-F238E27FC236}">
                <a16:creationId xmlns:a16="http://schemas.microsoft.com/office/drawing/2014/main" id="{A831CC79-A8AC-D94F-A019-E7FB345F1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355850"/>
            <a:ext cx="1285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Box 21">
            <a:extLst>
              <a:ext uri="{FF2B5EF4-FFF2-40B4-BE49-F238E27FC236}">
                <a16:creationId xmlns:a16="http://schemas.microsoft.com/office/drawing/2014/main" id="{3E9127E1-FA6A-F540-93B1-BAC075D2B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740275"/>
            <a:ext cx="10080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dirty="0">
                <a:solidFill>
                  <a:schemeClr val="bg1"/>
                </a:solidFill>
                <a:latin typeface="Finlandica" pitchFamily="2" charset="77"/>
              </a:rPr>
              <a:t>HELSINKI REGION</a:t>
            </a:r>
            <a:endParaRPr lang="en-FI" altLang="en-FI" sz="11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682E1DF-6822-C948-A821-1882957CA5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0" y="1491630"/>
            <a:ext cx="9144000" cy="649288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nlandica" charset="0"/>
                <a:ea typeface="Finlandica" charset="0"/>
                <a:cs typeface="Finlandica" charset="0"/>
              </a:rPr>
              <a:t>FINLAND IS DIVIDED INTO FOUR MAIN AREAS,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inlandica" charset="0"/>
                <a:ea typeface="Finlandica" charset="0"/>
                <a:cs typeface="Finlandica" charset="0"/>
              </a:rPr>
              <a:t>AND EACH HAVE THEIR OWN UNIQUE STRENGTHS.</a:t>
            </a: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978FB836-2E6D-EE4E-8171-1AD535A51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8D8C147-D821-E54B-A2A6-D22DDEF626B1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F02BE07-75F4-4B5B-A28D-883BCE4BDA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84426" y="987574"/>
            <a:ext cx="5760640" cy="114992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latin typeface="Finlandica Bold" panose="00000800000000000000" pitchFamily="2" charset="0"/>
                <a:ea typeface="ＭＳ Ｐゴシック" panose="020B0600070205080204" pitchFamily="34" charset="-128"/>
                <a:cs typeface="+mn-cs"/>
              </a:rPr>
              <a:t>FINNISH LAPLAND -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latin typeface="Finlandica Bold" panose="00000800000000000000" pitchFamily="2" charset="0"/>
                <a:ea typeface="ＭＳ Ｐゴシック" panose="020B0600070205080204" pitchFamily="34" charset="-128"/>
                <a:cs typeface="+mn-cs"/>
              </a:rPr>
              <a:t>AN AREA OF DRAMATIC CONTRASTS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3F45DF-7B9B-7E4E-8B9F-5B565AE20441}"/>
              </a:ext>
            </a:extLst>
          </p:cNvPr>
          <p:cNvSpPr txBox="1">
            <a:spLocks/>
          </p:cNvSpPr>
          <p:nvPr/>
        </p:nvSpPr>
        <p:spPr bwMode="auto">
          <a:xfrm>
            <a:off x="822562" y="2116578"/>
            <a:ext cx="7884368" cy="2089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l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accent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indent="0" algn="ctr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rtl="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defRPr/>
            </a:pPr>
            <a:endParaRPr lang="en-GB" altLang="en-US" sz="1600" dirty="0">
              <a:solidFill>
                <a:schemeClr val="tx1"/>
              </a:solidFill>
              <a:latin typeface="Finlandica" pitchFamily="2" charset="0"/>
              <a:ea typeface="ＭＳ Ｐゴシック" panose="020B0600070205080204" pitchFamily="34" charset="-128"/>
            </a:endParaRPr>
          </a:p>
          <a:p>
            <a:pPr marL="285750" indent="-285750" algn="ctr" eaLnBrk="1" hangingPunct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tx1"/>
                </a:solidFill>
                <a:latin typeface="Finlandica" pitchFamily="2" charset="0"/>
                <a:ea typeface="ＭＳ Ｐゴシック" panose="020B0600070205080204" pitchFamily="34" charset="-128"/>
              </a:rPr>
              <a:t>The sun never rises in midwinter but shines around the clock at midsummer.</a:t>
            </a:r>
          </a:p>
          <a:p>
            <a:pPr algn="ctr" eaLnBrk="1" hangingPunct="1">
              <a:lnSpc>
                <a:spcPct val="100000"/>
              </a:lnSpc>
              <a:defRPr/>
            </a:pPr>
            <a:endParaRPr lang="en-GB" altLang="en-US" sz="1600" dirty="0">
              <a:solidFill>
                <a:schemeClr val="tx1"/>
              </a:solidFill>
              <a:latin typeface="Finlandica" pitchFamily="2" charset="0"/>
              <a:ea typeface="ＭＳ Ｐゴシック" panose="020B0600070205080204" pitchFamily="34" charset="-128"/>
            </a:endParaRPr>
          </a:p>
          <a:p>
            <a:pPr marL="285750" indent="-285750" algn="ctr" eaLnBrk="1" hangingPunct="1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 dirty="0">
                <a:solidFill>
                  <a:schemeClr val="tx1"/>
                </a:solidFill>
                <a:latin typeface="Finlandica" pitchFamily="2" charset="0"/>
                <a:ea typeface="ＭＳ Ｐゴシック" panose="020B0600070205080204" pitchFamily="34" charset="-128"/>
              </a:rPr>
              <a:t>Natural splendours such as the Northern Lights and the Midnight Sun provide 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GB" altLang="en-US" sz="1600" dirty="0">
                <a:solidFill>
                  <a:schemeClr val="tx1"/>
                </a:solidFill>
                <a:latin typeface="Finlandica" pitchFamily="2" charset="0"/>
                <a:ea typeface="ＭＳ Ｐゴシック" panose="020B0600070205080204" pitchFamily="34" charset="-128"/>
              </a:rPr>
              <a:t>visitors with a holiday experience that is completely different to standard, </a:t>
            </a: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GB" altLang="en-US" sz="1600" dirty="0">
                <a:solidFill>
                  <a:schemeClr val="tx1"/>
                </a:solidFill>
                <a:latin typeface="Finlandica" pitchFamily="2" charset="0"/>
                <a:ea typeface="ＭＳ Ｐゴシック" panose="020B0600070205080204" pitchFamily="34" charset="-128"/>
              </a:rPr>
              <a:t>man-made attractions. </a:t>
            </a:r>
            <a:endParaRPr lang="en-US" altLang="en-US" sz="1600" dirty="0">
              <a:solidFill>
                <a:schemeClr val="tx1"/>
              </a:solidFill>
              <a:latin typeface="Finlandica" pitchFamily="2" charset="0"/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00000"/>
              </a:lnSpc>
              <a:defRPr/>
            </a:pPr>
            <a:r>
              <a:rPr lang="en-GB" altLang="en-US" sz="1600" dirty="0">
                <a:solidFill>
                  <a:schemeClr val="tx1"/>
                </a:solidFill>
                <a:ea typeface="ＭＳ Ｐゴシック" panose="020B0600070205080204" pitchFamily="34" charset="-128"/>
              </a:rPr>
              <a:t> </a:t>
            </a:r>
            <a:endParaRPr lang="en-US" altLang="en-US" sz="16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  <a:p>
            <a:pPr algn="ctr" eaLnBrk="1" hangingPunct="1">
              <a:lnSpc>
                <a:spcPct val="100000"/>
              </a:lnSpc>
              <a:defRPr/>
            </a:pPr>
            <a:endParaRPr lang="en-US" altLang="en-US" sz="160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862470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7E01F949-BCAD-A44C-8D5C-9BF908090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398AFC3-6890-2B4F-8B93-FA529E9F8010}" type="slidenum">
              <a:rPr lang="en-US" altLang="en-US" smtClean="0">
                <a:solidFill>
                  <a:schemeClr val="accent1"/>
                </a:solidFill>
              </a:rPr>
              <a:pPr/>
              <a:t>6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24579" name="Picture 7" descr="A woman looking at the view from the top of a hill during a sunset. ">
            <a:extLst>
              <a:ext uri="{FF2B5EF4-FFF2-40B4-BE49-F238E27FC236}">
                <a16:creationId xmlns:a16="http://schemas.microsoft.com/office/drawing/2014/main" id="{2A54F52D-7CCC-1E4F-837D-2691BBDE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Freeform 6">
            <a:extLst>
              <a:ext uri="{FF2B5EF4-FFF2-40B4-BE49-F238E27FC236}">
                <a16:creationId xmlns:a16="http://schemas.microsoft.com/office/drawing/2014/main" id="{9498FF2E-62B1-4946-854E-9C32ABBE7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4581" name="Freeform 11">
            <a:extLst>
              <a:ext uri="{FF2B5EF4-FFF2-40B4-BE49-F238E27FC236}">
                <a16:creationId xmlns:a16="http://schemas.microsoft.com/office/drawing/2014/main" id="{495A2F42-719C-C84E-88D9-2D8E70A6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E55D13B-185C-084F-862F-7E9B102B3D39}"/>
              </a:ext>
            </a:extLst>
          </p:cNvPr>
          <p:cNvSpPr txBox="1">
            <a:spLocks/>
          </p:cNvSpPr>
          <p:nvPr/>
        </p:nvSpPr>
        <p:spPr>
          <a:xfrm>
            <a:off x="2916238" y="4875213"/>
            <a:ext cx="6121400" cy="1428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Harri Tarvainen/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Finland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Date Placeholder 3">
            <a:extLst>
              <a:ext uri="{FF2B5EF4-FFF2-40B4-BE49-F238E27FC236}">
                <a16:creationId xmlns:a16="http://schemas.microsoft.com/office/drawing/2014/main" id="{6DAD9864-CA90-C04A-A2F2-BDB6846F548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41A89C-4496-B84B-839B-D8ED459FD92F}" type="datetime1">
              <a:rPr lang="fi-FI" altLang="en-US" smtClean="0">
                <a:solidFill>
                  <a:schemeClr val="accent1"/>
                </a:solidFill>
              </a:rPr>
              <a:pPr/>
              <a:t>12.10.2020</a:t>
            </a:fld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25603" name="Slide Number Placeholder 5">
            <a:extLst>
              <a:ext uri="{FF2B5EF4-FFF2-40B4-BE49-F238E27FC236}">
                <a16:creationId xmlns:a16="http://schemas.microsoft.com/office/drawing/2014/main" id="{89F66F2D-43C7-504C-A62C-16792972C6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B4DF90-AFA5-064B-9EF2-81259C76B9D3}" type="slidenum">
              <a:rPr lang="en-US" altLang="en-US" smtClean="0">
                <a:solidFill>
                  <a:schemeClr val="accent1"/>
                </a:solidFill>
              </a:rPr>
              <a:pPr/>
              <a:t>7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25604" name="Picture 7" descr="People are standing at the end of a pier that leads into a hole in an ice-covered lake. ">
            <a:extLst>
              <a:ext uri="{FF2B5EF4-FFF2-40B4-BE49-F238E27FC236}">
                <a16:creationId xmlns:a16="http://schemas.microsoft.com/office/drawing/2014/main" id="{D42394AA-C6A6-4C41-A03F-D0A4AEFD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5"/>
            <a:ext cx="91440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Freeform 6">
            <a:extLst>
              <a:ext uri="{FF2B5EF4-FFF2-40B4-BE49-F238E27FC236}">
                <a16:creationId xmlns:a16="http://schemas.microsoft.com/office/drawing/2014/main" id="{FB8BB467-E9A0-9C43-922D-36B16826E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5606" name="Freeform 11">
            <a:extLst>
              <a:ext uri="{FF2B5EF4-FFF2-40B4-BE49-F238E27FC236}">
                <a16:creationId xmlns:a16="http://schemas.microsoft.com/office/drawing/2014/main" id="{10089F0B-FF7F-1B4A-B612-915046EA9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0A5629-7506-AE48-848D-5BFDD311FEB5}"/>
              </a:ext>
            </a:extLst>
          </p:cNvPr>
          <p:cNvSpPr txBox="1">
            <a:spLocks/>
          </p:cNvSpPr>
          <p:nvPr/>
        </p:nvSpPr>
        <p:spPr>
          <a:xfrm>
            <a:off x="1116013" y="4875213"/>
            <a:ext cx="7777162" cy="13811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Olli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Oilinki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/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Visit</a:t>
            </a: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 Finland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>
            <a:extLst>
              <a:ext uri="{FF2B5EF4-FFF2-40B4-BE49-F238E27FC236}">
                <a16:creationId xmlns:a16="http://schemas.microsoft.com/office/drawing/2014/main" id="{978FB836-2E6D-EE4E-8171-1AD535A51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8D8C147-D821-E54B-A2A6-D22DDEF626B1}" type="slidenum">
              <a:rPr lang="en-US" alt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en-US" alt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95C488-3248-A24C-9DA8-5838DC8A4D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683568" y="1923678"/>
            <a:ext cx="7920038" cy="2449513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23888" indent="-265113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989013" indent="-27305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346200" indent="-271463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04975" indent="-271463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62175" indent="-271463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19375" indent="-271463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076575" indent="-271463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33775" indent="-271463" eaLnBrk="0" fontAlgn="base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latin typeface="Finlandica Bold" panose="00000800000000000000" pitchFamily="2" charset="0"/>
                <a:ea typeface="ＭＳ Ｐゴシック" panose="020B0600070205080204" pitchFamily="34" charset="-128"/>
                <a:cs typeface="+mn-cs"/>
              </a:rPr>
              <a:t>OUR CAPITAL CITY, HELSINKI, 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EA2"/>
                </a:solidFill>
                <a:effectLst/>
                <a:uLnTx/>
                <a:uFillTx/>
                <a:latin typeface="Finlandica Bold" panose="00000800000000000000" pitchFamily="2" charset="0"/>
                <a:ea typeface="ＭＳ Ｐゴシック" panose="020B0600070205080204" pitchFamily="34" charset="-128"/>
                <a:cs typeface="+mn-cs"/>
              </a:rPr>
              <a:t>IS KNOWN AS A PEARL OF BALTIC.</a:t>
            </a: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EA2"/>
              </a:solidFill>
              <a:effectLst/>
              <a:uLnTx/>
              <a:uFillTx/>
              <a:latin typeface="Finlandica Bold" panose="00000800000000000000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49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nlandica" pitchFamily="2" charset="77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ts val="6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7858547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ate Placeholder 3">
            <a:extLst>
              <a:ext uri="{FF2B5EF4-FFF2-40B4-BE49-F238E27FC236}">
                <a16:creationId xmlns:a16="http://schemas.microsoft.com/office/drawing/2014/main" id="{841F82CC-8A3A-4B43-AB64-8BDA609FE08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E30B2E-6775-0C4B-8B81-88624F339C10}" type="datetime1">
              <a:rPr lang="fi-FI" altLang="en-US" smtClean="0">
                <a:solidFill>
                  <a:schemeClr val="accent1"/>
                </a:solidFill>
              </a:rPr>
              <a:pPr/>
              <a:t>12.10.2020</a:t>
            </a:fld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26627" name="Slide Number Placeholder 5">
            <a:extLst>
              <a:ext uri="{FF2B5EF4-FFF2-40B4-BE49-F238E27FC236}">
                <a16:creationId xmlns:a16="http://schemas.microsoft.com/office/drawing/2014/main" id="{79012E86-45DD-454B-B311-B70E5230B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6FAEBE-FA7B-E448-A9A0-BDE4DB373CE7}" type="slidenum">
              <a:rPr lang="en-US" altLang="en-US" smtClean="0">
                <a:solidFill>
                  <a:schemeClr val="accent1"/>
                </a:solidFill>
              </a:rPr>
              <a:pPr/>
              <a:t>9</a:t>
            </a:fld>
            <a:endParaRPr lang="en-US" altLang="en-US">
              <a:solidFill>
                <a:schemeClr val="accent1"/>
              </a:solidFill>
            </a:endParaRPr>
          </a:p>
        </p:txBody>
      </p:sp>
      <p:pic>
        <p:nvPicPr>
          <p:cNvPr id="26628" name="Picture 7" descr="Centre of Helsinki, at the foreground is the Helsinki Cathedral. ">
            <a:extLst>
              <a:ext uri="{FF2B5EF4-FFF2-40B4-BE49-F238E27FC236}">
                <a16:creationId xmlns:a16="http://schemas.microsoft.com/office/drawing/2014/main" id="{E5E74AE4-8128-974C-99B0-3803CFD08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Freeform 6">
            <a:extLst>
              <a:ext uri="{FF2B5EF4-FFF2-40B4-BE49-F238E27FC236}">
                <a16:creationId xmlns:a16="http://schemas.microsoft.com/office/drawing/2014/main" id="{1957C2F5-AD36-8C41-AA00-D7B3C49C9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EditPoints="1"/>
          </p:cNvSpPr>
          <p:nvPr/>
        </p:nvSpPr>
        <p:spPr bwMode="auto">
          <a:xfrm>
            <a:off x="468313" y="484188"/>
            <a:ext cx="587375" cy="358775"/>
          </a:xfrm>
          <a:custGeom>
            <a:avLst/>
            <a:gdLst>
              <a:gd name="T0" fmla="*/ 2147483646 w 454"/>
              <a:gd name="T1" fmla="*/ 2147483646 h 277"/>
              <a:gd name="T2" fmla="*/ 2147483646 w 454"/>
              <a:gd name="T3" fmla="*/ 2147483646 h 277"/>
              <a:gd name="T4" fmla="*/ 2147483646 w 454"/>
              <a:gd name="T5" fmla="*/ 0 h 277"/>
              <a:gd name="T6" fmla="*/ 2147483646 w 454"/>
              <a:gd name="T7" fmla="*/ 0 h 277"/>
              <a:gd name="T8" fmla="*/ 2147483646 w 454"/>
              <a:gd name="T9" fmla="*/ 2147483646 h 277"/>
              <a:gd name="T10" fmla="*/ 0 w 454"/>
              <a:gd name="T11" fmla="*/ 2147483646 h 277"/>
              <a:gd name="T12" fmla="*/ 2147483646 w 454"/>
              <a:gd name="T13" fmla="*/ 2147483646 h 277"/>
              <a:gd name="T14" fmla="*/ 2147483646 w 454"/>
              <a:gd name="T15" fmla="*/ 2147483646 h 277"/>
              <a:gd name="T16" fmla="*/ 0 w 454"/>
              <a:gd name="T17" fmla="*/ 2147483646 h 277"/>
              <a:gd name="T18" fmla="*/ 0 w 454"/>
              <a:gd name="T19" fmla="*/ 2147483646 h 277"/>
              <a:gd name="T20" fmla="*/ 0 w 454"/>
              <a:gd name="T21" fmla="*/ 2147483646 h 277"/>
              <a:gd name="T22" fmla="*/ 2147483646 w 454"/>
              <a:gd name="T23" fmla="*/ 2147483646 h 277"/>
              <a:gd name="T24" fmla="*/ 2147483646 w 454"/>
              <a:gd name="T25" fmla="*/ 0 h 277"/>
              <a:gd name="T26" fmla="*/ 0 w 454"/>
              <a:gd name="T27" fmla="*/ 0 h 277"/>
              <a:gd name="T28" fmla="*/ 0 w 454"/>
              <a:gd name="T29" fmla="*/ 2147483646 h 277"/>
              <a:gd name="T30" fmla="*/ 2147483646 w 454"/>
              <a:gd name="T31" fmla="*/ 2147483646 h 277"/>
              <a:gd name="T32" fmla="*/ 2147483646 w 454"/>
              <a:gd name="T33" fmla="*/ 2147483646 h 277"/>
              <a:gd name="T34" fmla="*/ 2147483646 w 454"/>
              <a:gd name="T35" fmla="*/ 2147483646 h 277"/>
              <a:gd name="T36" fmla="*/ 2147483646 w 454"/>
              <a:gd name="T37" fmla="*/ 2147483646 h 277"/>
              <a:gd name="T38" fmla="*/ 2147483646 w 454"/>
              <a:gd name="T39" fmla="*/ 2147483646 h 27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26630" name="Freeform 11">
            <a:extLst>
              <a:ext uri="{FF2B5EF4-FFF2-40B4-BE49-F238E27FC236}">
                <a16:creationId xmlns:a16="http://schemas.microsoft.com/office/drawing/2014/main" id="{51656004-963E-9D45-8C46-9DB0A0E27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1950" y="484188"/>
            <a:ext cx="693738" cy="358775"/>
          </a:xfrm>
          <a:custGeom>
            <a:avLst/>
            <a:gdLst>
              <a:gd name="T0" fmla="*/ 2147483646 w 2732"/>
              <a:gd name="T1" fmla="*/ 2147483646 h 1415"/>
              <a:gd name="T2" fmla="*/ 2147483646 w 2732"/>
              <a:gd name="T3" fmla="*/ 2147483646 h 1415"/>
              <a:gd name="T4" fmla="*/ 2147483646 w 2732"/>
              <a:gd name="T5" fmla="*/ 2147483646 h 1415"/>
              <a:gd name="T6" fmla="*/ 2147483646 w 2732"/>
              <a:gd name="T7" fmla="*/ 2147483646 h 1415"/>
              <a:gd name="T8" fmla="*/ 2147483646 w 2732"/>
              <a:gd name="T9" fmla="*/ 2147483646 h 1415"/>
              <a:gd name="T10" fmla="*/ 2147483646 w 2732"/>
              <a:gd name="T11" fmla="*/ 2147483646 h 1415"/>
              <a:gd name="T12" fmla="*/ 2147483646 w 2732"/>
              <a:gd name="T13" fmla="*/ 2147483646 h 1415"/>
              <a:gd name="T14" fmla="*/ 2147483646 w 2732"/>
              <a:gd name="T15" fmla="*/ 2147483646 h 1415"/>
              <a:gd name="T16" fmla="*/ 2147483646 w 2732"/>
              <a:gd name="T17" fmla="*/ 2147483646 h 1415"/>
              <a:gd name="T18" fmla="*/ 2147483646 w 2732"/>
              <a:gd name="T19" fmla="*/ 2147483646 h 1415"/>
              <a:gd name="T20" fmla="*/ 2147483646 w 2732"/>
              <a:gd name="T21" fmla="*/ 2147483646 h 1415"/>
              <a:gd name="T22" fmla="*/ 2147483646 w 2732"/>
              <a:gd name="T23" fmla="*/ 2147483646 h 1415"/>
              <a:gd name="T24" fmla="*/ 2147483646 w 2732"/>
              <a:gd name="T25" fmla="*/ 2147483646 h 1415"/>
              <a:gd name="T26" fmla="*/ 2147483646 w 2732"/>
              <a:gd name="T27" fmla="*/ 2147483646 h 1415"/>
              <a:gd name="T28" fmla="*/ 2147483646 w 2732"/>
              <a:gd name="T29" fmla="*/ 2147483646 h 1415"/>
              <a:gd name="T30" fmla="*/ 2147483646 w 2732"/>
              <a:gd name="T31" fmla="*/ 2147483646 h 1415"/>
              <a:gd name="T32" fmla="*/ 2147483646 w 2732"/>
              <a:gd name="T33" fmla="*/ 2147483646 h 1415"/>
              <a:gd name="T34" fmla="*/ 2147483646 w 2732"/>
              <a:gd name="T35" fmla="*/ 2147483646 h 1415"/>
              <a:gd name="T36" fmla="*/ 2147483646 w 2732"/>
              <a:gd name="T37" fmla="*/ 2147483646 h 1415"/>
              <a:gd name="T38" fmla="*/ 2147483646 w 2732"/>
              <a:gd name="T39" fmla="*/ 2147483646 h 1415"/>
              <a:gd name="T40" fmla="*/ 2147483646 w 2732"/>
              <a:gd name="T41" fmla="*/ 2147483646 h 1415"/>
              <a:gd name="T42" fmla="*/ 2147483646 w 2732"/>
              <a:gd name="T43" fmla="*/ 2147483646 h 1415"/>
              <a:gd name="T44" fmla="*/ 2147483646 w 2732"/>
              <a:gd name="T45" fmla="*/ 2147483646 h 1415"/>
              <a:gd name="T46" fmla="*/ 2147483646 w 2732"/>
              <a:gd name="T47" fmla="*/ 2147483646 h 1415"/>
              <a:gd name="T48" fmla="*/ 2147483646 w 2732"/>
              <a:gd name="T49" fmla="*/ 2147483646 h 1415"/>
              <a:gd name="T50" fmla="*/ 2147483646 w 2732"/>
              <a:gd name="T51" fmla="*/ 2147483646 h 1415"/>
              <a:gd name="T52" fmla="*/ 2147483646 w 2732"/>
              <a:gd name="T53" fmla="*/ 2147483646 h 1415"/>
              <a:gd name="T54" fmla="*/ 2147483646 w 2732"/>
              <a:gd name="T55" fmla="*/ 2147483646 h 1415"/>
              <a:gd name="T56" fmla="*/ 2147483646 w 2732"/>
              <a:gd name="T57" fmla="*/ 2147483646 h 1415"/>
              <a:gd name="T58" fmla="*/ 2147483646 w 2732"/>
              <a:gd name="T59" fmla="*/ 2147483646 h 1415"/>
              <a:gd name="T60" fmla="*/ 2147483646 w 2732"/>
              <a:gd name="T61" fmla="*/ 2147483646 h 1415"/>
              <a:gd name="T62" fmla="*/ 2147483646 w 2732"/>
              <a:gd name="T63" fmla="*/ 2147483646 h 1415"/>
              <a:gd name="T64" fmla="*/ 2147483646 w 2732"/>
              <a:gd name="T65" fmla="*/ 2147483646 h 1415"/>
              <a:gd name="T66" fmla="*/ 2147483646 w 2732"/>
              <a:gd name="T67" fmla="*/ 2147483646 h 1415"/>
              <a:gd name="T68" fmla="*/ 2147483646 w 2732"/>
              <a:gd name="T69" fmla="*/ 2147483646 h 1415"/>
              <a:gd name="T70" fmla="*/ 2147483646 w 2732"/>
              <a:gd name="T71" fmla="*/ 2147483646 h 1415"/>
              <a:gd name="T72" fmla="*/ 2147483646 w 2732"/>
              <a:gd name="T73" fmla="*/ 2147483646 h 1415"/>
              <a:gd name="T74" fmla="*/ 2147483646 w 2732"/>
              <a:gd name="T75" fmla="*/ 2147483646 h 1415"/>
              <a:gd name="T76" fmla="*/ 2147483646 w 2732"/>
              <a:gd name="T77" fmla="*/ 2147483646 h 1415"/>
              <a:gd name="T78" fmla="*/ 2147483646 w 2732"/>
              <a:gd name="T79" fmla="*/ 2147483646 h 1415"/>
              <a:gd name="T80" fmla="*/ 2147483646 w 2732"/>
              <a:gd name="T81" fmla="*/ 2147483646 h 1415"/>
              <a:gd name="T82" fmla="*/ 2147483646 w 2732"/>
              <a:gd name="T83" fmla="*/ 2147483646 h 1415"/>
              <a:gd name="T84" fmla="*/ 2147483646 w 2732"/>
              <a:gd name="T85" fmla="*/ 2147483646 h 1415"/>
              <a:gd name="T86" fmla="*/ 2147483646 w 2732"/>
              <a:gd name="T87" fmla="*/ 2147483646 h 1415"/>
              <a:gd name="T88" fmla="*/ 2147483646 w 2732"/>
              <a:gd name="T89" fmla="*/ 2147483646 h 1415"/>
              <a:gd name="T90" fmla="*/ 2147483646 w 2732"/>
              <a:gd name="T91" fmla="*/ 2147483646 h 1415"/>
              <a:gd name="T92" fmla="*/ 2147483646 w 2732"/>
              <a:gd name="T93" fmla="*/ 2147483646 h 1415"/>
              <a:gd name="T94" fmla="*/ 2147483646 w 2732"/>
              <a:gd name="T95" fmla="*/ 2147483646 h 1415"/>
              <a:gd name="T96" fmla="*/ 2147483646 w 2732"/>
              <a:gd name="T97" fmla="*/ 2147483646 h 1415"/>
              <a:gd name="T98" fmla="*/ 2147483646 w 2732"/>
              <a:gd name="T99" fmla="*/ 2147483646 h 1415"/>
              <a:gd name="T100" fmla="*/ 2147483646 w 2732"/>
              <a:gd name="T101" fmla="*/ 2147483646 h 1415"/>
              <a:gd name="T102" fmla="*/ 2147483646 w 2732"/>
              <a:gd name="T103" fmla="*/ 2147483646 h 1415"/>
              <a:gd name="T104" fmla="*/ 2147483646 w 2732"/>
              <a:gd name="T105" fmla="*/ 2147483646 h 1415"/>
              <a:gd name="T106" fmla="*/ 2147483646 w 2732"/>
              <a:gd name="T107" fmla="*/ 2147483646 h 1415"/>
              <a:gd name="T108" fmla="*/ 2147483646 w 2732"/>
              <a:gd name="T109" fmla="*/ 2147483646 h 1415"/>
              <a:gd name="T110" fmla="*/ 2147483646 w 2732"/>
              <a:gd name="T111" fmla="*/ 2147483646 h 1415"/>
              <a:gd name="T112" fmla="*/ 2147483646 w 2732"/>
              <a:gd name="T113" fmla="*/ 2147483646 h 1415"/>
              <a:gd name="T114" fmla="*/ 2147483646 w 2732"/>
              <a:gd name="T115" fmla="*/ 2147483646 h 1415"/>
              <a:gd name="T116" fmla="*/ 2147483646 w 2732"/>
              <a:gd name="T117" fmla="*/ 2147483646 h 1415"/>
              <a:gd name="T118" fmla="*/ 2147483646 w 2732"/>
              <a:gd name="T119" fmla="*/ 2147483646 h 1415"/>
              <a:gd name="T120" fmla="*/ 2147483646 w 2732"/>
              <a:gd name="T121" fmla="*/ 2147483646 h 1415"/>
              <a:gd name="T122" fmla="*/ 2147483646 w 2732"/>
              <a:gd name="T123" fmla="*/ 2147483646 h 1415"/>
              <a:gd name="T124" fmla="*/ 2147483646 w 2732"/>
              <a:gd name="T125" fmla="*/ 2147483646 h 141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87EA71D-965A-D04A-8F1F-7976A593E305}"/>
              </a:ext>
            </a:extLst>
          </p:cNvPr>
          <p:cNvSpPr txBox="1">
            <a:spLocks/>
          </p:cNvSpPr>
          <p:nvPr/>
        </p:nvSpPr>
        <p:spPr>
          <a:xfrm>
            <a:off x="3016250" y="4875213"/>
            <a:ext cx="6121400" cy="14287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800" kern="1200" cap="all" spc="3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fi-FI" kern="800" cap="none" spc="250" dirty="0">
                <a:solidFill>
                  <a:srgbClr val="FFFFFF"/>
                </a:solidFill>
                <a:latin typeface="+mj-lt"/>
              </a:rPr>
              <a:t>Credit: Lauri Rotko /Helsinki </a:t>
            </a:r>
            <a:r>
              <a:rPr lang="fi-FI" kern="800" cap="none" spc="250" dirty="0" err="1">
                <a:solidFill>
                  <a:srgbClr val="FFFFFF"/>
                </a:solidFill>
                <a:latin typeface="+mj-lt"/>
              </a:rPr>
              <a:t>mediabank</a:t>
            </a:r>
            <a:endParaRPr lang="fi-FI" kern="800" cap="none" spc="250" dirty="0">
              <a:solidFill>
                <a:srgbClr val="FFFFFF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Finland -an underrated holiday destination_ARIAL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Valm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Finland -an underrated holiday destination_ARIAL</Template>
  <TotalTime>3070</TotalTime>
  <Words>503</Words>
  <Application>Microsoft Office PowerPoint</Application>
  <PresentationFormat>Näytössä katseltava esitys (16:9)</PresentationFormat>
  <Paragraphs>102</Paragraphs>
  <Slides>19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4" baseType="lpstr">
      <vt:lpstr>Arial</vt:lpstr>
      <vt:lpstr>Finlandica</vt:lpstr>
      <vt:lpstr>Finlandica Bold</vt:lpstr>
      <vt:lpstr>Avenir Book</vt:lpstr>
      <vt:lpstr>Finland -an underrated holiday destination_ARIAL</vt:lpstr>
      <vt:lpstr>An underrated  holiday destination</vt:lpstr>
      <vt:lpstr>WHY COME TO FINLAND FOR A HOLIDAY?</vt:lpstr>
      <vt:lpstr>REASONS WHY YOU’LL LOVE FINLAND</vt:lpstr>
      <vt:lpstr>FINLAND IS DIVIDED INTO FOUR MAIN AREAS,  AND EACH HAVE THEIR OWN UNIQUE STRENGTHS.</vt:lpstr>
      <vt:lpstr>FINNISH LAPLAND -  AN AREA OF DRAMATIC CONTRASTS </vt:lpstr>
      <vt:lpstr>PowerPoint-esitys</vt:lpstr>
      <vt:lpstr>PowerPoint-esitys</vt:lpstr>
      <vt:lpstr>OUR CAPITAL CITY, HELSINKI,  IS KNOWN AS A PEARL OF BALTIC.     </vt:lpstr>
      <vt:lpstr>PowerPoint-esitys</vt:lpstr>
      <vt:lpstr>PowerPoint-esitys</vt:lpstr>
      <vt:lpstr>  Lakeland – the largest  lake district in Europe</vt:lpstr>
      <vt:lpstr>PowerPoint-esitys</vt:lpstr>
      <vt:lpstr>PowerPoint-esitys</vt:lpstr>
      <vt:lpstr>Coast and Archipelago –  the world’s largest archipelago</vt:lpstr>
      <vt:lpstr>PowerPoint-esitys</vt:lpstr>
      <vt:lpstr>PowerPoint-esitys</vt:lpstr>
      <vt:lpstr>Meaningful encounters</vt:lpstr>
      <vt:lpstr>Facts and figures</vt:lpstr>
      <vt:lpstr>Learn more about Finland / Follow us</vt:lpstr>
    </vt:vector>
  </TitlesOfParts>
  <Manager>Hasan &amp; Partners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underrated holiday destination</dc:title>
  <dc:creator>Minna Lairi</dc:creator>
  <cp:lastModifiedBy>Sanni Honkavaara</cp:lastModifiedBy>
  <cp:revision>32</cp:revision>
  <cp:lastPrinted>2015-12-22T12:51:48Z</cp:lastPrinted>
  <dcterms:created xsi:type="dcterms:W3CDTF">2015-12-23T09:26:54Z</dcterms:created>
  <dcterms:modified xsi:type="dcterms:W3CDTF">2020-10-12T16:23:40Z</dcterms:modified>
</cp:coreProperties>
</file>