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41" r:id="rId5"/>
    <p:sldId id="310" r:id="rId6"/>
    <p:sldId id="342" r:id="rId7"/>
    <p:sldId id="343" r:id="rId8"/>
    <p:sldId id="344" r:id="rId9"/>
    <p:sldId id="352" r:id="rId10"/>
    <p:sldId id="345" r:id="rId11"/>
    <p:sldId id="346" r:id="rId12"/>
    <p:sldId id="347" r:id="rId13"/>
    <p:sldId id="353" r:id="rId14"/>
    <p:sldId id="348" r:id="rId15"/>
    <p:sldId id="349" r:id="rId16"/>
    <p:sldId id="326" r:id="rId17"/>
    <p:sldId id="350" r:id="rId18"/>
    <p:sldId id="351" r:id="rId19"/>
    <p:sldId id="272" r:id="rId20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43" userDrawn="1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989" userDrawn="1">
          <p15:clr>
            <a:srgbClr val="A4A3A4"/>
          </p15:clr>
        </p15:guide>
        <p15:guide id="17" orient="horz" pos="3026" userDrawn="1">
          <p15:clr>
            <a:srgbClr val="A4A3A4"/>
          </p15:clr>
        </p15:guide>
        <p15:guide id="20" pos="3334" userDrawn="1">
          <p15:clr>
            <a:srgbClr val="A4A3A4"/>
          </p15:clr>
        </p15:guide>
        <p15:guide id="21" pos="1633" userDrawn="1">
          <p15:clr>
            <a:srgbClr val="A4A3A4"/>
          </p15:clr>
        </p15:guide>
        <p15:guide id="24" orient="horz" pos="940" userDrawn="1">
          <p15:clr>
            <a:srgbClr val="A4A3A4"/>
          </p15:clr>
        </p15:guide>
        <p15:guide id="25" pos="4830" userDrawn="1">
          <p15:clr>
            <a:srgbClr val="A4A3A4"/>
          </p15:clr>
        </p15:guide>
        <p15:guide id="26" orient="horz" pos="1098" userDrawn="1">
          <p15:clr>
            <a:srgbClr val="A4A3A4"/>
          </p15:clr>
        </p15:guide>
        <p15:guide id="27" orient="horz" pos="1915" userDrawn="1">
          <p15:clr>
            <a:srgbClr val="A4A3A4"/>
          </p15:clr>
        </p15:guide>
        <p15:guide id="28" orient="horz" pos="1484">
          <p15:clr>
            <a:srgbClr val="A4A3A4"/>
          </p15:clr>
        </p15:guide>
        <p15:guide id="29" orient="horz" pos="180">
          <p15:clr>
            <a:srgbClr val="A4A3A4"/>
          </p15:clr>
        </p15:guide>
        <p15:guide id="30" orient="horz" pos="2272">
          <p15:clr>
            <a:srgbClr val="A4A3A4"/>
          </p15:clr>
        </p15:guide>
        <p15:guide id="33" pos="3050">
          <p15:clr>
            <a:srgbClr val="A4A3A4"/>
          </p15:clr>
        </p15:guide>
        <p15:guide id="34" pos="5450">
          <p15:clr>
            <a:srgbClr val="A4A3A4"/>
          </p15:clr>
        </p15:guide>
        <p15:guide id="35" pos="1066" userDrawn="1">
          <p15:clr>
            <a:srgbClr val="A4A3A4"/>
          </p15:clr>
        </p15:guide>
        <p15:guide id="36" pos="1359">
          <p15:clr>
            <a:srgbClr val="A4A3A4"/>
          </p15:clr>
        </p15:guide>
        <p15:guide id="37" pos="2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6"/>
    <p:restoredTop sz="94846"/>
  </p:normalViewPr>
  <p:slideViewPr>
    <p:cSldViewPr snapToGrid="0" showGuides="1">
      <p:cViewPr varScale="1">
        <p:scale>
          <a:sx n="146" d="100"/>
          <a:sy n="146" d="100"/>
        </p:scale>
        <p:origin x="120" y="708"/>
      </p:cViewPr>
      <p:guideLst>
        <p:guide orient="horz" pos="305"/>
        <p:guide orient="horz" pos="2754"/>
        <p:guide orient="horz" pos="531"/>
        <p:guide pos="2880"/>
        <p:guide pos="295"/>
        <p:guide pos="5443"/>
        <p:guide pos="1973"/>
        <p:guide pos="3787"/>
        <p:guide pos="4989"/>
        <p:guide orient="horz" pos="3026"/>
        <p:guide pos="3334"/>
        <p:guide pos="1633"/>
        <p:guide orient="horz" pos="940"/>
        <p:guide pos="4830"/>
        <p:guide orient="horz" pos="1098"/>
        <p:guide orient="horz" pos="1915"/>
        <p:guide orient="horz" pos="1484"/>
        <p:guide orient="horz" pos="180"/>
        <p:guide orient="horz" pos="2272"/>
        <p:guide pos="3050"/>
        <p:guide pos="5450"/>
        <p:guide pos="1066"/>
        <p:guide pos="1359"/>
        <p:guide pos="22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24.5.2016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24.5.2016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26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23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771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8D87-792F-44FE-917F-55D6F5EBEDBE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41DCF-D5F4-4E43-8C2C-C70BB35AB576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534A-82BA-43EF-85BA-39014B8D1C08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16A2-9FE4-4A50-AC8B-B1C2C961692E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A12-40A6-4032-99EB-447498FF4D56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DA46-9128-400C-B5D8-F41101777ADF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3C05-94FE-437E-9EC4-37C602D5DA31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2CEE-7E8B-4AB9-8DE0-BC7090A0093C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51E5-5EE7-4F57-867B-FB1C03E0E74B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AFDF39-C0B1-4FAC-BB3C-A2E574DED28E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BBA03-3680-4F6E-895A-5221D452C7BB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CDB-E9DB-499A-9DA2-7C19FAF3FF2F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88C1-6125-48BF-98AF-32779A1FE88A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0" y="138593"/>
            <a:ext cx="1618262" cy="1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CB7B13-89BC-41FB-93D0-214E69DA4CB6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39A1-BBF3-490D-BC8A-5DB3046F149A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F3E232-EB52-4063-9ACF-7BBB1BDF4DD0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C662ACCE-6259-4209-AAC4-49BADFABDA9F}" type="datetime1">
              <a:rPr lang="fi-FI" noProof="0" smtClean="0"/>
              <a:pPr/>
              <a:t>24.5.2016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0" y="138593"/>
            <a:ext cx="1618262" cy="10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st picture : Iittal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46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7513" y="1421712"/>
            <a:ext cx="8228647" cy="38793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defTabSz="-984250">
              <a:lnSpc>
                <a:spcPts val="6020"/>
              </a:lnSpc>
            </a:pPr>
            <a:r>
              <a:rPr lang="en-US" sz="6800" b="1" dirty="0">
                <a:solidFill>
                  <a:srgbClr val="FFFFFF"/>
                </a:solidFill>
                <a:latin typeface="Finlandica Bold" panose="00000800000000000000" pitchFamily="2" charset="0"/>
              </a:rPr>
              <a:t>LOS FINLANDESES</a:t>
            </a:r>
            <a:r>
              <a:rPr lang="en-US" sz="6800" dirty="0">
                <a:solidFill>
                  <a:srgbClr val="FFFFFF"/>
                </a:solidFill>
              </a:rPr>
              <a:t> – </a:t>
            </a:r>
          </a:p>
          <a:p>
            <a:pPr indent="4763" defTabSz="-177800">
              <a:lnSpc>
                <a:spcPts val="6020"/>
              </a:lnSpc>
            </a:pPr>
            <a:r>
              <a:rPr lang="en-US" sz="6800" dirty="0">
                <a:solidFill>
                  <a:srgbClr val="FFFFFF"/>
                </a:solidFill>
              </a:rPr>
              <a:t>DISEÑADORES </a:t>
            </a:r>
          </a:p>
          <a:p>
            <a:pPr defTabSz="-984250">
              <a:lnSpc>
                <a:spcPts val="6020"/>
              </a:lnSpc>
            </a:pPr>
            <a:r>
              <a:rPr lang="fi-FI" sz="6800" b="1" dirty="0">
                <a:solidFill>
                  <a:srgbClr val="FFFFFF"/>
                </a:solidFill>
                <a:latin typeface="Finlandica Bold" panose="00000800000000000000" pitchFamily="2" charset="0"/>
              </a:rPr>
              <a:t>NATOS</a:t>
            </a:r>
            <a:endParaRPr lang="en-US" sz="6800" dirty="0">
              <a:solidFill>
                <a:srgbClr val="FFFFFF"/>
              </a:solidFill>
              <a:latin typeface="Finlandica Bold" panose="00000800000000000000" pitchFamily="2" charset="0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noProof="0" dirty="0">
                <a:solidFill>
                  <a:srgbClr val="002EA2"/>
                </a:solidFill>
              </a:rPr>
              <a:t>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54288" y="4746708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noProof="0" dirty="0">
                <a:solidFill>
                  <a:schemeClr val="bg1"/>
                </a:solidFill>
                <a:latin typeface="+mj-lt"/>
              </a:rPr>
              <a:t>Credit: </a:t>
            </a:r>
            <a:r>
              <a:rPr lang="fi-FI" kern="800" cap="none" spc="250" dirty="0">
                <a:solidFill>
                  <a:schemeClr val="bg1"/>
                </a:solidFill>
                <a:latin typeface="+mj-lt"/>
              </a:rPr>
              <a:t>Iittala</a:t>
            </a:r>
            <a:endParaRPr lang="fi-FI" kern="800" cap="none" spc="250" noProof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88" y="125518"/>
            <a:ext cx="1657349" cy="11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3803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nd picture : Riitta Supperi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88"/>
            <a:ext cx="9144000" cy="51419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24.5.2016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Here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561406" y="46683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800" cap="none" spc="250" dirty="0">
                <a:solidFill>
                  <a:schemeClr val="tx1"/>
                </a:solidFill>
                <a:latin typeface="+mj-lt"/>
              </a:rPr>
              <a:t>Credit: Riitta </a:t>
            </a:r>
            <a:r>
              <a:rPr lang="fi-FI" kern="800" cap="none" spc="250" dirty="0" err="1">
                <a:solidFill>
                  <a:schemeClr val="tx1"/>
                </a:solidFill>
                <a:latin typeface="+mj-lt"/>
              </a:rPr>
              <a:t>Supperi</a:t>
            </a:r>
            <a:endParaRPr lang="fi-FI" kern="800" cap="none" spc="25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607843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440088" y="1553546"/>
            <a:ext cx="8524449" cy="24800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588">
              <a:lnSpc>
                <a:spcPts val="6020"/>
              </a:lnSpc>
            </a:pPr>
            <a:r>
              <a:rPr lang="en-US" sz="6800" b="1" dirty="0">
                <a:solidFill>
                  <a:schemeClr val="bg1"/>
                </a:solidFill>
                <a:latin typeface="Finlandica Bold" panose="00000800000000000000" pitchFamily="2" charset="0"/>
              </a:rPr>
              <a:t>EL DISEÑO</a:t>
            </a:r>
          </a:p>
          <a:p>
            <a:pPr marL="2355850">
              <a:lnSpc>
                <a:spcPts val="6020"/>
              </a:lnSpc>
            </a:pPr>
            <a:r>
              <a:rPr lang="en-US" sz="6800" dirty="0">
                <a:solidFill>
                  <a:schemeClr val="bg1"/>
                </a:solidFill>
                <a:latin typeface="+mj-lt"/>
              </a:rPr>
              <a:t>PROMUEVE EL</a:t>
            </a:r>
            <a:br>
              <a:rPr lang="en-US" sz="6800" dirty="0">
                <a:solidFill>
                  <a:schemeClr val="bg1"/>
                </a:solidFill>
                <a:latin typeface="+mj-lt"/>
              </a:rPr>
            </a:br>
            <a:r>
              <a:rPr lang="en-US" sz="6800" dirty="0">
                <a:solidFill>
                  <a:schemeClr val="bg1"/>
                </a:solidFill>
                <a:latin typeface="+mj-lt"/>
              </a:rPr>
              <a:t>    </a:t>
            </a:r>
            <a:r>
              <a:rPr lang="fi-FI" sz="6800" b="1" dirty="0">
                <a:solidFill>
                  <a:schemeClr val="bg1"/>
                </a:solidFill>
                <a:latin typeface="Finlandica Bold" panose="00000800000000000000" pitchFamily="2" charset="0"/>
              </a:rPr>
              <a:t>CRECIMIENTO</a:t>
            </a:r>
            <a:endParaRPr lang="en-US" sz="6800" b="1" dirty="0">
              <a:solidFill>
                <a:schemeClr val="bg1"/>
              </a:solidFill>
              <a:latin typeface="Finlandica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103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92274" y="1743075"/>
            <a:ext cx="6041669" cy="6588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chemeClr val="bg1"/>
                </a:solidFill>
              </a:rPr>
              <a:t>Una </a:t>
            </a:r>
            <a:r>
              <a:rPr lang="en-US" sz="1600" b="0" cap="none" dirty="0" err="1">
                <a:solidFill>
                  <a:schemeClr val="bg1"/>
                </a:solidFill>
              </a:rPr>
              <a:t>quinta</a:t>
            </a:r>
            <a:r>
              <a:rPr lang="en-US" sz="1600" b="0" cap="none" dirty="0">
                <a:solidFill>
                  <a:schemeClr val="bg1"/>
                </a:solidFill>
              </a:rPr>
              <a:t> parte de las </a:t>
            </a:r>
            <a:r>
              <a:rPr lang="en-US" sz="1600" b="0" cap="none" dirty="0" err="1">
                <a:solidFill>
                  <a:schemeClr val="bg1"/>
                </a:solidFill>
              </a:rPr>
              <a:t>empresas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finlandesas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hace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uso</a:t>
            </a:r>
            <a:r>
              <a:rPr lang="en-US" sz="1600" b="0" cap="none" dirty="0">
                <a:solidFill>
                  <a:schemeClr val="bg1"/>
                </a:solidFill>
              </a:rPr>
              <a:t> del </a:t>
            </a:r>
            <a:r>
              <a:rPr lang="en-US" sz="1600" b="0" cap="none" dirty="0" err="1">
                <a:solidFill>
                  <a:schemeClr val="bg1"/>
                </a:solidFill>
              </a:rPr>
              <a:t>diseño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br>
              <a:rPr lang="en-US" sz="1600" b="0" cap="none" dirty="0">
                <a:solidFill>
                  <a:schemeClr val="bg1"/>
                </a:solidFill>
              </a:rPr>
            </a:br>
            <a:r>
              <a:rPr lang="en-US" sz="1600" b="0" cap="none" dirty="0" err="1">
                <a:solidFill>
                  <a:schemeClr val="bg1"/>
                </a:solidFill>
              </a:rPr>
              <a:t>en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sus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actividades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comerciales</a:t>
            </a:r>
            <a:r>
              <a:rPr lang="en-US" sz="1600" b="0" cap="none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702034" y="1501240"/>
            <a:ext cx="6148418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0826" y="2503493"/>
            <a:ext cx="614841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3"/>
          <p:cNvSpPr txBox="1">
            <a:spLocks/>
          </p:cNvSpPr>
          <p:nvPr/>
        </p:nvSpPr>
        <p:spPr>
          <a:xfrm>
            <a:off x="1692275" y="2747209"/>
            <a:ext cx="6546850" cy="398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chemeClr val="bg1"/>
                </a:solidFill>
              </a:rPr>
              <a:t>El </a:t>
            </a:r>
            <a:r>
              <a:rPr lang="en-US" sz="1600" b="0" cap="none" dirty="0" err="1">
                <a:solidFill>
                  <a:schemeClr val="bg1"/>
                </a:solidFill>
              </a:rPr>
              <a:t>diseño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es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utilizado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industrialmente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por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cada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tres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empresas</a:t>
            </a:r>
            <a:r>
              <a:rPr lang="en-US" sz="1600" b="0" cap="non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1267" y="1922462"/>
            <a:ext cx="314091" cy="288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02034" y="2497186"/>
            <a:ext cx="6148418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02034" y="3242880"/>
            <a:ext cx="6148418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>
            <a:spLocks/>
          </p:cNvSpPr>
          <p:nvPr/>
        </p:nvSpPr>
        <p:spPr>
          <a:xfrm>
            <a:off x="1692275" y="3478471"/>
            <a:ext cx="6264274" cy="10204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600" b="0" cap="none" dirty="0">
                <a:solidFill>
                  <a:schemeClr val="bg1"/>
                </a:solidFill>
              </a:rPr>
              <a:t>En el 2014, Helsinki obtuvo el premio UNESCO Ciudad del Diseño,  </a:t>
            </a:r>
            <a:br>
              <a:rPr lang="es-ES" sz="1600" b="0" cap="none" dirty="0">
                <a:solidFill>
                  <a:schemeClr val="bg1"/>
                </a:solidFill>
              </a:rPr>
            </a:br>
            <a:r>
              <a:rPr lang="es-ES" sz="1600" b="0" cap="none" dirty="0">
                <a:solidFill>
                  <a:schemeClr val="bg1"/>
                </a:solidFill>
              </a:rPr>
              <a:t>por sus contribuciones a la industria internacional del diseño </a:t>
            </a:r>
            <a:br>
              <a:rPr lang="es-ES" sz="1600" b="0" cap="none" dirty="0">
                <a:solidFill>
                  <a:schemeClr val="bg1"/>
                </a:solidFill>
              </a:rPr>
            </a:br>
            <a:r>
              <a:rPr lang="es-ES" sz="1600" b="0" cap="none" dirty="0">
                <a:solidFill>
                  <a:schemeClr val="bg1"/>
                </a:solidFill>
              </a:rPr>
              <a:t>(otros incl. Berlín, Pekín, Bilbao, Turín y Montreal).</a:t>
            </a:r>
            <a:endParaRPr lang="en-US" sz="1600" b="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439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61" y="-358085"/>
            <a:ext cx="8601075" cy="16312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6020"/>
              </a:lnSpc>
            </a:pPr>
            <a:endParaRPr lang="en-US" sz="6800" dirty="0">
              <a:solidFill>
                <a:schemeClr val="bg1"/>
              </a:solidFill>
              <a:latin typeface="Finlandica Bold" panose="00000800000000000000" pitchFamily="2" charset="0"/>
              <a:ea typeface="Finlandica" charset="0"/>
              <a:cs typeface="Finlandica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695450" y="1973455"/>
            <a:ext cx="6358082" cy="26156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/>
              <a:t>Alvar</a:t>
            </a:r>
            <a:r>
              <a:rPr lang="en-US" sz="1600" b="0" dirty="0"/>
              <a:t> Aalto, </a:t>
            </a:r>
            <a:r>
              <a:rPr lang="en-US" sz="1600" b="0" dirty="0" err="1"/>
              <a:t>arquitecto</a:t>
            </a:r>
            <a:r>
              <a:rPr lang="en-US" sz="1600" b="0" dirty="0"/>
              <a:t> y </a:t>
            </a:r>
            <a:r>
              <a:rPr lang="en-US" sz="1600" b="0" dirty="0" err="1"/>
              <a:t>diseñador</a:t>
            </a:r>
            <a:r>
              <a:rPr lang="en-US" sz="1600" b="0" dirty="0"/>
              <a:t>: </a:t>
            </a:r>
            <a:r>
              <a:rPr lang="en-US" sz="1600" b="0" dirty="0" err="1"/>
              <a:t>muebles</a:t>
            </a:r>
            <a:r>
              <a:rPr lang="en-US" sz="1600" b="0" dirty="0"/>
              <a:t> para </a:t>
            </a:r>
            <a:r>
              <a:rPr lang="en-US" sz="1600" b="0" dirty="0" err="1"/>
              <a:t>Artek</a:t>
            </a:r>
            <a:r>
              <a:rPr lang="en-US" sz="1600" b="0" dirty="0"/>
              <a:t>, </a:t>
            </a:r>
            <a:r>
              <a:rPr lang="en-US" sz="1600" b="0" dirty="0" err="1"/>
              <a:t>ej</a:t>
            </a:r>
            <a:r>
              <a:rPr lang="en-US" sz="1600" b="0" dirty="0"/>
              <a:t>. </a:t>
            </a:r>
          </a:p>
          <a:p>
            <a:r>
              <a:rPr lang="en-US" sz="1600" b="0" dirty="0"/>
              <a:t>la </a:t>
            </a:r>
            <a:r>
              <a:rPr lang="en-US" sz="1600" b="0" dirty="0" err="1"/>
              <a:t>silla</a:t>
            </a:r>
            <a:r>
              <a:rPr lang="en-US" sz="1600" b="0" dirty="0"/>
              <a:t> de </a:t>
            </a:r>
            <a:r>
              <a:rPr lang="en-US" sz="1600" b="0" dirty="0" err="1"/>
              <a:t>tres</a:t>
            </a:r>
            <a:r>
              <a:rPr lang="en-US" sz="1600" b="0" dirty="0"/>
              <a:t> </a:t>
            </a:r>
            <a:r>
              <a:rPr lang="en-US" sz="1600" b="0" dirty="0" err="1"/>
              <a:t>patas</a:t>
            </a:r>
            <a:r>
              <a:rPr lang="en-US" sz="1600" b="0" dirty="0"/>
              <a:t> stool, </a:t>
            </a:r>
            <a:r>
              <a:rPr lang="en-US" sz="1600" b="0" dirty="0" err="1"/>
              <a:t>sillón</a:t>
            </a:r>
            <a:r>
              <a:rPr lang="en-US" sz="1600" b="0" dirty="0"/>
              <a:t> lounge para el </a:t>
            </a:r>
            <a:r>
              <a:rPr lang="en-US" sz="1600" b="0" dirty="0" err="1"/>
              <a:t>Sanatorio</a:t>
            </a:r>
            <a:r>
              <a:rPr lang="en-US" sz="1600" b="0" dirty="0"/>
              <a:t> Paimio, </a:t>
            </a:r>
            <a:br>
              <a:rPr lang="en-US" sz="1600" b="0" dirty="0"/>
            </a:br>
            <a:r>
              <a:rPr lang="en-US" sz="1600" b="0" dirty="0"/>
              <a:t>Aalto Vase.</a:t>
            </a:r>
          </a:p>
          <a:p>
            <a:pPr>
              <a:lnSpc>
                <a:spcPct val="80000"/>
              </a:lnSpc>
            </a:pP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err="1"/>
              <a:t>Kaj</a:t>
            </a:r>
            <a:r>
              <a:rPr lang="en-US" sz="1600" b="0" dirty="0"/>
              <a:t> Franck: la </a:t>
            </a:r>
            <a:r>
              <a:rPr lang="en-US" sz="1600" b="0" dirty="0" err="1"/>
              <a:t>vajilla</a:t>
            </a:r>
            <a:r>
              <a:rPr lang="en-US" sz="1600" b="0" dirty="0"/>
              <a:t> </a:t>
            </a:r>
            <a:r>
              <a:rPr lang="en-US" sz="1600" b="0" dirty="0" err="1"/>
              <a:t>Kilta</a:t>
            </a:r>
            <a:r>
              <a:rPr lang="en-US" sz="1600" b="0" dirty="0"/>
              <a:t> (</a:t>
            </a:r>
            <a:r>
              <a:rPr lang="en-US" sz="1600" b="0" dirty="0" err="1"/>
              <a:t>actualmente</a:t>
            </a:r>
            <a:r>
              <a:rPr lang="en-US" sz="1600" b="0" dirty="0"/>
              <a:t> </a:t>
            </a:r>
            <a:r>
              <a:rPr lang="en-US" sz="1600" b="0" dirty="0" err="1"/>
              <a:t>llamada</a:t>
            </a:r>
            <a:r>
              <a:rPr lang="en-US" sz="1600" b="0" dirty="0"/>
              <a:t> </a:t>
            </a:r>
            <a:r>
              <a:rPr lang="en-US" sz="1600" b="0" dirty="0" err="1"/>
              <a:t>Teema</a:t>
            </a:r>
            <a:r>
              <a:rPr lang="en-US" sz="1600" b="0" dirty="0"/>
              <a:t>), </a:t>
            </a:r>
            <a:br>
              <a:rPr lang="en-US" sz="1600" b="0" dirty="0"/>
            </a:br>
            <a:r>
              <a:rPr lang="en-US" sz="1600" b="0" dirty="0"/>
              <a:t>la </a:t>
            </a:r>
            <a:r>
              <a:rPr lang="en-US" sz="1600" b="0" dirty="0" err="1"/>
              <a:t>cristalería</a:t>
            </a:r>
            <a:r>
              <a:rPr lang="en-US" sz="1600" b="0" dirty="0"/>
              <a:t> </a:t>
            </a:r>
            <a:r>
              <a:rPr lang="en-US" sz="1600" b="0" dirty="0" err="1"/>
              <a:t>Kartio</a:t>
            </a:r>
            <a:r>
              <a:rPr lang="en-US" sz="1600" b="0" dirty="0"/>
              <a:t>. </a:t>
            </a:r>
          </a:p>
          <a:p>
            <a:pPr>
              <a:lnSpc>
                <a:spcPct val="80000"/>
              </a:lnSpc>
            </a:pP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err="1"/>
              <a:t>Eero</a:t>
            </a:r>
            <a:r>
              <a:rPr lang="en-US" sz="1600" b="0" dirty="0"/>
              <a:t> </a:t>
            </a:r>
            <a:r>
              <a:rPr lang="en-US" sz="1600" b="0" dirty="0" err="1"/>
              <a:t>Aarnio</a:t>
            </a:r>
            <a:r>
              <a:rPr lang="en-US" sz="1600" b="0" dirty="0"/>
              <a:t>: Ball Chair o Silla Bola.</a:t>
            </a:r>
          </a:p>
          <a:p>
            <a:pPr>
              <a:lnSpc>
                <a:spcPct val="80000"/>
              </a:lnSpc>
            </a:pPr>
            <a:endParaRPr lang="en-US" sz="1600" b="0" dirty="0"/>
          </a:p>
          <a:p>
            <a:r>
              <a:rPr lang="en-US" sz="1600" b="0" dirty="0" err="1"/>
              <a:t>Tapio</a:t>
            </a:r>
            <a:r>
              <a:rPr lang="en-US" sz="1600" b="0" dirty="0"/>
              <a:t> </a:t>
            </a:r>
            <a:r>
              <a:rPr lang="en-US" sz="1600" b="0" dirty="0" err="1"/>
              <a:t>Wirkkala</a:t>
            </a:r>
            <a:r>
              <a:rPr lang="en-US" sz="1600" b="0" dirty="0"/>
              <a:t>: </a:t>
            </a:r>
            <a:r>
              <a:rPr lang="en-US" sz="1600" b="0" dirty="0" err="1"/>
              <a:t>figura</a:t>
            </a:r>
            <a:r>
              <a:rPr lang="en-US" sz="1600" b="0" dirty="0"/>
              <a:t> clave </a:t>
            </a:r>
            <a:r>
              <a:rPr lang="en-US" sz="1600" b="0" dirty="0" err="1"/>
              <a:t>en</a:t>
            </a:r>
            <a:r>
              <a:rPr lang="en-US" sz="1600" b="0" dirty="0"/>
              <a:t> la </a:t>
            </a:r>
            <a:r>
              <a:rPr lang="en-US" sz="1600" b="0" dirty="0" err="1"/>
              <a:t>época</a:t>
            </a:r>
            <a:r>
              <a:rPr lang="en-US" sz="1600" b="0" dirty="0"/>
              <a:t> de </a:t>
            </a:r>
            <a:r>
              <a:rPr lang="en-US" sz="1600" b="0" dirty="0" err="1"/>
              <a:t>oro</a:t>
            </a:r>
            <a:r>
              <a:rPr lang="en-US" sz="1600" b="0" dirty="0"/>
              <a:t> del </a:t>
            </a:r>
            <a:r>
              <a:rPr lang="en-US" sz="1600" b="0" dirty="0" err="1"/>
              <a:t>diseño</a:t>
            </a:r>
            <a:r>
              <a:rPr lang="en-US" sz="1600" b="0" dirty="0"/>
              <a:t> </a:t>
            </a:r>
            <a:r>
              <a:rPr lang="en-US" sz="1600" b="0" dirty="0" err="1"/>
              <a:t>finlandés</a:t>
            </a:r>
            <a:r>
              <a:rPr lang="en-US" sz="1600" b="0" dirty="0"/>
              <a:t>, </a:t>
            </a:r>
            <a:br>
              <a:rPr lang="en-US" sz="1600" b="0" dirty="0"/>
            </a:br>
            <a:r>
              <a:rPr lang="en-US" sz="1600" b="0" dirty="0" err="1"/>
              <a:t>los</a:t>
            </a:r>
            <a:r>
              <a:rPr lang="en-US" sz="1600" b="0" dirty="0"/>
              <a:t> </a:t>
            </a:r>
            <a:r>
              <a:rPr lang="en-US" sz="1600" b="0" dirty="0" err="1"/>
              <a:t>años</a:t>
            </a:r>
            <a:r>
              <a:rPr lang="en-US" sz="1600" b="0" dirty="0"/>
              <a:t> 50.</a:t>
            </a:r>
          </a:p>
          <a:p>
            <a:pPr>
              <a:lnSpc>
                <a:spcPct val="80000"/>
              </a:lnSpc>
            </a:pPr>
            <a:endParaRPr lang="en-US" sz="1600" b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92275" y="1432550"/>
            <a:ext cx="6696595" cy="469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inlandica Bold" panose="00000800000000000000" pitchFamily="2" charset="0"/>
              </a:rPr>
              <a:t>EMPRESAS, DISEÑADORES Y PRODUCTOS</a:t>
            </a:r>
          </a:p>
        </p:txBody>
      </p:sp>
    </p:spTree>
    <p:extLst>
      <p:ext uri="{BB962C8B-B14F-4D97-AF65-F5344CB8AC3E}">
        <p14:creationId xmlns:p14="http://schemas.microsoft.com/office/powerpoint/2010/main" val="100512367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61" y="-358085"/>
            <a:ext cx="8601075" cy="16312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6020"/>
              </a:lnSpc>
            </a:pPr>
            <a:endParaRPr lang="en-US" sz="6800" dirty="0">
              <a:solidFill>
                <a:schemeClr val="bg1"/>
              </a:solidFill>
              <a:latin typeface="Finlandica Bold" panose="00000800000000000000" pitchFamily="2" charset="0"/>
              <a:ea typeface="Finlandica" charset="0"/>
              <a:cs typeface="Finlandica" charset="0"/>
            </a:endParaRP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1692275" y="1730278"/>
            <a:ext cx="6358082" cy="23118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/>
              <a:t>Harri</a:t>
            </a:r>
            <a:r>
              <a:rPr lang="en-US" sz="1600" b="0" dirty="0"/>
              <a:t> Koskinen, el </a:t>
            </a:r>
            <a:r>
              <a:rPr lang="en-US" sz="1600" b="0" dirty="0" err="1"/>
              <a:t>diseñador</a:t>
            </a:r>
            <a:r>
              <a:rPr lang="en-US" sz="1600" b="0" dirty="0"/>
              <a:t> </a:t>
            </a:r>
            <a:r>
              <a:rPr lang="en-US" sz="1600" b="0" dirty="0" err="1"/>
              <a:t>finlandés</a:t>
            </a:r>
            <a:r>
              <a:rPr lang="en-US" sz="1600" b="0" dirty="0"/>
              <a:t> </a:t>
            </a:r>
            <a:r>
              <a:rPr lang="en-US" sz="1600" b="0" dirty="0" err="1"/>
              <a:t>contemporáneo</a:t>
            </a:r>
            <a:r>
              <a:rPr lang="en-US" sz="1600" b="0" dirty="0"/>
              <a:t> </a:t>
            </a:r>
            <a:r>
              <a:rPr lang="en-US" sz="1600" b="0" dirty="0" err="1"/>
              <a:t>más</a:t>
            </a:r>
            <a:r>
              <a:rPr lang="en-US" sz="1600" b="0" dirty="0"/>
              <a:t> </a:t>
            </a:r>
            <a:r>
              <a:rPr lang="en-US" sz="1600" b="0" dirty="0" err="1"/>
              <a:t>conocido</a:t>
            </a:r>
            <a:r>
              <a:rPr lang="en-US" sz="1600" b="0" dirty="0"/>
              <a:t>, </a:t>
            </a:r>
            <a:r>
              <a:rPr lang="en-US" sz="1600" b="0" dirty="0" err="1"/>
              <a:t>creador</a:t>
            </a:r>
            <a:r>
              <a:rPr lang="en-US" sz="1600" b="0" dirty="0"/>
              <a:t> de la </a:t>
            </a:r>
            <a:r>
              <a:rPr lang="en-US" sz="1600" b="0" dirty="0" err="1"/>
              <a:t>Lámpara</a:t>
            </a:r>
            <a:r>
              <a:rPr lang="en-US" sz="1600" b="0" dirty="0"/>
              <a:t> </a:t>
            </a:r>
            <a:r>
              <a:rPr lang="en-US" sz="1600" b="0" dirty="0" err="1"/>
              <a:t>Bloque</a:t>
            </a:r>
            <a:r>
              <a:rPr lang="en-US" sz="1600" b="0" dirty="0"/>
              <a:t> o Block </a:t>
            </a:r>
            <a:r>
              <a:rPr lang="en-US" sz="1600" b="0"/>
              <a:t>Lamp.</a:t>
            </a:r>
            <a:endParaRPr lang="en-US" sz="1600" b="0" dirty="0"/>
          </a:p>
          <a:p>
            <a:pPr>
              <a:lnSpc>
                <a:spcPct val="80000"/>
              </a:lnSpc>
            </a:pPr>
            <a:endParaRPr lang="en-US" sz="1600" b="0" dirty="0"/>
          </a:p>
          <a:p>
            <a:pPr>
              <a:lnSpc>
                <a:spcPct val="80000"/>
              </a:lnSpc>
            </a:pPr>
            <a:r>
              <a:rPr lang="en-US" sz="1600" b="0" dirty="0" err="1"/>
              <a:t>Artek</a:t>
            </a:r>
            <a:r>
              <a:rPr lang="en-US" sz="1600" b="0" dirty="0"/>
              <a:t>, </a:t>
            </a:r>
            <a:r>
              <a:rPr lang="en-US" sz="1600" b="0" dirty="0" err="1"/>
              <a:t>Marimekko</a:t>
            </a:r>
            <a:r>
              <a:rPr lang="en-US" sz="1600" b="0" dirty="0"/>
              <a:t>, </a:t>
            </a:r>
            <a:r>
              <a:rPr lang="en-US" sz="1600" b="0" dirty="0" err="1"/>
              <a:t>Iittala</a:t>
            </a:r>
            <a:r>
              <a:rPr lang="en-US" sz="1600" b="0" dirty="0"/>
              <a:t>, Fiskars, </a:t>
            </a:r>
            <a:r>
              <a:rPr lang="en-US" sz="1600" b="0" dirty="0" err="1"/>
              <a:t>compañías</a:t>
            </a:r>
            <a:r>
              <a:rPr lang="en-US" sz="1600" b="0" dirty="0"/>
              <a:t> de </a:t>
            </a:r>
            <a:r>
              <a:rPr lang="en-US" sz="1600" b="0" err="1"/>
              <a:t>diseño</a:t>
            </a:r>
            <a:r>
              <a:rPr lang="en-US" sz="1600" b="0"/>
              <a:t>.</a:t>
            </a:r>
            <a:endParaRPr lang="en-US" sz="1600" b="0" dirty="0"/>
          </a:p>
          <a:p>
            <a:endParaRPr lang="en-US" sz="1600" b="0" dirty="0"/>
          </a:p>
          <a:p>
            <a:r>
              <a:rPr lang="en-US" sz="1600" b="0" dirty="0" err="1"/>
              <a:t>Ponsse</a:t>
            </a:r>
            <a:r>
              <a:rPr lang="en-US" sz="1600" b="0" dirty="0"/>
              <a:t>, </a:t>
            </a:r>
            <a:r>
              <a:rPr lang="en-US" sz="1600" b="0" dirty="0" err="1"/>
              <a:t>Suunto</a:t>
            </a:r>
            <a:r>
              <a:rPr lang="en-US" sz="1600" b="0" dirty="0"/>
              <a:t>, </a:t>
            </a:r>
            <a:r>
              <a:rPr lang="en-US" sz="1600" b="0" dirty="0" err="1"/>
              <a:t>Kone</a:t>
            </a:r>
            <a:r>
              <a:rPr lang="en-US" sz="1600" b="0" dirty="0"/>
              <a:t>, </a:t>
            </a:r>
            <a:r>
              <a:rPr lang="en-US" sz="1600" b="0" dirty="0" err="1"/>
              <a:t>Rocla</a:t>
            </a:r>
            <a:r>
              <a:rPr lang="en-US" sz="1600" b="0" dirty="0"/>
              <a:t>, </a:t>
            </a:r>
            <a:r>
              <a:rPr lang="en-US" sz="1600" b="0" dirty="0" err="1"/>
              <a:t>Konecranes</a:t>
            </a:r>
            <a:r>
              <a:rPr lang="en-US" sz="1600" b="0" dirty="0"/>
              <a:t>, </a:t>
            </a:r>
            <a:r>
              <a:rPr lang="en-US" sz="1600" b="0" dirty="0" err="1"/>
              <a:t>Planmeca</a:t>
            </a:r>
            <a:r>
              <a:rPr lang="en-US" sz="1600" b="0" dirty="0"/>
              <a:t>, </a:t>
            </a:r>
            <a:r>
              <a:rPr lang="en-US" sz="1600" b="0" dirty="0" err="1"/>
              <a:t>compañías</a:t>
            </a:r>
            <a:endParaRPr lang="en-US" sz="1600" b="0" dirty="0"/>
          </a:p>
          <a:p>
            <a:r>
              <a:rPr lang="en-US" sz="1600" b="0" dirty="0"/>
              <a:t>con </a:t>
            </a:r>
            <a:r>
              <a:rPr lang="en-US" sz="1600" b="0" dirty="0" err="1"/>
              <a:t>vasta</a:t>
            </a:r>
            <a:r>
              <a:rPr lang="en-US" sz="1600" b="0" dirty="0"/>
              <a:t> </a:t>
            </a:r>
            <a:r>
              <a:rPr lang="en-US" sz="1600" b="0" dirty="0" err="1"/>
              <a:t>experiencia</a:t>
            </a:r>
            <a:r>
              <a:rPr lang="en-US" sz="1600" b="0" dirty="0"/>
              <a:t> </a:t>
            </a:r>
            <a:r>
              <a:rPr lang="en-US" sz="1600" b="0" dirty="0" err="1"/>
              <a:t>en</a:t>
            </a:r>
            <a:r>
              <a:rPr lang="en-US" sz="1600" b="0" dirty="0"/>
              <a:t> </a:t>
            </a:r>
            <a:r>
              <a:rPr lang="en-US" sz="1600" b="0" dirty="0" err="1"/>
              <a:t>integrar</a:t>
            </a:r>
            <a:r>
              <a:rPr lang="en-US" sz="1600" b="0" dirty="0"/>
              <a:t> el </a:t>
            </a:r>
            <a:r>
              <a:rPr lang="en-US" sz="1600" b="0" dirty="0" err="1"/>
              <a:t>mejor</a:t>
            </a:r>
            <a:r>
              <a:rPr lang="en-US" sz="1600" b="0" dirty="0"/>
              <a:t> </a:t>
            </a:r>
            <a:r>
              <a:rPr lang="en-US" sz="1600" b="0" dirty="0" err="1"/>
              <a:t>diseño</a:t>
            </a:r>
            <a:r>
              <a:rPr lang="en-US" sz="1600" b="0" dirty="0"/>
              <a:t> con la </a:t>
            </a:r>
            <a:r>
              <a:rPr lang="en-US" sz="1600" b="0" dirty="0" err="1"/>
              <a:t>tecnología</a:t>
            </a:r>
            <a:r>
              <a:rPr lang="en-US" sz="1600" b="0" dirty="0"/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02034" y="1496969"/>
            <a:ext cx="6148418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4543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03473" y="2154050"/>
            <a:ext cx="6430960" cy="2431575"/>
          </a:xfrm>
        </p:spPr>
        <p:txBody>
          <a:bodyPr numCol="2" spcCol="0" anchor="t"/>
          <a:lstStyle/>
          <a:p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Foro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Finlandés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de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Diseño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</a:t>
            </a:r>
            <a:br>
              <a:rPr lang="en-US" sz="1500" dirty="0">
                <a:latin typeface="+mn-lt"/>
                <a:cs typeface="Finlandica"/>
              </a:rPr>
            </a:br>
            <a:r>
              <a:rPr lang="en-US" sz="1500" b="0" dirty="0">
                <a:latin typeface="+mn-lt"/>
                <a:cs typeface="Finlandica"/>
              </a:rPr>
              <a:t>www.designforum.fi </a:t>
            </a:r>
            <a:br>
              <a:rPr lang="en-US" sz="1500" b="0" dirty="0">
                <a:latin typeface="+mn-lt"/>
                <a:cs typeface="Finlandica"/>
              </a:rPr>
            </a:br>
            <a:br>
              <a:rPr lang="en-US" sz="1500" b="0" dirty="0">
                <a:latin typeface="+mn-lt"/>
                <a:cs typeface="Finlandica"/>
              </a:rPr>
            </a:b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Asociación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Finlandesa</a:t>
            </a:r>
            <a:br>
              <a:rPr lang="en-US" sz="1500" dirty="0">
                <a:latin typeface="Finlandica Bold" panose="00000800000000000000" pitchFamily="2" charset="0"/>
                <a:cs typeface="Finlandica"/>
              </a:rPr>
            </a:br>
            <a:r>
              <a:rPr lang="en-US" sz="1500" dirty="0">
                <a:latin typeface="Finlandica Bold" panose="00000800000000000000" pitchFamily="2" charset="0"/>
                <a:cs typeface="Finlandica"/>
              </a:rPr>
              <a:t>de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Diseñadores</a:t>
            </a:r>
            <a:br>
              <a:rPr lang="en-US" sz="1500" dirty="0">
                <a:latin typeface="Finlandica Bold" panose="00000800000000000000" pitchFamily="2" charset="0"/>
                <a:cs typeface="Finlandica"/>
              </a:rPr>
            </a:b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Ornamo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</a:t>
            </a:r>
            <a:br>
              <a:rPr lang="en-US" sz="1500" dirty="0">
                <a:latin typeface="+mn-lt"/>
                <a:cs typeface="Finlandica"/>
              </a:rPr>
            </a:br>
            <a:r>
              <a:rPr lang="en-US" sz="1500" b="0" dirty="0">
                <a:cs typeface="Finlandica"/>
              </a:rPr>
              <a:t>www.cmi.fi/en/</a:t>
            </a:r>
            <a:br>
              <a:rPr lang="en-US" sz="1500" b="0" dirty="0">
                <a:cs typeface="Finlandica"/>
              </a:rPr>
            </a:br>
            <a:br>
              <a:rPr lang="en-US" sz="1500" dirty="0">
                <a:cs typeface="Finlandica"/>
              </a:rPr>
            </a:b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Museo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del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Diseño</a:t>
            </a:r>
            <a:br>
              <a:rPr lang="en-US" sz="1500" dirty="0">
                <a:cs typeface="Finlandica"/>
              </a:rPr>
            </a:br>
            <a:r>
              <a:rPr lang="en-US" sz="1500" b="0" dirty="0">
                <a:latin typeface="+mn-lt"/>
                <a:cs typeface="Finlandica"/>
              </a:rPr>
              <a:t>www.designmuseum.fi </a:t>
            </a:r>
            <a:br>
              <a:rPr lang="en-US" sz="1500" b="0" dirty="0">
                <a:latin typeface="+mn-lt"/>
                <a:cs typeface="Finlandica"/>
              </a:rPr>
            </a:br>
            <a:br>
              <a:rPr lang="en-US" sz="1500" b="0" dirty="0">
                <a:latin typeface="+mn-lt"/>
                <a:cs typeface="Finlandica"/>
              </a:rPr>
            </a:br>
            <a:br>
              <a:rPr lang="en-US" sz="1500" b="0" dirty="0">
                <a:latin typeface="+mn-lt"/>
                <a:cs typeface="Finlandica"/>
              </a:rPr>
            </a:br>
            <a:r>
              <a:rPr lang="en-US" sz="1500" dirty="0">
                <a:latin typeface="Finlandica Bold" panose="00000800000000000000" pitchFamily="2" charset="0"/>
                <a:cs typeface="Finlandica"/>
              </a:rPr>
              <a:t>Universidad Aalto</a:t>
            </a:r>
            <a:br>
              <a:rPr lang="en-US" sz="1500" dirty="0">
                <a:latin typeface="+mn-lt"/>
                <a:cs typeface="Finlandica"/>
              </a:rPr>
            </a:br>
            <a:r>
              <a:rPr lang="en-US" sz="1500" b="0" dirty="0">
                <a:latin typeface="+mn-lt"/>
                <a:cs typeface="Finlandica"/>
              </a:rPr>
              <a:t>www.aalto.fi </a:t>
            </a:r>
            <a:br>
              <a:rPr lang="en-US" sz="1500" b="0" dirty="0">
                <a:latin typeface="+mn-lt"/>
                <a:cs typeface="Finlandica"/>
              </a:rPr>
            </a:br>
            <a:br>
              <a:rPr lang="en-US" sz="1500" b="0" dirty="0">
                <a:latin typeface="+mn-lt"/>
                <a:cs typeface="Finlandica"/>
              </a:rPr>
            </a:b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Grafia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−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Asociacion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de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Diseñadores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de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Comunicación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Visual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en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Finland </a:t>
            </a:r>
            <a:br>
              <a:rPr lang="en-US" sz="1500" b="0" dirty="0">
                <a:latin typeface="Finlandica Bold" panose="00000800000000000000" pitchFamily="2" charset="0"/>
                <a:cs typeface="Finlandica"/>
              </a:rPr>
            </a:br>
            <a:r>
              <a:rPr lang="en-US" sz="1500" b="0" dirty="0">
                <a:cs typeface="Finlandica"/>
              </a:rPr>
              <a:t>www.grafia.fi </a:t>
            </a:r>
            <a:br>
              <a:rPr lang="en-US" sz="1500" b="0" dirty="0">
                <a:latin typeface="+mn-lt"/>
                <a:cs typeface="Finlandica"/>
              </a:rPr>
            </a:br>
            <a:br>
              <a:rPr lang="en-US" sz="1500" b="0" dirty="0">
                <a:latin typeface="+mn-lt"/>
                <a:cs typeface="Finlandica"/>
              </a:rPr>
            </a:br>
            <a:r>
              <a:rPr lang="en-US" sz="1500" dirty="0">
                <a:latin typeface="Finlandica Bold" panose="00000800000000000000" pitchFamily="2" charset="0"/>
                <a:cs typeface="Finlandica"/>
              </a:rPr>
              <a:t>Helsinki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Ditrito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del </a:t>
            </a:r>
            <a:r>
              <a:rPr lang="en-US" sz="1500" dirty="0" err="1">
                <a:latin typeface="Finlandica Bold" panose="00000800000000000000" pitchFamily="2" charset="0"/>
                <a:cs typeface="Finlandica"/>
              </a:rPr>
              <a:t>Diseño</a:t>
            </a:r>
            <a:r>
              <a:rPr lang="en-US" sz="1500" dirty="0">
                <a:latin typeface="Finlandica Bold" panose="00000800000000000000" pitchFamily="2" charset="0"/>
                <a:cs typeface="Finlandica"/>
              </a:rPr>
              <a:t> </a:t>
            </a:r>
            <a:r>
              <a:rPr lang="en-US" sz="1500" b="0" dirty="0">
                <a:cs typeface="Finlandica"/>
              </a:rPr>
              <a:t> www.designdistrict.fi </a:t>
            </a:r>
            <a:br>
              <a:rPr lang="en-US" sz="1500" b="0" dirty="0">
                <a:latin typeface="+mn-lt"/>
                <a:cs typeface="Finlandica"/>
              </a:rPr>
            </a:br>
            <a:r>
              <a:rPr lang="en-US" sz="1500" b="0" dirty="0">
                <a:latin typeface="+mn-lt"/>
                <a:cs typeface="Finlandica"/>
              </a:rPr>
              <a:t> </a:t>
            </a:r>
            <a:br>
              <a:rPr lang="en-US" sz="1500" b="0" dirty="0">
                <a:latin typeface="+mn-lt"/>
                <a:cs typeface="Finlandica"/>
              </a:rPr>
            </a:br>
            <a:endParaRPr lang="en-US" sz="1500" b="0" dirty="0">
              <a:latin typeface="+mn-lt"/>
              <a:cs typeface="Finlandic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2275" y="1440509"/>
            <a:ext cx="6696595" cy="635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latin typeface="+mn-lt"/>
              </a:rPr>
              <a:t>Conoce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más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sobre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dirty="0">
                <a:latin typeface="Finlandica Bold" panose="00000800000000000000" pitchFamily="2" charset="0"/>
              </a:rPr>
              <a:t>FINLANDIA</a:t>
            </a:r>
          </a:p>
        </p:txBody>
      </p:sp>
    </p:spTree>
    <p:extLst>
      <p:ext uri="{BB962C8B-B14F-4D97-AF65-F5344CB8AC3E}">
        <p14:creationId xmlns:p14="http://schemas.microsoft.com/office/powerpoint/2010/main" val="74438557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072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92275" y="1722074"/>
            <a:ext cx="6546850" cy="10398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600" b="0" cap="none" dirty="0">
                <a:solidFill>
                  <a:srgbClr val="002EA2"/>
                </a:solidFill>
              </a:rPr>
              <a:t>Uno de los países líderes en diseño, con una historia increíble y </a:t>
            </a:r>
            <a:br>
              <a:rPr lang="es-ES" sz="1600" b="0" cap="none" dirty="0">
                <a:solidFill>
                  <a:srgbClr val="002EA2"/>
                </a:solidFill>
              </a:rPr>
            </a:br>
            <a:r>
              <a:rPr lang="es-ES" sz="1600" b="0" cap="none" dirty="0">
                <a:solidFill>
                  <a:srgbClr val="002EA2"/>
                </a:solidFill>
              </a:rPr>
              <a:t>estamos llevando esta actividad a otros niveles.</a:t>
            </a:r>
            <a:endParaRPr lang="en-US" sz="1600" b="0" cap="none" dirty="0">
              <a:solidFill>
                <a:srgbClr val="002EA2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692275" y="1492250"/>
            <a:ext cx="614841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92275" y="2355850"/>
            <a:ext cx="614841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3"/>
          <p:cNvSpPr txBox="1">
            <a:spLocks/>
          </p:cNvSpPr>
          <p:nvPr/>
        </p:nvSpPr>
        <p:spPr>
          <a:xfrm>
            <a:off x="1684368" y="2520157"/>
            <a:ext cx="6156325" cy="10398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El </a:t>
            </a:r>
            <a:r>
              <a:rPr lang="en-US" sz="1600" b="0" cap="none" dirty="0" err="1">
                <a:solidFill>
                  <a:srgbClr val="002EA2"/>
                </a:solidFill>
              </a:rPr>
              <a:t>diseño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una</a:t>
            </a:r>
            <a:r>
              <a:rPr lang="en-US" sz="1600" b="0" cap="none" dirty="0">
                <a:solidFill>
                  <a:srgbClr val="002EA2"/>
                </a:solidFill>
              </a:rPr>
              <a:t> forma de </a:t>
            </a:r>
            <a:r>
              <a:rPr lang="en-US" sz="1600" b="0" cap="none" dirty="0" err="1">
                <a:solidFill>
                  <a:srgbClr val="002EA2"/>
                </a:solidFill>
              </a:rPr>
              <a:t>hacer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frente</a:t>
            </a:r>
            <a:r>
              <a:rPr lang="en-US" sz="1600" b="0" cap="none" dirty="0">
                <a:solidFill>
                  <a:srgbClr val="002EA2"/>
                </a:solidFill>
              </a:rPr>
              <a:t> a </a:t>
            </a:r>
            <a:r>
              <a:rPr lang="en-US" sz="1600" b="0" cap="none" dirty="0" err="1">
                <a:solidFill>
                  <a:srgbClr val="002EA2"/>
                </a:solidFill>
              </a:rPr>
              <a:t>problemas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complejos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br>
              <a:rPr lang="en-US" sz="1600" b="0" cap="none" dirty="0">
                <a:solidFill>
                  <a:srgbClr val="002EA2"/>
                </a:solidFill>
              </a:rPr>
            </a:br>
            <a:r>
              <a:rPr lang="en-US" sz="1600" b="0" cap="none" dirty="0">
                <a:solidFill>
                  <a:srgbClr val="002EA2"/>
                </a:solidFill>
              </a:rPr>
              <a:t>y </a:t>
            </a:r>
            <a:r>
              <a:rPr lang="en-US" sz="1600" b="0" cap="none" dirty="0" err="1">
                <a:solidFill>
                  <a:srgbClr val="002EA2"/>
                </a:solidFill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</a:rPr>
              <a:t> un </a:t>
            </a:r>
            <a:r>
              <a:rPr lang="en-US" sz="1600" b="0" cap="none" dirty="0" err="1">
                <a:solidFill>
                  <a:srgbClr val="002EA2"/>
                </a:solidFill>
              </a:rPr>
              <a:t>elemento</a:t>
            </a:r>
            <a:r>
              <a:rPr lang="en-US" sz="1600" b="0" cap="none" dirty="0">
                <a:solidFill>
                  <a:srgbClr val="002EA2"/>
                </a:solidFill>
              </a:rPr>
              <a:t> clave </a:t>
            </a:r>
            <a:r>
              <a:rPr lang="en-US" sz="1600" b="0" cap="none" dirty="0" err="1">
                <a:solidFill>
                  <a:srgbClr val="002EA2"/>
                </a:solidFill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</a:rPr>
              <a:t> las </a:t>
            </a:r>
            <a:r>
              <a:rPr lang="en-US" sz="1600" b="0" cap="none" dirty="0" err="1">
                <a:solidFill>
                  <a:srgbClr val="002EA2"/>
                </a:solidFill>
              </a:rPr>
              <a:t>actividades</a:t>
            </a:r>
            <a:r>
              <a:rPr lang="en-US" sz="1600" b="0" cap="none" dirty="0">
                <a:solidFill>
                  <a:srgbClr val="002EA2"/>
                </a:solidFill>
              </a:rPr>
              <a:t> de las </a:t>
            </a:r>
            <a:r>
              <a:rPr lang="en-US" sz="1600" b="0" cap="none" dirty="0" err="1">
                <a:solidFill>
                  <a:srgbClr val="002EA2"/>
                </a:solidFill>
              </a:rPr>
              <a:t>empresas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finlandesas</a:t>
            </a:r>
            <a:r>
              <a:rPr lang="en-US" sz="1600" b="0" cap="none" dirty="0">
                <a:solidFill>
                  <a:srgbClr val="002EA2"/>
                </a:solidFill>
              </a:rPr>
              <a:t> con mayor </a:t>
            </a:r>
            <a:r>
              <a:rPr lang="en-US" sz="1600" b="0" cap="none" dirty="0" err="1">
                <a:solidFill>
                  <a:srgbClr val="002EA2"/>
                </a:solidFill>
              </a:rPr>
              <a:t>éxito</a:t>
            </a:r>
            <a:r>
              <a:rPr lang="en-US" sz="1600" b="0" cap="none" dirty="0">
                <a:solidFill>
                  <a:srgbClr val="002EA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878529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458154" y="1536461"/>
            <a:ext cx="8200674" cy="22689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588">
              <a:lnSpc>
                <a:spcPts val="6020"/>
              </a:lnSpc>
            </a:pPr>
            <a:r>
              <a:rPr lang="en-US" sz="6800" b="1" dirty="0">
                <a:solidFill>
                  <a:schemeClr val="bg1"/>
                </a:solidFill>
                <a:latin typeface="Finlandica Bold" panose="00000800000000000000" pitchFamily="2" charset="0"/>
              </a:rPr>
              <a:t>UN ELEMENTO CLAVE </a:t>
            </a:r>
            <a:r>
              <a:rPr lang="en-US" sz="6800" dirty="0">
                <a:solidFill>
                  <a:schemeClr val="bg1"/>
                </a:solidFill>
                <a:latin typeface="+mj-lt"/>
              </a:rPr>
              <a:t>EN EL DESARROLLO </a:t>
            </a:r>
          </a:p>
          <a:p>
            <a:pPr marL="1171575">
              <a:lnSpc>
                <a:spcPts val="6020"/>
              </a:lnSpc>
              <a:tabLst>
                <a:tab pos="1171575" algn="l"/>
                <a:tab pos="1701800" algn="l"/>
              </a:tabLst>
            </a:pPr>
            <a:r>
              <a:rPr lang="en-US" sz="6800" dirty="0">
                <a:solidFill>
                  <a:schemeClr val="bg1"/>
                </a:solidFill>
                <a:latin typeface="+mj-lt"/>
              </a:rPr>
              <a:t>      DEL PAÍS</a:t>
            </a:r>
          </a:p>
        </p:txBody>
      </p:sp>
    </p:spTree>
    <p:extLst>
      <p:ext uri="{BB962C8B-B14F-4D97-AF65-F5344CB8AC3E}">
        <p14:creationId xmlns:p14="http://schemas.microsoft.com/office/powerpoint/2010/main" val="116282342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82220" y="1740547"/>
            <a:ext cx="6546850" cy="95095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chemeClr val="bg1"/>
                </a:solidFill>
              </a:rPr>
              <a:t>La </a:t>
            </a:r>
            <a:r>
              <a:rPr lang="en-US" sz="1600" b="0" cap="none" dirty="0" err="1">
                <a:solidFill>
                  <a:schemeClr val="bg1"/>
                </a:solidFill>
              </a:rPr>
              <a:t>Sociedad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Finlandesa</a:t>
            </a:r>
            <a:r>
              <a:rPr lang="en-US" sz="1600" b="0" cap="none" dirty="0">
                <a:solidFill>
                  <a:schemeClr val="bg1"/>
                </a:solidFill>
              </a:rPr>
              <a:t> de </a:t>
            </a:r>
            <a:r>
              <a:rPr lang="en-US" sz="1600" b="0" cap="none" dirty="0" err="1">
                <a:solidFill>
                  <a:schemeClr val="bg1"/>
                </a:solidFill>
              </a:rPr>
              <a:t>Artesanía</a:t>
            </a:r>
            <a:r>
              <a:rPr lang="en-US" sz="1600" b="0" cap="none" dirty="0">
                <a:solidFill>
                  <a:schemeClr val="bg1"/>
                </a:solidFill>
              </a:rPr>
              <a:t> y </a:t>
            </a:r>
            <a:r>
              <a:rPr lang="en-US" sz="1600" b="0" cap="none" dirty="0" err="1">
                <a:solidFill>
                  <a:schemeClr val="bg1"/>
                </a:solidFill>
              </a:rPr>
              <a:t>Diseño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fue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fundada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en</a:t>
            </a:r>
            <a:r>
              <a:rPr lang="en-US" sz="1600" b="0" cap="none" dirty="0">
                <a:solidFill>
                  <a:schemeClr val="bg1"/>
                </a:solidFill>
              </a:rPr>
              <a:t> 1875.</a:t>
            </a: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691979" y="1498712"/>
            <a:ext cx="6148418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0826" y="2503493"/>
            <a:ext cx="614841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3"/>
          <p:cNvSpPr txBox="1">
            <a:spLocks/>
          </p:cNvSpPr>
          <p:nvPr/>
        </p:nvSpPr>
        <p:spPr>
          <a:xfrm>
            <a:off x="1682219" y="3150534"/>
            <a:ext cx="6546851" cy="8230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600" b="0" cap="none" dirty="0">
                <a:solidFill>
                  <a:schemeClr val="bg1"/>
                </a:solidFill>
              </a:rPr>
              <a:t>El diseño finlandés se hizo famoso internacionalmente en las </a:t>
            </a:r>
            <a:r>
              <a:rPr lang="es-ES" sz="1600" b="0" cap="none">
                <a:solidFill>
                  <a:schemeClr val="bg1"/>
                </a:solidFill>
              </a:rPr>
              <a:t>Trienales </a:t>
            </a:r>
            <a:br>
              <a:rPr lang="es-ES" sz="1600" b="0" cap="none">
                <a:solidFill>
                  <a:schemeClr val="bg1"/>
                </a:solidFill>
              </a:rPr>
            </a:br>
            <a:r>
              <a:rPr lang="es-ES" sz="1600" b="0" cap="none">
                <a:solidFill>
                  <a:schemeClr val="bg1"/>
                </a:solidFill>
              </a:rPr>
              <a:t>de </a:t>
            </a:r>
            <a:r>
              <a:rPr lang="es-ES" sz="1600" b="0" cap="none" dirty="0">
                <a:solidFill>
                  <a:schemeClr val="bg1"/>
                </a:solidFill>
              </a:rPr>
              <a:t>Milán de </a:t>
            </a:r>
            <a:r>
              <a:rPr lang="es-ES" sz="1600" b="0" cap="none">
                <a:solidFill>
                  <a:schemeClr val="bg1"/>
                </a:solidFill>
              </a:rPr>
              <a:t>los años </a:t>
            </a:r>
            <a:r>
              <a:rPr lang="es-ES" sz="1600" b="0" cap="none" dirty="0">
                <a:solidFill>
                  <a:schemeClr val="bg1"/>
                </a:solidFill>
              </a:rPr>
              <a:t>1950 y 1960.</a:t>
            </a:r>
            <a:endParaRPr lang="en-US" sz="1600" b="0" cap="none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267" y="1922462"/>
            <a:ext cx="314091" cy="288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91979" y="2957857"/>
            <a:ext cx="6148418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 txBox="1">
            <a:spLocks/>
          </p:cNvSpPr>
          <p:nvPr/>
        </p:nvSpPr>
        <p:spPr>
          <a:xfrm>
            <a:off x="1692275" y="2476854"/>
            <a:ext cx="6546850" cy="3376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chemeClr val="bg1"/>
                </a:solidFill>
              </a:rPr>
              <a:t>Fue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aclamada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internacionalmente</a:t>
            </a:r>
            <a:r>
              <a:rPr lang="en-US" sz="1600" b="0" cap="none" dirty="0">
                <a:solidFill>
                  <a:schemeClr val="bg1"/>
                </a:solidFill>
              </a:rPr>
              <a:t> </a:t>
            </a:r>
            <a:r>
              <a:rPr lang="en-US" sz="1600" b="0" cap="none" dirty="0" err="1">
                <a:solidFill>
                  <a:schemeClr val="bg1"/>
                </a:solidFill>
              </a:rPr>
              <a:t>en</a:t>
            </a:r>
            <a:r>
              <a:rPr lang="en-US" sz="1600" b="0" cap="none" dirty="0">
                <a:solidFill>
                  <a:schemeClr val="bg1"/>
                </a:solidFill>
              </a:rPr>
              <a:t> la Feria Mundial de </a:t>
            </a:r>
            <a:r>
              <a:rPr lang="en-US" sz="1600" b="0" cap="none" dirty="0" err="1">
                <a:solidFill>
                  <a:schemeClr val="bg1"/>
                </a:solidFill>
              </a:rPr>
              <a:t>París</a:t>
            </a:r>
            <a:r>
              <a:rPr lang="en-US" sz="1600" b="0" cap="none" dirty="0">
                <a:solidFill>
                  <a:schemeClr val="bg1"/>
                </a:solidFill>
              </a:rPr>
              <a:t> de 1900.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91979" y="2229299"/>
            <a:ext cx="6148418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74549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82516" y="1734085"/>
            <a:ext cx="6546850" cy="10398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chemeClr val="bg1"/>
                </a:solidFill>
              </a:rPr>
              <a:t>EL CONCEPTO DE “DISEÑO FINLANDÉS” </a:t>
            </a:r>
          </a:p>
          <a:p>
            <a:pPr>
              <a:lnSpc>
                <a:spcPct val="100000"/>
              </a:lnSpc>
            </a:pPr>
            <a:endParaRPr lang="fi-FI" sz="1600" b="0" cap="none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i-FI" sz="1600" b="0" cap="none" dirty="0">
                <a:solidFill>
                  <a:schemeClr val="bg1"/>
                </a:solidFill>
              </a:rPr>
              <a:t>El </a:t>
            </a:r>
            <a:r>
              <a:rPr lang="fi-FI" sz="1600" b="0" cap="none" dirty="0" err="1">
                <a:solidFill>
                  <a:schemeClr val="bg1"/>
                </a:solidFill>
              </a:rPr>
              <a:t>diseño</a:t>
            </a:r>
            <a:r>
              <a:rPr lang="fi-FI" sz="1600" b="0" cap="none" dirty="0">
                <a:solidFill>
                  <a:schemeClr val="bg1"/>
                </a:solidFill>
              </a:rPr>
              <a:t> </a:t>
            </a:r>
            <a:r>
              <a:rPr lang="fi-FI" sz="1600" b="0" cap="none" dirty="0" err="1">
                <a:solidFill>
                  <a:schemeClr val="bg1"/>
                </a:solidFill>
              </a:rPr>
              <a:t>escandinavo</a:t>
            </a:r>
            <a:r>
              <a:rPr lang="fi-FI" sz="1600" b="0" cap="none" dirty="0">
                <a:solidFill>
                  <a:schemeClr val="bg1"/>
                </a:solidFill>
              </a:rPr>
              <a:t> </a:t>
            </a:r>
            <a:r>
              <a:rPr lang="fi-FI" sz="1600" b="0" cap="none" dirty="0" err="1">
                <a:solidFill>
                  <a:schemeClr val="bg1"/>
                </a:solidFill>
              </a:rPr>
              <a:t>tradicional</a:t>
            </a:r>
            <a:r>
              <a:rPr lang="fi-FI" sz="1600" b="0" cap="none" dirty="0">
                <a:solidFill>
                  <a:schemeClr val="bg1"/>
                </a:solidFill>
              </a:rPr>
              <a:t>, </a:t>
            </a:r>
            <a:r>
              <a:rPr lang="fi-FI" sz="1600" b="0" cap="none" dirty="0" err="1">
                <a:solidFill>
                  <a:schemeClr val="bg1"/>
                </a:solidFill>
              </a:rPr>
              <a:t>está</a:t>
            </a:r>
            <a:r>
              <a:rPr lang="fi-FI" sz="1600" b="0" cap="none" dirty="0">
                <a:solidFill>
                  <a:schemeClr val="bg1"/>
                </a:solidFill>
              </a:rPr>
              <a:t> </a:t>
            </a:r>
            <a:r>
              <a:rPr lang="fi-FI" sz="1600" b="0" cap="none" dirty="0" err="1">
                <a:solidFill>
                  <a:schemeClr val="bg1"/>
                </a:solidFill>
              </a:rPr>
              <a:t>enriquecido</a:t>
            </a:r>
            <a:r>
              <a:rPr lang="fi-FI" sz="1600" b="0" cap="none" dirty="0">
                <a:solidFill>
                  <a:schemeClr val="bg1"/>
                </a:solidFill>
              </a:rPr>
              <a:t> </a:t>
            </a:r>
            <a:r>
              <a:rPr lang="fi-FI" sz="1600" b="0" cap="none" dirty="0" err="1">
                <a:solidFill>
                  <a:schemeClr val="bg1"/>
                </a:solidFill>
              </a:rPr>
              <a:t>por</a:t>
            </a:r>
            <a:r>
              <a:rPr lang="fi-FI" sz="1600" b="0" cap="none" dirty="0">
                <a:solidFill>
                  <a:schemeClr val="bg1"/>
                </a:solidFill>
              </a:rPr>
              <a:t> su </a:t>
            </a:r>
            <a:r>
              <a:rPr lang="fi-FI" sz="1600" b="0" cap="none" dirty="0" err="1">
                <a:solidFill>
                  <a:schemeClr val="bg1"/>
                </a:solidFill>
              </a:rPr>
              <a:t>sentido</a:t>
            </a:r>
            <a:r>
              <a:rPr lang="fi-FI" sz="1600" b="0" cap="none" dirty="0">
                <a:solidFill>
                  <a:schemeClr val="bg1"/>
                </a:solidFill>
              </a:rPr>
              <a:t> </a:t>
            </a:r>
            <a:br>
              <a:rPr lang="fi-FI" sz="1600" b="0" cap="none" dirty="0">
                <a:solidFill>
                  <a:schemeClr val="bg1"/>
                </a:solidFill>
              </a:rPr>
            </a:br>
            <a:r>
              <a:rPr lang="fi-FI" sz="1600" b="0" cap="none" dirty="0" err="1">
                <a:solidFill>
                  <a:schemeClr val="bg1"/>
                </a:solidFill>
              </a:rPr>
              <a:t>práctico</a:t>
            </a:r>
            <a:r>
              <a:rPr lang="fi-FI" sz="1600" b="0" cap="none" dirty="0">
                <a:solidFill>
                  <a:schemeClr val="bg1"/>
                </a:solidFill>
              </a:rPr>
              <a:t> y </a:t>
            </a:r>
            <a:r>
              <a:rPr lang="fi-FI" sz="1600" b="0" cap="none" dirty="0" err="1">
                <a:solidFill>
                  <a:schemeClr val="bg1"/>
                </a:solidFill>
              </a:rPr>
              <a:t>creativo</a:t>
            </a:r>
            <a:r>
              <a:rPr lang="fi-FI" sz="1600" b="0" cap="none" dirty="0">
                <a:solidFill>
                  <a:schemeClr val="bg1"/>
                </a:solidFill>
              </a:rPr>
              <a:t> y </a:t>
            </a:r>
            <a:r>
              <a:rPr lang="fi-FI" sz="1600" b="0" cap="none" dirty="0" err="1">
                <a:solidFill>
                  <a:schemeClr val="bg1"/>
                </a:solidFill>
              </a:rPr>
              <a:t>por</a:t>
            </a:r>
            <a:r>
              <a:rPr lang="fi-FI" sz="1600" b="0" cap="none" dirty="0">
                <a:solidFill>
                  <a:schemeClr val="bg1"/>
                </a:solidFill>
              </a:rPr>
              <a:t> su </a:t>
            </a:r>
            <a:r>
              <a:rPr lang="fi-FI" sz="1600" b="0" cap="none" dirty="0" err="1">
                <a:solidFill>
                  <a:schemeClr val="bg1"/>
                </a:solidFill>
              </a:rPr>
              <a:t>lenguaje</a:t>
            </a:r>
            <a:r>
              <a:rPr lang="fi-FI" sz="1600" b="0" cap="none" dirty="0">
                <a:solidFill>
                  <a:schemeClr val="bg1"/>
                </a:solidFill>
              </a:rPr>
              <a:t> </a:t>
            </a:r>
            <a:r>
              <a:rPr lang="fi-FI" sz="1600" b="0" cap="none" dirty="0" err="1">
                <a:solidFill>
                  <a:schemeClr val="bg1"/>
                </a:solidFill>
              </a:rPr>
              <a:t>original</a:t>
            </a:r>
            <a:r>
              <a:rPr lang="fi-FI" sz="1600" b="0" cap="none" dirty="0">
                <a:solidFill>
                  <a:schemeClr val="bg1"/>
                </a:solidFill>
              </a:rPr>
              <a:t> de las </a:t>
            </a:r>
            <a:r>
              <a:rPr lang="fi-FI" sz="1600" b="0" cap="none" dirty="0" err="1">
                <a:solidFill>
                  <a:schemeClr val="bg1"/>
                </a:solidFill>
              </a:rPr>
              <a:t>formas</a:t>
            </a:r>
            <a:r>
              <a:rPr lang="fi-FI" sz="1600" b="0" cap="none" dirty="0">
                <a:solidFill>
                  <a:schemeClr val="bg1"/>
                </a:solidFill>
              </a:rPr>
              <a:t>.  </a:t>
            </a:r>
            <a:endParaRPr lang="en-US" sz="1600" b="0" cap="none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fi-FI" sz="1600" b="0" cap="none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GB" sz="1600" b="0" cap="none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692275" y="1492250"/>
            <a:ext cx="6148418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60091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rd picture : Iittal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3" r="11273"/>
          <a:stretch/>
        </p:blipFill>
        <p:spPr>
          <a:xfrm rot="5400000">
            <a:off x="2000250" y="-2000248"/>
            <a:ext cx="5143502" cy="91440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2554288" y="4695432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Credit: Iittala</a:t>
            </a:r>
          </a:p>
        </p:txBody>
      </p:sp>
    </p:spTree>
    <p:extLst>
      <p:ext uri="{BB962C8B-B14F-4D97-AF65-F5344CB8AC3E}">
        <p14:creationId xmlns:p14="http://schemas.microsoft.com/office/powerpoint/2010/main" val="203187287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698" y="1533690"/>
            <a:ext cx="7387342" cy="16111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588">
              <a:lnSpc>
                <a:spcPts val="6020"/>
              </a:lnSpc>
            </a:pPr>
            <a:r>
              <a:rPr lang="fi-FI" sz="6800" b="1" dirty="0">
                <a:latin typeface="Finlandica Bold" panose="00000800000000000000" pitchFamily="2" charset="0"/>
              </a:rPr>
              <a:t>COMBINACIONES </a:t>
            </a:r>
            <a:endParaRPr lang="en-US" sz="6800" b="1" dirty="0">
              <a:latin typeface="Finlandica Bold" panose="00000800000000000000" pitchFamily="2" charset="0"/>
            </a:endParaRPr>
          </a:p>
          <a:p>
            <a:pPr marL="2355850">
              <a:lnSpc>
                <a:spcPts val="6020"/>
              </a:lnSpc>
            </a:pPr>
            <a:r>
              <a:rPr lang="en-US" sz="6800" b="1" dirty="0">
                <a:latin typeface="Finlandica Bold" panose="00000800000000000000" pitchFamily="2" charset="0"/>
              </a:rPr>
              <a:t>ÚNICAS</a:t>
            </a:r>
          </a:p>
        </p:txBody>
      </p:sp>
    </p:spTree>
    <p:extLst>
      <p:ext uri="{BB962C8B-B14F-4D97-AF65-F5344CB8AC3E}">
        <p14:creationId xmlns:p14="http://schemas.microsoft.com/office/powerpoint/2010/main" val="51880068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92275" y="1737201"/>
            <a:ext cx="6546850" cy="13607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600" b="0" cap="none" dirty="0">
                <a:solidFill>
                  <a:srgbClr val="002EA2"/>
                </a:solidFill>
              </a:rPr>
              <a:t>La fama del diseño finlandés radica en su combinación única de estética, funcionalidad, innovaciones tecnológicas y practicidad para el uso diario.</a:t>
            </a:r>
            <a:endParaRPr lang="en-US" sz="1600" b="0" cap="none" dirty="0">
              <a:solidFill>
                <a:srgbClr val="002EA2"/>
              </a:solidFill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002EA2"/>
              </a:solidFill>
            </a:endParaRPr>
          </a:p>
          <a:p>
            <a:pPr marL="1344613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0" cap="none" dirty="0" err="1">
                <a:solidFill>
                  <a:srgbClr val="002EA2"/>
                </a:solidFill>
              </a:rPr>
              <a:t>Práctico</a:t>
            </a:r>
            <a:r>
              <a:rPr lang="en-US" sz="1600" b="0" cap="none" dirty="0">
                <a:solidFill>
                  <a:srgbClr val="002EA2"/>
                </a:solidFill>
              </a:rPr>
              <a:t> para resolver </a:t>
            </a:r>
            <a:r>
              <a:rPr lang="en-US" sz="1600" b="0" cap="none" dirty="0" err="1">
                <a:solidFill>
                  <a:srgbClr val="002EA2"/>
                </a:solidFill>
              </a:rPr>
              <a:t>problemas</a:t>
            </a:r>
            <a:r>
              <a:rPr lang="en-US" sz="1600" b="0" cap="none" dirty="0">
                <a:solidFill>
                  <a:srgbClr val="002EA2"/>
                </a:solidFill>
              </a:rPr>
              <a:t>.</a:t>
            </a:r>
          </a:p>
          <a:p>
            <a:pPr marL="1344613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0" cap="none" dirty="0" err="1">
                <a:solidFill>
                  <a:srgbClr val="002EA2"/>
                </a:solidFill>
              </a:rPr>
              <a:t>Puntos</a:t>
            </a:r>
            <a:r>
              <a:rPr lang="en-US" sz="1600" b="0" cap="none" dirty="0">
                <a:solidFill>
                  <a:srgbClr val="002EA2"/>
                </a:solidFill>
              </a:rPr>
              <a:t> de vista </a:t>
            </a:r>
            <a:r>
              <a:rPr lang="en-US" sz="1600" b="0" cap="none" dirty="0" err="1">
                <a:solidFill>
                  <a:srgbClr val="002EA2"/>
                </a:solidFill>
              </a:rPr>
              <a:t>ecológicos</a:t>
            </a:r>
            <a:r>
              <a:rPr lang="en-US" sz="1600" b="0" cap="none" dirty="0">
                <a:solidFill>
                  <a:srgbClr val="002EA2"/>
                </a:solidFill>
              </a:rPr>
              <a:t> y </a:t>
            </a:r>
            <a:r>
              <a:rPr lang="en-US" sz="1600" b="0" cap="none" dirty="0" err="1">
                <a:solidFill>
                  <a:srgbClr val="002EA2"/>
                </a:solidFill>
              </a:rPr>
              <a:t>sostenibles</a:t>
            </a:r>
            <a:r>
              <a:rPr lang="en-US" sz="1600" b="0" cap="none" dirty="0">
                <a:solidFill>
                  <a:srgbClr val="002EA2"/>
                </a:solidFill>
              </a:rPr>
              <a:t>.</a:t>
            </a:r>
          </a:p>
          <a:p>
            <a:pPr marL="1344613" indent="-285750">
              <a:lnSpc>
                <a:spcPct val="100000"/>
              </a:lnSpc>
              <a:buFont typeface="Arial" charset="0"/>
              <a:buChar char="•"/>
            </a:pPr>
            <a:endParaRPr lang="en-US" sz="1600" b="0" cap="none" dirty="0">
              <a:solidFill>
                <a:srgbClr val="002EA2"/>
              </a:solidFill>
            </a:endParaRPr>
          </a:p>
          <a:p>
            <a:pPr marL="1344613" indent="-285750">
              <a:lnSpc>
                <a:spcPct val="100000"/>
              </a:lnSpc>
              <a:buFont typeface="Arial" charset="0"/>
              <a:buChar char="•"/>
            </a:pPr>
            <a:endParaRPr lang="en-US" sz="1600" b="0" cap="none" dirty="0">
              <a:solidFill>
                <a:srgbClr val="002EA2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702034" y="1495366"/>
            <a:ext cx="614841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01801" y="3216148"/>
            <a:ext cx="614841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3"/>
          <p:cNvSpPr txBox="1">
            <a:spLocks/>
          </p:cNvSpPr>
          <p:nvPr/>
        </p:nvSpPr>
        <p:spPr>
          <a:xfrm>
            <a:off x="1692275" y="3459062"/>
            <a:ext cx="6264274" cy="7881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Los </a:t>
            </a:r>
            <a:r>
              <a:rPr lang="en-US" sz="1600" b="0" cap="none" dirty="0" err="1">
                <a:solidFill>
                  <a:srgbClr val="002EA2"/>
                </a:solidFill>
              </a:rPr>
              <a:t>finlandeses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están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acostumbrados</a:t>
            </a:r>
            <a:r>
              <a:rPr lang="en-US" sz="1600" b="0" cap="none" dirty="0">
                <a:solidFill>
                  <a:srgbClr val="002EA2"/>
                </a:solidFill>
              </a:rPr>
              <a:t> a </a:t>
            </a:r>
            <a:r>
              <a:rPr lang="en-US" sz="1600" b="0" cap="none" dirty="0" err="1">
                <a:solidFill>
                  <a:srgbClr val="002EA2"/>
                </a:solidFill>
              </a:rPr>
              <a:t>consumir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buen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diseño</a:t>
            </a:r>
            <a:r>
              <a:rPr lang="en-US" sz="1600" b="0" cap="none" dirty="0">
                <a:solidFill>
                  <a:srgbClr val="002EA2"/>
                </a:solidFill>
              </a:rPr>
              <a:t>, </a:t>
            </a:r>
            <a:br>
              <a:rPr lang="en-US" sz="1600" b="0" cap="none" dirty="0">
                <a:solidFill>
                  <a:srgbClr val="002EA2"/>
                </a:solidFill>
              </a:rPr>
            </a:br>
            <a:r>
              <a:rPr lang="en-US" sz="1600" b="0" cap="none" dirty="0">
                <a:solidFill>
                  <a:srgbClr val="002EA2"/>
                </a:solidFill>
              </a:rPr>
              <a:t>el </a:t>
            </a:r>
            <a:r>
              <a:rPr lang="en-US" sz="1600" b="0" cap="none" dirty="0" err="1">
                <a:solidFill>
                  <a:srgbClr val="002EA2"/>
                </a:solidFill>
              </a:rPr>
              <a:t>cual</a:t>
            </a:r>
            <a:r>
              <a:rPr lang="en-US" sz="1600" b="0" cap="none" dirty="0">
                <a:solidFill>
                  <a:srgbClr val="002EA2"/>
                </a:solidFill>
              </a:rPr>
              <a:t> les </a:t>
            </a:r>
            <a:r>
              <a:rPr lang="en-US" sz="1600" b="0" cap="none" dirty="0" err="1">
                <a:solidFill>
                  <a:srgbClr val="002EA2"/>
                </a:solidFill>
              </a:rPr>
              <a:t>hace</a:t>
            </a:r>
            <a:r>
              <a:rPr lang="en-US" sz="1600" b="0" cap="none" dirty="0">
                <a:solidFill>
                  <a:srgbClr val="002EA2"/>
                </a:solidFill>
              </a:rPr>
              <a:t> la </a:t>
            </a:r>
            <a:r>
              <a:rPr lang="en-US" sz="1600" b="0" cap="none" dirty="0" err="1">
                <a:solidFill>
                  <a:srgbClr val="002EA2"/>
                </a:solidFill>
              </a:rPr>
              <a:t>vida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mejor</a:t>
            </a:r>
            <a:r>
              <a:rPr lang="en-US" sz="1600" b="0" cap="none" dirty="0">
                <a:solidFill>
                  <a:srgbClr val="002EA2"/>
                </a:solidFill>
              </a:rPr>
              <a:t> y </a:t>
            </a:r>
            <a:r>
              <a:rPr lang="en-US" sz="1600" b="0" cap="none" dirty="0" err="1">
                <a:solidFill>
                  <a:srgbClr val="002EA2"/>
                </a:solidFill>
              </a:rPr>
              <a:t>más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fácil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en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sus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hogares</a:t>
            </a:r>
            <a:r>
              <a:rPr lang="en-US" sz="1600" b="0" cap="none" dirty="0">
                <a:solidFill>
                  <a:srgbClr val="002EA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99739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6" name="Title 13"/>
          <p:cNvSpPr txBox="1">
            <a:spLocks/>
          </p:cNvSpPr>
          <p:nvPr/>
        </p:nvSpPr>
        <p:spPr>
          <a:xfrm>
            <a:off x="1688522" y="1743075"/>
            <a:ext cx="6141086" cy="3366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Los </a:t>
            </a:r>
            <a:r>
              <a:rPr lang="en-US" sz="1600" b="0" cap="none" dirty="0" err="1">
                <a:solidFill>
                  <a:srgbClr val="002EA2"/>
                </a:solidFill>
              </a:rPr>
              <a:t>diseñadores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finlandeses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tienen</a:t>
            </a:r>
            <a:r>
              <a:rPr lang="en-US" sz="1600" b="0" cap="none" dirty="0">
                <a:solidFill>
                  <a:srgbClr val="002EA2"/>
                </a:solidFill>
              </a:rPr>
              <a:t> un gran </a:t>
            </a:r>
            <a:r>
              <a:rPr lang="en-US" sz="1600" b="0" cap="none" dirty="0" err="1">
                <a:solidFill>
                  <a:srgbClr val="002EA2"/>
                </a:solidFill>
              </a:rPr>
              <a:t>prestigio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mundial</a:t>
            </a:r>
            <a:r>
              <a:rPr lang="en-US" sz="1600" b="0" cap="none" dirty="0">
                <a:solidFill>
                  <a:srgbClr val="002EA2"/>
                </a:solidFill>
              </a:rPr>
              <a:t>.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698281" y="1501240"/>
            <a:ext cx="614841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98048" y="2257465"/>
            <a:ext cx="614841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98048" y="3451514"/>
            <a:ext cx="614841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3"/>
          <p:cNvSpPr txBox="1">
            <a:spLocks/>
          </p:cNvSpPr>
          <p:nvPr/>
        </p:nvSpPr>
        <p:spPr>
          <a:xfrm>
            <a:off x="1688523" y="3679618"/>
            <a:ext cx="5979102" cy="750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es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uno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pocos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países</a:t>
            </a:r>
            <a:r>
              <a:rPr lang="en-US" sz="1600" b="0" cap="none" dirty="0">
                <a:solidFill>
                  <a:srgbClr val="002EA2"/>
                </a:solidFill>
              </a:rPr>
              <a:t> que </a:t>
            </a:r>
            <a:r>
              <a:rPr lang="en-US" sz="1600" b="0" cap="none" dirty="0" err="1">
                <a:solidFill>
                  <a:srgbClr val="002EA2"/>
                </a:solidFill>
              </a:rPr>
              <a:t>tiene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una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política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nacional</a:t>
            </a:r>
            <a:r>
              <a:rPr lang="en-US" sz="1600" b="0" cap="none" dirty="0">
                <a:solidFill>
                  <a:srgbClr val="002EA2"/>
                </a:solidFill>
              </a:rPr>
              <a:t> para el </a:t>
            </a:r>
            <a:r>
              <a:rPr lang="en-US" sz="1600" b="0" cap="none" dirty="0" err="1">
                <a:solidFill>
                  <a:srgbClr val="002EA2"/>
                </a:solidFill>
              </a:rPr>
              <a:t>diseño</a:t>
            </a:r>
            <a:r>
              <a:rPr lang="en-US" sz="1600" b="0" cap="none" dirty="0">
                <a:solidFill>
                  <a:srgbClr val="002EA2"/>
                </a:solidFill>
              </a:rPr>
              <a:t>.</a:t>
            </a:r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1698048" y="2469068"/>
            <a:ext cx="6141087" cy="8644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002EA2"/>
                </a:solidFill>
              </a:rPr>
              <a:t>Las </a:t>
            </a:r>
            <a:r>
              <a:rPr lang="en-US" sz="1600" b="0" cap="none" dirty="0" err="1">
                <a:solidFill>
                  <a:srgbClr val="002EA2"/>
                </a:solidFill>
              </a:rPr>
              <a:t>escuelas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diseño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Finlandia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atraen</a:t>
            </a:r>
            <a:r>
              <a:rPr lang="en-US" sz="1600" b="0" cap="none" dirty="0">
                <a:solidFill>
                  <a:srgbClr val="002EA2"/>
                </a:solidFill>
              </a:rPr>
              <a:t> a </a:t>
            </a:r>
            <a:r>
              <a:rPr lang="en-US" sz="1600" b="0" cap="none" dirty="0" err="1">
                <a:solidFill>
                  <a:srgbClr val="002EA2"/>
                </a:solidFill>
              </a:rPr>
              <a:t>estudiantes</a:t>
            </a:r>
            <a:r>
              <a:rPr lang="en-US" sz="1600" b="0" cap="none" dirty="0">
                <a:solidFill>
                  <a:srgbClr val="002EA2"/>
                </a:solidFill>
              </a:rPr>
              <a:t> de </a:t>
            </a:r>
            <a:r>
              <a:rPr lang="en-US" sz="1600" b="0" cap="none" dirty="0" err="1">
                <a:solidFill>
                  <a:srgbClr val="002EA2"/>
                </a:solidFill>
              </a:rPr>
              <a:t>todo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br>
              <a:rPr lang="en-US" sz="1600" b="0" cap="none" dirty="0">
                <a:solidFill>
                  <a:srgbClr val="002EA2"/>
                </a:solidFill>
              </a:rPr>
            </a:br>
            <a:r>
              <a:rPr lang="en-US" sz="1600" b="0" cap="none" dirty="0">
                <a:solidFill>
                  <a:srgbClr val="002EA2"/>
                </a:solidFill>
              </a:rPr>
              <a:t>el </a:t>
            </a:r>
            <a:r>
              <a:rPr lang="en-US" sz="1600" b="0" cap="none" dirty="0" err="1">
                <a:solidFill>
                  <a:srgbClr val="002EA2"/>
                </a:solidFill>
              </a:rPr>
              <a:t>planeta</a:t>
            </a:r>
            <a:r>
              <a:rPr lang="en-US" sz="1600" b="0" cap="none" dirty="0">
                <a:solidFill>
                  <a:srgbClr val="002EA2"/>
                </a:solidFill>
              </a:rPr>
              <a:t>, lo que genera </a:t>
            </a:r>
            <a:r>
              <a:rPr lang="en-US" sz="1600" b="0" cap="none" dirty="0" err="1">
                <a:solidFill>
                  <a:srgbClr val="002EA2"/>
                </a:solidFill>
              </a:rPr>
              <a:t>buenas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redes</a:t>
            </a:r>
            <a:r>
              <a:rPr lang="en-US" sz="1600" b="0" cap="none" dirty="0">
                <a:solidFill>
                  <a:srgbClr val="002EA2"/>
                </a:solidFill>
              </a:rPr>
              <a:t> para </a:t>
            </a:r>
            <a:r>
              <a:rPr lang="en-US" sz="1600" b="0" cap="none" dirty="0" err="1">
                <a:solidFill>
                  <a:srgbClr val="002EA2"/>
                </a:solidFill>
              </a:rPr>
              <a:t>los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diseñadores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finlandeses</a:t>
            </a:r>
            <a:r>
              <a:rPr lang="en-US" sz="1600" b="0" cap="none" dirty="0">
                <a:solidFill>
                  <a:srgbClr val="002EA2"/>
                </a:solidFill>
              </a:rPr>
              <a:t> y </a:t>
            </a:r>
            <a:r>
              <a:rPr lang="en-US" sz="1600" b="0" cap="none" dirty="0" err="1">
                <a:solidFill>
                  <a:srgbClr val="002EA2"/>
                </a:solidFill>
              </a:rPr>
              <a:t>hace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más</a:t>
            </a:r>
            <a:r>
              <a:rPr lang="en-US" sz="1600" b="0" cap="none" dirty="0">
                <a:solidFill>
                  <a:srgbClr val="002EA2"/>
                </a:solidFill>
              </a:rPr>
              <a:t> </a:t>
            </a:r>
            <a:r>
              <a:rPr lang="en-US" sz="1600" b="0" cap="none" dirty="0" err="1">
                <a:solidFill>
                  <a:srgbClr val="002EA2"/>
                </a:solidFill>
              </a:rPr>
              <a:t>notorio</a:t>
            </a:r>
            <a:r>
              <a:rPr lang="en-US" sz="1600" b="0" cap="none" dirty="0">
                <a:solidFill>
                  <a:srgbClr val="002EA2"/>
                </a:solidFill>
              </a:rPr>
              <a:t> el know how </a:t>
            </a:r>
            <a:r>
              <a:rPr lang="en-US" sz="1600" b="0" cap="none" dirty="0" err="1">
                <a:solidFill>
                  <a:srgbClr val="002EA2"/>
                </a:solidFill>
              </a:rPr>
              <a:t>finlandés</a:t>
            </a:r>
            <a:r>
              <a:rPr lang="en-US" sz="1600" b="0" cap="none" dirty="0">
                <a:solidFill>
                  <a:srgbClr val="002EA2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3366952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leantech_FINLANDICA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MKiekuTaxHTField0_B xmlns="a1c008f6-33d2-4923-912d-85a350b6d2f8">
      <Terms xmlns="http://schemas.microsoft.com/office/infopath/2007/PartnerControls"/>
    </UMKiekuTaxHTField0_B>
    <TaxCatchAll xmlns="68d4c152-df39-49d0-99fc-c2eb8000f528">
      <Value>16</Value>
    </TaxCatchAll>
    <UMContentClassificationTaxHTField0_B xmlns="a1c008f6-33d2-4923-912d-85a350b6d2f8">
      <Terms xmlns="http://schemas.microsoft.com/office/infopath/2007/PartnerControls"/>
    </UMContentClassificationTaxHTField0_B>
    <UMUnitTaxHTField0_B xmlns="a1c008f6-33d2-4923-912d-85a350b6d2f8">
      <Terms xmlns="http://schemas.microsoft.com/office/infopath/2007/PartnerControls"/>
    </UMUnitTaxHTField0_B>
    <TaxKeywordTaxHTField xmlns="68d4c152-df39-49d0-99fc-c2eb8000f52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 Finland LIM</TermName>
          <TermId xmlns="http://schemas.microsoft.com/office/infopath/2007/PartnerControls">d8611e80-4d88-4e3f-9978-f5e2015bda54</TermId>
        </TermInfo>
      </Terms>
    </TaxKeywordTaxHTField>
    <UMEmbassyTaxHTField0_B xmlns="a1c008f6-33d2-4923-912d-85a350b6d2f8">
      <Terms xmlns="http://schemas.microsoft.com/office/infopath/2007/PartnerControls"/>
    </UMEmbassyTaxHTField0_B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ic document" ma:contentTypeID="0x01010028207BABF8E049C7922260085C83CE7C0073B148DEE8D67E458B30FA76169A560F" ma:contentTypeVersion="2" ma:contentTypeDescription="" ma:contentTypeScope="" ma:versionID="7d1682414cfc656567b6680e660bca86">
  <xsd:schema xmlns:xsd="http://www.w3.org/2001/XMLSchema" xmlns:xs="http://www.w3.org/2001/XMLSchema" xmlns:p="http://schemas.microsoft.com/office/2006/metadata/properties" xmlns:ns2="a1c008f6-33d2-4923-912d-85a350b6d2f8" xmlns:ns3="68d4c152-df39-49d0-99fc-c2eb8000f528" targetNamespace="http://schemas.microsoft.com/office/2006/metadata/properties" ma:root="true" ma:fieldsID="ec6ba6a98ffe3a87eba50f469883c413" ns2:_="" ns3:_="">
    <xsd:import namespace="a1c008f6-33d2-4923-912d-85a350b6d2f8"/>
    <xsd:import namespace="68d4c152-df39-49d0-99fc-c2eb8000f528"/>
    <xsd:element name="properties">
      <xsd:complexType>
        <xsd:sequence>
          <xsd:element name="documentManagement">
            <xsd:complexType>
              <xsd:all>
                <xsd:element ref="ns2:UMUnitTaxHTField0_B" minOccurs="0"/>
                <xsd:element ref="ns2:UMContentClassificationTaxHTField0_B" minOccurs="0"/>
                <xsd:element ref="ns3:TaxKeywordTaxHTField" minOccurs="0"/>
                <xsd:element ref="ns3:TaxCatchAll" minOccurs="0"/>
                <xsd:element ref="ns2:UMEmbassyTaxHTField0_B" minOccurs="0"/>
                <xsd:element ref="ns3:TaxCatchAllLabel" minOccurs="0"/>
                <xsd:element ref="ns2:UMKiekuTaxHTField0_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008f6-33d2-4923-912d-85a350b6d2f8" elementFormDefault="qualified">
    <xsd:import namespace="http://schemas.microsoft.com/office/2006/documentManagement/types"/>
    <xsd:import namespace="http://schemas.microsoft.com/office/infopath/2007/PartnerControls"/>
    <xsd:element name="UMUnitTaxHTField0_B" ma:index="8" nillable="true" ma:taxonomy="true" ma:internalName="UMUnitTaxHTField0" ma:taxonomyFieldName="UMUnit" ma:displayName="Units and Organizations" ma:fieldId="{de110bbb-309f-42e4-b6c0-8a7466d6e589}" ma:taxonomyMulti="true" ma:sspId="d27bd7a4-e460-4fbe-8186-4ee3f394ea36" ma:termSetId="d456a4f5-1553-4366-8057-aacf9e331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ContentClassificationTaxHTField0_B" ma:index="10" nillable="true" ma:taxonomy="true" ma:internalName="UMContentClassificationTaxHTField0_B" ma:taxonomyFieldName="UMContentClassification" ma:displayName="Content Classification" ma:fieldId="{032a78cb-77a5-44e3-9f7a-ddfe8105d47e}" ma:taxonomyMulti="true" ma:sspId="d27bd7a4-e460-4fbe-8186-4ee3f394ea36" ma:termSetId="887e002f-30b5-46e6-8c13-b8303070d4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EmbassyTaxHTField0_B" ma:index="15" nillable="true" ma:taxonomy="true" ma:internalName="UMEmbassyTaxHTField0_B" ma:taxonomyFieldName="UMEmbassy" ma:displayName="Embassy" ma:fieldId="{f15e76ed-559b-4f7d-bb90-55fbe3771c36}" ma:taxonomyMulti="true" ma:sspId="d27bd7a4-e460-4fbe-8186-4ee3f394ea36" ma:termSetId="4f643975-0edc-47ca-b243-1057080a21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MKiekuTaxHTField0_B" ma:index="18" nillable="true" ma:taxonomy="true" ma:internalName="UMKiekuTaxHTField0_B" ma:taxonomyFieldName="UMKieku" ma:displayName="Core Activity" ma:fieldId="{7149eb66-34d0-4939-bce8-d2b70b033c96}" ma:taxonomyMulti="true" ma:sspId="d27bd7a4-e460-4fbe-8186-4ee3f394ea36" ma:termSetId="9e9cc3cd-d849-4a06-be80-00657131b80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4c152-df39-49d0-99fc-c2eb8000f52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Keywords" ma:fieldId="{23f27201-bee3-471e-b2e7-b64fd8b7ca38}" ma:taxonomyMulti="true" ma:sspId="d27bd7a4-e460-4fbe-8186-4ee3f394ea3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c7b909c-b954-40e6-a78f-56ab3edb3316}" ma:internalName="TaxCatchAll" ma:showField="CatchAllData" ma:web="68d4c152-df39-49d0-99fc-c2eb8000f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c7b909c-b954-40e6-a78f-56ab3edb3316}" ma:internalName="TaxCatchAllLabel" ma:readOnly="true" ma:showField="CatchAllDataLabel" ma:web="68d4c152-df39-49d0-99fc-c2eb8000f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54D486-47D4-4592-A38F-FD314E4A6322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68d4c152-df39-49d0-99fc-c2eb8000f528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1c008f6-33d2-4923-912d-85a350b6d2f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DC9359-1D83-4E39-B55A-3E89E1609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008f6-33d2-4923-912d-85a350b6d2f8"/>
    <ds:schemaRef ds:uri="68d4c152-df39-49d0-99fc-c2eb8000f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1DFE7B-2404-4E59-AD84-6E9B47D49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Cleantech_FINLANDICA</Template>
  <TotalTime>2298</TotalTime>
  <Words>337</Words>
  <Application>Microsoft Office PowerPoint</Application>
  <PresentationFormat>On-screen Show (16:9)</PresentationFormat>
  <Paragraphs>70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Finlandica</vt:lpstr>
      <vt:lpstr>Finlandica Bold</vt:lpstr>
      <vt:lpstr>Cleantech_FINLANDICA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Foro Finlandés de Diseño  www.designforum.fi   Asociación Finlandesa de Diseñadores Ornamo  www.cmi.fi/en/  Museo del Diseño www.designmuseum.fi    Universidad Aalto www.aalto.fi   Grafia − Asociacion de Diseñadores de Comunicación Visual en Finland  www.grafia.fi   Helsinki Ditrito del Diseño  www.designdistrict.fi    </vt:lpstr>
      <vt:lpstr>PowerPoint Presentation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vnkbrandm</dc:creator>
  <cp:keywords>Team Finland LIM</cp:keywords>
  <cp:lastModifiedBy>Jukka Riipinen</cp:lastModifiedBy>
  <cp:revision>134</cp:revision>
  <cp:lastPrinted>2015-11-24T12:41:11Z</cp:lastPrinted>
  <dcterms:created xsi:type="dcterms:W3CDTF">2015-10-23T08:22:03Z</dcterms:created>
  <dcterms:modified xsi:type="dcterms:W3CDTF">2016-05-24T06:13:41Z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0x01010028207BABF8E049C7922260085C83CE7C0073B148DEE8D67E458B30FA76169A560F</vt:lpwstr>
  </property>
  <property fmtid="{D5CDD505-2E9C-101B-9397-08002B2CF9AE}" pid="3" name="TaxKeyword">
    <vt:lpwstr>16;#Team Finland LIM|d8611e80-4d88-4e3f-9978-f5e2015bda54</vt:lpwstr>
  </property>
  <property fmtid="{D5CDD505-2E9C-101B-9397-08002B2CF9AE}" pid="4" name="UMUnit">
    <vt:lpwstr/>
  </property>
  <property fmtid="{D5CDD505-2E9C-101B-9397-08002B2CF9AE}" pid="5" name="UMContentClassification">
    <vt:lpwstr/>
  </property>
  <property fmtid="{D5CDD505-2E9C-101B-9397-08002B2CF9AE}" pid="6" name="UMEmbassy">
    <vt:lpwstr/>
  </property>
  <property fmtid="{D5CDD505-2E9C-101B-9397-08002B2CF9AE}" pid="7" name="UMKieku">
    <vt:lpwstr/>
  </property>
</Properties>
</file>