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9" r:id="rId5"/>
    <p:sldId id="280" r:id="rId6"/>
    <p:sldId id="261" r:id="rId7"/>
    <p:sldId id="258" r:id="rId8"/>
    <p:sldId id="292" r:id="rId9"/>
    <p:sldId id="288" r:id="rId10"/>
    <p:sldId id="273" r:id="rId11"/>
    <p:sldId id="293" r:id="rId12"/>
    <p:sldId id="294" r:id="rId13"/>
    <p:sldId id="289" r:id="rId14"/>
    <p:sldId id="297" r:id="rId15"/>
    <p:sldId id="296" r:id="rId16"/>
    <p:sldId id="284" r:id="rId17"/>
    <p:sldId id="285" r:id="rId18"/>
    <p:sldId id="286" r:id="rId19"/>
    <p:sldId id="295" r:id="rId20"/>
    <p:sldId id="278" r:id="rId21"/>
    <p:sldId id="272" r:id="rId2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0" userDrawn="1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1098" userDrawn="1">
          <p15:clr>
            <a:srgbClr val="A4A3A4"/>
          </p15:clr>
        </p15:guide>
        <p15:guide id="7" orient="horz" pos="1824" userDrawn="1">
          <p15:clr>
            <a:srgbClr val="A4A3A4"/>
          </p15:clr>
        </p15:guide>
        <p15:guide id="8" pos="2857" userDrawn="1">
          <p15:clr>
            <a:srgbClr val="A4A3A4"/>
          </p15:clr>
        </p15:guide>
        <p15:guide id="9" pos="317" userDrawn="1">
          <p15:clr>
            <a:srgbClr val="A4A3A4"/>
          </p15:clr>
        </p15:guide>
        <p15:guide id="10" pos="5465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  <p15:guide id="15" pos="113" userDrawn="1">
          <p15:clr>
            <a:srgbClr val="A4A3A4"/>
          </p15:clr>
        </p15:guide>
        <p15:guide id="16" orient="horz" pos="421">
          <p15:clr>
            <a:srgbClr val="A4A3A4"/>
          </p15:clr>
        </p15:guide>
        <p15:guide id="17" orient="horz" pos="3026" userDrawn="1">
          <p15:clr>
            <a:srgbClr val="A4A3A4"/>
          </p15:clr>
        </p15:guide>
        <p15:guide id="19" orient="horz" pos="2164" userDrawn="1">
          <p15:clr>
            <a:srgbClr val="A4A3A4"/>
          </p15:clr>
        </p15:guide>
        <p15:guide id="20" pos="5445">
          <p15:clr>
            <a:srgbClr val="A4A3A4"/>
          </p15:clr>
        </p15:guide>
        <p15:guide id="21">
          <p15:clr>
            <a:srgbClr val="A4A3A4"/>
          </p15:clr>
        </p15:guide>
        <p15:guide id="22" pos="3288" userDrawn="1">
          <p15:clr>
            <a:srgbClr val="A4A3A4"/>
          </p15:clr>
        </p15:guide>
        <p15:guide id="24" orient="horz" pos="940" userDrawn="1">
          <p15:clr>
            <a:srgbClr val="A4A3A4"/>
          </p15:clr>
        </p15:guide>
        <p15:guide id="25" orient="horz" pos="78" userDrawn="1">
          <p15:clr>
            <a:srgbClr val="A4A3A4"/>
          </p15:clr>
        </p15:guide>
        <p15:guide id="28" pos="4828">
          <p15:clr>
            <a:srgbClr val="A4A3A4"/>
          </p15:clr>
        </p15:guide>
        <p15:guide id="29" pos="10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3"/>
    <p:restoredTop sz="94585"/>
  </p:normalViewPr>
  <p:slideViewPr>
    <p:cSldViewPr snapToGrid="0" showGuides="1">
      <p:cViewPr>
        <p:scale>
          <a:sx n="100" d="100"/>
          <a:sy n="100" d="100"/>
        </p:scale>
        <p:origin x="2040" y="1608"/>
      </p:cViewPr>
      <p:guideLst>
        <p:guide orient="horz" pos="1280"/>
        <p:guide orient="horz" pos="305"/>
        <p:guide orient="horz" pos="2754"/>
        <p:guide orient="horz" pos="531"/>
        <p:guide orient="horz" pos="1098"/>
        <p:guide orient="horz" pos="1824"/>
        <p:guide pos="2857"/>
        <p:guide pos="317"/>
        <p:guide pos="5465"/>
        <p:guide pos="3787"/>
        <p:guide pos="4604"/>
        <p:guide pos="113"/>
        <p:guide orient="horz" pos="421"/>
        <p:guide orient="horz" pos="3026"/>
        <p:guide orient="horz" pos="2164"/>
        <p:guide pos="5445"/>
        <p:guide/>
        <p:guide pos="3288"/>
        <p:guide orient="horz" pos="940"/>
        <p:guide orient="horz" pos="78"/>
        <p:guide pos="4828"/>
        <p:guide pos="10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1.6.2016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1.6.2016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04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8D87-792F-44FE-917F-55D6F5EBEDBE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41DCF-D5F4-4E43-8C2C-C70BB35AB576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534A-82BA-43EF-85BA-39014B8D1C08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6A2-9FE4-4A50-AC8B-B1C2C961692E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A12-40A6-4032-99EB-447498FF4D56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DA46-9128-400C-B5D8-F41101777ADF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C05-94FE-437E-9EC4-37C602D5DA31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2CEE-7E8B-4AB9-8DE0-BC7090A0093C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51E5-5EE7-4F57-867B-FB1C03E0E74B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AFDF39-C0B1-4FAC-BB3C-A2E574DED28E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BBA03-3680-4F6E-895A-5221D452C7BB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CDB-E9DB-499A-9DA2-7C19FAF3FF2F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88C1-6125-48BF-98AF-32779A1FE88A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20" y="138593"/>
            <a:ext cx="1618262" cy="10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CB7B13-89BC-41FB-93D0-214E69DA4CB6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39A1-BBF3-490D-BC8A-5DB3046F149A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F3E232-EB52-4063-9ACF-7BBB1BDF4DD0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C662ACCE-6259-4209-AAC4-49BADFABDA9F}" type="datetime1">
              <a:rPr lang="fi-FI" noProof="0" smtClean="0"/>
              <a:pPr/>
              <a:t>1.6.2016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20" y="138593"/>
            <a:ext cx="1618262" cy="10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st pictur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347014" y="1106772"/>
            <a:ext cx="8796986" cy="31386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4288" defTabSz="635000">
              <a:lnSpc>
                <a:spcPts val="6020"/>
              </a:lnSpc>
            </a:pPr>
            <a:r>
              <a:rPr lang="en-US" sz="6800" dirty="0"/>
              <a:t>                 FINLANDIA,</a:t>
            </a:r>
          </a:p>
          <a:p>
            <a:pPr marL="14288" defTabSz="635000">
              <a:lnSpc>
                <a:spcPts val="6020"/>
              </a:lnSpc>
            </a:pPr>
            <a:r>
              <a:rPr lang="en-US" sz="6800" dirty="0"/>
              <a:t>EL PEQUEÑO </a:t>
            </a:r>
            <a:r>
              <a:rPr lang="en-US" sz="6800" b="1" dirty="0">
                <a:latin typeface="Finlandica Bold" panose="00000800000000000000" pitchFamily="2" charset="0"/>
              </a:rPr>
              <a:t>GRAN</a:t>
            </a:r>
            <a:endParaRPr lang="en-US" sz="6800" dirty="0">
              <a:latin typeface="Finlandica Bold" panose="00000800000000000000" pitchFamily="2" charset="0"/>
            </a:endParaRPr>
          </a:p>
          <a:p>
            <a:pPr marL="14288" defTabSz="635000">
              <a:lnSpc>
                <a:spcPts val="6020"/>
              </a:lnSpc>
            </a:pPr>
            <a:r>
              <a:rPr lang="en-US" sz="6800" dirty="0"/>
              <a:t>PAÍS DE LA</a:t>
            </a:r>
          </a:p>
          <a:p>
            <a:pPr marL="1968500" defTabSz="3048000">
              <a:lnSpc>
                <a:spcPts val="6020"/>
              </a:lnSpc>
            </a:pPr>
            <a:r>
              <a:rPr lang="en-US" sz="6800" dirty="0">
                <a:latin typeface="Finlandica Bold" panose="00000800000000000000" pitchFamily="2" charset="0"/>
                <a:ea typeface="Finlandica" charset="0"/>
                <a:cs typeface="Finlandica" charset="0"/>
              </a:rPr>
              <a:t> ARQUITECTURA</a:t>
            </a: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noProof="0" dirty="0"/>
              <a:t>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20" y="138593"/>
            <a:ext cx="1618262" cy="10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783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3rd picture : Tuomas Uusheim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 b="1096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985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554288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800" cap="none" spc="250">
                <a:solidFill>
                  <a:srgbClr val="FFFFFF"/>
                </a:solidFill>
                <a:latin typeface="+mj-lt"/>
              </a:rPr>
              <a:t>Credit: Tuomas Uusheimo</a:t>
            </a:r>
          </a:p>
        </p:txBody>
      </p:sp>
    </p:spTree>
    <p:extLst>
      <p:ext uri="{BB962C8B-B14F-4D97-AF65-F5344CB8AC3E}">
        <p14:creationId xmlns:p14="http://schemas.microsoft.com/office/powerpoint/2010/main" val="242320866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3105" y="2049435"/>
            <a:ext cx="33488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>
                <a:latin typeface="Finlandica Bold" panose="00000800000000000000" pitchFamily="2" charset="0"/>
              </a:rPr>
              <a:t>3,000</a:t>
            </a:r>
            <a:endParaRPr lang="en-US" sz="6600" b="1" dirty="0">
              <a:latin typeface="Finlandica"/>
              <a:cs typeface="Finland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766" y="3352551"/>
            <a:ext cx="344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err="1"/>
              <a:t>Alredeor</a:t>
            </a:r>
            <a:r>
              <a:rPr lang="en-US" sz="1400" dirty="0"/>
              <a:t> de 3,000 personas </a:t>
            </a:r>
            <a:r>
              <a:rPr lang="en-US" sz="1400" dirty="0" err="1"/>
              <a:t>trabajan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 err="1"/>
              <a:t>en</a:t>
            </a:r>
            <a:r>
              <a:rPr lang="en-US" sz="1400" dirty="0"/>
              <a:t> el sector de </a:t>
            </a:r>
            <a:r>
              <a:rPr lang="en-US" sz="1400" dirty="0" err="1"/>
              <a:t>arquitectura</a:t>
            </a:r>
            <a:r>
              <a:rPr lang="en-US" sz="1400" dirty="0"/>
              <a:t> de </a:t>
            </a:r>
            <a:r>
              <a:rPr lang="en-US" sz="1400" dirty="0" err="1"/>
              <a:t>Finlandia</a:t>
            </a:r>
            <a:r>
              <a:rPr lang="en-US" sz="1400" dirty="0"/>
              <a:t>, con </a:t>
            </a:r>
            <a:r>
              <a:rPr lang="en-US" sz="1400" dirty="0" err="1"/>
              <a:t>unos</a:t>
            </a:r>
            <a:r>
              <a:rPr lang="en-US" sz="1400" dirty="0"/>
              <a:t> 500 </a:t>
            </a:r>
            <a:r>
              <a:rPr lang="en-US" sz="1400" dirty="0" err="1"/>
              <a:t>socios</a:t>
            </a:r>
            <a:r>
              <a:rPr lang="en-US" sz="1400" dirty="0"/>
              <a:t> y 1,500 </a:t>
            </a:r>
            <a:r>
              <a:rPr lang="en-US" sz="1400" dirty="0" err="1"/>
              <a:t>empleados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compañías</a:t>
            </a:r>
            <a:r>
              <a:rPr lang="en-US" sz="1400" dirty="0"/>
              <a:t> </a:t>
            </a:r>
            <a:r>
              <a:rPr lang="en-US" sz="1400" dirty="0" err="1"/>
              <a:t>privadas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20680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55317" y="3212480"/>
            <a:ext cx="3246647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648085" y="1434517"/>
            <a:ext cx="5209916" cy="5664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Finlandica Bold" panose="00000800000000000000" pitchFamily="2" charset="0"/>
              </a:rPr>
              <a:t>UNA INDUSTRIA FLORECIENTE</a:t>
            </a:r>
          </a:p>
        </p:txBody>
      </p:sp>
    </p:spTree>
    <p:extLst>
      <p:ext uri="{BB962C8B-B14F-4D97-AF65-F5344CB8AC3E}">
        <p14:creationId xmlns:p14="http://schemas.microsoft.com/office/powerpoint/2010/main" val="40660777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62304" y="3356373"/>
            <a:ext cx="3184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err="1"/>
              <a:t>En</a:t>
            </a:r>
            <a:r>
              <a:rPr lang="en-US" sz="1400" dirty="0"/>
              <a:t> 2013 el </a:t>
            </a:r>
            <a:r>
              <a:rPr lang="en-US" sz="1400" dirty="0" err="1"/>
              <a:t>volumen</a:t>
            </a:r>
            <a:r>
              <a:rPr lang="en-US" sz="1400" dirty="0"/>
              <a:t> de </a:t>
            </a:r>
            <a:r>
              <a:rPr lang="en-US" sz="1400" dirty="0" err="1"/>
              <a:t>negocio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total </a:t>
            </a:r>
            <a:r>
              <a:rPr lang="en-US" sz="1400" dirty="0" err="1"/>
              <a:t>fue</a:t>
            </a:r>
            <a:r>
              <a:rPr lang="en-US" sz="1400" dirty="0"/>
              <a:t> de </a:t>
            </a:r>
            <a:r>
              <a:rPr lang="en-US" sz="1400" dirty="0" err="1"/>
              <a:t>alredeor</a:t>
            </a:r>
            <a:r>
              <a:rPr lang="en-US" sz="1400" dirty="0"/>
              <a:t> de 165 </a:t>
            </a:r>
            <a:r>
              <a:rPr lang="en-US" sz="1400" dirty="0" err="1"/>
              <a:t>millones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de euros.  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54609" y="3210874"/>
            <a:ext cx="30924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10818" y="2035874"/>
            <a:ext cx="32171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>
                <a:latin typeface="Finlandica Bold" panose="00000800000000000000" pitchFamily="2" charset="0"/>
              </a:rPr>
              <a:t>165</a:t>
            </a:r>
            <a:r>
              <a:rPr lang="en-US" sz="4800">
                <a:latin typeface="Finlandica Bold" panose="00000800000000000000" pitchFamily="2" charset="0"/>
              </a:rPr>
              <a:t>mill</a:t>
            </a:r>
            <a:r>
              <a:rPr lang="en-US" sz="4800" dirty="0">
                <a:latin typeface="Finlandica Bold" panose="00000800000000000000" pitchFamily="2" charset="0"/>
              </a:rPr>
              <a:t>€</a:t>
            </a:r>
            <a:endParaRPr lang="en-US" sz="4800" b="1" dirty="0">
              <a:latin typeface="Finlandica"/>
              <a:cs typeface="Finland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4270" y="3350940"/>
            <a:ext cx="3184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Las </a:t>
            </a:r>
            <a:r>
              <a:rPr lang="en-US" sz="1400" dirty="0" err="1"/>
              <a:t>firmas</a:t>
            </a:r>
            <a:r>
              <a:rPr lang="en-US" sz="1400" dirty="0"/>
              <a:t> de </a:t>
            </a:r>
            <a:r>
              <a:rPr lang="en-US" sz="1400" dirty="0" err="1"/>
              <a:t>arquitectura</a:t>
            </a:r>
            <a:r>
              <a:rPr lang="en-US" sz="1400" dirty="0"/>
              <a:t> son </a:t>
            </a:r>
            <a:r>
              <a:rPr lang="en-US" sz="1400" dirty="0" err="1"/>
              <a:t>responsables</a:t>
            </a:r>
            <a:r>
              <a:rPr lang="en-US" sz="1400" dirty="0"/>
              <a:t> de </a:t>
            </a:r>
            <a:r>
              <a:rPr lang="en-US" sz="1400" dirty="0" err="1"/>
              <a:t>unos</a:t>
            </a:r>
            <a:r>
              <a:rPr lang="en-US" sz="1400" dirty="0"/>
              <a:t> 7.5 </a:t>
            </a:r>
            <a:r>
              <a:rPr lang="en-US" sz="1400" dirty="0" err="1"/>
              <a:t>millones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de euros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exportaciones</a:t>
            </a:r>
            <a:r>
              <a:rPr lang="en-US" sz="1400" dirty="0"/>
              <a:t> </a:t>
            </a:r>
            <a:r>
              <a:rPr lang="en-US" sz="1400" dirty="0" err="1"/>
              <a:t>por</a:t>
            </a:r>
            <a:r>
              <a:rPr lang="en-US" sz="1400" dirty="0"/>
              <a:t> </a:t>
            </a:r>
            <a:r>
              <a:rPr lang="en-US" sz="1400" dirty="0" err="1"/>
              <a:t>año</a:t>
            </a:r>
            <a:r>
              <a:rPr lang="en-US" sz="1400" dirty="0"/>
              <a:t>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231927" y="3210874"/>
            <a:ext cx="289333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11037" y="2035876"/>
            <a:ext cx="31989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Finlandica Bold" panose="00000800000000000000" pitchFamily="2" charset="0"/>
              </a:rPr>
              <a:t>7.5</a:t>
            </a:r>
            <a:r>
              <a:rPr lang="en-US" sz="4800" dirty="0">
                <a:latin typeface="Finlandica Bold" panose="00000800000000000000" pitchFamily="2" charset="0"/>
              </a:rPr>
              <a:t>mill€</a:t>
            </a:r>
            <a:endParaRPr lang="en-US" sz="4800" b="1" dirty="0">
              <a:latin typeface="Finlandica"/>
              <a:cs typeface="Finlandica"/>
            </a:endParaRPr>
          </a:p>
        </p:txBody>
      </p:sp>
    </p:spTree>
    <p:extLst>
      <p:ext uri="{BB962C8B-B14F-4D97-AF65-F5344CB8AC3E}">
        <p14:creationId xmlns:p14="http://schemas.microsoft.com/office/powerpoint/2010/main" val="877621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6" name="Title 13"/>
          <p:cNvSpPr txBox="1">
            <a:spLocks/>
          </p:cNvSpPr>
          <p:nvPr/>
        </p:nvSpPr>
        <p:spPr>
          <a:xfrm>
            <a:off x="1655764" y="2702082"/>
            <a:ext cx="6219274" cy="2366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 err="1">
                <a:solidFill>
                  <a:srgbClr val="002EA2"/>
                </a:solidFill>
              </a:rPr>
              <a:t>Lahdelma</a:t>
            </a:r>
            <a:r>
              <a:rPr lang="en-US" sz="1600" b="0" cap="none" dirty="0">
                <a:solidFill>
                  <a:srgbClr val="002EA2"/>
                </a:solidFill>
              </a:rPr>
              <a:t> &amp; </a:t>
            </a:r>
            <a:r>
              <a:rPr lang="en-US" sz="1600" b="0" cap="none" dirty="0" err="1">
                <a:solidFill>
                  <a:srgbClr val="002EA2"/>
                </a:solidFill>
              </a:rPr>
              <a:t>Mahlamäki</a:t>
            </a:r>
            <a:r>
              <a:rPr lang="en-US" sz="1600" b="0" cap="none" dirty="0">
                <a:solidFill>
                  <a:srgbClr val="002EA2"/>
                </a:solidFill>
              </a:rPr>
              <a:t> Architects, </a:t>
            </a:r>
            <a:r>
              <a:rPr lang="en-US" sz="1600" b="0" cap="none" dirty="0" err="1">
                <a:solidFill>
                  <a:srgbClr val="002EA2"/>
                </a:solidFill>
              </a:rPr>
              <a:t>Museo</a:t>
            </a:r>
            <a:r>
              <a:rPr lang="en-US" sz="1600" b="0" cap="none" dirty="0">
                <a:solidFill>
                  <a:srgbClr val="002EA2"/>
                </a:solidFill>
              </a:rPr>
              <a:t> de la </a:t>
            </a:r>
            <a:r>
              <a:rPr lang="en-US" sz="1600" b="0" cap="none" dirty="0" err="1">
                <a:solidFill>
                  <a:srgbClr val="002EA2"/>
                </a:solidFill>
              </a:rPr>
              <a:t>Historia</a:t>
            </a:r>
            <a:r>
              <a:rPr lang="en-US" sz="1600" b="0" cap="none" dirty="0">
                <a:solidFill>
                  <a:srgbClr val="002EA2"/>
                </a:solidFill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Judíos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Polacos</a:t>
            </a:r>
            <a:r>
              <a:rPr lang="en-US" sz="1600" b="0" cap="none" dirty="0">
                <a:solidFill>
                  <a:srgbClr val="002EA2"/>
                </a:solidFill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</a:rPr>
              <a:t>Varsovia</a:t>
            </a:r>
            <a:r>
              <a:rPr lang="en-US" sz="1600" b="0" cap="none" dirty="0">
                <a:solidFill>
                  <a:srgbClr val="002EA2"/>
                </a:solidFill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</a:rPr>
              <a:t>Polonia</a:t>
            </a:r>
            <a:r>
              <a:rPr lang="en-US" sz="1600" b="0" cap="none" dirty="0">
                <a:solidFill>
                  <a:srgbClr val="002EA2"/>
                </a:solidFill>
              </a:rPr>
              <a:t> (2005/2013)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ALA </a:t>
            </a:r>
            <a:r>
              <a:rPr lang="en-US" sz="1600" b="0" cap="none" dirty="0" err="1">
                <a:solidFill>
                  <a:srgbClr val="002EA2"/>
                </a:solidFill>
              </a:rPr>
              <a:t>Aarchitects</a:t>
            </a:r>
            <a:r>
              <a:rPr lang="en-US" sz="1600" b="0" cap="none" dirty="0">
                <a:solidFill>
                  <a:srgbClr val="002EA2"/>
                </a:solidFill>
              </a:rPr>
              <a:t>, Centro de </a:t>
            </a:r>
            <a:r>
              <a:rPr lang="en-US" sz="1600" b="0" cap="none" dirty="0" err="1">
                <a:solidFill>
                  <a:srgbClr val="002EA2"/>
                </a:solidFill>
              </a:rPr>
              <a:t>Artes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Escénicas</a:t>
            </a:r>
            <a:r>
              <a:rPr lang="en-US" sz="1600" b="0" cap="none" dirty="0">
                <a:solidFill>
                  <a:srgbClr val="002EA2"/>
                </a:solidFill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</a:rPr>
              <a:t>Kilden</a:t>
            </a:r>
            <a:r>
              <a:rPr lang="en-US" sz="1600" b="0" cap="none" dirty="0">
                <a:solidFill>
                  <a:srgbClr val="002EA2"/>
                </a:solidFill>
              </a:rPr>
              <a:t>, Kristiansand, </a:t>
            </a:r>
            <a:r>
              <a:rPr lang="en-US" sz="1600" b="0" cap="none" dirty="0" err="1">
                <a:solidFill>
                  <a:srgbClr val="002EA2"/>
                </a:solidFill>
              </a:rPr>
              <a:t>Noruega</a:t>
            </a:r>
            <a:r>
              <a:rPr lang="en-US" sz="1600" b="0" cap="none" dirty="0">
                <a:solidFill>
                  <a:srgbClr val="002EA2"/>
                </a:solidFill>
              </a:rPr>
              <a:t> (2005/2012); </a:t>
            </a:r>
            <a:r>
              <a:rPr lang="en-US" sz="1600" b="0" cap="none" dirty="0" err="1">
                <a:solidFill>
                  <a:srgbClr val="002EA2"/>
                </a:solidFill>
              </a:rPr>
              <a:t>Biblioteca</a:t>
            </a:r>
            <a:r>
              <a:rPr lang="en-US" sz="1600" b="0" cap="none" dirty="0">
                <a:solidFill>
                  <a:srgbClr val="002EA2"/>
                </a:solidFill>
              </a:rPr>
              <a:t> Central de Helsinki, </a:t>
            </a:r>
            <a:r>
              <a:rPr lang="en-US" sz="1600" b="0" cap="none" dirty="0" err="1">
                <a:solidFill>
                  <a:srgbClr val="002EA2"/>
                </a:solidFill>
              </a:rPr>
              <a:t>Finlandia</a:t>
            </a:r>
            <a:r>
              <a:rPr lang="en-US" sz="1600" b="0" cap="none" dirty="0">
                <a:solidFill>
                  <a:srgbClr val="002EA2"/>
                </a:solidFill>
              </a:rPr>
              <a:t> (2013-)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JKMM Architects, </a:t>
            </a:r>
            <a:r>
              <a:rPr lang="en-US" sz="1600" b="0" cap="none" dirty="0" err="1">
                <a:solidFill>
                  <a:srgbClr val="002EA2"/>
                </a:solidFill>
              </a:rPr>
              <a:t>Biblioteca</a:t>
            </a:r>
            <a:r>
              <a:rPr lang="en-US" sz="1600" b="0" cap="none" dirty="0">
                <a:solidFill>
                  <a:srgbClr val="002EA2"/>
                </a:solidFill>
              </a:rPr>
              <a:t> de la Ciudad de </a:t>
            </a:r>
            <a:r>
              <a:rPr lang="en-US" sz="1600" b="0" cap="none" dirty="0" err="1">
                <a:solidFill>
                  <a:srgbClr val="002EA2"/>
                </a:solidFill>
              </a:rPr>
              <a:t>Seinäjoki</a:t>
            </a:r>
            <a:r>
              <a:rPr lang="en-US" sz="1600" b="0" cap="none" dirty="0">
                <a:solidFill>
                  <a:srgbClr val="002EA2"/>
                </a:solidFill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</a:rPr>
              <a:t>Finlandia</a:t>
            </a:r>
            <a:r>
              <a:rPr lang="en-US" sz="1600" b="0" cap="none" dirty="0">
                <a:solidFill>
                  <a:srgbClr val="002EA2"/>
                </a:solidFill>
              </a:rPr>
              <a:t> 2008/2012); </a:t>
            </a:r>
            <a:r>
              <a:rPr lang="en-US" sz="1600" b="0" cap="none" dirty="0" err="1">
                <a:solidFill>
                  <a:srgbClr val="002EA2"/>
                </a:solidFill>
              </a:rPr>
              <a:t>Biblioteca</a:t>
            </a:r>
            <a:r>
              <a:rPr lang="en-US" sz="1600" b="0" cap="none" dirty="0">
                <a:solidFill>
                  <a:srgbClr val="002EA2"/>
                </a:solidFill>
              </a:rPr>
              <a:t> Central de Turku, </a:t>
            </a:r>
            <a:r>
              <a:rPr lang="en-US" sz="1600" b="0" cap="none" dirty="0" err="1">
                <a:solidFill>
                  <a:srgbClr val="002EA2"/>
                </a:solidFill>
              </a:rPr>
              <a:t>Finlandia</a:t>
            </a:r>
            <a:r>
              <a:rPr lang="en-US" sz="1600" b="0" cap="none" dirty="0">
                <a:solidFill>
                  <a:srgbClr val="002EA2"/>
                </a:solidFill>
              </a:rPr>
              <a:t> (1998/2007)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53748" y="1410142"/>
            <a:ext cx="6696595" cy="1203935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ÉXITOS RECIENTES EN CONCURSOS ARQUITECTÓNICOS EN FINLANDIA Y </a:t>
            </a:r>
            <a:br>
              <a:rPr lang="en-US" sz="2400" dirty="0">
                <a:solidFill>
                  <a:srgbClr val="002EA2"/>
                </a:solidFill>
                <a:latin typeface="Finlandica Bold" panose="00000800000000000000" pitchFamily="2" charset="0"/>
              </a:rPr>
            </a:br>
            <a:r>
              <a:rPr lang="en-US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EN EL EXTERIOR</a:t>
            </a:r>
          </a:p>
        </p:txBody>
      </p:sp>
    </p:spTree>
    <p:extLst>
      <p:ext uri="{BB962C8B-B14F-4D97-AF65-F5344CB8AC3E}">
        <p14:creationId xmlns:p14="http://schemas.microsoft.com/office/powerpoint/2010/main" val="135497918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6" name="Title 13"/>
          <p:cNvSpPr txBox="1">
            <a:spLocks/>
          </p:cNvSpPr>
          <p:nvPr/>
        </p:nvSpPr>
        <p:spPr>
          <a:xfrm>
            <a:off x="1655763" y="1810040"/>
            <a:ext cx="6153150" cy="29937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 err="1">
                <a:solidFill>
                  <a:srgbClr val="002EA2"/>
                </a:solidFill>
              </a:rPr>
              <a:t>Anttinen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Oiva</a:t>
            </a:r>
            <a:r>
              <a:rPr lang="en-US" sz="1600" b="0" cap="none" dirty="0">
                <a:solidFill>
                  <a:srgbClr val="002EA2"/>
                </a:solidFill>
              </a:rPr>
              <a:t> Architects, “</a:t>
            </a:r>
            <a:r>
              <a:rPr lang="en-US" sz="1600" b="0" cap="none" dirty="0" err="1">
                <a:solidFill>
                  <a:srgbClr val="002EA2"/>
                </a:solidFill>
              </a:rPr>
              <a:t>Kaisa</a:t>
            </a:r>
            <a:r>
              <a:rPr lang="en-US" sz="1600" b="0" cap="none" dirty="0">
                <a:solidFill>
                  <a:srgbClr val="002EA2"/>
                </a:solidFill>
              </a:rPr>
              <a:t> House”, </a:t>
            </a:r>
            <a:r>
              <a:rPr lang="en-US" sz="1600" b="0" cap="none" dirty="0" err="1">
                <a:solidFill>
                  <a:srgbClr val="002EA2"/>
                </a:solidFill>
              </a:rPr>
              <a:t>Biblioteca</a:t>
            </a:r>
            <a:r>
              <a:rPr lang="en-US" sz="1600" b="0" cap="none" dirty="0">
                <a:solidFill>
                  <a:srgbClr val="002EA2"/>
                </a:solidFill>
              </a:rPr>
              <a:t> Principal del Campus </a:t>
            </a:r>
            <a:r>
              <a:rPr lang="en-US" sz="1600" b="0" cap="none" dirty="0" err="1">
                <a:solidFill>
                  <a:srgbClr val="002EA2"/>
                </a:solidFill>
              </a:rPr>
              <a:t>Urbano</a:t>
            </a:r>
            <a:r>
              <a:rPr lang="en-US" sz="1600" b="0" cap="none" dirty="0">
                <a:solidFill>
                  <a:srgbClr val="002EA2"/>
                </a:solidFill>
              </a:rPr>
              <a:t> de la Universidad de Helsinki, </a:t>
            </a:r>
            <a:r>
              <a:rPr lang="en-US" sz="1600" b="0" cap="none" dirty="0" err="1">
                <a:solidFill>
                  <a:srgbClr val="002EA2"/>
                </a:solidFill>
              </a:rPr>
              <a:t>Finlandia</a:t>
            </a:r>
            <a:r>
              <a:rPr lang="en-US" sz="1600" b="0" cap="none" dirty="0">
                <a:solidFill>
                  <a:srgbClr val="002EA2"/>
                </a:solidFill>
              </a:rPr>
              <a:t> (2008/2012)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 err="1">
                <a:solidFill>
                  <a:srgbClr val="002EA2"/>
                </a:solidFill>
              </a:rPr>
              <a:t>Verstas</a:t>
            </a:r>
            <a:r>
              <a:rPr lang="en-US" sz="1600" b="0" cap="none" dirty="0">
                <a:solidFill>
                  <a:srgbClr val="002EA2"/>
                </a:solidFill>
              </a:rPr>
              <a:t> Architects, </a:t>
            </a:r>
            <a:r>
              <a:rPr lang="en-US" sz="1600" b="0" cap="none" dirty="0" err="1">
                <a:solidFill>
                  <a:srgbClr val="002EA2"/>
                </a:solidFill>
              </a:rPr>
              <a:t>Escuela</a:t>
            </a:r>
            <a:r>
              <a:rPr lang="en-US" sz="1600" b="0" cap="none" dirty="0">
                <a:solidFill>
                  <a:srgbClr val="002EA2"/>
                </a:solidFill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</a:rPr>
              <a:t>Saunalahti</a:t>
            </a:r>
            <a:r>
              <a:rPr lang="en-US" sz="1600" b="0" cap="none" dirty="0">
                <a:solidFill>
                  <a:srgbClr val="002EA2"/>
                </a:solidFill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</a:rPr>
              <a:t>Finlandia</a:t>
            </a:r>
            <a:r>
              <a:rPr lang="en-US" sz="1600" b="0" cap="none" dirty="0">
                <a:solidFill>
                  <a:srgbClr val="002EA2"/>
                </a:solidFill>
              </a:rPr>
              <a:t> (2007/2012); </a:t>
            </a:r>
            <a:r>
              <a:rPr lang="en-US" sz="1600" b="0" cap="none" dirty="0" err="1">
                <a:solidFill>
                  <a:srgbClr val="002EA2"/>
                </a:solidFill>
              </a:rPr>
              <a:t>Edificios</a:t>
            </a:r>
            <a:r>
              <a:rPr lang="en-US" sz="1600" b="0" cap="none" dirty="0">
                <a:solidFill>
                  <a:srgbClr val="002EA2"/>
                </a:solidFill>
              </a:rPr>
              <a:t> del Campus de </a:t>
            </a:r>
            <a:r>
              <a:rPr lang="en-US" sz="1600" b="0" cap="none" dirty="0" err="1">
                <a:solidFill>
                  <a:srgbClr val="002EA2"/>
                </a:solidFill>
              </a:rPr>
              <a:t>Otaniemi</a:t>
            </a:r>
            <a:r>
              <a:rPr lang="en-US" sz="1600" b="0" cap="none" dirty="0">
                <a:solidFill>
                  <a:srgbClr val="002EA2"/>
                </a:solidFill>
              </a:rPr>
              <a:t>, Espoo, </a:t>
            </a:r>
            <a:r>
              <a:rPr lang="en-US" sz="1600" b="0" cap="none" dirty="0" err="1">
                <a:solidFill>
                  <a:srgbClr val="002EA2"/>
                </a:solidFill>
              </a:rPr>
              <a:t>Finlandia</a:t>
            </a:r>
            <a:r>
              <a:rPr lang="en-US" sz="1600" b="0" cap="none" dirty="0">
                <a:solidFill>
                  <a:srgbClr val="002EA2"/>
                </a:solidFill>
              </a:rPr>
              <a:t>, (2013-)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PES Architects, Gran </a:t>
            </a:r>
            <a:r>
              <a:rPr lang="en-US" sz="1600" b="0" cap="none" dirty="0" err="1">
                <a:solidFill>
                  <a:srgbClr val="002EA2"/>
                </a:solidFill>
              </a:rPr>
              <a:t>Teatro</a:t>
            </a:r>
            <a:r>
              <a:rPr lang="en-US" sz="1600" b="0" cap="none" dirty="0">
                <a:solidFill>
                  <a:srgbClr val="002EA2"/>
                </a:solidFill>
              </a:rPr>
              <a:t> de Wuxi, Wuxi, China (2008/2011); </a:t>
            </a:r>
            <a:br>
              <a:rPr lang="en-US" sz="1600" b="0" cap="none" dirty="0">
                <a:solidFill>
                  <a:srgbClr val="002EA2"/>
                </a:solidFill>
              </a:rPr>
            </a:br>
            <a:r>
              <a:rPr lang="en-US" sz="1600" b="0" cap="none" dirty="0">
                <a:solidFill>
                  <a:srgbClr val="002EA2"/>
                </a:solidFill>
              </a:rPr>
              <a:t>Centro de Arte y </a:t>
            </a:r>
            <a:r>
              <a:rPr lang="en-US" sz="1600" b="0" cap="none" dirty="0" err="1">
                <a:solidFill>
                  <a:srgbClr val="002EA2"/>
                </a:solidFill>
              </a:rPr>
              <a:t>Cultura</a:t>
            </a:r>
            <a:r>
              <a:rPr lang="en-US" sz="1600" b="0" cap="none" dirty="0">
                <a:solidFill>
                  <a:srgbClr val="002EA2"/>
                </a:solidFill>
              </a:rPr>
              <a:t> del </a:t>
            </a:r>
            <a:r>
              <a:rPr lang="en-US" sz="1600" b="0" cap="none" dirty="0" err="1">
                <a:solidFill>
                  <a:srgbClr val="002EA2"/>
                </a:solidFill>
              </a:rPr>
              <a:t>Estrecho</a:t>
            </a:r>
            <a:r>
              <a:rPr lang="en-US" sz="1600" b="0" cap="none" dirty="0">
                <a:solidFill>
                  <a:srgbClr val="002EA2"/>
                </a:solidFill>
              </a:rPr>
              <a:t>, Fuzhou, China (2014-)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OOPEAA, </a:t>
            </a:r>
            <a:r>
              <a:rPr lang="en-US" sz="1600" b="0" cap="none" dirty="0" err="1">
                <a:solidFill>
                  <a:srgbClr val="002EA2"/>
                </a:solidFill>
              </a:rPr>
              <a:t>Iglesia</a:t>
            </a:r>
            <a:r>
              <a:rPr lang="en-US" sz="1600" b="0" cap="none" dirty="0">
                <a:solidFill>
                  <a:srgbClr val="002EA2"/>
                </a:solidFill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</a:rPr>
              <a:t>Kuokkala</a:t>
            </a:r>
            <a:r>
              <a:rPr lang="en-US" sz="1600" b="0" cap="none" dirty="0">
                <a:solidFill>
                  <a:srgbClr val="002EA2"/>
                </a:solidFill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</a:rPr>
              <a:t>Parroquia</a:t>
            </a:r>
            <a:r>
              <a:rPr lang="en-US" sz="1600" b="0" cap="none" dirty="0">
                <a:solidFill>
                  <a:srgbClr val="002EA2"/>
                </a:solidFill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</a:rPr>
              <a:t>Jyväskylä</a:t>
            </a:r>
            <a:r>
              <a:rPr lang="en-US" sz="1600" b="0" cap="none" dirty="0">
                <a:solidFill>
                  <a:srgbClr val="002EA2"/>
                </a:solidFill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</a:rPr>
              <a:t>Finlandia</a:t>
            </a:r>
            <a:r>
              <a:rPr lang="en-US" sz="1600" b="0" cap="none" dirty="0">
                <a:solidFill>
                  <a:srgbClr val="002EA2"/>
                </a:solidFill>
              </a:rPr>
              <a:t>, 2006/2010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55763" y="1488492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87119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6" name="Title 13"/>
          <p:cNvSpPr txBox="1">
            <a:spLocks/>
          </p:cNvSpPr>
          <p:nvPr/>
        </p:nvSpPr>
        <p:spPr>
          <a:xfrm>
            <a:off x="1655763" y="1812113"/>
            <a:ext cx="6148757" cy="3161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 err="1">
                <a:solidFill>
                  <a:srgbClr val="002EA2"/>
                </a:solidFill>
              </a:rPr>
              <a:t>Avanto</a:t>
            </a:r>
            <a:r>
              <a:rPr lang="en-US" sz="1600" b="0" cap="none" dirty="0">
                <a:solidFill>
                  <a:srgbClr val="002EA2"/>
                </a:solidFill>
              </a:rPr>
              <a:t> Architects, </a:t>
            </a:r>
            <a:r>
              <a:rPr lang="en-US" sz="1600" b="0" cap="none" dirty="0" err="1">
                <a:solidFill>
                  <a:srgbClr val="002EA2"/>
                </a:solidFill>
              </a:rPr>
              <a:t>Capilla</a:t>
            </a:r>
            <a:r>
              <a:rPr lang="en-US" sz="1600" b="0" cap="none" dirty="0">
                <a:solidFill>
                  <a:srgbClr val="002EA2"/>
                </a:solidFill>
              </a:rPr>
              <a:t> de San Lorenzo, (2003/2010)</a:t>
            </a:r>
          </a:p>
          <a:p>
            <a:pPr>
              <a:lnSpc>
                <a:spcPts val="1520"/>
              </a:lnSpc>
            </a:pPr>
            <a:endParaRPr lang="en-US" sz="1600" b="0" cap="none" dirty="0">
              <a:solidFill>
                <a:srgbClr val="002EA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 err="1">
                <a:solidFill>
                  <a:srgbClr val="002EA2"/>
                </a:solidFill>
              </a:rPr>
              <a:t>Vapaavuori</a:t>
            </a:r>
            <a:r>
              <a:rPr lang="en-US" sz="1600" b="0" cap="none" dirty="0">
                <a:solidFill>
                  <a:srgbClr val="002EA2"/>
                </a:solidFill>
              </a:rPr>
              <a:t> Architects, </a:t>
            </a:r>
            <a:r>
              <a:rPr lang="en-US" sz="1600" b="0" cap="none" dirty="0" err="1">
                <a:solidFill>
                  <a:srgbClr val="002EA2"/>
                </a:solidFill>
              </a:rPr>
              <a:t>Kumu</a:t>
            </a:r>
            <a:r>
              <a:rPr lang="en-US" sz="1600" b="0" cap="none" dirty="0">
                <a:solidFill>
                  <a:srgbClr val="002EA2"/>
                </a:solidFill>
              </a:rPr>
              <a:t> – </a:t>
            </a:r>
            <a:r>
              <a:rPr lang="en-US" sz="1600" b="0" cap="none" dirty="0" err="1">
                <a:solidFill>
                  <a:srgbClr val="002EA2"/>
                </a:solidFill>
              </a:rPr>
              <a:t>Museo</a:t>
            </a:r>
            <a:r>
              <a:rPr lang="en-US" sz="1600" b="0" cap="none" dirty="0">
                <a:solidFill>
                  <a:srgbClr val="002EA2"/>
                </a:solidFill>
              </a:rPr>
              <a:t> de Arte de Estonia, </a:t>
            </a:r>
            <a:br>
              <a:rPr lang="en-US" sz="1600" b="0" cap="none" dirty="0">
                <a:solidFill>
                  <a:srgbClr val="002EA2"/>
                </a:solidFill>
              </a:rPr>
            </a:br>
            <a:r>
              <a:rPr lang="en-US" sz="1600" b="0" cap="none" dirty="0">
                <a:solidFill>
                  <a:srgbClr val="002EA2"/>
                </a:solidFill>
              </a:rPr>
              <a:t>Tallinn (1994/2006)</a:t>
            </a:r>
          </a:p>
          <a:p>
            <a:pPr>
              <a:lnSpc>
                <a:spcPts val="1520"/>
              </a:lnSpc>
            </a:pPr>
            <a:endParaRPr lang="en-US" sz="1600" b="0" cap="none" dirty="0">
              <a:solidFill>
                <a:srgbClr val="002EA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ARK-house Architects, </a:t>
            </a:r>
            <a:r>
              <a:rPr lang="en-US" sz="1600" b="0" cap="none" dirty="0" err="1">
                <a:solidFill>
                  <a:srgbClr val="002EA2"/>
                </a:solidFill>
              </a:rPr>
              <a:t>Escuela</a:t>
            </a:r>
            <a:r>
              <a:rPr lang="en-US" sz="1600" b="0" cap="none" dirty="0">
                <a:solidFill>
                  <a:srgbClr val="002EA2"/>
                </a:solidFill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</a:rPr>
              <a:t>Viikki</a:t>
            </a:r>
            <a:r>
              <a:rPr lang="en-US" sz="1600" b="0" cap="none" dirty="0">
                <a:solidFill>
                  <a:srgbClr val="002EA2"/>
                </a:solidFill>
              </a:rPr>
              <a:t>, Helsinki, </a:t>
            </a:r>
            <a:r>
              <a:rPr lang="en-US" sz="1600" b="0" cap="none" dirty="0" err="1">
                <a:solidFill>
                  <a:srgbClr val="002EA2"/>
                </a:solidFill>
              </a:rPr>
              <a:t>Finlandia</a:t>
            </a:r>
            <a:r>
              <a:rPr lang="en-US" sz="1600" b="0" cap="none" dirty="0">
                <a:solidFill>
                  <a:srgbClr val="002EA2"/>
                </a:solidFill>
              </a:rPr>
              <a:t> (1999/2003)</a:t>
            </a:r>
          </a:p>
          <a:p>
            <a:pPr>
              <a:lnSpc>
                <a:spcPts val="1520"/>
              </a:lnSpc>
            </a:pPr>
            <a:endParaRPr lang="en-US" sz="1600" b="0" cap="none" dirty="0">
              <a:solidFill>
                <a:srgbClr val="002EA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Juha </a:t>
            </a:r>
            <a:r>
              <a:rPr lang="en-US" sz="1600" b="0" cap="none" dirty="0" err="1">
                <a:solidFill>
                  <a:srgbClr val="002EA2"/>
                </a:solidFill>
              </a:rPr>
              <a:t>Leiviskä</a:t>
            </a:r>
            <a:r>
              <a:rPr lang="en-US" sz="1600" b="0" cap="none" dirty="0">
                <a:solidFill>
                  <a:srgbClr val="002EA2"/>
                </a:solidFill>
              </a:rPr>
              <a:t>, Centro Cultural </a:t>
            </a:r>
            <a:r>
              <a:rPr lang="en-US" sz="1600" b="0" cap="none" dirty="0" err="1">
                <a:solidFill>
                  <a:srgbClr val="002EA2"/>
                </a:solidFill>
              </a:rPr>
              <a:t>Sandels</a:t>
            </a:r>
            <a:r>
              <a:rPr lang="en-US" sz="1600" b="0" cap="none" dirty="0">
                <a:solidFill>
                  <a:srgbClr val="002EA2"/>
                </a:solidFill>
              </a:rPr>
              <a:t>, Helsinki, </a:t>
            </a:r>
            <a:r>
              <a:rPr lang="en-US" sz="1600" b="0" cap="none" dirty="0" err="1">
                <a:solidFill>
                  <a:srgbClr val="002EA2"/>
                </a:solidFill>
              </a:rPr>
              <a:t>Finlandia</a:t>
            </a:r>
            <a:r>
              <a:rPr lang="en-US" sz="1600" b="0" cap="none" dirty="0">
                <a:solidFill>
                  <a:srgbClr val="002EA2"/>
                </a:solidFill>
              </a:rPr>
              <a:t> (2002/2007)</a:t>
            </a:r>
          </a:p>
          <a:p>
            <a:pPr>
              <a:lnSpc>
                <a:spcPts val="1520"/>
              </a:lnSpc>
            </a:pPr>
            <a:endParaRPr lang="en-US" sz="1600" b="0" cap="none" dirty="0">
              <a:solidFill>
                <a:srgbClr val="002EA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 err="1">
                <a:solidFill>
                  <a:srgbClr val="002EA2"/>
                </a:solidFill>
              </a:rPr>
              <a:t>Heikkinen</a:t>
            </a:r>
            <a:r>
              <a:rPr lang="en-US" sz="1600" b="0" cap="none" dirty="0">
                <a:solidFill>
                  <a:srgbClr val="002EA2"/>
                </a:solidFill>
              </a:rPr>
              <a:t> - </a:t>
            </a:r>
            <a:r>
              <a:rPr lang="en-US" sz="1600" b="0" cap="none" dirty="0" err="1">
                <a:solidFill>
                  <a:srgbClr val="002EA2"/>
                </a:solidFill>
              </a:rPr>
              <a:t>Komonen</a:t>
            </a:r>
            <a:r>
              <a:rPr lang="en-US" sz="1600" b="0" cap="none" dirty="0">
                <a:solidFill>
                  <a:srgbClr val="002EA2"/>
                </a:solidFill>
              </a:rPr>
              <a:t> Architects, </a:t>
            </a:r>
            <a:r>
              <a:rPr lang="en-US" sz="1600" b="0" cap="none" dirty="0" err="1">
                <a:solidFill>
                  <a:srgbClr val="002EA2"/>
                </a:solidFill>
              </a:rPr>
              <a:t>Instituto</a:t>
            </a:r>
            <a:r>
              <a:rPr lang="en-US" sz="1600" b="0" cap="none" dirty="0">
                <a:solidFill>
                  <a:srgbClr val="002EA2"/>
                </a:solidFill>
              </a:rPr>
              <a:t> Max Planck, Dresden, </a:t>
            </a:r>
            <a:r>
              <a:rPr lang="en-US" sz="1600" b="0" cap="none" dirty="0" err="1">
                <a:solidFill>
                  <a:srgbClr val="002EA2"/>
                </a:solidFill>
              </a:rPr>
              <a:t>Alemania</a:t>
            </a:r>
            <a:r>
              <a:rPr lang="en-US" sz="1600" b="0" cap="none" dirty="0">
                <a:solidFill>
                  <a:srgbClr val="002EA2"/>
                </a:solidFill>
              </a:rPr>
              <a:t> (1997/2001)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55763" y="1485311"/>
            <a:ext cx="6008687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50021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6" name="Title 13"/>
          <p:cNvSpPr txBox="1">
            <a:spLocks/>
          </p:cNvSpPr>
          <p:nvPr/>
        </p:nvSpPr>
        <p:spPr>
          <a:xfrm>
            <a:off x="1673434" y="2001951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 err="1">
                <a:solidFill>
                  <a:srgbClr val="002EA2"/>
                </a:solidFill>
              </a:rPr>
              <a:t>Juhani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Pallasmaa</a:t>
            </a:r>
            <a:r>
              <a:rPr lang="en-US" sz="1600" b="0" cap="none" dirty="0">
                <a:solidFill>
                  <a:srgbClr val="002EA2"/>
                </a:solidFill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</a:rPr>
              <a:t>teórico</a:t>
            </a:r>
            <a:r>
              <a:rPr lang="en-US" sz="1600" b="0" cap="none" dirty="0">
                <a:solidFill>
                  <a:srgbClr val="002EA2"/>
                </a:solidFill>
              </a:rPr>
              <a:t> y </a:t>
            </a:r>
            <a:r>
              <a:rPr lang="en-US" sz="1600" b="0" cap="none" dirty="0" err="1">
                <a:solidFill>
                  <a:srgbClr val="002EA2"/>
                </a:solidFill>
              </a:rPr>
              <a:t>escritor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sobre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arquitectura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reconocido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internacionalmente</a:t>
            </a:r>
            <a:r>
              <a:rPr lang="en-US" sz="1600" b="0" cap="none" dirty="0">
                <a:solidFill>
                  <a:srgbClr val="002EA2"/>
                </a:solidFill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83192" y="2818026"/>
            <a:ext cx="6237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Finlandica" panose="00000500000000000000" pitchFamily="2" charset="0"/>
              </a:rPr>
              <a:t>Restauración</a:t>
            </a:r>
            <a:r>
              <a:rPr lang="en-GB" sz="1600" dirty="0">
                <a:latin typeface="Finlandica" panose="00000500000000000000" pitchFamily="2" charset="0"/>
              </a:rPr>
              <a:t> de la </a:t>
            </a:r>
            <a:r>
              <a:rPr lang="en-GB" sz="1600" dirty="0" err="1">
                <a:latin typeface="Finlandica" panose="00000500000000000000" pitchFamily="2" charset="0"/>
              </a:rPr>
              <a:t>Biblioteca</a:t>
            </a:r>
            <a:r>
              <a:rPr lang="en-GB" sz="1600" dirty="0">
                <a:latin typeface="Finlandica" panose="00000500000000000000" pitchFamily="2" charset="0"/>
              </a:rPr>
              <a:t> de </a:t>
            </a:r>
            <a:r>
              <a:rPr lang="en-GB" sz="1600" dirty="0" err="1">
                <a:latin typeface="Finlandica" panose="00000500000000000000" pitchFamily="2" charset="0"/>
              </a:rPr>
              <a:t>Viipuri</a:t>
            </a:r>
            <a:r>
              <a:rPr lang="en-GB" sz="1600" dirty="0">
                <a:latin typeface="Finlandica" panose="00000500000000000000" pitchFamily="2" charset="0"/>
              </a:rPr>
              <a:t>, Vyborg, </a:t>
            </a:r>
            <a:r>
              <a:rPr lang="en-GB" sz="1600" dirty="0" err="1">
                <a:latin typeface="Finlandica" panose="00000500000000000000" pitchFamily="2" charset="0"/>
              </a:rPr>
              <a:t>Rusia</a:t>
            </a:r>
            <a:r>
              <a:rPr lang="en-GB" sz="1600" dirty="0">
                <a:latin typeface="Finlandica" panose="00000500000000000000" pitchFamily="2" charset="0"/>
              </a:rPr>
              <a:t>: </a:t>
            </a:r>
            <a:r>
              <a:rPr lang="en-GB" sz="1600" dirty="0" err="1">
                <a:latin typeface="Finlandica" panose="00000500000000000000" pitchFamily="2" charset="0"/>
              </a:rPr>
              <a:t>Tapani</a:t>
            </a:r>
            <a:r>
              <a:rPr lang="en-GB" sz="1600" dirty="0">
                <a:latin typeface="Finlandica" panose="00000500000000000000" pitchFamily="2" charset="0"/>
              </a:rPr>
              <a:t> </a:t>
            </a:r>
            <a:r>
              <a:rPr lang="en-GB" sz="1600" dirty="0" err="1">
                <a:latin typeface="Finlandica" panose="00000500000000000000" pitchFamily="2" charset="0"/>
              </a:rPr>
              <a:t>Mustonen</a:t>
            </a:r>
            <a:r>
              <a:rPr lang="en-GB" sz="1600" dirty="0">
                <a:latin typeface="Finlandica" panose="00000500000000000000" pitchFamily="2" charset="0"/>
              </a:rPr>
              <a:t>/</a:t>
            </a:r>
            <a:r>
              <a:rPr lang="en-GB" sz="1600" dirty="0" err="1">
                <a:latin typeface="Finlandica" panose="00000500000000000000" pitchFamily="2" charset="0"/>
              </a:rPr>
              <a:t>Alvar</a:t>
            </a:r>
            <a:r>
              <a:rPr lang="en-GB" sz="1600" dirty="0">
                <a:latin typeface="Finlandica" panose="00000500000000000000" pitchFamily="2" charset="0"/>
              </a:rPr>
              <a:t> Aalto Academy.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655763" y="1484248"/>
            <a:ext cx="3476074" cy="392133"/>
          </a:xfrm>
        </p:spPr>
        <p:txBody>
          <a:bodyPr anchor="t" anchorCtr="0"/>
          <a:lstStyle/>
          <a:p>
            <a:r>
              <a:rPr lang="fi-FI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VEA TAMBIÉN</a:t>
            </a:r>
            <a:endParaRPr lang="en-US" sz="2400" dirty="0">
              <a:solidFill>
                <a:srgbClr val="002EA2"/>
              </a:solidFill>
              <a:latin typeface="Finlandica Bold" panose="000008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0540" y="2697590"/>
            <a:ext cx="599391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0540" y="3582801"/>
            <a:ext cx="599391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72682" y="3730177"/>
            <a:ext cx="6237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Finlandica" panose="00000500000000000000" pitchFamily="2" charset="0"/>
              </a:rPr>
              <a:t>Centros</a:t>
            </a:r>
            <a:r>
              <a:rPr lang="en-GB" sz="1600" dirty="0">
                <a:latin typeface="Finlandica" panose="00000500000000000000" pitchFamily="2" charset="0"/>
              </a:rPr>
              <a:t> </a:t>
            </a:r>
            <a:r>
              <a:rPr lang="en-GB" sz="1600" dirty="0" err="1">
                <a:latin typeface="Finlandica" panose="00000500000000000000" pitchFamily="2" charset="0"/>
              </a:rPr>
              <a:t>comunales</a:t>
            </a:r>
            <a:r>
              <a:rPr lang="en-GB" sz="1600" dirty="0">
                <a:latin typeface="Finlandica" panose="00000500000000000000" pitchFamily="2" charset="0"/>
              </a:rPr>
              <a:t> y de </a:t>
            </a:r>
            <a:r>
              <a:rPr lang="en-GB" sz="1600" dirty="0" err="1">
                <a:latin typeface="Finlandica" panose="00000500000000000000" pitchFamily="2" charset="0"/>
              </a:rPr>
              <a:t>enseñaza</a:t>
            </a:r>
            <a:r>
              <a:rPr lang="en-GB" sz="1600" dirty="0">
                <a:latin typeface="Finlandica" panose="00000500000000000000" pitchFamily="2" charset="0"/>
              </a:rPr>
              <a:t> </a:t>
            </a:r>
            <a:r>
              <a:rPr lang="en-GB" sz="1600" dirty="0" err="1">
                <a:latin typeface="Finlandica" panose="00000500000000000000" pitchFamily="2" charset="0"/>
              </a:rPr>
              <a:t>en</a:t>
            </a:r>
            <a:r>
              <a:rPr lang="en-GB" sz="1600" dirty="0">
                <a:latin typeface="Finlandica" panose="00000500000000000000" pitchFamily="2" charset="0"/>
              </a:rPr>
              <a:t> </a:t>
            </a:r>
            <a:r>
              <a:rPr lang="en-GB" sz="1600" dirty="0" err="1">
                <a:latin typeface="Finlandica" panose="00000500000000000000" pitchFamily="2" charset="0"/>
              </a:rPr>
              <a:t>países</a:t>
            </a:r>
            <a:r>
              <a:rPr lang="en-GB" sz="1600" dirty="0">
                <a:latin typeface="Finlandica" panose="00000500000000000000" pitchFamily="2" charset="0"/>
              </a:rPr>
              <a:t> </a:t>
            </a:r>
            <a:r>
              <a:rPr lang="en-GB" sz="1600" dirty="0" err="1">
                <a:latin typeface="Finlandica" panose="00000500000000000000" pitchFamily="2" charset="0"/>
              </a:rPr>
              <a:t>en</a:t>
            </a:r>
            <a:r>
              <a:rPr lang="en-GB" sz="1600" dirty="0">
                <a:latin typeface="Finlandica" panose="00000500000000000000" pitchFamily="2" charset="0"/>
              </a:rPr>
              <a:t> </a:t>
            </a:r>
            <a:r>
              <a:rPr lang="en-GB" sz="1600" dirty="0" err="1">
                <a:latin typeface="Finlandica" panose="00000500000000000000" pitchFamily="2" charset="0"/>
              </a:rPr>
              <a:t>desarrollo</a:t>
            </a:r>
            <a:r>
              <a:rPr lang="en-GB" sz="1600" dirty="0">
                <a:latin typeface="Finlandica" panose="00000500000000000000" pitchFamily="2" charset="0"/>
              </a:rPr>
              <a:t>: </a:t>
            </a:r>
            <a:r>
              <a:rPr lang="en-GB" sz="1600" dirty="0" err="1">
                <a:latin typeface="Finlandica" panose="00000500000000000000" pitchFamily="2" charset="0"/>
              </a:rPr>
              <a:t>Hollmén</a:t>
            </a:r>
            <a:r>
              <a:rPr lang="en-GB" sz="1600" dirty="0">
                <a:latin typeface="Finlandica" panose="00000500000000000000" pitchFamily="2" charset="0"/>
              </a:rPr>
              <a:t> Reuter Sandman Architects (Senegal, Tanzania, Egypt), Architects </a:t>
            </a:r>
            <a:r>
              <a:rPr lang="en-GB" sz="1600" dirty="0" err="1">
                <a:latin typeface="Finlandica" panose="00000500000000000000" pitchFamily="2" charset="0"/>
              </a:rPr>
              <a:t>Rudanko+Kankkunen</a:t>
            </a:r>
            <a:r>
              <a:rPr lang="en-GB" sz="1600" dirty="0">
                <a:latin typeface="Finlandica" panose="00000500000000000000" pitchFamily="2" charset="0"/>
              </a:rPr>
              <a:t> (Cambodia).</a:t>
            </a:r>
          </a:p>
        </p:txBody>
      </p:sp>
    </p:spTree>
    <p:extLst>
      <p:ext uri="{BB962C8B-B14F-4D97-AF65-F5344CB8AC3E}">
        <p14:creationId xmlns:p14="http://schemas.microsoft.com/office/powerpoint/2010/main" val="6730249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65549" y="2127176"/>
            <a:ext cx="6916176" cy="2543363"/>
          </a:xfrm>
        </p:spPr>
        <p:txBody>
          <a:bodyPr numCol="2" spcCol="360000" anchor="t"/>
          <a:lstStyle/>
          <a:p>
            <a:r>
              <a:rPr lang="en-US" sz="1600" b="0" dirty="0">
                <a:latin typeface="Finlandica Bold" panose="00000800000000000000" pitchFamily="2" charset="0"/>
                <a:cs typeface="Finlandica"/>
              </a:rPr>
              <a:t>Architecture Information Centre Finland, incl. web journals: </a:t>
            </a:r>
            <a:r>
              <a:rPr lang="en-US" sz="1600" b="0" dirty="0" err="1">
                <a:latin typeface="+mn-lt"/>
                <a:cs typeface="Finlandica"/>
              </a:rPr>
              <a:t>www.finnisharchitecture.fi</a:t>
            </a:r>
            <a:r>
              <a:rPr lang="en-US" sz="1600" b="0" dirty="0">
                <a:latin typeface="+mn-lt"/>
                <a:cs typeface="Finlandica"/>
              </a:rPr>
              <a:t>, </a:t>
            </a:r>
            <a:r>
              <a:rPr lang="en-US" sz="1600" b="0" dirty="0" err="1">
                <a:latin typeface="+mn-lt"/>
                <a:cs typeface="Finlandica"/>
              </a:rPr>
              <a:t>www.archinfo.fi</a:t>
            </a:r>
            <a:r>
              <a:rPr lang="en-US" sz="1600" b="0" dirty="0">
                <a:latin typeface="+mn-lt"/>
                <a:cs typeface="Finlandica"/>
              </a:rPr>
              <a:t> </a:t>
            </a:r>
            <a:br>
              <a:rPr lang="en-US" sz="1600" b="0" dirty="0">
                <a:latin typeface="+mn-lt"/>
                <a:cs typeface="Finlandica"/>
              </a:rPr>
            </a:br>
            <a:br>
              <a:rPr lang="en-US" sz="1600" b="0" dirty="0">
                <a:latin typeface="+mn-lt"/>
                <a:cs typeface="Finlandica"/>
              </a:rPr>
            </a:br>
            <a:r>
              <a:rPr lang="en-US" sz="1600" b="0" dirty="0">
                <a:latin typeface="Finlandica Bold" panose="00000800000000000000" pitchFamily="2" charset="0"/>
                <a:cs typeface="Finlandica"/>
              </a:rPr>
              <a:t>Museum of Finnish Architecture: </a:t>
            </a:r>
            <a:r>
              <a:rPr lang="en-US" sz="1600" b="0" dirty="0" err="1">
                <a:latin typeface="+mn-lt"/>
                <a:cs typeface="Finlandica"/>
              </a:rPr>
              <a:t>www.mfa.fi</a:t>
            </a:r>
            <a:r>
              <a:rPr lang="en-US" sz="1600" b="0" dirty="0">
                <a:latin typeface="+mn-lt"/>
                <a:cs typeface="Finlandica"/>
              </a:rPr>
              <a:t>.</a:t>
            </a:r>
            <a:br>
              <a:rPr lang="en-US" sz="1600" b="0" dirty="0">
                <a:latin typeface="+mn-lt"/>
                <a:cs typeface="Finlandica"/>
              </a:rPr>
            </a:br>
            <a:br>
              <a:rPr lang="en-US" sz="1600" b="0" dirty="0">
                <a:latin typeface="+mn-lt"/>
                <a:cs typeface="Finlandica"/>
              </a:rPr>
            </a:br>
            <a:r>
              <a:rPr lang="en-US" sz="1600" b="0" dirty="0" err="1">
                <a:latin typeface="Finlandica Bold" panose="00000800000000000000" pitchFamily="2" charset="0"/>
                <a:cs typeface="Finlandica"/>
              </a:rPr>
              <a:t>Alvar</a:t>
            </a:r>
            <a:r>
              <a:rPr lang="en-US" sz="1600" b="0" dirty="0">
                <a:latin typeface="Finlandica Bold" panose="00000800000000000000" pitchFamily="2" charset="0"/>
                <a:cs typeface="Finlandica"/>
              </a:rPr>
              <a:t> Aalto Museum: </a:t>
            </a:r>
            <a:br>
              <a:rPr lang="en-US" sz="1600" b="0" dirty="0">
                <a:latin typeface="+mn-lt"/>
                <a:cs typeface="Finlandica"/>
              </a:rPr>
            </a:br>
            <a:r>
              <a:rPr lang="en-US" sz="1600" b="0" dirty="0" err="1">
                <a:latin typeface="+mn-lt"/>
                <a:cs typeface="Finlandica"/>
              </a:rPr>
              <a:t>www.alvaraalto.fi</a:t>
            </a:r>
            <a:r>
              <a:rPr lang="en-US" sz="1600" b="0" dirty="0">
                <a:latin typeface="+mn-lt"/>
                <a:cs typeface="Finlandica"/>
              </a:rPr>
              <a:t> </a:t>
            </a:r>
            <a:br>
              <a:rPr lang="en-US" sz="1600" b="0" dirty="0">
                <a:latin typeface="+mn-lt"/>
                <a:cs typeface="Finlandica"/>
              </a:rPr>
            </a:br>
            <a:r>
              <a:rPr lang="en-US" sz="1600" b="0" dirty="0">
                <a:latin typeface="Finlandica Bold" panose="00000800000000000000" pitchFamily="2" charset="0"/>
                <a:cs typeface="Finlandica"/>
              </a:rPr>
              <a:t>Finnish Association of Architects (SAFA): </a:t>
            </a:r>
            <a:r>
              <a:rPr lang="en-US" sz="1600" b="0" dirty="0">
                <a:latin typeface="+mn-lt"/>
                <a:cs typeface="Finlandica"/>
              </a:rPr>
              <a:t> </a:t>
            </a:r>
            <a:br>
              <a:rPr lang="en-US" sz="1600" b="0" dirty="0">
                <a:latin typeface="+mn-lt"/>
                <a:cs typeface="Finlandica"/>
              </a:rPr>
            </a:br>
            <a:r>
              <a:rPr lang="en-US" sz="1600" b="0" dirty="0" err="1">
                <a:latin typeface="+mn-lt"/>
                <a:cs typeface="Finlandica"/>
              </a:rPr>
              <a:t>www.safa.fi</a:t>
            </a:r>
            <a:r>
              <a:rPr lang="en-US" sz="1600" b="0" dirty="0">
                <a:latin typeface="+mn-lt"/>
                <a:cs typeface="Finlandica"/>
              </a:rPr>
              <a:t> </a:t>
            </a:r>
            <a:br>
              <a:rPr lang="en-US" sz="1600" b="0" dirty="0">
                <a:latin typeface="+mn-lt"/>
                <a:cs typeface="Finlandica"/>
              </a:rPr>
            </a:br>
            <a:br>
              <a:rPr lang="en-US" sz="1600" b="0" dirty="0">
                <a:latin typeface="+mn-lt"/>
                <a:cs typeface="Finlandica"/>
              </a:rPr>
            </a:br>
            <a:r>
              <a:rPr lang="en-US" sz="1600" b="0" dirty="0">
                <a:latin typeface="Finlandica Bold" panose="00000800000000000000" pitchFamily="2" charset="0"/>
                <a:cs typeface="Finlandica"/>
              </a:rPr>
              <a:t>The Association of Finnish Architects' Offices (ATL): </a:t>
            </a:r>
            <a:br>
              <a:rPr lang="en-US" sz="1600" b="0" dirty="0">
                <a:latin typeface="+mn-lt"/>
                <a:cs typeface="Finlandica"/>
              </a:rPr>
            </a:br>
            <a:r>
              <a:rPr lang="en-US" sz="1600" b="0" dirty="0">
                <a:latin typeface="+mn-lt"/>
                <a:cs typeface="Finlandica"/>
              </a:rPr>
              <a:t>http://</a:t>
            </a:r>
            <a:r>
              <a:rPr lang="en-US" sz="1600" b="0" dirty="0" err="1">
                <a:latin typeface="+mn-lt"/>
                <a:cs typeface="Finlandica"/>
              </a:rPr>
              <a:t>www.atl.fi</a:t>
            </a:r>
            <a:r>
              <a:rPr lang="en-US" sz="1600" b="0" dirty="0">
                <a:latin typeface="+mn-lt"/>
                <a:cs typeface="Finlandica"/>
              </a:rPr>
              <a:t>/</a:t>
            </a:r>
            <a:r>
              <a:rPr lang="en-US" sz="1600" b="0" dirty="0" err="1">
                <a:latin typeface="+mn-lt"/>
                <a:cs typeface="Finlandica"/>
              </a:rPr>
              <a:t>index.php?id</a:t>
            </a:r>
            <a:r>
              <a:rPr lang="en-US" sz="1600" b="0" dirty="0">
                <a:latin typeface="+mn-lt"/>
                <a:cs typeface="Finlandica"/>
              </a:rPr>
              <a:t>=182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4352" y="1270165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latin typeface="+mn-lt"/>
              </a:rPr>
              <a:t>Infórmese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más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sobre</a:t>
            </a:r>
            <a:r>
              <a:rPr lang="en-US" sz="2400" b="0" dirty="0">
                <a:latin typeface="+mn-lt"/>
              </a:rPr>
              <a:t> </a:t>
            </a:r>
            <a:br>
              <a:rPr lang="en-US" sz="2400" b="0"/>
            </a:br>
            <a:r>
              <a:rPr lang="en-US" sz="2400" b="0">
                <a:latin typeface="Finlandica Bold" panose="00000800000000000000" pitchFamily="2" charset="0"/>
              </a:rPr>
              <a:t>ARQUITECTURA FINLANDESA</a:t>
            </a:r>
            <a:endParaRPr lang="en-US" sz="2400" b="0" dirty="0">
              <a:latin typeface="Finlandica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8709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072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53122" y="1679698"/>
            <a:ext cx="6237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1600" dirty="0">
                <a:solidFill>
                  <a:srgbClr val="002EA2"/>
                </a:solidFill>
              </a:rPr>
              <a:t>NUESTROS ALTOS ESTÁNDARES DE EDUCACIÓN Y UNA LARGA TRADICIÓN DE CONCURSOS ARQUITECTÓNICOS ASEGURAN QUE EL KNOW-HOW PROFESIONAL SEA PASADO A LA SIGUIENTE GENERACIÓN.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41970" y="1494663"/>
            <a:ext cx="602248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5647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2327" y="1535259"/>
            <a:ext cx="8069197" cy="314271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6020"/>
              </a:lnSpc>
            </a:pPr>
            <a:r>
              <a:rPr lang="en-US" sz="6800" dirty="0">
                <a:solidFill>
                  <a:schemeClr val="bg1"/>
                </a:solidFill>
                <a:latin typeface="+mj-lt"/>
              </a:rPr>
              <a:t>RECONOCIMIENTO MUNDIAL PARA EL MODERNISMO DE LOS </a:t>
            </a:r>
            <a:r>
              <a:rPr lang="fr-FR" sz="6800" dirty="0">
                <a:solidFill>
                  <a:schemeClr val="bg1"/>
                </a:solidFill>
                <a:ea typeface="Finlandica" charset="0"/>
                <a:cs typeface="Finlandica" charset="0"/>
              </a:rPr>
              <a:t>1920S–1950S</a:t>
            </a:r>
            <a:br>
              <a:rPr lang="fr-FR" sz="6800" dirty="0">
                <a:solidFill>
                  <a:schemeClr val="bg1"/>
                </a:solidFill>
                <a:ea typeface="Finlandica" charset="0"/>
                <a:cs typeface="Finlandica" charset="0"/>
              </a:rPr>
            </a:br>
            <a:endParaRPr lang="en-US" sz="6800" dirty="0">
              <a:solidFill>
                <a:schemeClr val="bg1"/>
              </a:solidFill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7767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1651391" y="1717367"/>
            <a:ext cx="6156569" cy="1109648"/>
          </a:xfrm>
        </p:spPr>
        <p:txBody>
          <a:bodyPr/>
          <a:lstStyle/>
          <a:p>
            <a:r>
              <a:rPr lang="en-US" sz="1600" b="0" dirty="0"/>
              <a:t>Los </a:t>
            </a:r>
            <a:r>
              <a:rPr lang="en-US" sz="1600" b="0" dirty="0" err="1"/>
              <a:t>edificios</a:t>
            </a:r>
            <a:r>
              <a:rPr lang="en-US" sz="1600" b="0" dirty="0"/>
              <a:t> </a:t>
            </a:r>
            <a:r>
              <a:rPr lang="en-US" sz="1600" b="0" dirty="0" err="1"/>
              <a:t>públicos</a:t>
            </a:r>
            <a:r>
              <a:rPr lang="en-US" sz="1600" b="0" dirty="0"/>
              <a:t> de </a:t>
            </a:r>
            <a:r>
              <a:rPr lang="en-US" sz="1600" b="0" dirty="0" err="1"/>
              <a:t>alta</a:t>
            </a:r>
            <a:r>
              <a:rPr lang="en-US" sz="1600" b="0" dirty="0"/>
              <a:t> </a:t>
            </a:r>
            <a:r>
              <a:rPr lang="en-US" sz="1600" b="0" dirty="0" err="1"/>
              <a:t>calidad</a:t>
            </a:r>
            <a:r>
              <a:rPr lang="en-US" sz="1600" b="0" dirty="0"/>
              <a:t>, </a:t>
            </a:r>
            <a:r>
              <a:rPr lang="en-US" sz="1600" b="0" dirty="0" err="1"/>
              <a:t>diseñados</a:t>
            </a:r>
            <a:r>
              <a:rPr lang="en-US" sz="1600" b="0" dirty="0"/>
              <a:t> </a:t>
            </a:r>
            <a:r>
              <a:rPr lang="en-US" sz="1600" b="0" dirty="0" err="1"/>
              <a:t>por</a:t>
            </a:r>
            <a:r>
              <a:rPr lang="en-US" sz="1600" b="0" dirty="0"/>
              <a:t> </a:t>
            </a:r>
            <a:r>
              <a:rPr lang="en-US" sz="1600" b="0" dirty="0" err="1"/>
              <a:t>los</a:t>
            </a:r>
            <a:r>
              <a:rPr lang="en-US" sz="1600" b="0" dirty="0"/>
              <a:t> </a:t>
            </a:r>
            <a:r>
              <a:rPr lang="en-US" sz="1600" b="0" dirty="0" err="1"/>
              <a:t>mejores</a:t>
            </a:r>
            <a:r>
              <a:rPr lang="en-US" sz="1600" b="0" dirty="0"/>
              <a:t> </a:t>
            </a:r>
            <a:r>
              <a:rPr lang="en-US" sz="1600" b="0" dirty="0" err="1"/>
              <a:t>arquitectos</a:t>
            </a:r>
            <a:r>
              <a:rPr lang="en-US" sz="1600" b="0" dirty="0"/>
              <a:t>, </a:t>
            </a:r>
            <a:r>
              <a:rPr lang="en-US" sz="1600" b="0" dirty="0" err="1"/>
              <a:t>sirvieron</a:t>
            </a:r>
            <a:r>
              <a:rPr lang="en-US" sz="1600" b="0" dirty="0"/>
              <a:t> de </a:t>
            </a:r>
            <a:r>
              <a:rPr lang="en-US" sz="1600" b="0" dirty="0" err="1"/>
              <a:t>sustento</a:t>
            </a:r>
            <a:r>
              <a:rPr lang="en-US" sz="1600" b="0" dirty="0"/>
              <a:t> al </a:t>
            </a:r>
            <a:r>
              <a:rPr lang="en-US" sz="1600" b="0" dirty="0" err="1"/>
              <a:t>desarrollo</a:t>
            </a:r>
            <a:r>
              <a:rPr lang="en-US" sz="1600" b="0" dirty="0"/>
              <a:t> de la </a:t>
            </a:r>
            <a:r>
              <a:rPr lang="en-US" sz="1600" b="0" dirty="0" err="1"/>
              <a:t>sociedad</a:t>
            </a:r>
            <a:r>
              <a:rPr lang="en-US" sz="1600" b="0" dirty="0"/>
              <a:t> civil </a:t>
            </a:r>
            <a:br>
              <a:rPr lang="en-US" sz="1600" b="0" dirty="0"/>
            </a:br>
            <a:r>
              <a:rPr lang="en-US" sz="1600" b="0" dirty="0"/>
              <a:t>y </a:t>
            </a:r>
            <a:r>
              <a:rPr lang="en-US" sz="1600" b="0" dirty="0" err="1"/>
              <a:t>formaron</a:t>
            </a:r>
            <a:r>
              <a:rPr lang="en-US" sz="1600" b="0" dirty="0"/>
              <a:t> parte de la </a:t>
            </a:r>
            <a:r>
              <a:rPr lang="en-US" sz="1600" b="0" dirty="0" err="1"/>
              <a:t>identidad</a:t>
            </a:r>
            <a:r>
              <a:rPr lang="en-US" sz="1600" b="0" dirty="0"/>
              <a:t> </a:t>
            </a:r>
            <a:r>
              <a:rPr lang="en-US" sz="1600" b="0" dirty="0" err="1"/>
              <a:t>nacional</a:t>
            </a:r>
            <a:r>
              <a:rPr lang="en-US" sz="1600" b="0" dirty="0"/>
              <a:t> </a:t>
            </a:r>
            <a:r>
              <a:rPr lang="en-US" sz="1600" b="0" dirty="0" err="1"/>
              <a:t>finlandesa</a:t>
            </a:r>
            <a:r>
              <a:rPr lang="en-US" sz="1600" b="0" dirty="0"/>
              <a:t> </a:t>
            </a:r>
            <a:r>
              <a:rPr lang="en-US" sz="1600" b="0" dirty="0" err="1"/>
              <a:t>desde</a:t>
            </a:r>
            <a:r>
              <a:rPr lang="en-US" sz="1600" b="0" dirty="0"/>
              <a:t> </a:t>
            </a:r>
            <a:br>
              <a:rPr lang="en-US" sz="1600" b="0" dirty="0"/>
            </a:br>
            <a:r>
              <a:rPr lang="en-US" sz="1600" b="0" dirty="0"/>
              <a:t>el </a:t>
            </a:r>
            <a:r>
              <a:rPr lang="en-US" sz="1600" b="0" dirty="0" err="1"/>
              <a:t>siglo</a:t>
            </a:r>
            <a:r>
              <a:rPr lang="en-US" sz="1600" b="0" dirty="0"/>
              <a:t> XIX hasta el </a:t>
            </a:r>
            <a:r>
              <a:rPr lang="en-US" sz="1600" b="0" dirty="0" err="1"/>
              <a:t>presente</a:t>
            </a:r>
            <a:r>
              <a:rPr lang="en-US" sz="1600" b="0" dirty="0"/>
              <a:t>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0194" y="3041020"/>
            <a:ext cx="6396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El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estilo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Romántico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nacional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(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inspirado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en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el Art Nouveau)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puso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b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a la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arquitectura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y el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diseño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finlandeses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bajo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la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atención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internacional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0195" y="3874971"/>
            <a:ext cx="6104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Finlandia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es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mejor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conocida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por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su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arquitectura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del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siglo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XX, </a:t>
            </a:r>
            <a:b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con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una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fuerte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tradición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modernista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encabezada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por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prstClr val="white"/>
                </a:solidFill>
                <a:ea typeface="+mj-ea"/>
                <a:cs typeface="+mj-cs"/>
              </a:rPr>
              <a:t>Alvar</a:t>
            </a:r>
            <a:r>
              <a:rPr lang="en-US" sz="1600" dirty="0">
                <a:solidFill>
                  <a:prstClr val="white"/>
                </a:solidFill>
                <a:ea typeface="+mj-ea"/>
                <a:cs typeface="+mj-cs"/>
              </a:rPr>
              <a:t> Aalto.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651635" y="3774483"/>
            <a:ext cx="6101715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59203" y="1488765"/>
            <a:ext cx="6005247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59203" y="2903916"/>
            <a:ext cx="6005247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7991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6804" y="1679698"/>
            <a:ext cx="6237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1600" dirty="0">
                <a:solidFill>
                  <a:srgbClr val="002EA2"/>
                </a:solidFill>
              </a:rPr>
              <a:t>FINLANDIA FUE EL PRIMER PAÍS EN EL QUE LAS MUJERES PUDIERON ESTUDIAR PARA SER ARQUITECTAS.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5652" y="1494663"/>
            <a:ext cx="6008798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27326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1.6.2016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2nd picture : Marko Huttun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8" b="838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2554288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Credit: Marko Huttunen</a:t>
            </a:r>
          </a:p>
        </p:txBody>
      </p:sp>
    </p:spTree>
    <p:extLst>
      <p:ext uri="{BB962C8B-B14F-4D97-AF65-F5344CB8AC3E}">
        <p14:creationId xmlns:p14="http://schemas.microsoft.com/office/powerpoint/2010/main" val="23593388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6" name="Title 13"/>
          <p:cNvSpPr txBox="1">
            <a:spLocks/>
          </p:cNvSpPr>
          <p:nvPr/>
        </p:nvSpPr>
        <p:spPr>
          <a:xfrm>
            <a:off x="1664103" y="2003504"/>
            <a:ext cx="6147363" cy="13330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 err="1">
                <a:solidFill>
                  <a:srgbClr val="002EA2"/>
                </a:solidFill>
              </a:rPr>
              <a:t>Cercanía</a:t>
            </a:r>
            <a:r>
              <a:rPr lang="en-US" sz="1600" b="0" cap="none" dirty="0">
                <a:solidFill>
                  <a:srgbClr val="002EA2"/>
                </a:solidFill>
              </a:rPr>
              <a:t> a la </a:t>
            </a:r>
            <a:r>
              <a:rPr lang="en-US" sz="1600" b="0" cap="none" dirty="0" err="1">
                <a:solidFill>
                  <a:srgbClr val="002EA2"/>
                </a:solidFill>
              </a:rPr>
              <a:t>naturaleza</a:t>
            </a:r>
            <a:r>
              <a:rPr lang="en-US" sz="1600" b="0" cap="none" dirty="0">
                <a:solidFill>
                  <a:srgbClr val="002EA2"/>
                </a:solidFill>
              </a:rPr>
              <a:t> a la par con </a:t>
            </a:r>
            <a:r>
              <a:rPr lang="en-US" sz="1600" b="0" cap="none" dirty="0" err="1">
                <a:solidFill>
                  <a:srgbClr val="002EA2"/>
                </a:solidFill>
              </a:rPr>
              <a:t>una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fuerte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tradición</a:t>
            </a:r>
            <a:r>
              <a:rPr lang="en-US" sz="1600" b="0" cap="none" dirty="0">
                <a:solidFill>
                  <a:srgbClr val="002EA2"/>
                </a:solidFill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</a:rPr>
              <a:t>modernismo</a:t>
            </a:r>
            <a:r>
              <a:rPr lang="en-US" sz="1600" b="0" cap="none" dirty="0">
                <a:solidFill>
                  <a:srgbClr val="002EA2"/>
                </a:solidFill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 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 err="1">
                <a:solidFill>
                  <a:srgbClr val="002EA2"/>
                </a:solidFill>
              </a:rPr>
              <a:t>Elegancia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sencilla</a:t>
            </a:r>
            <a:r>
              <a:rPr lang="en-US" sz="1600" b="0" cap="none" dirty="0">
                <a:solidFill>
                  <a:srgbClr val="002EA2"/>
                </a:solidFill>
              </a:rPr>
              <a:t>, que </a:t>
            </a:r>
            <a:r>
              <a:rPr lang="en-US" sz="1600" b="0" cap="none" dirty="0" err="1">
                <a:solidFill>
                  <a:srgbClr val="002EA2"/>
                </a:solidFill>
              </a:rPr>
              <a:t>combina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pragmatismo</a:t>
            </a:r>
            <a:r>
              <a:rPr lang="en-US" sz="1600" b="0" cap="none" dirty="0">
                <a:solidFill>
                  <a:srgbClr val="002EA2"/>
                </a:solidFill>
              </a:rPr>
              <a:t> con </a:t>
            </a:r>
            <a:r>
              <a:rPr lang="en-US" sz="1600" b="0" cap="none" dirty="0" err="1">
                <a:solidFill>
                  <a:srgbClr val="002EA2"/>
                </a:solidFill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más</a:t>
            </a:r>
            <a:r>
              <a:rPr lang="en-US" sz="1600" b="0" cap="none" dirty="0">
                <a:solidFill>
                  <a:srgbClr val="002EA2"/>
                </a:solidFill>
              </a:rPr>
              <a:t> altos </a:t>
            </a:r>
            <a:r>
              <a:rPr lang="en-US" sz="1600" b="0" cap="none" dirty="0" err="1">
                <a:solidFill>
                  <a:srgbClr val="002EA2"/>
                </a:solidFill>
              </a:rPr>
              <a:t>estándares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técnicos</a:t>
            </a:r>
            <a:r>
              <a:rPr lang="en-US" sz="1600" b="0" cap="none" dirty="0">
                <a:solidFill>
                  <a:srgbClr val="002EA2"/>
                </a:solidFill>
              </a:rPr>
              <a:t> y un </a:t>
            </a:r>
            <a:r>
              <a:rPr lang="en-US" sz="1600" b="0" cap="none" dirty="0" err="1">
                <a:solidFill>
                  <a:srgbClr val="002EA2"/>
                </a:solidFill>
              </a:rPr>
              <a:t>uso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óptimo</a:t>
            </a:r>
            <a:r>
              <a:rPr lang="en-US" sz="1600" b="0" cap="none" dirty="0">
                <a:solidFill>
                  <a:srgbClr val="002EA2"/>
                </a:solidFill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materiales</a:t>
            </a:r>
            <a:r>
              <a:rPr lang="en-US" sz="1600" b="0" cap="none" dirty="0">
                <a:solidFill>
                  <a:srgbClr val="002EA2"/>
                </a:solidFill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73861" y="3603134"/>
            <a:ext cx="6562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+mj-lt"/>
              </a:rPr>
              <a:t>Varios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famosos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edificios</a:t>
            </a:r>
            <a:r>
              <a:rPr lang="en-GB" sz="1600" dirty="0">
                <a:latin typeface="+mj-lt"/>
              </a:rPr>
              <a:t> de </a:t>
            </a:r>
            <a:r>
              <a:rPr lang="en-GB" sz="1600" dirty="0" err="1">
                <a:latin typeface="+mj-lt"/>
              </a:rPr>
              <a:t>diseño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finlandés</a:t>
            </a:r>
            <a:r>
              <a:rPr lang="en-GB" sz="1600" dirty="0">
                <a:latin typeface="+mj-lt"/>
              </a:rPr>
              <a:t> a </a:t>
            </a:r>
            <a:r>
              <a:rPr lang="en-GB" sz="1600" dirty="0" err="1">
                <a:latin typeface="+mj-lt"/>
              </a:rPr>
              <a:t>través</a:t>
            </a:r>
            <a:r>
              <a:rPr lang="en-GB" sz="1600" dirty="0">
                <a:latin typeface="+mj-lt"/>
              </a:rPr>
              <a:t> del </a:t>
            </a:r>
            <a:r>
              <a:rPr lang="en-GB" sz="1600" dirty="0" err="1">
                <a:latin typeface="+mj-lt"/>
              </a:rPr>
              <a:t>mundo</a:t>
            </a:r>
            <a:r>
              <a:rPr lang="en-GB" sz="1600" dirty="0">
                <a:latin typeface="+mj-lt"/>
              </a:rPr>
              <a:t>.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62709" y="3441828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646432" y="1139613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UNA SÍNTESIS DE ELEGANCIA Y PRAGMATISMO</a:t>
            </a:r>
          </a:p>
        </p:txBody>
      </p:sp>
    </p:spTree>
    <p:extLst>
      <p:ext uri="{BB962C8B-B14F-4D97-AF65-F5344CB8AC3E}">
        <p14:creationId xmlns:p14="http://schemas.microsoft.com/office/powerpoint/2010/main" val="102363557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57474" y="1679697"/>
            <a:ext cx="6237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1600" dirty="0">
                <a:solidFill>
                  <a:srgbClr val="002EA2"/>
                </a:solidFill>
              </a:rPr>
              <a:t>CONOCIDA INTERNACIONALMENTE COMO PIONERA EN POLÍTICA ARQUITECTÓNICA, EDUCACIÓN ARQUITECTÓNICA PARA LOS NI</a:t>
            </a:r>
            <a:r>
              <a:rPr lang="fi-FI" sz="1600" dirty="0">
                <a:solidFill>
                  <a:srgbClr val="002EA2"/>
                </a:solidFill>
              </a:rPr>
              <a:t>ÑOS </a:t>
            </a:r>
            <a:br>
              <a:rPr lang="fi-FI" sz="1600" dirty="0">
                <a:solidFill>
                  <a:srgbClr val="002EA2"/>
                </a:solidFill>
              </a:rPr>
            </a:br>
            <a:r>
              <a:rPr lang="fi-FI" sz="1600" dirty="0">
                <a:solidFill>
                  <a:srgbClr val="002EA2"/>
                </a:solidFill>
              </a:rPr>
              <a:t>Y </a:t>
            </a:r>
            <a:r>
              <a:rPr lang="en-GB" sz="1600" dirty="0">
                <a:solidFill>
                  <a:srgbClr val="002EA2"/>
                </a:solidFill>
              </a:rPr>
              <a:t>CONSERVACIÓN DE LA ARQUITECTURA MODERNA.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46322" y="1494662"/>
            <a:ext cx="6018128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0996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6" name="Title 13"/>
          <p:cNvSpPr txBox="1">
            <a:spLocks/>
          </p:cNvSpPr>
          <p:nvPr/>
        </p:nvSpPr>
        <p:spPr>
          <a:xfrm>
            <a:off x="1673434" y="1986291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 err="1">
                <a:solidFill>
                  <a:srgbClr val="002EA2"/>
                </a:solidFill>
              </a:rPr>
              <a:t>En</a:t>
            </a:r>
            <a:r>
              <a:rPr lang="en-US" sz="1600" b="0" cap="none" dirty="0">
                <a:solidFill>
                  <a:srgbClr val="002EA2"/>
                </a:solidFill>
              </a:rPr>
              <a:t> 2014, el </a:t>
            </a:r>
            <a:r>
              <a:rPr lang="en-US" sz="1600" b="0" cap="none" dirty="0" err="1">
                <a:solidFill>
                  <a:srgbClr val="002EA2"/>
                </a:solidFill>
              </a:rPr>
              <a:t>Museo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Alvar</a:t>
            </a:r>
            <a:r>
              <a:rPr lang="en-US" sz="1600" b="0" cap="none" dirty="0">
                <a:solidFill>
                  <a:srgbClr val="002EA2"/>
                </a:solidFill>
              </a:rPr>
              <a:t> Aalto y el </a:t>
            </a:r>
            <a:r>
              <a:rPr lang="en-US" sz="1600" b="0" cap="none" dirty="0" err="1">
                <a:solidFill>
                  <a:srgbClr val="002EA2"/>
                </a:solidFill>
              </a:rPr>
              <a:t>Museo</a:t>
            </a:r>
            <a:r>
              <a:rPr lang="en-US" sz="1600" b="0" cap="none" dirty="0">
                <a:solidFill>
                  <a:srgbClr val="002EA2"/>
                </a:solidFill>
              </a:rPr>
              <a:t> de la </a:t>
            </a:r>
            <a:r>
              <a:rPr lang="en-US" sz="1600" b="0" cap="none" dirty="0" err="1">
                <a:solidFill>
                  <a:srgbClr val="002EA2"/>
                </a:solidFill>
              </a:rPr>
              <a:t>Arquitectura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Finlandesa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realizaron</a:t>
            </a:r>
            <a:r>
              <a:rPr lang="en-US" sz="1600" b="0" cap="none" dirty="0">
                <a:solidFill>
                  <a:srgbClr val="002EA2"/>
                </a:solidFill>
              </a:rPr>
              <a:t> un total de 16 </a:t>
            </a:r>
            <a:r>
              <a:rPr lang="en-US" sz="1600" b="0" cap="none" dirty="0" err="1">
                <a:solidFill>
                  <a:srgbClr val="002EA2"/>
                </a:solidFill>
              </a:rPr>
              <a:t>eventos</a:t>
            </a:r>
            <a:r>
              <a:rPr lang="en-US" sz="1600" b="0" cap="none" dirty="0">
                <a:solidFill>
                  <a:srgbClr val="002EA2"/>
                </a:solidFill>
              </a:rPr>
              <a:t> y </a:t>
            </a:r>
            <a:r>
              <a:rPr lang="en-US" sz="1600" b="0" cap="none" dirty="0" err="1">
                <a:solidFill>
                  <a:srgbClr val="002EA2"/>
                </a:solidFill>
              </a:rPr>
              <a:t>exposiciones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en</a:t>
            </a:r>
            <a:r>
              <a:rPr lang="en-US" sz="1600" b="0" cap="none" dirty="0">
                <a:solidFill>
                  <a:srgbClr val="002EA2"/>
                </a:solidFill>
              </a:rPr>
              <a:t> 13 </a:t>
            </a:r>
            <a:r>
              <a:rPr lang="en-US" sz="1600" b="0" cap="none" dirty="0" err="1">
                <a:solidFill>
                  <a:srgbClr val="002EA2"/>
                </a:solidFill>
              </a:rPr>
              <a:t>países</a:t>
            </a:r>
            <a:r>
              <a:rPr lang="en-US" sz="1600" b="0" cap="none" dirty="0">
                <a:solidFill>
                  <a:srgbClr val="002EA2"/>
                </a:solidFill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</a:rPr>
              <a:t>cinco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continentes</a:t>
            </a:r>
            <a:r>
              <a:rPr lang="en-US" sz="1600" b="0" cap="none" dirty="0">
                <a:solidFill>
                  <a:srgbClr val="002EA2"/>
                </a:solidFill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</a:rPr>
              <a:t>recibiendo</a:t>
            </a:r>
            <a:r>
              <a:rPr lang="en-US" sz="1600" b="0" cap="none" dirty="0">
                <a:solidFill>
                  <a:srgbClr val="002EA2"/>
                </a:solidFill>
              </a:rPr>
              <a:t> un total de 556,000 </a:t>
            </a:r>
            <a:r>
              <a:rPr lang="en-US" sz="1600" b="0" cap="none" dirty="0" err="1">
                <a:solidFill>
                  <a:srgbClr val="002EA2"/>
                </a:solidFill>
              </a:rPr>
              <a:t>visitantes</a:t>
            </a:r>
            <a:r>
              <a:rPr lang="en-US" sz="1600" b="0" cap="none" dirty="0">
                <a:solidFill>
                  <a:srgbClr val="002EA2"/>
                </a:solidFill>
              </a:rPr>
              <a:t>.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83192" y="3125622"/>
            <a:ext cx="6637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Finlandica" panose="00000500000000000000" pitchFamily="2" charset="0"/>
              </a:rPr>
              <a:t>Ese </a:t>
            </a:r>
            <a:r>
              <a:rPr lang="en-GB" sz="1600" dirty="0" err="1">
                <a:latin typeface="Finlandica" panose="00000500000000000000" pitchFamily="2" charset="0"/>
              </a:rPr>
              <a:t>mismo</a:t>
            </a:r>
            <a:r>
              <a:rPr lang="en-GB" sz="1600" dirty="0">
                <a:latin typeface="Finlandica" panose="00000500000000000000" pitchFamily="2" charset="0"/>
              </a:rPr>
              <a:t> </a:t>
            </a:r>
            <a:r>
              <a:rPr lang="en-GB" sz="1600" dirty="0" err="1">
                <a:latin typeface="Finlandica" panose="00000500000000000000" pitchFamily="2" charset="0"/>
              </a:rPr>
              <a:t>año</a:t>
            </a:r>
            <a:r>
              <a:rPr lang="en-GB" sz="1600" dirty="0">
                <a:latin typeface="Finlandica" panose="00000500000000000000" pitchFamily="2" charset="0"/>
              </a:rPr>
              <a:t>, 35,400 </a:t>
            </a:r>
            <a:r>
              <a:rPr lang="en-GB" sz="1600" dirty="0" err="1">
                <a:latin typeface="Finlandica" panose="00000500000000000000" pitchFamily="2" charset="0"/>
              </a:rPr>
              <a:t>fanáticos</a:t>
            </a:r>
            <a:r>
              <a:rPr lang="en-GB" sz="1600" dirty="0">
                <a:latin typeface="Finlandica" panose="00000500000000000000" pitchFamily="2" charset="0"/>
              </a:rPr>
              <a:t> </a:t>
            </a:r>
            <a:r>
              <a:rPr lang="en-GB" sz="1600" dirty="0" err="1">
                <a:latin typeface="Finlandica" panose="00000500000000000000" pitchFamily="2" charset="0"/>
              </a:rPr>
              <a:t>extranjeros</a:t>
            </a:r>
            <a:r>
              <a:rPr lang="en-GB" sz="1600" dirty="0">
                <a:latin typeface="Finlandica" panose="00000500000000000000" pitchFamily="2" charset="0"/>
              </a:rPr>
              <a:t> de la </a:t>
            </a:r>
            <a:r>
              <a:rPr lang="en-GB" sz="1600" dirty="0" err="1">
                <a:latin typeface="Finlandica" panose="00000500000000000000" pitchFamily="2" charset="0"/>
              </a:rPr>
              <a:t>arquitectura</a:t>
            </a:r>
            <a:r>
              <a:rPr lang="en-GB" sz="1600" dirty="0">
                <a:latin typeface="Finlandica" panose="00000500000000000000" pitchFamily="2" charset="0"/>
              </a:rPr>
              <a:t> </a:t>
            </a:r>
            <a:r>
              <a:rPr lang="en-GB" sz="1600" dirty="0" err="1">
                <a:latin typeface="Finlandica" panose="00000500000000000000" pitchFamily="2" charset="0"/>
              </a:rPr>
              <a:t>visitaron</a:t>
            </a:r>
            <a:r>
              <a:rPr lang="en-GB" sz="1600" dirty="0">
                <a:latin typeface="Finlandica" panose="00000500000000000000" pitchFamily="2" charset="0"/>
              </a:rPr>
              <a:t> </a:t>
            </a:r>
            <a:br>
              <a:rPr lang="en-GB" sz="1600" dirty="0">
                <a:latin typeface="Finlandica" panose="00000500000000000000" pitchFamily="2" charset="0"/>
              </a:rPr>
            </a:br>
            <a:r>
              <a:rPr lang="en-GB" sz="1600" dirty="0">
                <a:latin typeface="Finlandica" panose="00000500000000000000" pitchFamily="2" charset="0"/>
              </a:rPr>
              <a:t>las </a:t>
            </a:r>
            <a:r>
              <a:rPr lang="en-GB" sz="1600" dirty="0" err="1">
                <a:latin typeface="Finlandica" panose="00000500000000000000" pitchFamily="2" charset="0"/>
              </a:rPr>
              <a:t>exposiciones</a:t>
            </a:r>
            <a:r>
              <a:rPr lang="en-GB" sz="1600" dirty="0">
                <a:latin typeface="Finlandica" panose="00000500000000000000" pitchFamily="2" charset="0"/>
              </a:rPr>
              <a:t> y </a:t>
            </a:r>
            <a:r>
              <a:rPr lang="en-GB" sz="1600" dirty="0" err="1">
                <a:latin typeface="Finlandica" panose="00000500000000000000" pitchFamily="2" charset="0"/>
              </a:rPr>
              <a:t>sitios</a:t>
            </a:r>
            <a:r>
              <a:rPr lang="en-GB" sz="1600" dirty="0">
                <a:latin typeface="Finlandica" panose="00000500000000000000" pitchFamily="2" charset="0"/>
              </a:rPr>
              <a:t> de </a:t>
            </a:r>
            <a:r>
              <a:rPr lang="en-GB" sz="1600" dirty="0" err="1">
                <a:latin typeface="Finlandica" panose="00000500000000000000" pitchFamily="2" charset="0"/>
              </a:rPr>
              <a:t>interés</a:t>
            </a:r>
            <a:r>
              <a:rPr lang="en-GB" sz="1600" dirty="0">
                <a:latin typeface="Finlandica" panose="00000500000000000000" pitchFamily="2" charset="0"/>
              </a:rPr>
              <a:t> </a:t>
            </a:r>
            <a:r>
              <a:rPr lang="en-GB" sz="1600" dirty="0" err="1">
                <a:latin typeface="Finlandica" panose="00000500000000000000" pitchFamily="2" charset="0"/>
              </a:rPr>
              <a:t>arquitectónico</a:t>
            </a:r>
            <a:r>
              <a:rPr lang="en-GB" sz="1600" dirty="0">
                <a:latin typeface="Finlandica" panose="00000500000000000000" pitchFamily="2" charset="0"/>
              </a:rPr>
              <a:t> </a:t>
            </a:r>
            <a:r>
              <a:rPr lang="en-GB" sz="1600" dirty="0" err="1">
                <a:latin typeface="Finlandica" panose="00000500000000000000" pitchFamily="2" charset="0"/>
              </a:rPr>
              <a:t>en</a:t>
            </a:r>
            <a:r>
              <a:rPr lang="en-GB" sz="1600" dirty="0">
                <a:latin typeface="Finlandica" panose="00000500000000000000" pitchFamily="2" charset="0"/>
              </a:rPr>
              <a:t> </a:t>
            </a:r>
            <a:r>
              <a:rPr lang="en-GB" sz="1600" dirty="0" err="1">
                <a:latin typeface="Finlandica" panose="00000500000000000000" pitchFamily="2" charset="0"/>
              </a:rPr>
              <a:t>Finlandia</a:t>
            </a:r>
            <a:r>
              <a:rPr lang="en-GB" sz="1600" dirty="0">
                <a:latin typeface="Finlandica" panose="00000500000000000000" pitchFamily="2" charset="0"/>
              </a:rPr>
              <a:t>.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655763" y="1484578"/>
            <a:ext cx="3578225" cy="361138"/>
          </a:xfrm>
        </p:spPr>
        <p:txBody>
          <a:bodyPr anchor="t" anchorCtr="0"/>
          <a:lstStyle/>
          <a:p>
            <a:r>
              <a:rPr lang="en-US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INTERÉS GLOBAL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2040" y="2955816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30416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leantech_FINLANDICA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ic document" ma:contentTypeID="0x01010028207BABF8E049C7922260085C83CE7C0073B148DEE8D67E458B30FA76169A560F" ma:contentTypeVersion="2" ma:contentTypeDescription="" ma:contentTypeScope="" ma:versionID="7d1682414cfc656567b6680e660bca86">
  <xsd:schema xmlns:xsd="http://www.w3.org/2001/XMLSchema" xmlns:xs="http://www.w3.org/2001/XMLSchema" xmlns:p="http://schemas.microsoft.com/office/2006/metadata/properties" xmlns:ns2="a1c008f6-33d2-4923-912d-85a350b6d2f8" xmlns:ns3="68d4c152-df39-49d0-99fc-c2eb8000f528" targetNamespace="http://schemas.microsoft.com/office/2006/metadata/properties" ma:root="true" ma:fieldsID="ec6ba6a98ffe3a87eba50f469883c413" ns2:_="" ns3:_="">
    <xsd:import namespace="a1c008f6-33d2-4923-912d-85a350b6d2f8"/>
    <xsd:import namespace="68d4c152-df39-49d0-99fc-c2eb8000f528"/>
    <xsd:element name="properties">
      <xsd:complexType>
        <xsd:sequence>
          <xsd:element name="documentManagement">
            <xsd:complexType>
              <xsd:all>
                <xsd:element ref="ns2:UMUnitTaxHTField0_B" minOccurs="0"/>
                <xsd:element ref="ns2:UMContentClassificationTaxHTField0_B" minOccurs="0"/>
                <xsd:element ref="ns3:TaxKeywordTaxHTField" minOccurs="0"/>
                <xsd:element ref="ns3:TaxCatchAll" minOccurs="0"/>
                <xsd:element ref="ns2:UMEmbassyTaxHTField0_B" minOccurs="0"/>
                <xsd:element ref="ns3:TaxCatchAllLabel" minOccurs="0"/>
                <xsd:element ref="ns2:UMKiekuTaxHTField0_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008f6-33d2-4923-912d-85a350b6d2f8" elementFormDefault="qualified">
    <xsd:import namespace="http://schemas.microsoft.com/office/2006/documentManagement/types"/>
    <xsd:import namespace="http://schemas.microsoft.com/office/infopath/2007/PartnerControls"/>
    <xsd:element name="UMUnitTaxHTField0_B" ma:index="8" nillable="true" ma:taxonomy="true" ma:internalName="UMUnitTaxHTField0" ma:taxonomyFieldName="UMUnit" ma:displayName="Units and Organizations" ma:fieldId="{de110bbb-309f-42e4-b6c0-8a7466d6e589}" ma:taxonomyMulti="true" ma:sspId="d27bd7a4-e460-4fbe-8186-4ee3f394ea36" ma:termSetId="d456a4f5-1553-4366-8057-aacf9e331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ContentClassificationTaxHTField0_B" ma:index="10" nillable="true" ma:taxonomy="true" ma:internalName="UMContentClassificationTaxHTField0_B" ma:taxonomyFieldName="UMContentClassification" ma:displayName="Content Classification" ma:fieldId="{032a78cb-77a5-44e3-9f7a-ddfe8105d47e}" ma:taxonomyMulti="true" ma:sspId="d27bd7a4-e460-4fbe-8186-4ee3f394ea36" ma:termSetId="887e002f-30b5-46e6-8c13-b8303070d4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EmbassyTaxHTField0_B" ma:index="15" nillable="true" ma:taxonomy="true" ma:internalName="UMEmbassyTaxHTField0_B" ma:taxonomyFieldName="UMEmbassy" ma:displayName="Embassy" ma:fieldId="{f15e76ed-559b-4f7d-bb90-55fbe3771c36}" ma:taxonomyMulti="true" ma:sspId="d27bd7a4-e460-4fbe-8186-4ee3f394ea36" ma:termSetId="4f643975-0edc-47ca-b243-1057080a21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KiekuTaxHTField0_B" ma:index="18" nillable="true" ma:taxonomy="true" ma:internalName="UMKiekuTaxHTField0_B" ma:taxonomyFieldName="UMKieku" ma:displayName="Core Activity" ma:fieldId="{7149eb66-34d0-4939-bce8-d2b70b033c96}" ma:taxonomyMulti="true" ma:sspId="d27bd7a4-e460-4fbe-8186-4ee3f394ea36" ma:termSetId="9e9cc3cd-d849-4a06-be80-00657131b80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4c152-df39-49d0-99fc-c2eb8000f528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Keywords" ma:fieldId="{23f27201-bee3-471e-b2e7-b64fd8b7ca38}" ma:taxonomyMulti="true" ma:sspId="d27bd7a4-e460-4fbe-8186-4ee3f394ea3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2c7b909c-b954-40e6-a78f-56ab3edb3316}" ma:internalName="TaxCatchAll" ma:showField="CatchAllData" ma:web="68d4c152-df39-49d0-99fc-c2eb8000f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c7b909c-b954-40e6-a78f-56ab3edb3316}" ma:internalName="TaxCatchAllLabel" ma:readOnly="true" ma:showField="CatchAllDataLabel" ma:web="68d4c152-df39-49d0-99fc-c2eb8000f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MKiekuTaxHTField0_B xmlns="a1c008f6-33d2-4923-912d-85a350b6d2f8">
      <Terms xmlns="http://schemas.microsoft.com/office/infopath/2007/PartnerControls"/>
    </UMKiekuTaxHTField0_B>
    <TaxCatchAll xmlns="68d4c152-df39-49d0-99fc-c2eb8000f528">
      <Value>16</Value>
    </TaxCatchAll>
    <UMContentClassificationTaxHTField0_B xmlns="a1c008f6-33d2-4923-912d-85a350b6d2f8">
      <Terms xmlns="http://schemas.microsoft.com/office/infopath/2007/PartnerControls"/>
    </UMContentClassificationTaxHTField0_B>
    <UMUnitTaxHTField0_B xmlns="a1c008f6-33d2-4923-912d-85a350b6d2f8">
      <Terms xmlns="http://schemas.microsoft.com/office/infopath/2007/PartnerControls"/>
    </UMUnitTaxHTField0_B>
    <TaxKeywordTaxHTField xmlns="68d4c152-df39-49d0-99fc-c2eb8000f5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 Finland LIM</TermName>
          <TermId xmlns="http://schemas.microsoft.com/office/infopath/2007/PartnerControls">d8611e80-4d88-4e3f-9978-f5e2015bda54</TermId>
        </TermInfo>
      </Terms>
    </TaxKeywordTaxHTField>
    <UMEmbassyTaxHTField0_B xmlns="a1c008f6-33d2-4923-912d-85a350b6d2f8">
      <Terms xmlns="http://schemas.microsoft.com/office/infopath/2007/PartnerControls"/>
    </UMEmbassyTaxHTField0_B>
  </documentManagement>
</p:properties>
</file>

<file path=customXml/itemProps1.xml><?xml version="1.0" encoding="utf-8"?>
<ds:datastoreItem xmlns:ds="http://schemas.openxmlformats.org/officeDocument/2006/customXml" ds:itemID="{0DCA2588-B548-4BE2-AF35-D3BB5010E9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69E652-353F-4C5B-BC4C-63B51E967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008f6-33d2-4923-912d-85a350b6d2f8"/>
    <ds:schemaRef ds:uri="68d4c152-df39-49d0-99fc-c2eb8000f5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461C48-A10D-44EF-B2F9-F48017ECC705}">
  <ds:schemaRefs>
    <ds:schemaRef ds:uri="http://schemas.microsoft.com/office/infopath/2007/PartnerControls"/>
    <ds:schemaRef ds:uri="a1c008f6-33d2-4923-912d-85a350b6d2f8"/>
    <ds:schemaRef ds:uri="http://purl.org/dc/terms/"/>
    <ds:schemaRef ds:uri="68d4c152-df39-49d0-99fc-c2eb8000f528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Cleantech_FINLANDICA</Template>
  <TotalTime>919</TotalTime>
  <Words>510</Words>
  <Application>Microsoft Office PowerPoint</Application>
  <PresentationFormat>On-screen Show (16:9)</PresentationFormat>
  <Paragraphs>79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Finlandica</vt:lpstr>
      <vt:lpstr>Finlandica Bold</vt:lpstr>
      <vt:lpstr>Cleantech_FINLANDICA</vt:lpstr>
      <vt:lpstr>PowerPoint Presentation</vt:lpstr>
      <vt:lpstr>PowerPoint Presentation</vt:lpstr>
      <vt:lpstr>PowerPoint Presentation</vt:lpstr>
      <vt:lpstr>Los edificios públicos de alta calidad, diseñados por los mejores arquitectos, sirvieron de sustento al desarrollo de la sociedad civil  y formaron parte de la identidad nacional finlandesa desde  el siglo XIX hasta el presente. </vt:lpstr>
      <vt:lpstr>PowerPoint Presentation</vt:lpstr>
      <vt:lpstr>PowerPoint Presentation</vt:lpstr>
      <vt:lpstr>PowerPoint Presentation</vt:lpstr>
      <vt:lpstr>PowerPoint Presentation</vt:lpstr>
      <vt:lpstr>INTERÉS GLOBAL</vt:lpstr>
      <vt:lpstr>PowerPoint Presentation</vt:lpstr>
      <vt:lpstr>PowerPoint Presentation</vt:lpstr>
      <vt:lpstr>PowerPoint Presentation</vt:lpstr>
      <vt:lpstr>ÉXITOS RECIENTES EN CONCURSOS ARQUITECTÓNICOS EN FINLANDIA Y  EN EL EXTERIOR</vt:lpstr>
      <vt:lpstr>PowerPoint Presentation</vt:lpstr>
      <vt:lpstr>PowerPoint Presentation</vt:lpstr>
      <vt:lpstr>VEA TAMBIÉN</vt:lpstr>
      <vt:lpstr>Architecture Information Centre Finland, incl. web journals: www.finnisharchitecture.fi, www.archinfo.fi   Museum of Finnish Architecture: www.mfa.fi.  Alvar Aalto Museum:  www.alvaraalto.fi  Finnish Association of Architects (SAFA):   www.safa.fi   The Association of Finnish Architects' Offices (ATL):  http://www.atl.fi/index.php?id=182 </vt:lpstr>
      <vt:lpstr>PowerPoint Presentation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vnkbrandm</dc:creator>
  <cp:keywords>Team Finland LIM</cp:keywords>
  <cp:lastModifiedBy>Jukka Riipinen</cp:lastModifiedBy>
  <cp:revision>79</cp:revision>
  <cp:lastPrinted>2015-11-03T13:45:08Z</cp:lastPrinted>
  <dcterms:created xsi:type="dcterms:W3CDTF">2015-10-23T08:22:03Z</dcterms:created>
  <dcterms:modified xsi:type="dcterms:W3CDTF">2016-06-01T10:49:01Z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0x01010028207BABF8E049C7922260085C83CE7C0073B148DEE8D67E458B30FA76169A560F</vt:lpwstr>
  </property>
  <property fmtid="{D5CDD505-2E9C-101B-9397-08002B2CF9AE}" pid="3" name="TaxKeyword">
    <vt:lpwstr>16;#Team Finland LIM|d8611e80-4d88-4e3f-9978-f5e2015bda54</vt:lpwstr>
  </property>
  <property fmtid="{D5CDD505-2E9C-101B-9397-08002B2CF9AE}" pid="4" name="UMUnit">
    <vt:lpwstr/>
  </property>
  <property fmtid="{D5CDD505-2E9C-101B-9397-08002B2CF9AE}" pid="5" name="UMContentClassification">
    <vt:lpwstr/>
  </property>
  <property fmtid="{D5CDD505-2E9C-101B-9397-08002B2CF9AE}" pid="6" name="UMEmbassy">
    <vt:lpwstr/>
  </property>
  <property fmtid="{D5CDD505-2E9C-101B-9397-08002B2CF9AE}" pid="7" name="UMKieku">
    <vt:lpwstr/>
  </property>
</Properties>
</file>