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82" r:id="rId2"/>
  </p:sldMasterIdLst>
  <p:notesMasterIdLst>
    <p:notesMasterId r:id="rId33"/>
  </p:notesMasterIdLst>
  <p:handoutMasterIdLst>
    <p:handoutMasterId r:id="rId34"/>
  </p:handoutMasterIdLst>
  <p:sldIdLst>
    <p:sldId id="257" r:id="rId3"/>
    <p:sldId id="260" r:id="rId4"/>
    <p:sldId id="264" r:id="rId5"/>
    <p:sldId id="273" r:id="rId6"/>
    <p:sldId id="275" r:id="rId7"/>
    <p:sldId id="276" r:id="rId8"/>
    <p:sldId id="277" r:id="rId9"/>
    <p:sldId id="278" r:id="rId10"/>
    <p:sldId id="310" r:id="rId11"/>
    <p:sldId id="280" r:id="rId12"/>
    <p:sldId id="301" r:id="rId13"/>
    <p:sldId id="282" r:id="rId14"/>
    <p:sldId id="283" r:id="rId15"/>
    <p:sldId id="306" r:id="rId16"/>
    <p:sldId id="285" r:id="rId17"/>
    <p:sldId id="286" r:id="rId18"/>
    <p:sldId id="287" r:id="rId19"/>
    <p:sldId id="302" r:id="rId20"/>
    <p:sldId id="289" r:id="rId21"/>
    <p:sldId id="305" r:id="rId22"/>
    <p:sldId id="291" r:id="rId23"/>
    <p:sldId id="294" r:id="rId24"/>
    <p:sldId id="292" r:id="rId25"/>
    <p:sldId id="293" r:id="rId26"/>
    <p:sldId id="308" r:id="rId27"/>
    <p:sldId id="295" r:id="rId28"/>
    <p:sldId id="297" r:id="rId29"/>
    <p:sldId id="298" r:id="rId30"/>
    <p:sldId id="299" r:id="rId31"/>
    <p:sldId id="311" r:id="rId32"/>
  </p:sldIdLst>
  <p:sldSz cx="9144000" cy="5143500" type="screen16x9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3" autoAdjust="0"/>
    <p:restoredTop sz="86388" autoAdjust="0"/>
  </p:normalViewPr>
  <p:slideViewPr>
    <p:cSldViewPr showGuides="1">
      <p:cViewPr varScale="1">
        <p:scale>
          <a:sx n="63" d="100"/>
          <a:sy n="63" d="100"/>
        </p:scale>
        <p:origin x="68" y="32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</p:guideLst>
    </p:cSldViewPr>
  </p:slideViewPr>
  <p:outlineViewPr>
    <p:cViewPr>
      <p:scale>
        <a:sx n="33" d="100"/>
        <a:sy n="33" d="100"/>
      </p:scale>
      <p:origin x="0" y="-2596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968A-C5CD-48D6-8084-81464DC378B1}" type="datetimeFigureOut">
              <a:rPr lang="fi-FI" sz="800" smtClean="0"/>
              <a:t>1.10.2020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F012230E-46B9-4165-8898-A333A13AD8A2}" type="datetimeFigureOut">
              <a:rPr lang="fi-FI" smtClean="0"/>
              <a:pPr/>
              <a:t>1.10.2020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94EC3156-D817-4798-A24F-2085AE08226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DEA8-9BD5-0C44-913D-A31C1281868F}" type="datetime1">
              <a:rPr lang="fi-FI" smtClean="0"/>
              <a:t>1.10.2020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4921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D5B0E4-9D3D-1B43-812D-DC44E791024D}" type="datetime1">
              <a:rPr lang="fi-FI" smtClean="0"/>
              <a:t>1.10.2020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29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14F9-EB2B-0D4F-8F28-271F12107DB4}" type="datetime1">
              <a:rPr lang="fi-FI" smtClean="0"/>
              <a:t>1.10.2020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41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E6EC-92F7-6B4E-8279-5EB71B38C0C5}" type="datetime1">
              <a:rPr lang="fi-FI" smtClean="0"/>
              <a:t>1.10.2020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13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0B84-8DDB-8C40-AD8F-F50D046CC222}" type="datetime1">
              <a:rPr lang="fi-FI" smtClean="0"/>
              <a:t>1.10.2020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431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3E03-6B74-054C-8C1B-76808F4A963F}" type="datetime1">
              <a:rPr lang="fi-FI" smtClean="0"/>
              <a:t>1.10.2020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7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5A40-F9D2-9F41-9B67-6B25AE089B08}" type="datetime1">
              <a:rPr lang="fi-FI" smtClean="0"/>
              <a:t>1.10.2020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236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3A67-8930-2C4B-8A90-863E1F9BC8A2}" type="datetime1">
              <a:rPr lang="fi-FI" smtClean="0"/>
              <a:t>1.10.2020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311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0AE1-D009-49A6-AFBC-48C836E46FD5}" type="datetime1">
              <a:rPr lang="fi-FI" smtClean="0"/>
              <a:t>1.10.2020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614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6E6A-F1BF-4D0B-8E96-152A3DAE3272}" type="datetime1">
              <a:rPr lang="fi-FI" smtClean="0"/>
              <a:t>1.10.2020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781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7EA1DF-865A-4043-89D3-51B1EE7AF1CF}" type="datetime1">
              <a:rPr lang="fi-FI" smtClean="0"/>
              <a:t>1.10.2020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46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FF73-6F0C-C549-A81B-BD4518F8C2F1}" type="datetime1">
              <a:rPr lang="fi-FI" smtClean="0"/>
              <a:t>1.10.2020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603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1219C-CC65-A542-8DC7-51655A330D86}" type="datetime1">
              <a:rPr lang="fi-FI" smtClean="0"/>
              <a:t>1.10.2020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19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EC306-42DD-6D4F-9E16-BE9B3280393F}" type="datetime1">
              <a:rPr lang="fi-FI" smtClean="0"/>
              <a:t>1.10.2020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02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1757-E20E-604B-9756-4A12243286F2}" type="datetime1">
              <a:rPr lang="fi-FI" smtClean="0"/>
              <a:t>1.10.2020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62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2011-BF93-9647-A265-1814C6D8624D}" type="datetime1">
              <a:rPr lang="fi-FI" smtClean="0"/>
              <a:t>1.10.2020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3829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6F99EF-3FC0-E447-A2D4-A4C2515297EF}" type="datetime1">
              <a:rPr lang="fi-FI" smtClean="0"/>
              <a:t>1.10.2020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7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9C2F-8A8A-2C41-8FED-B9EAA7D2E2FE}" type="datetime1">
              <a:rPr lang="fi-FI" smtClean="0"/>
              <a:t>1.10.2020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47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26A0E-0851-E14C-9288-F734202D7CC6}" type="datetime1">
              <a:rPr lang="fi-FI" smtClean="0"/>
              <a:t>1.10.2020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7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Click to edit Master title 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5CF5E0E5-8AA0-704A-AD7D-94A7C6D4DDB2}" type="datetime1">
              <a:rPr lang="fi-FI" noProof="0" smtClean="0"/>
              <a:t>1.10.2020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76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14" name="Freeform 6"/>
          <p:cNvSpPr>
            <a:spLocks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3046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>
    <p:fade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E1373DCC-2263-4F88-B652-EFBDCB9320F8}" type="datetime1">
              <a:rPr lang="fi-FI" noProof="0" smtClean="0"/>
              <a:t>1.10.2020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7381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89631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FBFA01C-A23F-0A47-AE42-7777CA223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988193"/>
            <a:ext cx="2736850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In 2018, the turnover </a:t>
            </a:r>
          </a:p>
          <a:p>
            <a:pPr marL="0" indent="0">
              <a:buNone/>
            </a:pPr>
            <a:r>
              <a:rPr lang="en-GB" dirty="0"/>
              <a:t>of the design sector’s businesses was around </a:t>
            </a:r>
            <a:r>
              <a:rPr lang="en-GB" b="1" dirty="0">
                <a:latin typeface="Finlandica" pitchFamily="2" charset="77"/>
              </a:rPr>
              <a:t>€12.3 billion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Design competence is utilised in almost all areas of business, from services </a:t>
            </a:r>
          </a:p>
          <a:p>
            <a:pPr marL="0" indent="0">
              <a:buNone/>
            </a:pPr>
            <a:r>
              <a:rPr lang="en-GB" dirty="0"/>
              <a:t>to heavy industry. </a:t>
            </a:r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sz="900" dirty="0"/>
              <a:t>Source: </a:t>
            </a:r>
            <a:r>
              <a:rPr lang="en-GB" sz="900" dirty="0" err="1"/>
              <a:t>www.ornamo.fi</a:t>
            </a:r>
            <a:endParaRPr lang="en-GB" sz="900" dirty="0"/>
          </a:p>
        </p:txBody>
      </p:sp>
      <p:pic>
        <p:nvPicPr>
          <p:cNvPr id="6" name="Picture Placeholder 10" descr="A pack of Sulapac straws.">
            <a:extLst>
              <a:ext uri="{FF2B5EF4-FFF2-40B4-BE49-F238E27FC236}">
                <a16:creationId xmlns:a16="http://schemas.microsoft.com/office/drawing/2014/main" id="{D78FF778-F91E-7C4A-A3A0-9AD7E667B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r="12562"/>
          <a:stretch>
            <a:fillRect/>
          </a:stretch>
        </p:blipFill>
        <p:spPr>
          <a:xfrm>
            <a:off x="5292725" y="0"/>
            <a:ext cx="3851275" cy="51435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89D0BA-B82B-DD4F-90CD-9FE51A075691}"/>
              </a:ext>
            </a:extLst>
          </p:cNvPr>
          <p:cNvSpPr txBox="1">
            <a:spLocks/>
          </p:cNvSpPr>
          <p:nvPr/>
        </p:nvSpPr>
        <p:spPr>
          <a:xfrm>
            <a:off x="4283968" y="4588593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Sulapac</a:t>
            </a:r>
            <a:r>
              <a:rPr lang="en-GB" sz="900" b="1" dirty="0">
                <a:latin typeface="Finlandica" pitchFamily="2" charset="77"/>
              </a:rPr>
              <a:t> straws</a:t>
            </a:r>
          </a:p>
          <a:p>
            <a:pPr marL="0" indent="0">
              <a:buNone/>
            </a:pPr>
            <a:r>
              <a:rPr lang="en-GB" sz="900" dirty="0"/>
              <a:t>Photo: </a:t>
            </a:r>
            <a:r>
              <a:rPr lang="en-GB" sz="900" dirty="0" err="1"/>
              <a:t>Sulapac</a:t>
            </a:r>
            <a:endParaRPr lang="en-GB" sz="900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5429259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059582"/>
            <a:ext cx="2808312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Design competence regarding circular economy and sustainable development has become particularly topical.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Picture Placeholder 5" descr="Over-ear headphones. ">
            <a:extLst>
              <a:ext uri="{FF2B5EF4-FFF2-40B4-BE49-F238E27FC236}">
                <a16:creationId xmlns:a16="http://schemas.microsoft.com/office/drawing/2014/main" id="{7A17551B-E1AE-0C47-9746-ADB9374D23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2" r="12562"/>
          <a:stretch>
            <a:fillRect/>
          </a:stretch>
        </p:blipFill>
        <p:spPr/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E076EF5-E88D-A74B-A039-5BAAE25B10AA}"/>
              </a:ext>
            </a:extLst>
          </p:cNvPr>
          <p:cNvSpPr txBox="1">
            <a:spLocks/>
          </p:cNvSpPr>
          <p:nvPr/>
        </p:nvSpPr>
        <p:spPr>
          <a:xfrm>
            <a:off x="3563888" y="4371950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Korvaa</a:t>
            </a:r>
            <a:r>
              <a:rPr lang="en-GB" sz="900" b="1" dirty="0">
                <a:latin typeface="Finlandica" pitchFamily="2" charset="77"/>
              </a:rPr>
              <a:t>, concept headphones </a:t>
            </a:r>
          </a:p>
          <a:p>
            <a:pPr marL="0" indent="0">
              <a:buNone/>
            </a:pPr>
            <a:r>
              <a:rPr lang="en-GB" sz="900" dirty="0"/>
              <a:t>The </a:t>
            </a:r>
            <a:r>
              <a:rPr lang="en-GB" sz="900" dirty="0" err="1"/>
              <a:t>Korvaa</a:t>
            </a:r>
            <a:r>
              <a:rPr lang="en-GB" sz="900" dirty="0"/>
              <a:t> Initiative </a:t>
            </a:r>
          </a:p>
          <a:p>
            <a:pPr marL="0" indent="0">
              <a:buNone/>
            </a:pPr>
            <a:r>
              <a:rPr lang="en-GB" sz="900" dirty="0"/>
              <a:t>Design: </a:t>
            </a:r>
            <a:r>
              <a:rPr lang="en-GB" sz="900" dirty="0" err="1"/>
              <a:t>Aivan</a:t>
            </a:r>
            <a:endParaRPr lang="en-GB" sz="900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446710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060201"/>
            <a:ext cx="2520280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Another current trend is the design of digital environments. </a:t>
            </a:r>
          </a:p>
          <a:p>
            <a:pPr marL="0" indent="0">
              <a:buNone/>
            </a:pPr>
            <a:r>
              <a:rPr lang="en-GB" dirty="0"/>
              <a:t>This is also influenced </a:t>
            </a:r>
          </a:p>
          <a:p>
            <a:pPr marL="0" indent="0">
              <a:buNone/>
            </a:pPr>
            <a:r>
              <a:rPr lang="en-GB" dirty="0"/>
              <a:t>by new ways of consuming and behaving such as sharing and leasing.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Picture Placeholder 5" descr="Multiple smartphones. ">
            <a:extLst>
              <a:ext uri="{FF2B5EF4-FFF2-40B4-BE49-F238E27FC236}">
                <a16:creationId xmlns:a16="http://schemas.microsoft.com/office/drawing/2014/main" id="{A02CE4FF-89EE-484D-ABF9-79EAB57905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1" r="21921"/>
          <a:stretch>
            <a:fillRect/>
          </a:stretch>
        </p:blipFill>
        <p:spPr/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3049BDF-D138-C440-9682-8BC662A3E8D7}"/>
              </a:ext>
            </a:extLst>
          </p:cNvPr>
          <p:cNvSpPr txBox="1">
            <a:spLocks/>
          </p:cNvSpPr>
          <p:nvPr/>
        </p:nvSpPr>
        <p:spPr>
          <a:xfrm>
            <a:off x="3563888" y="4372569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Hive Helsinki Coding School</a:t>
            </a:r>
          </a:p>
          <a:p>
            <a:pPr marL="0" indent="0">
              <a:buNone/>
            </a:pPr>
            <a:r>
              <a:rPr lang="en-GB" sz="900" dirty="0"/>
              <a:t>Hive Helsinki Foundation</a:t>
            </a:r>
          </a:p>
          <a:p>
            <a:pPr marL="0" indent="0">
              <a:buNone/>
            </a:pPr>
            <a:r>
              <a:rPr lang="en-GB" sz="900" dirty="0"/>
              <a:t>Design / photo: </a:t>
            </a:r>
            <a:r>
              <a:rPr lang="en-GB" sz="900" dirty="0" err="1"/>
              <a:t>Kuudes</a:t>
            </a:r>
            <a:br>
              <a:rPr lang="en-GB" sz="1000" dirty="0"/>
            </a:b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494915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060201"/>
            <a:ext cx="2448272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 aim is to increase the use of design competence particularly at businesses’ strategic level, when its influence on business is the </a:t>
            </a:r>
          </a:p>
          <a:p>
            <a:pPr marL="0" indent="0">
              <a:buNone/>
            </a:pPr>
            <a:r>
              <a:rPr lang="en-GB" dirty="0"/>
              <a:t>most effective.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9" name="Picture Placeholder 8" descr="A wooden bathtub. ">
            <a:extLst>
              <a:ext uri="{FF2B5EF4-FFF2-40B4-BE49-F238E27FC236}">
                <a16:creationId xmlns:a16="http://schemas.microsoft.com/office/drawing/2014/main" id="{EF5C4303-D89A-314D-9BC5-34097AE577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r="82"/>
          <a:stretch>
            <a:fillRect/>
          </a:stretch>
        </p:blipFill>
        <p:spPr/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914CA1A-FA23-9D4F-B725-5035591D002B}"/>
              </a:ext>
            </a:extLst>
          </p:cNvPr>
          <p:cNvSpPr txBox="1">
            <a:spLocks/>
          </p:cNvSpPr>
          <p:nvPr/>
        </p:nvSpPr>
        <p:spPr>
          <a:xfrm>
            <a:off x="3491880" y="4515966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Woodio</a:t>
            </a:r>
            <a:r>
              <a:rPr lang="en-GB" sz="900" b="1" dirty="0">
                <a:latin typeface="Finlandica" pitchFamily="2" charset="77"/>
              </a:rPr>
              <a:t> bathtub</a:t>
            </a:r>
          </a:p>
          <a:p>
            <a:pPr marL="0" indent="0">
              <a:buNone/>
            </a:pPr>
            <a:r>
              <a:rPr lang="en-GB" sz="900" dirty="0"/>
              <a:t>Photo: </a:t>
            </a:r>
            <a:r>
              <a:rPr lang="en-GB" sz="900" dirty="0" err="1"/>
              <a:t>Martti</a:t>
            </a:r>
            <a:r>
              <a:rPr lang="en-GB" sz="900" dirty="0"/>
              <a:t> </a:t>
            </a:r>
            <a:r>
              <a:rPr lang="en-GB" sz="900" dirty="0" err="1"/>
              <a:t>Järvi</a:t>
            </a:r>
            <a:r>
              <a:rPr lang="en-GB" sz="900" dirty="0"/>
              <a:t> / </a:t>
            </a:r>
            <a:r>
              <a:rPr lang="en-GB" sz="900" dirty="0" err="1"/>
              <a:t>Woodio</a:t>
            </a:r>
            <a:r>
              <a:rPr lang="en-GB" sz="900" dirty="0"/>
              <a:t> Oy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9824060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6F2425C-5ECD-FA45-9E78-88EA7B92F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149" y="2139702"/>
            <a:ext cx="5473701" cy="1295524"/>
          </a:xfrm>
        </p:spPr>
        <p:txBody>
          <a:bodyPr/>
          <a:lstStyle/>
          <a:p>
            <a:r>
              <a:rPr lang="en-GB" dirty="0"/>
              <a:t>Design is a part of national decision making.</a:t>
            </a:r>
            <a:br>
              <a:rPr lang="en-GB" dirty="0"/>
            </a:br>
            <a:br>
              <a:rPr lang="en-GB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6476699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060201"/>
            <a:ext cx="2592834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 first national design policy programme, </a:t>
            </a:r>
            <a:r>
              <a:rPr lang="en-GB" i="1" dirty="0" err="1">
                <a:latin typeface="Finlandica" pitchFamily="2" charset="77"/>
              </a:rPr>
              <a:t>Muotoilu</a:t>
            </a:r>
            <a:r>
              <a:rPr lang="en-GB" dirty="0"/>
              <a:t> </a:t>
            </a:r>
            <a:r>
              <a:rPr lang="en-GB" i="1" dirty="0">
                <a:latin typeface="Finlandica" pitchFamily="2" charset="77"/>
              </a:rPr>
              <a:t>2005!</a:t>
            </a:r>
            <a:r>
              <a:rPr lang="en-GB" dirty="0"/>
              <a:t>, was launched back in 1999, making it the first in the world. The second national design programme, </a:t>
            </a:r>
            <a:br>
              <a:rPr lang="en-GB" dirty="0"/>
            </a:br>
            <a:r>
              <a:rPr lang="en-GB" i="1" dirty="0">
                <a:latin typeface="Finlandica" pitchFamily="2" charset="77"/>
              </a:rPr>
              <a:t>Design Finland</a:t>
            </a:r>
            <a:r>
              <a:rPr lang="en-GB" dirty="0"/>
              <a:t>, was launched in 2013.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21" name="Picture Placeholder 20" descr="Many yellow objects, a hand is holding one of them. ">
            <a:extLst>
              <a:ext uri="{FF2B5EF4-FFF2-40B4-BE49-F238E27FC236}">
                <a16:creationId xmlns:a16="http://schemas.microsoft.com/office/drawing/2014/main" id="{71E6C303-A007-C442-B86B-915C0B55F39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" b="1154"/>
          <a:stretch>
            <a:fillRect/>
          </a:stretch>
        </p:blipFill>
        <p:spPr/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036CF04-5760-754A-8846-F06714E695AD}"/>
              </a:ext>
            </a:extLst>
          </p:cNvPr>
          <p:cNvSpPr txBox="1">
            <a:spLocks/>
          </p:cNvSpPr>
          <p:nvPr/>
        </p:nvSpPr>
        <p:spPr>
          <a:xfrm>
            <a:off x="3995936" y="4372569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Samples</a:t>
            </a:r>
            <a:endParaRPr lang="en-GB" sz="900" dirty="0"/>
          </a:p>
          <a:p>
            <a:pPr marL="0" indent="0">
              <a:buNone/>
            </a:pPr>
            <a:r>
              <a:rPr lang="en-GB" sz="900" dirty="0" err="1"/>
              <a:t>Omuus</a:t>
            </a:r>
            <a:endParaRPr lang="en-GB" sz="900" dirty="0"/>
          </a:p>
          <a:p>
            <a:pPr marL="0" indent="0">
              <a:buNone/>
            </a:pPr>
            <a:r>
              <a:rPr lang="en-GB" sz="900" dirty="0"/>
              <a:t>Photo: Simo </a:t>
            </a:r>
            <a:r>
              <a:rPr lang="en-GB" sz="900" dirty="0" err="1"/>
              <a:t>Viitanen</a:t>
            </a:r>
            <a:br>
              <a:rPr lang="en-GB" sz="1000" dirty="0"/>
            </a:b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9653497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059582"/>
            <a:ext cx="2448272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Design-intensive business, industry and manufacturing is supported by various programs of the state </a:t>
            </a:r>
          </a:p>
          <a:p>
            <a:pPr marL="0" indent="0">
              <a:buNone/>
            </a:pPr>
            <a:r>
              <a:rPr lang="en-GB" dirty="0"/>
              <a:t>and public organisations. 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Picture Placeholder 5" descr="A small boat in water. ">
            <a:extLst>
              <a:ext uri="{FF2B5EF4-FFF2-40B4-BE49-F238E27FC236}">
                <a16:creationId xmlns:a16="http://schemas.microsoft.com/office/drawing/2014/main" id="{C97F72FB-CB21-A746-A3BF-B42DF5652B0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5" r="28985"/>
          <a:stretch>
            <a:fillRect/>
          </a:stretch>
        </p:blipFill>
        <p:spPr/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BEE2D7-80A2-ED41-8FE2-4493AF6D5C14}"/>
              </a:ext>
            </a:extLst>
          </p:cNvPr>
          <p:cNvSpPr txBox="1">
            <a:spLocks/>
          </p:cNvSpPr>
          <p:nvPr/>
        </p:nvSpPr>
        <p:spPr>
          <a:xfrm>
            <a:off x="3571089" y="4444577"/>
            <a:ext cx="3089143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Skand</a:t>
            </a:r>
            <a:r>
              <a:rPr lang="en-GB" sz="900" b="1" dirty="0">
                <a:latin typeface="Finlandica" pitchFamily="2" charset="77"/>
              </a:rPr>
              <a:t> electric boat</a:t>
            </a:r>
          </a:p>
          <a:p>
            <a:pPr marL="0" indent="0">
              <a:buNone/>
            </a:pPr>
            <a:r>
              <a:rPr lang="en-GB" sz="900" dirty="0"/>
              <a:t>Jean Munch and Laura </a:t>
            </a:r>
            <a:r>
              <a:rPr lang="en-GB" sz="900" dirty="0" err="1"/>
              <a:t>Hietala</a:t>
            </a:r>
            <a:endParaRPr lang="en-GB" sz="900" dirty="0"/>
          </a:p>
          <a:p>
            <a:pPr marL="0" indent="0">
              <a:buNone/>
            </a:pPr>
            <a:r>
              <a:rPr lang="en-GB" sz="900" dirty="0"/>
              <a:t>Aalto University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5218033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059582"/>
            <a:ext cx="2880320" cy="360039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At the moment, the </a:t>
            </a:r>
          </a:p>
          <a:p>
            <a:pPr marL="0" indent="0">
              <a:buNone/>
            </a:pPr>
            <a:r>
              <a:rPr lang="en-GB" dirty="0"/>
              <a:t>focus areas are bio </a:t>
            </a:r>
          </a:p>
          <a:p>
            <a:pPr marL="0" indent="0">
              <a:buNone/>
            </a:pPr>
            <a:r>
              <a:rPr lang="en-GB" dirty="0"/>
              <a:t>and circular economy, </a:t>
            </a:r>
          </a:p>
          <a:p>
            <a:pPr marL="0" indent="0">
              <a:buNone/>
            </a:pPr>
            <a:r>
              <a:rPr lang="en-GB" dirty="0"/>
              <a:t>smart technologies and </a:t>
            </a:r>
          </a:p>
          <a:p>
            <a:pPr marL="0" indent="0">
              <a:buNone/>
            </a:pPr>
            <a:r>
              <a:rPr lang="en-GB" dirty="0"/>
              <a:t>the design related </a:t>
            </a:r>
          </a:p>
          <a:p>
            <a:pPr marL="0" indent="0">
              <a:buNone/>
            </a:pPr>
            <a:r>
              <a:rPr lang="en-GB" dirty="0"/>
              <a:t>to them.</a:t>
            </a:r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sz="800" dirty="0"/>
              <a:t>Source: </a:t>
            </a:r>
            <a:r>
              <a:rPr lang="en-GB" sz="800" dirty="0" err="1"/>
              <a:t>www.businessfinland.fi</a:t>
            </a:r>
            <a:endParaRPr lang="en-GB" sz="8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8" name="Picture Placeholder 7" descr="A robot bus parked in front of a building. ">
            <a:extLst>
              <a:ext uri="{FF2B5EF4-FFF2-40B4-BE49-F238E27FC236}">
                <a16:creationId xmlns:a16="http://schemas.microsoft.com/office/drawing/2014/main" id="{8CE42C7C-33B5-7040-A975-01B6C88B8B0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r="7168"/>
          <a:stretch>
            <a:fillRect/>
          </a:stretch>
        </p:blipFill>
        <p:spPr/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6502551-1FD0-A44A-B29A-6C4FE4A29E9B}"/>
              </a:ext>
            </a:extLst>
          </p:cNvPr>
          <p:cNvSpPr txBox="1">
            <a:spLocks/>
          </p:cNvSpPr>
          <p:nvPr/>
        </p:nvSpPr>
        <p:spPr>
          <a:xfrm>
            <a:off x="3923928" y="4228553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A robot car</a:t>
            </a:r>
          </a:p>
          <a:p>
            <a:pPr marL="0" indent="0">
              <a:buNone/>
            </a:pPr>
            <a:r>
              <a:rPr lang="en-GB" sz="900" dirty="0"/>
              <a:t>Smart </a:t>
            </a:r>
            <a:r>
              <a:rPr lang="en-GB" sz="900" dirty="0" err="1"/>
              <a:t>Kalasatama</a:t>
            </a:r>
            <a:endParaRPr lang="en-GB" sz="900" dirty="0"/>
          </a:p>
          <a:p>
            <a:pPr marL="0" indent="0">
              <a:buNone/>
            </a:pPr>
            <a:r>
              <a:rPr lang="en-GB" sz="900" dirty="0"/>
              <a:t>Photo: </a:t>
            </a:r>
            <a:r>
              <a:rPr lang="en-GB" sz="900" dirty="0" err="1"/>
              <a:t>Jussi</a:t>
            </a:r>
            <a:r>
              <a:rPr lang="en-GB" sz="900" dirty="0"/>
              <a:t> </a:t>
            </a:r>
            <a:r>
              <a:rPr lang="en-GB" sz="900" dirty="0" err="1"/>
              <a:t>Hellsten</a:t>
            </a:r>
            <a:r>
              <a:rPr lang="en-GB" sz="900" dirty="0"/>
              <a:t> / </a:t>
            </a:r>
            <a:br>
              <a:rPr lang="en-GB" sz="900" dirty="0"/>
            </a:br>
            <a:r>
              <a:rPr lang="en-GB" sz="900" dirty="0"/>
              <a:t>City of Helsinki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10812829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People walking in front of Helsinki Central Library, a big wooden building. ">
            <a:extLst>
              <a:ext uri="{FF2B5EF4-FFF2-40B4-BE49-F238E27FC236}">
                <a16:creationId xmlns:a16="http://schemas.microsoft.com/office/drawing/2014/main" id="{DB9E6FFF-62BC-5C4F-9AE3-810F90DCB7D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81F014E-D452-084C-89F9-7638EBDF819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1133872" y="623466"/>
            <a:ext cx="2699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ARCHITECTURE AND DESIGN HAVE BEEN CENTRAL ELEMENTS </a:t>
            </a:r>
          </a:p>
          <a:p>
            <a:r>
              <a:rPr lang="en-GB" b="1" dirty="0">
                <a:solidFill>
                  <a:schemeClr val="bg1"/>
                </a:solidFill>
              </a:rPr>
              <a:t>IN THE DESIGN AND CONSTRUCTION OF HELSINKI, </a:t>
            </a:r>
          </a:p>
          <a:p>
            <a:r>
              <a:rPr lang="en-GB" b="1" dirty="0">
                <a:solidFill>
                  <a:schemeClr val="bg1"/>
                </a:solidFill>
              </a:rPr>
              <a:t>THE CAPITAL OF FINLAND. 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087667-B974-7444-96A0-4930E326DBE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5364088" y="4803998"/>
            <a:ext cx="4176464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solidFill>
                  <a:schemeClr val="bg1"/>
                </a:solidFill>
                <a:latin typeface="Finlandica" pitchFamily="2" charset="77"/>
              </a:rPr>
              <a:t>Helsinki Central Library </a:t>
            </a:r>
            <a:r>
              <a:rPr lang="en-GB" sz="900" b="1" dirty="0" err="1">
                <a:solidFill>
                  <a:schemeClr val="bg1"/>
                </a:solidFill>
                <a:latin typeface="Finlandica" pitchFamily="2" charset="77"/>
              </a:rPr>
              <a:t>Oodi</a:t>
            </a:r>
            <a:r>
              <a:rPr lang="en-GB" sz="900" dirty="0">
                <a:solidFill>
                  <a:schemeClr val="bg1"/>
                </a:solidFill>
                <a:latin typeface="Finlandica" pitchFamily="2" charset="77"/>
              </a:rPr>
              <a:t>, ALA Architects, p</a:t>
            </a:r>
            <a:r>
              <a:rPr lang="en-GB" sz="900" dirty="0">
                <a:solidFill>
                  <a:schemeClr val="bg1"/>
                </a:solidFill>
              </a:rPr>
              <a:t>hoto: </a:t>
            </a:r>
            <a:r>
              <a:rPr lang="en-GB" sz="900" dirty="0" err="1">
                <a:solidFill>
                  <a:schemeClr val="bg1"/>
                </a:solidFill>
              </a:rPr>
              <a:t>Tuomas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Uusheimo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sz="10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372EA03-4FA3-0241-A8CD-9B406453A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9592" y="411510"/>
            <a:ext cx="2952328" cy="273630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914508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060201"/>
            <a:ext cx="2232794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Design is seen in various city operations and details, from library services to public transport.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Picture Placeholder 5" descr="Fingers touching braille alphabet on a wall. ">
            <a:extLst>
              <a:ext uri="{FF2B5EF4-FFF2-40B4-BE49-F238E27FC236}">
                <a16:creationId xmlns:a16="http://schemas.microsoft.com/office/drawing/2014/main" id="{083E90CA-3BFA-B44F-950A-D0B4D942CD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" r="811"/>
          <a:stretch>
            <a:fillRect/>
          </a:stretch>
        </p:blipFill>
        <p:spPr/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9D64D1B-BEE6-CC48-99BE-530C0A7A1B4D}"/>
              </a:ext>
            </a:extLst>
          </p:cNvPr>
          <p:cNvSpPr txBox="1">
            <a:spLocks/>
          </p:cNvSpPr>
          <p:nvPr/>
        </p:nvSpPr>
        <p:spPr>
          <a:xfrm>
            <a:off x="3563888" y="4444577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Helsinki Central Library </a:t>
            </a:r>
            <a:r>
              <a:rPr lang="en-GB" sz="900" b="1" dirty="0" err="1">
                <a:latin typeface="Finlandica" pitchFamily="2" charset="77"/>
              </a:rPr>
              <a:t>Oodi</a:t>
            </a:r>
            <a:endParaRPr lang="en-GB" sz="900" b="1" dirty="0">
              <a:latin typeface="Finlandica" pitchFamily="2" charset="77"/>
            </a:endParaRPr>
          </a:p>
          <a:p>
            <a:pPr marL="0" indent="0">
              <a:buNone/>
            </a:pPr>
            <a:r>
              <a:rPr lang="en-GB" sz="900" dirty="0"/>
              <a:t>Photo: </a:t>
            </a:r>
            <a:r>
              <a:rPr lang="en-GB" sz="900" dirty="0" err="1"/>
              <a:t>Jussi</a:t>
            </a:r>
            <a:r>
              <a:rPr lang="en-GB" sz="900" dirty="0"/>
              <a:t> </a:t>
            </a:r>
            <a:r>
              <a:rPr lang="en-GB" sz="900" dirty="0" err="1"/>
              <a:t>Hellsten</a:t>
            </a:r>
            <a:r>
              <a:rPr lang="en-GB" sz="900" dirty="0"/>
              <a:t> / </a:t>
            </a:r>
            <a:br>
              <a:rPr lang="en-GB" sz="900" dirty="0"/>
            </a:br>
            <a:r>
              <a:rPr lang="en-GB" sz="900" dirty="0"/>
              <a:t>Helsinki Marketing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181229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Sauna bencehs made out of wood. &#10;&#10;">
            <a:extLst>
              <a:ext uri="{FF2B5EF4-FFF2-40B4-BE49-F238E27FC236}">
                <a16:creationId xmlns:a16="http://schemas.microsoft.com/office/drawing/2014/main" id="{A2DEEB37-5C79-4C4C-A7C0-C983A837EF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3003798"/>
            <a:ext cx="5473700" cy="1439862"/>
          </a:xfrm>
        </p:spPr>
        <p:txBody>
          <a:bodyPr/>
          <a:lstStyle/>
          <a:p>
            <a:r>
              <a:rPr lang="en-GB" b="0" dirty="0"/>
              <a:t>Finland</a:t>
            </a:r>
            <a:r>
              <a:rPr lang="en-GB" dirty="0"/>
              <a:t> </a:t>
            </a:r>
            <a:br>
              <a:rPr lang="en-GB" dirty="0"/>
            </a:br>
            <a:r>
              <a:rPr lang="en-GB" b="0" dirty="0"/>
              <a:t>–</a:t>
            </a:r>
            <a:r>
              <a:rPr lang="en-GB" dirty="0"/>
              <a:t> </a:t>
            </a:r>
            <a:r>
              <a:rPr lang="en-GB" dirty="0">
                <a:latin typeface="Finlandica" pitchFamily="2" charset="77"/>
              </a:rPr>
              <a:t>a design country </a:t>
            </a:r>
            <a:r>
              <a:rPr lang="en-GB" b="0" dirty="0"/>
              <a:t>far beyond its size</a:t>
            </a:r>
            <a:br>
              <a:rPr lang="en-GB" dirty="0"/>
            </a:b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688" y="4011910"/>
            <a:ext cx="5473700" cy="648196"/>
          </a:xfrm>
        </p:spPr>
        <p:txBody>
          <a:bodyPr/>
          <a:lstStyle/>
          <a:p>
            <a:r>
              <a:rPr lang="en-US" dirty="0"/>
              <a:t>2020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01D834E-02D2-9D4C-8554-BD7F06722FE3}"/>
              </a:ext>
            </a:extLst>
          </p:cNvPr>
          <p:cNvSpPr txBox="1">
            <a:spLocks/>
          </p:cNvSpPr>
          <p:nvPr/>
        </p:nvSpPr>
        <p:spPr>
          <a:xfrm>
            <a:off x="6444208" y="4803998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800" b="1" dirty="0">
                <a:solidFill>
                  <a:schemeClr val="bg1"/>
                </a:solidFill>
                <a:latin typeface="Finlandica" pitchFamily="2" charset="77"/>
              </a:rPr>
              <a:t>Tent sauna benches</a:t>
            </a:r>
            <a:r>
              <a:rPr lang="en-GB" sz="800" dirty="0">
                <a:solidFill>
                  <a:schemeClr val="bg1"/>
                </a:solidFill>
                <a:latin typeface="Finlandica" pitchFamily="2" charset="77"/>
              </a:rPr>
              <a:t>, </a:t>
            </a:r>
            <a:r>
              <a:rPr lang="en-GB" sz="800" dirty="0" err="1">
                <a:solidFill>
                  <a:schemeClr val="bg1"/>
                </a:solidFill>
                <a:latin typeface="Finlandica" pitchFamily="2" charset="77"/>
              </a:rPr>
              <a:t>Mikko</a:t>
            </a:r>
            <a:r>
              <a:rPr lang="en-GB" sz="800" dirty="0">
                <a:solidFill>
                  <a:schemeClr val="bg1"/>
                </a:solidFill>
                <a:latin typeface="Finlandica" pitchFamily="2" charset="77"/>
              </a:rPr>
              <a:t> </a:t>
            </a:r>
            <a:r>
              <a:rPr lang="en-GB" sz="800" dirty="0" err="1">
                <a:solidFill>
                  <a:schemeClr val="bg1"/>
                </a:solidFill>
                <a:latin typeface="Finlandica" pitchFamily="2" charset="77"/>
              </a:rPr>
              <a:t>Auerniitty</a:t>
            </a:r>
            <a:r>
              <a:rPr lang="en-GB" sz="800" dirty="0">
                <a:solidFill>
                  <a:schemeClr val="bg1"/>
                </a:solidFill>
                <a:latin typeface="Finlandica" pitchFamily="2" charset="77"/>
              </a:rPr>
              <a:t>, </a:t>
            </a:r>
            <a:r>
              <a:rPr lang="en-GB" sz="800" dirty="0">
                <a:solidFill>
                  <a:schemeClr val="bg1"/>
                </a:solidFill>
              </a:rPr>
              <a:t>Aalto University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349061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5ACBB0-CCC3-1A43-86CF-EFCB19053BC9}"/>
              </a:ext>
            </a:extLst>
          </p:cNvPr>
          <p:cNvSpPr txBox="1">
            <a:spLocks/>
          </p:cNvSpPr>
          <p:nvPr/>
        </p:nvSpPr>
        <p:spPr>
          <a:xfrm>
            <a:off x="1763688" y="1708273"/>
            <a:ext cx="5473700" cy="2879701"/>
          </a:xfrm>
        </p:spPr>
        <p:txBody>
          <a:bodyPr/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600" b="1" dirty="0">
                <a:solidFill>
                  <a:schemeClr val="bg1"/>
                </a:solidFill>
                <a:latin typeface="Finlandica" pitchFamily="2" charset="77"/>
              </a:rPr>
              <a:t>In 2012, Helsinki was the World Design Capital, and in 2014 it was named UNESCO’s City of Design. 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46B474E-4B8D-5946-8B3F-3B2128D0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149" y="2139702"/>
            <a:ext cx="5473701" cy="1295524"/>
          </a:xfrm>
        </p:spPr>
        <p:txBody>
          <a:bodyPr/>
          <a:lstStyle/>
          <a:p>
            <a:br>
              <a:rPr lang="en-GB" dirty="0"/>
            </a:br>
            <a:br>
              <a:rPr lang="en-GB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6872678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060201"/>
            <a:ext cx="2664296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In 2016, Helsinki was the first city in the world to employ a Design Director.</a:t>
            </a:r>
          </a:p>
          <a:p>
            <a:pPr marL="0" indent="0">
              <a:buNone/>
            </a:pPr>
            <a:r>
              <a:rPr lang="en-GB" dirty="0"/>
              <a:t>Design is a part of Helsinki City Strategy: the objective is to be </a:t>
            </a:r>
            <a:r>
              <a:rPr lang="en-GB" i="1" dirty="0">
                <a:latin typeface="Finlandica" pitchFamily="2" charset="77"/>
              </a:rPr>
              <a:t>the world’s best-functioning cit</a:t>
            </a:r>
            <a:r>
              <a:rPr lang="en-GB" dirty="0"/>
              <a:t>y by 2021. 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4" name="Picture Placeholder 3" descr="A group of people in central Helsinki. ">
            <a:extLst>
              <a:ext uri="{FF2B5EF4-FFF2-40B4-BE49-F238E27FC236}">
                <a16:creationId xmlns:a16="http://schemas.microsoft.com/office/drawing/2014/main" id="{C06BF542-FEF6-3F40-A2DA-C0715064C3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8" r="11308"/>
          <a:stretch>
            <a:fillRect/>
          </a:stretch>
        </p:blipFill>
        <p:spPr>
          <a:xfrm>
            <a:off x="5313859" y="0"/>
            <a:ext cx="3866653" cy="516403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DAF3A8-1914-A743-9B51-81FBC6712A86}"/>
              </a:ext>
            </a:extLst>
          </p:cNvPr>
          <p:cNvSpPr txBox="1">
            <a:spLocks/>
          </p:cNvSpPr>
          <p:nvPr/>
        </p:nvSpPr>
        <p:spPr>
          <a:xfrm>
            <a:off x="3779912" y="4444577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Lasipalatsi</a:t>
            </a:r>
            <a:r>
              <a:rPr lang="en-GB" sz="900" b="1" dirty="0">
                <a:latin typeface="Finlandica" pitchFamily="2" charset="77"/>
              </a:rPr>
              <a:t> square</a:t>
            </a:r>
          </a:p>
          <a:p>
            <a:pPr marL="0" indent="0">
              <a:buNone/>
            </a:pPr>
            <a:r>
              <a:rPr lang="en-GB" sz="900" dirty="0"/>
              <a:t>Photo: </a:t>
            </a:r>
            <a:r>
              <a:rPr lang="en-GB" sz="900" dirty="0" err="1"/>
              <a:t>Aleksi</a:t>
            </a:r>
            <a:r>
              <a:rPr lang="en-GB" sz="900" dirty="0"/>
              <a:t> </a:t>
            </a:r>
            <a:r>
              <a:rPr lang="en-GB" sz="900" dirty="0" err="1"/>
              <a:t>Poutanen</a:t>
            </a:r>
            <a:r>
              <a:rPr lang="en-GB" sz="900" dirty="0"/>
              <a:t> / </a:t>
            </a:r>
            <a:br>
              <a:rPr lang="en-GB" sz="900" dirty="0"/>
            </a:br>
            <a:r>
              <a:rPr lang="en-GB" sz="900" dirty="0"/>
              <a:t>Helsinki Marketing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9988691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89C2086-7348-6048-BC1A-CDEE8951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1744876"/>
            <a:ext cx="4177010" cy="863427"/>
          </a:xfrm>
        </p:spPr>
        <p:txBody>
          <a:bodyPr/>
          <a:lstStyle/>
          <a:p>
            <a:r>
              <a:rPr lang="en-GB" dirty="0"/>
              <a:t>Design creates tourism.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Placeholder 5" descr="Many people at Flow Festival area on a sunny day. ">
            <a:extLst>
              <a:ext uri="{FF2B5EF4-FFF2-40B4-BE49-F238E27FC236}">
                <a16:creationId xmlns:a16="http://schemas.microsoft.com/office/drawing/2014/main" id="{0DB9BCFE-722D-2E47-A323-E58AD368C6E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F81302F-EEB3-7E45-B42D-0E676C770073}"/>
              </a:ext>
            </a:extLst>
          </p:cNvPr>
          <p:cNvSpPr txBox="1">
            <a:spLocks/>
          </p:cNvSpPr>
          <p:nvPr/>
        </p:nvSpPr>
        <p:spPr>
          <a:xfrm>
            <a:off x="323528" y="4372569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solidFill>
                  <a:schemeClr val="bg1"/>
                </a:solidFill>
                <a:latin typeface="Finlandica" pitchFamily="2" charset="77"/>
              </a:rPr>
              <a:t>Flow Festival</a:t>
            </a: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</a:rPr>
              <a:t>Photo: </a:t>
            </a:r>
            <a:r>
              <a:rPr lang="en-GB" sz="900" dirty="0" err="1">
                <a:solidFill>
                  <a:schemeClr val="bg1"/>
                </a:solidFill>
              </a:rPr>
              <a:t>Jussi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Hellsten</a:t>
            </a:r>
            <a:r>
              <a:rPr lang="en-GB" sz="900" dirty="0">
                <a:solidFill>
                  <a:schemeClr val="bg1"/>
                </a:solidFill>
              </a:rPr>
              <a:t> / </a:t>
            </a: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</a:rPr>
              <a:t>City of Helsinki</a:t>
            </a:r>
            <a:br>
              <a:rPr lang="en-GB" sz="1000" dirty="0">
                <a:solidFill>
                  <a:schemeClr val="bg1"/>
                </a:solidFill>
              </a:rPr>
            </a:b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549678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988193"/>
            <a:ext cx="2736850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Design is one of the spearheads in </a:t>
            </a:r>
          </a:p>
          <a:p>
            <a:pPr marL="0" indent="0">
              <a:buNone/>
            </a:pPr>
            <a:r>
              <a:rPr lang="en-GB" dirty="0"/>
              <a:t>Finland’s tourism. </a:t>
            </a:r>
          </a:p>
          <a:p>
            <a:pPr marL="0" indent="0">
              <a:buNone/>
            </a:pPr>
            <a:r>
              <a:rPr lang="en-GB" dirty="0"/>
              <a:t>Design District Helsinki attracts people interested </a:t>
            </a:r>
          </a:p>
          <a:p>
            <a:pPr marL="0" indent="0">
              <a:buNone/>
            </a:pPr>
            <a:r>
              <a:rPr lang="en-GB" dirty="0"/>
              <a:t>in design and urban culture </a:t>
            </a:r>
          </a:p>
          <a:p>
            <a:pPr marL="0" indent="0">
              <a:buNone/>
            </a:pPr>
            <a:r>
              <a:rPr lang="en-GB" dirty="0"/>
              <a:t>to the capital with its shops, restaurants, galleries </a:t>
            </a:r>
          </a:p>
          <a:p>
            <a:pPr marL="0" indent="0">
              <a:buNone/>
            </a:pPr>
            <a:r>
              <a:rPr lang="en-GB" dirty="0"/>
              <a:t>and design hotels.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0" name="Picture Placeholder 9" descr="Helsinki Design Week flags in front of a building. ">
            <a:extLst>
              <a:ext uri="{FF2B5EF4-FFF2-40B4-BE49-F238E27FC236}">
                <a16:creationId xmlns:a16="http://schemas.microsoft.com/office/drawing/2014/main" id="{3A110DE9-2C8D-1C48-95D9-E90344BFD0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 r="25041"/>
          <a:stretch>
            <a:fillRect/>
          </a:stretch>
        </p:blipFill>
        <p:spPr/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6FCEFE1-B0B6-ED43-BC6C-60EB120C8E81}"/>
              </a:ext>
            </a:extLst>
          </p:cNvPr>
          <p:cNvSpPr txBox="1">
            <a:spLocks/>
          </p:cNvSpPr>
          <p:nvPr/>
        </p:nvSpPr>
        <p:spPr>
          <a:xfrm>
            <a:off x="3859121" y="4516585"/>
            <a:ext cx="3089143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Helsinki Design Week</a:t>
            </a:r>
          </a:p>
          <a:p>
            <a:pPr marL="0" indent="0">
              <a:buNone/>
            </a:pPr>
            <a:r>
              <a:rPr lang="en-GB" sz="900" dirty="0"/>
              <a:t>Photo: </a:t>
            </a:r>
            <a:r>
              <a:rPr lang="en-GB" sz="900" dirty="0" err="1"/>
              <a:t>Aleksi</a:t>
            </a:r>
            <a:r>
              <a:rPr lang="en-GB" sz="900" dirty="0"/>
              <a:t> </a:t>
            </a:r>
            <a:r>
              <a:rPr lang="en-GB" sz="900" dirty="0" err="1"/>
              <a:t>Poutanen</a:t>
            </a:r>
            <a:endParaRPr lang="en-GB" sz="900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39721993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988193"/>
            <a:ext cx="2736304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 new joint museum for architecture and design is under planning in Helsinki. </a:t>
            </a:r>
          </a:p>
          <a:p>
            <a:pPr marL="0" indent="0">
              <a:buNone/>
            </a:pPr>
            <a:r>
              <a:rPr lang="en-GB" dirty="0"/>
              <a:t>This museum, characterised as </a:t>
            </a:r>
            <a:r>
              <a:rPr lang="en-GB" i="1" dirty="0">
                <a:latin typeface="Finlandica" pitchFamily="2" charset="77"/>
              </a:rPr>
              <a:t>“the most attractive museum in the world”</a:t>
            </a:r>
            <a:r>
              <a:rPr lang="en-GB" dirty="0"/>
              <a:t>, </a:t>
            </a:r>
          </a:p>
          <a:p>
            <a:pPr marL="0" indent="0">
              <a:buNone/>
            </a:pPr>
            <a:r>
              <a:rPr lang="en-GB" dirty="0"/>
              <a:t>aims to open its doors to the public in 2025.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Picture Placeholder 5" descr="Two people at a desk in a museum displaying wooden items. ">
            <a:extLst>
              <a:ext uri="{FF2B5EF4-FFF2-40B4-BE49-F238E27FC236}">
                <a16:creationId xmlns:a16="http://schemas.microsoft.com/office/drawing/2014/main" id="{FD868CB4-4678-A64F-99F6-C0FA4A33B94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4" r="28944"/>
          <a:stretch>
            <a:fillRect/>
          </a:stretch>
        </p:blipFill>
        <p:spPr/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DB20F9-B94A-EC4C-A60D-350479EE9A0F}"/>
              </a:ext>
            </a:extLst>
          </p:cNvPr>
          <p:cNvSpPr txBox="1">
            <a:spLocks/>
          </p:cNvSpPr>
          <p:nvPr/>
        </p:nvSpPr>
        <p:spPr>
          <a:xfrm>
            <a:off x="3139041" y="4228553"/>
            <a:ext cx="3089143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Secret Universe</a:t>
            </a:r>
          </a:p>
          <a:p>
            <a:pPr marL="0" indent="0">
              <a:buNone/>
            </a:pPr>
            <a:r>
              <a:rPr lang="en-GB" sz="900" dirty="0"/>
              <a:t>Exhibition at Design Museum</a:t>
            </a:r>
            <a:br>
              <a:rPr lang="en-GB" sz="900" dirty="0"/>
            </a:br>
            <a:r>
              <a:rPr lang="en-GB" sz="900" dirty="0"/>
              <a:t>by Company: Aamu Song &amp; Johan Olin</a:t>
            </a:r>
          </a:p>
          <a:p>
            <a:pPr marL="0" indent="0">
              <a:buNone/>
            </a:pPr>
            <a:r>
              <a:rPr lang="en-GB" sz="900" dirty="0"/>
              <a:t>Photo: Paavo Lehtonen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6998093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model walks down a catwalk. ">
            <a:extLst>
              <a:ext uri="{FF2B5EF4-FFF2-40B4-BE49-F238E27FC236}">
                <a16:creationId xmlns:a16="http://schemas.microsoft.com/office/drawing/2014/main" id="{C69563FB-4990-1F41-B76D-66C8356532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648" y="2085937"/>
            <a:ext cx="5473701" cy="1295524"/>
          </a:xfrm>
        </p:spPr>
        <p:txBody>
          <a:bodyPr/>
          <a:lstStyle/>
          <a:p>
            <a:r>
              <a:rPr lang="en-GB" dirty="0"/>
              <a:t>The design education </a:t>
            </a:r>
            <a:br>
              <a:rPr lang="en-GB" dirty="0"/>
            </a:br>
            <a:r>
              <a:rPr lang="en-GB" dirty="0"/>
              <a:t>in Finland is world class.</a:t>
            </a:r>
            <a:br>
              <a:rPr lang="en-GB" dirty="0"/>
            </a:br>
            <a:endParaRPr lang="fi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8EFC7A4-E2A2-5140-949C-8C1BB8285661}"/>
              </a:ext>
            </a:extLst>
          </p:cNvPr>
          <p:cNvSpPr txBox="1">
            <a:spLocks/>
          </p:cNvSpPr>
          <p:nvPr/>
        </p:nvSpPr>
        <p:spPr>
          <a:xfrm>
            <a:off x="276688" y="4372569"/>
            <a:ext cx="3089143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solidFill>
                  <a:schemeClr val="bg1"/>
                </a:solidFill>
                <a:latin typeface="Finlandica" pitchFamily="2" charset="77"/>
              </a:rPr>
              <a:t>Näytös</a:t>
            </a:r>
            <a:r>
              <a:rPr lang="en-GB" sz="900" b="1" dirty="0">
                <a:solidFill>
                  <a:schemeClr val="bg1"/>
                </a:solidFill>
                <a:latin typeface="Finlandica" pitchFamily="2" charset="77"/>
              </a:rPr>
              <a:t> 19</a:t>
            </a: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</a:rPr>
              <a:t>Amina </a:t>
            </a:r>
            <a:r>
              <a:rPr lang="en-GB" sz="900" dirty="0" err="1">
                <a:solidFill>
                  <a:schemeClr val="bg1"/>
                </a:solidFill>
              </a:rPr>
              <a:t>Saada</a:t>
            </a:r>
            <a:r>
              <a:rPr lang="en-GB" sz="900" dirty="0">
                <a:solidFill>
                  <a:schemeClr val="bg1"/>
                </a:solidFill>
              </a:rPr>
              <a:t>, Aalto University</a:t>
            </a: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</a:rPr>
              <a:t>Photo: </a:t>
            </a:r>
            <a:r>
              <a:rPr lang="en-GB" sz="900" dirty="0" err="1">
                <a:solidFill>
                  <a:schemeClr val="bg1"/>
                </a:solidFill>
              </a:rPr>
              <a:t>Mikko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Raskinen</a:t>
            </a:r>
            <a:endParaRPr lang="en-GB" sz="900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BCDB1A-C5AC-2F44-90A2-367E7F193EA1}"/>
              </a:ext>
            </a:extLst>
          </p:cNvPr>
          <p:cNvSpPr/>
          <p:nvPr/>
        </p:nvSpPr>
        <p:spPr>
          <a:xfrm>
            <a:off x="6444208" y="357117"/>
            <a:ext cx="235800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AALTO UNIVERSITY’S DEGREE PROGRAMME IN FASHION IS ONE OF THE BEST IN </a:t>
            </a:r>
          </a:p>
          <a:p>
            <a:r>
              <a:rPr lang="en-GB" b="1" dirty="0">
                <a:solidFill>
                  <a:schemeClr val="bg1"/>
                </a:solidFill>
              </a:rPr>
              <a:t>THE WORLD. 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IT RECEIVED THE BEST IN GLOBAL INFLUENCE MENTION IN 2019 IN THE INTERNATIONAL COMPARISON </a:t>
            </a:r>
          </a:p>
          <a:p>
            <a:r>
              <a:rPr lang="en-GB" b="1" dirty="0">
                <a:solidFill>
                  <a:schemeClr val="bg1"/>
                </a:solidFill>
              </a:rPr>
              <a:t>OF FASHION SCHOOLS. </a:t>
            </a:r>
          </a:p>
          <a:p>
            <a:endParaRPr lang="en-GB" sz="1400" b="1" dirty="0">
              <a:solidFill>
                <a:schemeClr val="bg1"/>
              </a:solidFill>
            </a:endParaRPr>
          </a:p>
          <a:p>
            <a:r>
              <a:rPr lang="en-GB" sz="800" dirty="0">
                <a:solidFill>
                  <a:schemeClr val="bg1"/>
                </a:solidFill>
              </a:rPr>
              <a:t>Source: </a:t>
            </a:r>
            <a:r>
              <a:rPr lang="en-GB" sz="800" dirty="0" err="1">
                <a:solidFill>
                  <a:schemeClr val="bg1"/>
                </a:solidFill>
              </a:rPr>
              <a:t>www.businessoffashion.com</a:t>
            </a:r>
            <a:endParaRPr lang="en-GB" sz="800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ABFE19-C28D-A349-AE41-BBCBFE0A0A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061945" y="225997"/>
            <a:ext cx="2924766" cy="456038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72245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988193"/>
            <a:ext cx="2808858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Aalto University's art and design programmes were ranked by the QS World University Ranking as </a:t>
            </a:r>
          </a:p>
          <a:p>
            <a:pPr marL="0" indent="0">
              <a:buNone/>
            </a:pPr>
            <a:r>
              <a:rPr lang="en-GB" dirty="0"/>
              <a:t>the 7th best </a:t>
            </a:r>
          </a:p>
          <a:p>
            <a:pPr marL="0" indent="0">
              <a:buNone/>
            </a:pPr>
            <a:r>
              <a:rPr lang="en-GB" dirty="0"/>
              <a:t>in the world in 2020.</a:t>
            </a:r>
          </a:p>
          <a:p>
            <a:pPr marL="0" indent="0">
              <a:buNone/>
            </a:pPr>
            <a:br>
              <a:rPr lang="en-GB" sz="800" dirty="0"/>
            </a:br>
            <a:r>
              <a:rPr lang="en-GB" sz="900" dirty="0"/>
              <a:t>Source: </a:t>
            </a:r>
            <a:r>
              <a:rPr lang="en-GB" sz="900" dirty="0" err="1"/>
              <a:t>www.aalto.fi</a:t>
            </a:r>
            <a:endParaRPr lang="en-GB" sz="900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6" name="Picture Placeholder 5" descr="An illustration with two robot like creatures in it. ">
            <a:extLst>
              <a:ext uri="{FF2B5EF4-FFF2-40B4-BE49-F238E27FC236}">
                <a16:creationId xmlns:a16="http://schemas.microsoft.com/office/drawing/2014/main" id="{A3ED37DC-707D-3644-83CB-28313422D36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1" r="28941"/>
          <a:stretch>
            <a:fillRect/>
          </a:stretch>
        </p:blipFill>
        <p:spPr/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56DFC2-53D4-4740-8F6F-1BF995972E43}"/>
              </a:ext>
            </a:extLst>
          </p:cNvPr>
          <p:cNvSpPr txBox="1">
            <a:spLocks/>
          </p:cNvSpPr>
          <p:nvPr/>
        </p:nvSpPr>
        <p:spPr>
          <a:xfrm>
            <a:off x="3283057" y="4012529"/>
            <a:ext cx="3089143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Plusminus</a:t>
            </a:r>
            <a:r>
              <a:rPr lang="en-GB" sz="900" b="1" dirty="0">
                <a:latin typeface="Finlandica" pitchFamily="2" charset="77"/>
              </a:rPr>
              <a:t> game</a:t>
            </a:r>
          </a:p>
          <a:p>
            <a:pPr marL="0" indent="0">
              <a:buNone/>
            </a:pPr>
            <a:r>
              <a:rPr lang="en-GB" sz="900" dirty="0"/>
              <a:t>Veera </a:t>
            </a:r>
            <a:r>
              <a:rPr lang="en-GB" sz="900" dirty="0" err="1"/>
              <a:t>Hokkanen</a:t>
            </a:r>
            <a:r>
              <a:rPr lang="en-GB" sz="900" dirty="0"/>
              <a:t>, Thomas Holmes,</a:t>
            </a:r>
          </a:p>
          <a:p>
            <a:pPr marL="0" indent="0">
              <a:buNone/>
            </a:pPr>
            <a:r>
              <a:rPr lang="en-GB" sz="900" dirty="0" err="1"/>
              <a:t>Hannu</a:t>
            </a:r>
            <a:r>
              <a:rPr lang="en-GB" sz="900" dirty="0"/>
              <a:t> </a:t>
            </a:r>
            <a:r>
              <a:rPr lang="en-GB" sz="900" dirty="0" err="1"/>
              <a:t>Koivuranta</a:t>
            </a:r>
            <a:r>
              <a:rPr lang="en-GB" sz="900" dirty="0"/>
              <a:t>, Antti Sandberg, </a:t>
            </a:r>
            <a:br>
              <a:rPr lang="en-GB" sz="900" dirty="0"/>
            </a:br>
            <a:r>
              <a:rPr lang="en-GB" sz="900" dirty="0"/>
              <a:t>Helena Sorva and Juuso </a:t>
            </a:r>
            <a:r>
              <a:rPr lang="en-GB" sz="900" dirty="0" err="1"/>
              <a:t>Toikka</a:t>
            </a:r>
            <a:endParaRPr lang="en-GB" sz="900" dirty="0"/>
          </a:p>
          <a:p>
            <a:pPr marL="0" indent="0">
              <a:buNone/>
            </a:pPr>
            <a:r>
              <a:rPr lang="en-GB" sz="900" dirty="0"/>
              <a:t>Aalto University</a:t>
            </a:r>
            <a:br>
              <a:rPr lang="en-GB" sz="1000" dirty="0"/>
            </a:b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965591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988193"/>
            <a:ext cx="2592288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IDBM (International Design Business Management) was one </a:t>
            </a:r>
          </a:p>
          <a:p>
            <a:pPr marL="0" indent="0">
              <a:buNone/>
            </a:pPr>
            <a:r>
              <a:rPr lang="en-GB" dirty="0"/>
              <a:t>of the first study </a:t>
            </a:r>
          </a:p>
          <a:p>
            <a:pPr marL="0" indent="0">
              <a:buNone/>
            </a:pPr>
            <a:r>
              <a:rPr lang="en-GB" dirty="0"/>
              <a:t>modules in the world </a:t>
            </a:r>
          </a:p>
          <a:p>
            <a:pPr marL="0" indent="0">
              <a:buNone/>
            </a:pPr>
            <a:r>
              <a:rPr lang="en-GB" dirty="0"/>
              <a:t>that combined business sciences, engineering sciences and design education.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2" name="Picture Placeholder 11" descr="Different shapes made out of cardboard.">
            <a:extLst>
              <a:ext uri="{FF2B5EF4-FFF2-40B4-BE49-F238E27FC236}">
                <a16:creationId xmlns:a16="http://schemas.microsoft.com/office/drawing/2014/main" id="{C9CE8FC4-AE0B-9144-9FB0-F974151396C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1" r="25041"/>
          <a:stretch>
            <a:fillRect/>
          </a:stretch>
        </p:blipFill>
        <p:spPr/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112512-984C-E947-8E30-64E0755274D5}"/>
              </a:ext>
            </a:extLst>
          </p:cNvPr>
          <p:cNvSpPr txBox="1">
            <a:spLocks/>
          </p:cNvSpPr>
          <p:nvPr/>
        </p:nvSpPr>
        <p:spPr>
          <a:xfrm>
            <a:off x="3067033" y="4372569"/>
            <a:ext cx="3089143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Future Packaging prototypes </a:t>
            </a:r>
          </a:p>
          <a:p>
            <a:pPr marL="0" indent="0">
              <a:buNone/>
            </a:pPr>
            <a:r>
              <a:rPr lang="en-GB" sz="900" dirty="0">
                <a:latin typeface="Finlandica" pitchFamily="2" charset="77"/>
              </a:rPr>
              <a:t>Fold &amp; Sustain, </a:t>
            </a:r>
            <a:r>
              <a:rPr lang="en-GB" sz="900" dirty="0" err="1"/>
              <a:t>CoCeA</a:t>
            </a:r>
            <a:r>
              <a:rPr lang="en-GB" sz="900" dirty="0"/>
              <a:t>, Aalto University</a:t>
            </a:r>
          </a:p>
          <a:p>
            <a:pPr marL="0" indent="0">
              <a:buNone/>
            </a:pPr>
            <a:r>
              <a:rPr lang="en-GB" sz="900" dirty="0"/>
              <a:t>Photo: Anastasia Ivanova</a:t>
            </a:r>
          </a:p>
        </p:txBody>
      </p:sp>
    </p:spTree>
    <p:extLst>
      <p:ext uri="{BB962C8B-B14F-4D97-AF65-F5344CB8AC3E}">
        <p14:creationId xmlns:p14="http://schemas.microsoft.com/office/powerpoint/2010/main" val="2619731467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riding his bike on a bridge. ">
            <a:extLst>
              <a:ext uri="{FF2B5EF4-FFF2-40B4-BE49-F238E27FC236}">
                <a16:creationId xmlns:a16="http://schemas.microsoft.com/office/drawing/2014/main" id="{2641AAF1-9B70-8045-9ABB-A897F87BD6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5452690"/>
            <a:ext cx="5473701" cy="1295524"/>
          </a:xfrm>
        </p:spPr>
        <p:txBody>
          <a:bodyPr/>
          <a:lstStyle/>
          <a:p>
            <a:r>
              <a:rPr lang="en-GB" dirty="0"/>
              <a:t>In Finland, design is a part of </a:t>
            </a:r>
            <a:br>
              <a:rPr lang="en-GB" dirty="0"/>
            </a:br>
            <a:r>
              <a:rPr lang="en-GB" dirty="0"/>
              <a:t>a good and functional daily life.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fi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7EC5250-ECCD-8F41-82A9-4A29A36A17EE}"/>
              </a:ext>
            </a:extLst>
          </p:cNvPr>
          <p:cNvSpPr txBox="1">
            <a:spLocks/>
          </p:cNvSpPr>
          <p:nvPr/>
        </p:nvSpPr>
        <p:spPr>
          <a:xfrm>
            <a:off x="251520" y="195486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solidFill>
                  <a:schemeClr val="bg1"/>
                </a:solidFill>
                <a:latin typeface="Finlandica" pitchFamily="2" charset="77"/>
              </a:rPr>
              <a:t>Isoisän</a:t>
            </a:r>
            <a:r>
              <a:rPr lang="en-GB" sz="900" b="1" dirty="0">
                <a:solidFill>
                  <a:schemeClr val="bg1"/>
                </a:solidFill>
                <a:latin typeface="Finlandica" pitchFamily="2" charset="77"/>
              </a:rPr>
              <a:t> </a:t>
            </a:r>
            <a:r>
              <a:rPr lang="en-GB" sz="900" b="1" dirty="0" err="1">
                <a:solidFill>
                  <a:schemeClr val="bg1"/>
                </a:solidFill>
                <a:latin typeface="Finlandica" pitchFamily="2" charset="77"/>
              </a:rPr>
              <a:t>silta</a:t>
            </a:r>
            <a:r>
              <a:rPr lang="en-GB" sz="900" b="1" dirty="0">
                <a:solidFill>
                  <a:schemeClr val="bg1"/>
                </a:solidFill>
                <a:latin typeface="Finlandica" pitchFamily="2" charset="77"/>
              </a:rPr>
              <a:t> / </a:t>
            </a:r>
            <a:r>
              <a:rPr lang="en-GB" sz="900" b="1" dirty="0" err="1">
                <a:solidFill>
                  <a:schemeClr val="bg1"/>
                </a:solidFill>
                <a:latin typeface="Finlandica" pitchFamily="2" charset="77"/>
              </a:rPr>
              <a:t>Granpa’s</a:t>
            </a:r>
            <a:r>
              <a:rPr lang="en-GB" sz="900" b="1" dirty="0">
                <a:solidFill>
                  <a:schemeClr val="bg1"/>
                </a:solidFill>
                <a:latin typeface="Finlandica" pitchFamily="2" charset="77"/>
              </a:rPr>
              <a:t> bridge</a:t>
            </a:r>
          </a:p>
          <a:p>
            <a:pPr marL="0" indent="0">
              <a:buNone/>
            </a:pPr>
            <a:r>
              <a:rPr lang="en-GB" sz="900" dirty="0">
                <a:solidFill>
                  <a:schemeClr val="bg1"/>
                </a:solidFill>
              </a:rPr>
              <a:t>Photo: </a:t>
            </a:r>
            <a:r>
              <a:rPr lang="en-GB" sz="900" dirty="0" err="1">
                <a:solidFill>
                  <a:schemeClr val="bg1"/>
                </a:solidFill>
              </a:rPr>
              <a:t>Riku</a:t>
            </a:r>
            <a:r>
              <a:rPr lang="en-GB" sz="900" dirty="0">
                <a:solidFill>
                  <a:schemeClr val="bg1"/>
                </a:solidFill>
              </a:rPr>
              <a:t> </a:t>
            </a:r>
            <a:r>
              <a:rPr lang="en-GB" sz="900" dirty="0" err="1">
                <a:solidFill>
                  <a:schemeClr val="bg1"/>
                </a:solidFill>
              </a:rPr>
              <a:t>Pihlanto</a:t>
            </a:r>
            <a:r>
              <a:rPr lang="en-GB" sz="900" dirty="0">
                <a:solidFill>
                  <a:schemeClr val="bg1"/>
                </a:solidFill>
              </a:rPr>
              <a:t> / City of Helsinki</a:t>
            </a:r>
            <a:br>
              <a:rPr lang="en-GB" sz="1000" dirty="0">
                <a:solidFill>
                  <a:schemeClr val="bg1"/>
                </a:solidFill>
              </a:rPr>
            </a:b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601040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060201"/>
            <a:ext cx="2808858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Design is seen in the physical environments </a:t>
            </a:r>
          </a:p>
          <a:p>
            <a:pPr marL="0" indent="0">
              <a:buNone/>
            </a:pPr>
            <a:r>
              <a:rPr lang="en-GB" dirty="0"/>
              <a:t>of homes and workplaces, city structures, public </a:t>
            </a:r>
          </a:p>
          <a:p>
            <a:pPr marL="0" indent="0">
              <a:buNone/>
            </a:pPr>
            <a:r>
              <a:rPr lang="en-GB" dirty="0"/>
              <a:t>and private services and business operations.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EC8A717-641D-A14D-B886-5F87E367E36A}"/>
              </a:ext>
            </a:extLst>
          </p:cNvPr>
          <p:cNvSpPr txBox="1">
            <a:spLocks/>
          </p:cNvSpPr>
          <p:nvPr/>
        </p:nvSpPr>
        <p:spPr>
          <a:xfrm>
            <a:off x="2267744" y="4156545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Virtual Aquarium, Helsinki’s New Children’s Hospital</a:t>
            </a:r>
          </a:p>
          <a:p>
            <a:pPr marL="0" indent="0">
              <a:buNone/>
            </a:pPr>
            <a:r>
              <a:rPr lang="en-GB" sz="900" dirty="0">
                <a:latin typeface="Finlandica" pitchFamily="2" charset="77"/>
              </a:rPr>
              <a:t>Design: John Lee, Laura Horton, Jukka </a:t>
            </a:r>
            <a:r>
              <a:rPr lang="en-GB" sz="900" dirty="0" err="1">
                <a:latin typeface="Finlandica" pitchFamily="2" charset="77"/>
              </a:rPr>
              <a:t>Eerikäinen</a:t>
            </a:r>
            <a:r>
              <a:rPr lang="en-GB" sz="900" dirty="0">
                <a:latin typeface="Finlandica" pitchFamily="2" charset="77"/>
              </a:rPr>
              <a:t> </a:t>
            </a:r>
          </a:p>
          <a:p>
            <a:pPr marL="0" indent="0">
              <a:buNone/>
            </a:pPr>
            <a:r>
              <a:rPr lang="en-GB" sz="900" dirty="0">
                <a:latin typeface="Finlandica" pitchFamily="2" charset="77"/>
              </a:rPr>
              <a:t>and </a:t>
            </a:r>
            <a:r>
              <a:rPr lang="en-GB" sz="900" dirty="0" err="1">
                <a:latin typeface="Finlandica" pitchFamily="2" charset="77"/>
              </a:rPr>
              <a:t>Sourya</a:t>
            </a:r>
            <a:r>
              <a:rPr lang="en-GB" sz="900" dirty="0">
                <a:latin typeface="Finlandica" pitchFamily="2" charset="77"/>
              </a:rPr>
              <a:t> Sen, </a:t>
            </a:r>
            <a:r>
              <a:rPr lang="en-GB" sz="900" dirty="0"/>
              <a:t>Aalto University</a:t>
            </a:r>
          </a:p>
          <a:p>
            <a:pPr marL="0" indent="0">
              <a:buNone/>
            </a:pPr>
            <a:r>
              <a:rPr lang="en-GB" sz="900" dirty="0"/>
              <a:t>Photo: </a:t>
            </a:r>
            <a:r>
              <a:rPr lang="en-GB" sz="900" dirty="0" err="1"/>
              <a:t>Sourya</a:t>
            </a:r>
            <a:r>
              <a:rPr lang="en-GB" sz="900" dirty="0"/>
              <a:t> Sen</a:t>
            </a:r>
          </a:p>
        </p:txBody>
      </p:sp>
      <p:pic>
        <p:nvPicPr>
          <p:cNvPr id="18" name="Picture Placeholder 17" descr="A mother and a toddler looking at a wall that has fish pictures on it. ">
            <a:extLst>
              <a:ext uri="{FF2B5EF4-FFF2-40B4-BE49-F238E27FC236}">
                <a16:creationId xmlns:a16="http://schemas.microsoft.com/office/drawing/2014/main" id="{7F494D5F-AB4D-7043-A472-2EDBB0AAFEA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" b="18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6919024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987574"/>
            <a:ext cx="2592834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Finlandica" pitchFamily="2" charset="77"/>
              </a:rPr>
              <a:t>Finnish design combines practicality and functionality, consideration for the users, a solution-focused approach, </a:t>
            </a:r>
          </a:p>
          <a:p>
            <a:pPr marL="0" indent="0">
              <a:buNone/>
            </a:pPr>
            <a:r>
              <a:rPr lang="en-GB" dirty="0">
                <a:latin typeface="Finlandica" pitchFamily="2" charset="77"/>
              </a:rPr>
              <a:t>and equality.</a:t>
            </a:r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4" name="Picture Placeholder 13" descr="3D imaging unit. ">
            <a:extLst>
              <a:ext uri="{FF2B5EF4-FFF2-40B4-BE49-F238E27FC236}">
                <a16:creationId xmlns:a16="http://schemas.microsoft.com/office/drawing/2014/main" id="{8DAB1300-BEB8-9748-BDD0-69D1F0786B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r="3202"/>
          <a:stretch>
            <a:fillRect/>
          </a:stretch>
        </p:blipFill>
        <p:spPr>
          <a:xfrm>
            <a:off x="5292725" y="0"/>
            <a:ext cx="3851275" cy="5143500"/>
          </a:xfrm>
        </p:spPr>
      </p:pic>
      <p:sp>
        <p:nvSpPr>
          <p:cNvPr id="15" name="Content Placeholder 2" descr="3D imaging unit.">
            <a:extLst>
              <a:ext uri="{FF2B5EF4-FFF2-40B4-BE49-F238E27FC236}">
                <a16:creationId xmlns:a16="http://schemas.microsoft.com/office/drawing/2014/main" id="{D6AA5CCD-BFD0-2146-B093-475A5FA3615D}"/>
              </a:ext>
            </a:extLst>
          </p:cNvPr>
          <p:cNvSpPr txBox="1">
            <a:spLocks/>
          </p:cNvSpPr>
          <p:nvPr/>
        </p:nvSpPr>
        <p:spPr>
          <a:xfrm>
            <a:off x="4067944" y="4372569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Planmeca</a:t>
            </a:r>
            <a:r>
              <a:rPr lang="en-GB" sz="900" b="1" dirty="0">
                <a:latin typeface="Finlandica" pitchFamily="2" charset="77"/>
              </a:rPr>
              <a:t> </a:t>
            </a:r>
            <a:r>
              <a:rPr lang="en-GB" sz="900" b="1" dirty="0" err="1">
                <a:latin typeface="Finlandica" pitchFamily="2" charset="77"/>
              </a:rPr>
              <a:t>Viso</a:t>
            </a:r>
            <a:r>
              <a:rPr lang="en-GB" sz="900" b="1" dirty="0">
                <a:latin typeface="Finlandica" pitchFamily="2" charset="77"/>
              </a:rPr>
              <a:t> G5</a:t>
            </a:r>
          </a:p>
          <a:p>
            <a:pPr marL="0" indent="0">
              <a:buNone/>
            </a:pPr>
            <a:r>
              <a:rPr lang="en-GB" sz="900" dirty="0">
                <a:latin typeface="Finlandica" pitchFamily="2" charset="77"/>
              </a:rPr>
              <a:t>3D imaging unit</a:t>
            </a:r>
          </a:p>
          <a:p>
            <a:pPr marL="0" indent="0">
              <a:buNone/>
            </a:pPr>
            <a:r>
              <a:rPr lang="en-GB" sz="900" dirty="0"/>
              <a:t>Photo: Dino </a:t>
            </a:r>
            <a:r>
              <a:rPr lang="en-GB" sz="900" dirty="0" err="1"/>
              <a:t>Azinur</a:t>
            </a:r>
            <a:endParaRPr lang="en-GB" sz="900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7625387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B5ACBB0-CCC3-1A43-86CF-EFCB19053BC9}"/>
              </a:ext>
            </a:extLst>
          </p:cNvPr>
          <p:cNvSpPr txBox="1">
            <a:spLocks/>
          </p:cNvSpPr>
          <p:nvPr/>
        </p:nvSpPr>
        <p:spPr>
          <a:xfrm>
            <a:off x="1835150" y="2139702"/>
            <a:ext cx="6049218" cy="2879701"/>
          </a:xfrm>
        </p:spPr>
        <p:txBody>
          <a:bodyPr/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>
                <a:solidFill>
                  <a:schemeClr val="bg1"/>
                </a:solidFill>
                <a:latin typeface="Finlandica" pitchFamily="2" charset="77"/>
              </a:rPr>
              <a:t>We believe that good design is everybody’s right.</a:t>
            </a:r>
          </a:p>
        </p:txBody>
      </p:sp>
    </p:spTree>
    <p:extLst>
      <p:ext uri="{BB962C8B-B14F-4D97-AF65-F5344CB8AC3E}">
        <p14:creationId xmlns:p14="http://schemas.microsoft.com/office/powerpoint/2010/main" val="3528406020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987574"/>
            <a:ext cx="3024882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latin typeface="Finlandica" pitchFamily="2" charset="77"/>
              </a:rPr>
              <a:t>The aesthetic starting point is Scandinavian minimalism, enriched by eastern abundance and decorativeness.</a:t>
            </a:r>
          </a:p>
          <a:p>
            <a:pPr marL="0" indent="0">
              <a:buNone/>
            </a:pPr>
            <a:r>
              <a:rPr lang="en-GB" dirty="0">
                <a:latin typeface="Finlandica" pitchFamily="2" charset="77"/>
              </a:rPr>
              <a:t>These features are shown in both designing objects and designing services, business, customer experience and </a:t>
            </a:r>
          </a:p>
          <a:p>
            <a:pPr marL="0" indent="0">
              <a:buNone/>
            </a:pPr>
            <a:r>
              <a:rPr lang="en-GB" dirty="0">
                <a:latin typeface="Finlandica" pitchFamily="2" charset="77"/>
              </a:rPr>
              <a:t>other new areas of design.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7" name="Picture Placeholder 16" descr="Three children climbing on a wooden table. ">
            <a:extLst>
              <a:ext uri="{FF2B5EF4-FFF2-40B4-BE49-F238E27FC236}">
                <a16:creationId xmlns:a16="http://schemas.microsoft.com/office/drawing/2014/main" id="{37945E91-5C81-5849-B2CF-59F2291BBFF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3" r="4823"/>
          <a:stretch>
            <a:fillRect/>
          </a:stretch>
        </p:blipFill>
        <p:spPr/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DAEDE4A-E872-4E42-BBD3-FF022087A20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3995936" y="4588593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Hei</a:t>
            </a:r>
            <a:r>
              <a:rPr lang="en-GB" sz="900" b="1" dirty="0">
                <a:latin typeface="Finlandica" pitchFamily="2" charset="77"/>
              </a:rPr>
              <a:t> Schools!</a:t>
            </a:r>
          </a:p>
          <a:p>
            <a:pPr marL="0" indent="0">
              <a:buNone/>
            </a:pPr>
            <a:r>
              <a:rPr lang="en-GB" sz="900" dirty="0"/>
              <a:t>Photo: Kim </a:t>
            </a:r>
            <a:r>
              <a:rPr lang="en-GB" sz="900" dirty="0" err="1"/>
              <a:t>Öhrling</a:t>
            </a:r>
            <a:endParaRPr lang="en-GB" sz="900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70395800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Four men holding Fiskars tools are standing in front of a table that has Fiskars tools. ">
            <a:extLst>
              <a:ext uri="{FF2B5EF4-FFF2-40B4-BE49-F238E27FC236}">
                <a16:creationId xmlns:a16="http://schemas.microsoft.com/office/drawing/2014/main" id="{D63F2587-93EA-FB47-9E38-2DCA29F7DD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923988"/>
            <a:ext cx="5473701" cy="1295524"/>
          </a:xfrm>
        </p:spPr>
        <p:txBody>
          <a:bodyPr/>
          <a:lstStyle/>
          <a:p>
            <a:r>
              <a:rPr lang="en-GB" dirty="0"/>
              <a:t>The design industry has long and distinguished traditions in Finland.</a:t>
            </a:r>
            <a:br>
              <a:rPr lang="en-GB" dirty="0"/>
            </a:br>
            <a:endParaRPr lang="fi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DB922D7-50F8-0648-967E-B60EF7FE8A27}"/>
              </a:ext>
            </a:extLst>
          </p:cNvPr>
          <p:cNvSpPr txBox="1">
            <a:spLocks/>
          </p:cNvSpPr>
          <p:nvPr/>
        </p:nvSpPr>
        <p:spPr>
          <a:xfrm>
            <a:off x="395536" y="4300561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Fiskars clothes</a:t>
            </a:r>
          </a:p>
          <a:p>
            <a:pPr marL="0" indent="0">
              <a:buNone/>
            </a:pPr>
            <a:r>
              <a:rPr lang="en-GB" sz="900" dirty="0"/>
              <a:t>Design: Maria </a:t>
            </a:r>
            <a:r>
              <a:rPr lang="en-GB" sz="900" dirty="0" err="1"/>
              <a:t>Korkeila</a:t>
            </a:r>
            <a:r>
              <a:rPr lang="en-GB" sz="900" dirty="0"/>
              <a:t> </a:t>
            </a:r>
          </a:p>
          <a:p>
            <a:pPr marL="0" indent="0">
              <a:buNone/>
            </a:pPr>
            <a:r>
              <a:rPr lang="en-GB" sz="900" dirty="0"/>
              <a:t>Photo: Alisa </a:t>
            </a:r>
            <a:r>
              <a:rPr lang="en-GB" sz="900" dirty="0" err="1"/>
              <a:t>Martynova</a:t>
            </a:r>
            <a:r>
              <a:rPr lang="en-GB" sz="900" dirty="0"/>
              <a:t> /</a:t>
            </a:r>
            <a:br>
              <a:rPr lang="en-GB" sz="900" dirty="0"/>
            </a:br>
            <a:r>
              <a:rPr lang="en-GB" sz="900" dirty="0"/>
              <a:t>Fiskars Finland Oy Ab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28140894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844177"/>
            <a:ext cx="2736304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 world fame of Finnish design was born between the 1940s and 1960s partly because of determined promotion work. </a:t>
            </a:r>
          </a:p>
          <a:p>
            <a:pPr marL="0" indent="0">
              <a:buNone/>
            </a:pPr>
            <a:r>
              <a:rPr lang="en-GB" dirty="0"/>
              <a:t>The fame was boosted by international design exhibitions such as the Milan Triennials and renowned designers.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11" name="Picture Placeholder 4" descr="A stool in front of a wall. &#10;&#10;">
            <a:extLst>
              <a:ext uri="{FF2B5EF4-FFF2-40B4-BE49-F238E27FC236}">
                <a16:creationId xmlns:a16="http://schemas.microsoft.com/office/drawing/2014/main" id="{6F183AF7-2DEB-4141-A9E6-6B9218D06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" r="540"/>
          <a:stretch>
            <a:fillRect/>
          </a:stretch>
        </p:blipFill>
        <p:spPr>
          <a:xfrm>
            <a:off x="5292724" y="0"/>
            <a:ext cx="3851275" cy="51435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450E824-C0BC-3F4E-8CEC-54001B7F3BA6}"/>
              </a:ext>
            </a:extLst>
          </p:cNvPr>
          <p:cNvSpPr txBox="1">
            <a:spLocks/>
          </p:cNvSpPr>
          <p:nvPr/>
        </p:nvSpPr>
        <p:spPr>
          <a:xfrm>
            <a:off x="3635896" y="4371950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Halikko</a:t>
            </a:r>
            <a:r>
              <a:rPr lang="en-GB" sz="900" b="1" dirty="0">
                <a:latin typeface="Finlandica" pitchFamily="2" charset="77"/>
              </a:rPr>
              <a:t> stool</a:t>
            </a:r>
          </a:p>
          <a:p>
            <a:pPr marL="0" indent="0">
              <a:buNone/>
            </a:pPr>
            <a:r>
              <a:rPr lang="en-GB" sz="900" dirty="0"/>
              <a:t>Design: Sebastian Jansson /</a:t>
            </a:r>
          </a:p>
          <a:p>
            <a:pPr marL="0" indent="0">
              <a:buNone/>
            </a:pPr>
            <a:r>
              <a:rPr lang="en-GB" sz="900" dirty="0"/>
              <a:t>Made by Choice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552637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915566"/>
            <a:ext cx="2664842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Furniture, glass and ceramics have been traditionally strong areas of Finnish design. Industrial design grew in the 70s and Finland was one of its forerunners.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pic>
        <p:nvPicPr>
          <p:cNvPr id="8" name="Picture Placeholder 9" descr="A colourful glass design object. ">
            <a:extLst>
              <a:ext uri="{FF2B5EF4-FFF2-40B4-BE49-F238E27FC236}">
                <a16:creationId xmlns:a16="http://schemas.microsoft.com/office/drawing/2014/main" id="{DEA6814D-D1E2-8949-A5AC-3554F26EE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" r="423"/>
          <a:stretch>
            <a:fillRect/>
          </a:stretch>
        </p:blipFill>
        <p:spPr>
          <a:xfrm>
            <a:off x="5292725" y="0"/>
            <a:ext cx="3851275" cy="51435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C778EE-1C59-B947-BCD6-9ACC65EFE1AC}"/>
              </a:ext>
            </a:extLst>
          </p:cNvPr>
          <p:cNvSpPr txBox="1">
            <a:spLocks/>
          </p:cNvSpPr>
          <p:nvPr/>
        </p:nvSpPr>
        <p:spPr>
          <a:xfrm>
            <a:off x="3635896" y="4371950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>
                <a:latin typeface="Finlandica" pitchFamily="2" charset="77"/>
              </a:rPr>
              <a:t>Volcanic Forest</a:t>
            </a:r>
          </a:p>
          <a:p>
            <a:pPr marL="0" indent="0">
              <a:buNone/>
            </a:pPr>
            <a:r>
              <a:rPr lang="en-GB" sz="900" dirty="0">
                <a:latin typeface="Finlandica" pitchFamily="2" charset="77"/>
              </a:rPr>
              <a:t>Wood, ceramic, glass</a:t>
            </a:r>
          </a:p>
          <a:p>
            <a:pPr marL="0" indent="0">
              <a:buNone/>
            </a:pPr>
            <a:r>
              <a:rPr lang="en-GB" sz="900" dirty="0"/>
              <a:t>Design: Matias </a:t>
            </a:r>
            <a:r>
              <a:rPr lang="en-GB" sz="900" dirty="0" err="1"/>
              <a:t>Liimatainen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1843894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915566"/>
            <a:ext cx="2592288" cy="287970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Now we are pioneers in </a:t>
            </a:r>
          </a:p>
          <a:p>
            <a:pPr marL="0" indent="0">
              <a:buNone/>
            </a:pPr>
            <a:r>
              <a:rPr lang="en-GB" dirty="0"/>
              <a:t>service design and </a:t>
            </a:r>
          </a:p>
          <a:p>
            <a:pPr marL="0" indent="0">
              <a:buNone/>
            </a:pPr>
            <a:r>
              <a:rPr lang="en-GB" dirty="0"/>
              <a:t>legal design, among others. Young Finnish fashion designers have also attracted attention.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2D296B-8AE7-0A43-846F-E3F771C11759}"/>
              </a:ext>
            </a:extLst>
          </p:cNvPr>
          <p:cNvSpPr txBox="1">
            <a:spLocks/>
          </p:cNvSpPr>
          <p:nvPr/>
        </p:nvSpPr>
        <p:spPr>
          <a:xfrm>
            <a:off x="3275856" y="4228553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900" b="1" dirty="0" err="1">
                <a:latin typeface="Finlandica" pitchFamily="2" charset="77"/>
              </a:rPr>
              <a:t>Vallila</a:t>
            </a:r>
            <a:r>
              <a:rPr lang="en-GB" sz="900" b="1" dirty="0">
                <a:latin typeface="Finlandica" pitchFamily="2" charset="77"/>
              </a:rPr>
              <a:t> x Ervin Latimer</a:t>
            </a:r>
          </a:p>
          <a:p>
            <a:pPr marL="0" indent="0">
              <a:buNone/>
            </a:pPr>
            <a:r>
              <a:rPr lang="en-GB" sz="900" dirty="0"/>
              <a:t>2</a:t>
            </a:r>
            <a:r>
              <a:rPr lang="en-GB" sz="900" baseline="30000" dirty="0"/>
              <a:t>nd</a:t>
            </a:r>
            <a:r>
              <a:rPr lang="en-GB" sz="900" dirty="0"/>
              <a:t> cycle collection by Ervin Latimer</a:t>
            </a:r>
          </a:p>
          <a:p>
            <a:pPr marL="0" indent="0">
              <a:buNone/>
            </a:pPr>
            <a:r>
              <a:rPr lang="en-GB" sz="900" dirty="0"/>
              <a:t>New life for Howard Smith fabrics</a:t>
            </a:r>
          </a:p>
          <a:p>
            <a:pPr marL="0" indent="0">
              <a:buNone/>
            </a:pPr>
            <a:r>
              <a:rPr lang="en-GB" sz="900" dirty="0"/>
              <a:t>Photo: Chris Vidal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0D7B9A1-4651-2B45-A890-040A8C95671A}"/>
              </a:ext>
            </a:extLst>
          </p:cNvPr>
          <p:cNvSpPr txBox="1">
            <a:spLocks/>
          </p:cNvSpPr>
          <p:nvPr/>
        </p:nvSpPr>
        <p:spPr>
          <a:xfrm>
            <a:off x="2166451" y="5603229"/>
            <a:ext cx="2808312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00" b="1" dirty="0">
                <a:latin typeface="Finlandica" pitchFamily="2" charset="77"/>
              </a:rPr>
              <a:t>Fiskars clothes</a:t>
            </a:r>
          </a:p>
          <a:p>
            <a:pPr marL="0" indent="0">
              <a:buNone/>
            </a:pPr>
            <a:r>
              <a:rPr lang="en-GB" sz="1000" dirty="0"/>
              <a:t>Design: Maria </a:t>
            </a:r>
            <a:r>
              <a:rPr lang="en-GB" sz="1000" dirty="0" err="1"/>
              <a:t>Korkeila</a:t>
            </a:r>
            <a:r>
              <a:rPr lang="en-GB" sz="1000" dirty="0"/>
              <a:t> </a:t>
            </a:r>
          </a:p>
          <a:p>
            <a:pPr marL="0" indent="0">
              <a:buNone/>
            </a:pPr>
            <a:r>
              <a:rPr lang="en-GB" sz="1000" dirty="0"/>
              <a:t>Photo: Alisa </a:t>
            </a:r>
            <a:r>
              <a:rPr lang="en-GB" sz="1000" dirty="0" err="1"/>
              <a:t>Martynova</a:t>
            </a:r>
            <a:r>
              <a:rPr lang="en-GB" sz="1000" dirty="0"/>
              <a:t> /</a:t>
            </a:r>
            <a:br>
              <a:rPr lang="en-GB" sz="1000" dirty="0"/>
            </a:br>
            <a:r>
              <a:rPr lang="en-GB" sz="1000" dirty="0"/>
              <a:t>Fiskars Finland Oy Ab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fi-FI" dirty="0"/>
          </a:p>
        </p:txBody>
      </p:sp>
      <p:pic>
        <p:nvPicPr>
          <p:cNvPr id="7" name="Picture Placeholder 6" descr="A man wearing a red designer outfit stands in front of a door. ">
            <a:extLst>
              <a:ext uri="{FF2B5EF4-FFF2-40B4-BE49-F238E27FC236}">
                <a16:creationId xmlns:a16="http://schemas.microsoft.com/office/drawing/2014/main" id="{0D9146F5-925F-494F-AE84-5DA6682A06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" b="54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8576473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9231482-B8EE-0D41-BE6F-CD4AA1163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149" y="1707654"/>
            <a:ext cx="5473701" cy="1295524"/>
          </a:xfrm>
        </p:spPr>
        <p:txBody>
          <a:bodyPr anchor="b">
            <a:normAutofit/>
          </a:bodyPr>
          <a:lstStyle/>
          <a:p>
            <a:r>
              <a:rPr lang="en-GB" dirty="0"/>
              <a:t>The design sector is </a:t>
            </a:r>
            <a:br>
              <a:rPr lang="en-GB" dirty="0"/>
            </a:br>
            <a:r>
              <a:rPr lang="en-GB" dirty="0"/>
              <a:t>a growing industry in Finland.</a:t>
            </a:r>
            <a:br>
              <a:rPr lang="en-GB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9635082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1_Suomi Finland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192F1151-D6F4-5B41-8D6D-8226306E68D8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93BE7513-DF57-F74C-996A-32E01F2B7527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8906</TotalTime>
  <Words>1055</Words>
  <Application>Microsoft Office PowerPoint</Application>
  <PresentationFormat>Näytössä katseltava esitys (16:9)</PresentationFormat>
  <Paragraphs>156</Paragraphs>
  <Slides>30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30</vt:i4>
      </vt:variant>
    </vt:vector>
  </HeadingPairs>
  <TitlesOfParts>
    <vt:vector size="34" baseType="lpstr">
      <vt:lpstr>Arial</vt:lpstr>
      <vt:lpstr>Finlandica</vt:lpstr>
      <vt:lpstr>1_Suomi Finland</vt:lpstr>
      <vt:lpstr>1_Suomi Finland Blanco</vt:lpstr>
      <vt:lpstr>PowerPoint-esitys</vt:lpstr>
      <vt:lpstr>Finland  – a design country far beyond its size </vt:lpstr>
      <vt:lpstr>PowerPoint-esitys</vt:lpstr>
      <vt:lpstr>PowerPoint-esitys</vt:lpstr>
      <vt:lpstr>The design industry has long and distinguished traditions in Finland. </vt:lpstr>
      <vt:lpstr>PowerPoint-esitys</vt:lpstr>
      <vt:lpstr>PowerPoint-esitys</vt:lpstr>
      <vt:lpstr>PowerPoint-esitys</vt:lpstr>
      <vt:lpstr>The design sector is  a growing industry in Finland. </vt:lpstr>
      <vt:lpstr>PowerPoint-esitys</vt:lpstr>
      <vt:lpstr>PowerPoint-esitys</vt:lpstr>
      <vt:lpstr>PowerPoint-esitys</vt:lpstr>
      <vt:lpstr>PowerPoint-esitys</vt:lpstr>
      <vt:lpstr>Design is a part of national decision making.  </vt:lpstr>
      <vt:lpstr>PowerPoint-esitys</vt:lpstr>
      <vt:lpstr>PowerPoint-esitys</vt:lpstr>
      <vt:lpstr>PowerPoint-esitys</vt:lpstr>
      <vt:lpstr>PowerPoint-esitys</vt:lpstr>
      <vt:lpstr>PowerPoint-esitys</vt:lpstr>
      <vt:lpstr>  </vt:lpstr>
      <vt:lpstr>PowerPoint-esitys</vt:lpstr>
      <vt:lpstr>Design creates tourism. </vt:lpstr>
      <vt:lpstr>PowerPoint-esitys</vt:lpstr>
      <vt:lpstr>PowerPoint-esitys</vt:lpstr>
      <vt:lpstr>The design education  in Finland is world class. </vt:lpstr>
      <vt:lpstr>PowerPoint-esitys</vt:lpstr>
      <vt:lpstr>PowerPoint-esitys</vt:lpstr>
      <vt:lpstr>In Finland, design is a part of  a good and functional daily life.     </vt:lpstr>
      <vt:lpstr>PowerPoint-esitys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Finland - A design country far beyond its size</dc:title>
  <dc:creator>Anna Savolainen</dc:creator>
  <cp:lastModifiedBy>Sanni Honkavaara</cp:lastModifiedBy>
  <cp:revision>169</cp:revision>
  <dcterms:created xsi:type="dcterms:W3CDTF">2020-09-16T11:06:36Z</dcterms:created>
  <dcterms:modified xsi:type="dcterms:W3CDTF">2020-10-01T12:15:50Z</dcterms:modified>
</cp:coreProperties>
</file>