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311" r:id="rId6"/>
    <p:sldId id="308" r:id="rId7"/>
    <p:sldId id="325" r:id="rId8"/>
    <p:sldId id="326" r:id="rId9"/>
    <p:sldId id="298" r:id="rId10"/>
    <p:sldId id="314" r:id="rId11"/>
    <p:sldId id="324" r:id="rId12"/>
    <p:sldId id="327" r:id="rId13"/>
    <p:sldId id="319" r:id="rId14"/>
    <p:sldId id="328" r:id="rId15"/>
    <p:sldId id="329" r:id="rId16"/>
    <p:sldId id="285" r:id="rId17"/>
    <p:sldId id="318" r:id="rId18"/>
    <p:sldId id="322" r:id="rId19"/>
    <p:sldId id="330" r:id="rId20"/>
    <p:sldId id="276" r:id="rId2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459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7" orient="horz" pos="1779" userDrawn="1">
          <p15:clr>
            <a:srgbClr val="A4A3A4"/>
          </p15:clr>
        </p15:guide>
        <p15:guide id="8" pos="2993" userDrawn="1">
          <p15:clr>
            <a:srgbClr val="A4A3A4"/>
          </p15:clr>
        </p15:guide>
        <p15:guide id="10" pos="5465">
          <p15:clr>
            <a:srgbClr val="A4A3A4"/>
          </p15:clr>
        </p15:guide>
        <p15:guide id="11" pos="1066" userDrawn="1">
          <p15:clr>
            <a:srgbClr val="A4A3A4"/>
          </p15:clr>
        </p15:guide>
        <p15:guide id="12" pos="1973">
          <p15:clr>
            <a:srgbClr val="A4A3A4"/>
          </p15:clr>
        </p15:guide>
        <p15:guide id="13" pos="3810" userDrawn="1">
          <p15:clr>
            <a:srgbClr val="A4A3A4"/>
          </p15:clr>
        </p15:guide>
        <p15:guide id="14" pos="4604">
          <p15:clr>
            <a:srgbClr val="A4A3A4"/>
          </p15:clr>
        </p15:guide>
        <p15:guide id="16" orient="horz" pos="1053" userDrawn="1">
          <p15:clr>
            <a:srgbClr val="A4A3A4"/>
          </p15:clr>
        </p15:guide>
        <p15:guide id="17" orient="horz" pos="3072" userDrawn="1">
          <p15:clr>
            <a:srgbClr val="A4A3A4"/>
          </p15:clr>
        </p15:guide>
        <p15:guide id="18" orient="horz" pos="1226">
          <p15:clr>
            <a:srgbClr val="A4A3A4"/>
          </p15:clr>
        </p15:guide>
        <p15:guide id="19" orient="horz" pos="1892" userDrawn="1">
          <p15:clr>
            <a:srgbClr val="A4A3A4"/>
          </p15:clr>
        </p15:guide>
        <p15:guide id="21" orient="horz" pos="917" userDrawn="1">
          <p15:clr>
            <a:srgbClr val="A4A3A4"/>
          </p15:clr>
        </p15:guide>
        <p15:guide id="22" pos="288">
          <p15:clr>
            <a:srgbClr val="A4A3A4"/>
          </p15:clr>
        </p15:guide>
        <p15:guide id="23" pos="5630">
          <p15:clr>
            <a:srgbClr val="A4A3A4"/>
          </p15:clr>
        </p15:guide>
        <p15:guide id="25" pos="2313" userDrawn="1">
          <p15:clr>
            <a:srgbClr val="A4A3A4"/>
          </p15:clr>
        </p15:guide>
        <p15:guide id="27" pos="4921" userDrawn="1">
          <p15:clr>
            <a:srgbClr val="A4A3A4"/>
          </p15:clr>
        </p15:guide>
        <p15:guide id="28" pos="1701" userDrawn="1">
          <p15:clr>
            <a:srgbClr val="A4A3A4"/>
          </p15:clr>
        </p15:guide>
        <p15:guide id="29" orient="horz" pos="13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4" autoAdjust="0"/>
    <p:restoredTop sz="94846"/>
  </p:normalViewPr>
  <p:slideViewPr>
    <p:cSldViewPr snapToGrid="0" showGuides="1">
      <p:cViewPr varScale="1">
        <p:scale>
          <a:sx n="144" d="100"/>
          <a:sy n="144" d="100"/>
        </p:scale>
        <p:origin x="276" y="120"/>
      </p:cViewPr>
      <p:guideLst>
        <p:guide orient="horz" pos="1620"/>
        <p:guide orient="horz" pos="305"/>
        <p:guide orient="horz" pos="2459"/>
        <p:guide orient="horz" pos="531"/>
        <p:guide orient="horz" pos="1779"/>
        <p:guide pos="2993"/>
        <p:guide pos="5465"/>
        <p:guide pos="1066"/>
        <p:guide pos="1973"/>
        <p:guide pos="3810"/>
        <p:guide pos="4604"/>
        <p:guide orient="horz" pos="1053"/>
        <p:guide orient="horz" pos="3072"/>
        <p:guide orient="horz" pos="1226"/>
        <p:guide orient="horz" pos="1892"/>
        <p:guide orient="horz" pos="917"/>
        <p:guide pos="288"/>
        <p:guide pos="5630"/>
        <p:guide pos="2313"/>
        <p:guide pos="4921"/>
        <p:guide pos="1701"/>
        <p:guide orient="horz" pos="13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11.3.2021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11.3.2021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2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11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11.3.2021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11.3.2021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ikeusministerio.fi/en/minist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sa-arvo.fi/web/fi/etusivu" TargetMode="External"/><Relationship Id="rId5" Type="http://schemas.openxmlformats.org/officeDocument/2006/relationships/hyperlink" Target="http://tane.fi/etusivu" TargetMode="External"/><Relationship Id="rId4" Type="http://schemas.openxmlformats.org/officeDocument/2006/relationships/hyperlink" Target="https://stm.fi/en/gender-equali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vtltk.fi/en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.fi/tup/tasaarvo/index_en.html" TargetMode="External"/><Relationship Id="rId5" Type="http://schemas.openxmlformats.org/officeDocument/2006/relationships/hyperlink" Target="https://thl.fi/en/web/gender-equality" TargetMode="External"/><Relationship Id="rId4" Type="http://schemas.openxmlformats.org/officeDocument/2006/relationships/hyperlink" Target="https://www.eduskunta.fi/EN/lakiensaataminen/valiokunnat/tyoelama-ja-tasaarvovaliokunta/Pages/default.asp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208258" y="792256"/>
            <a:ext cx="8836665" cy="4503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  <a:t>FINLANDIA </a:t>
            </a:r>
            <a:b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</a:br>
            <a:endParaRPr lang="en-US" sz="6600" spc="-300" dirty="0">
              <a:solidFill>
                <a:schemeClr val="bg1"/>
              </a:solidFill>
              <a:latin typeface="Finlandica" panose="00000500000000000000" pitchFamily="50" charset="0"/>
            </a:endParaRPr>
          </a:p>
          <a:p>
            <a:pPr>
              <a:lnSpc>
                <a:spcPts val="6020"/>
              </a:lnSpc>
            </a:pPr>
            <a: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  <a:t>                         – SOCIEDAD</a:t>
            </a:r>
            <a:b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</a:br>
            <a: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  <a:t>          COMPROMETIDA CON</a:t>
            </a:r>
            <a:b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</a:br>
            <a:r>
              <a:rPr lang="en-US" sz="6600" spc="-300" dirty="0">
                <a:solidFill>
                  <a:schemeClr val="bg1"/>
                </a:solidFill>
                <a:latin typeface="Finlandica" panose="00000500000000000000" pitchFamily="50" charset="0"/>
              </a:rPr>
              <a:t>  </a:t>
            </a:r>
            <a:r>
              <a:rPr lang="en-US" sz="6600" b="1" spc="-300" dirty="0" smtClean="0">
                <a:solidFill>
                  <a:schemeClr val="bg1"/>
                </a:solidFill>
                <a:latin typeface="Finlandica" panose="00000500000000000000" pitchFamily="50" charset="0"/>
              </a:rPr>
              <a:t>IGUALDAD </a:t>
            </a:r>
            <a:r>
              <a:rPr lang="en-US" sz="6600" b="1" spc="-300" dirty="0">
                <a:solidFill>
                  <a:schemeClr val="bg1"/>
                </a:solidFill>
                <a:latin typeface="Finlandica" panose="00000500000000000000" pitchFamily="50" charset="0"/>
              </a:rPr>
              <a:t>DE GÉNERO </a:t>
            </a:r>
            <a:endParaRPr lang="en-US" sz="6600" b="1" spc="-300" dirty="0">
              <a:solidFill>
                <a:schemeClr val="bg1"/>
              </a:solidFill>
              <a:latin typeface="Finlandica" panose="00000500000000000000" pitchFamily="50" charset="0"/>
              <a:ea typeface="Finlandica" charset="0"/>
              <a:cs typeface="Finlandica" charset="0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468313" y="490631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7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1616639" y="3147817"/>
            <a:ext cx="2655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miembros</a:t>
            </a:r>
            <a:r>
              <a:rPr lang="en-US" sz="1400" dirty="0"/>
              <a:t> del </a:t>
            </a:r>
            <a:r>
              <a:rPr lang="en-US" sz="1400" dirty="0" err="1" smtClean="0"/>
              <a:t>Parlamento</a:t>
            </a:r>
            <a:r>
              <a:rPr lang="en-US" sz="1400" dirty="0" smtClean="0"/>
              <a:t> </a:t>
            </a:r>
            <a:r>
              <a:rPr lang="en-US" sz="1400" dirty="0" err="1" smtClean="0"/>
              <a:t>finlandés</a:t>
            </a:r>
            <a:r>
              <a:rPr lang="en-US" sz="1400" dirty="0" smtClean="0"/>
              <a:t> </a:t>
            </a:r>
            <a:r>
              <a:rPr lang="en-US" sz="1400" dirty="0"/>
              <a:t>son </a:t>
            </a:r>
            <a:r>
              <a:rPr lang="en-US" sz="1400" dirty="0" err="1"/>
              <a:t>mujeres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00190" y="1058760"/>
            <a:ext cx="3599572" cy="645943"/>
          </a:xfrm>
        </p:spPr>
        <p:txBody>
          <a:bodyPr/>
          <a:lstStyle/>
          <a:p>
            <a:r>
              <a:rPr lang="en-US" sz="2400" dirty="0">
                <a:latin typeface="Finlandica" charset="0"/>
                <a:ea typeface="Finlandica" charset="0"/>
                <a:cs typeface="Finlandica" charset="0"/>
              </a:rPr>
              <a:t>HECHOS Y CIFRAS</a:t>
            </a:r>
            <a:br>
              <a:rPr lang="en-US" sz="240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dirty="0">
                <a:latin typeface="Finlandica" charset="0"/>
                <a:ea typeface="Finlandica" charset="0"/>
                <a:cs typeface="Finlandica" charset="0"/>
              </a:rPr>
              <a:t>EN POLÍTICA</a:t>
            </a:r>
          </a:p>
        </p:txBody>
      </p:sp>
      <p:sp>
        <p:nvSpPr>
          <p:cNvPr id="12" name="Rectangle 3"/>
          <p:cNvSpPr/>
          <p:nvPr/>
        </p:nvSpPr>
        <p:spPr>
          <a:xfrm>
            <a:off x="1616639" y="1872262"/>
            <a:ext cx="22000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Finlandica"/>
                <a:cs typeface="Finlandica"/>
              </a:rPr>
              <a:t>47%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4664928" y="3124409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ministros</a:t>
            </a:r>
            <a:r>
              <a:rPr lang="en-US" sz="1400" dirty="0"/>
              <a:t> </a:t>
            </a:r>
            <a:r>
              <a:rPr lang="en-US" sz="1400" dirty="0" smtClean="0"/>
              <a:t>(11 </a:t>
            </a:r>
            <a:r>
              <a:rPr lang="en-US" sz="1400" dirty="0"/>
              <a:t>de </a:t>
            </a:r>
            <a:r>
              <a:rPr lang="en-US" sz="1400" dirty="0" smtClean="0"/>
              <a:t>19)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G</a:t>
            </a:r>
            <a:r>
              <a:rPr lang="en-US" sz="1400" dirty="0" err="1" smtClean="0"/>
              <a:t>obierno</a:t>
            </a:r>
            <a:r>
              <a:rPr lang="en-US" sz="1400" dirty="0" smtClean="0"/>
              <a:t> </a:t>
            </a:r>
            <a:r>
              <a:rPr lang="en-US" sz="1400" dirty="0"/>
              <a:t>son </a:t>
            </a:r>
            <a:r>
              <a:rPr lang="en-US" sz="1400" dirty="0" err="1"/>
              <a:t>mujeres</a:t>
            </a:r>
            <a:endParaRPr lang="en-US" sz="1400" dirty="0"/>
          </a:p>
        </p:txBody>
      </p:sp>
      <p:sp>
        <p:nvSpPr>
          <p:cNvPr id="16" name="Rectangle 8"/>
          <p:cNvSpPr/>
          <p:nvPr/>
        </p:nvSpPr>
        <p:spPr>
          <a:xfrm>
            <a:off x="4664928" y="1872262"/>
            <a:ext cx="21215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Finlandica"/>
                <a:cs typeface="Finlandica"/>
              </a:rPr>
              <a:t>58%</a:t>
            </a:r>
            <a:endParaRPr lang="en-US" sz="6600" b="1" dirty="0">
              <a:latin typeface="Finlandica"/>
              <a:cs typeface="Finlandica"/>
            </a:endParaRPr>
          </a:p>
        </p:txBody>
      </p:sp>
      <p:cxnSp>
        <p:nvCxnSpPr>
          <p:cNvPr id="17" name="Straight Connector 9"/>
          <p:cNvCxnSpPr/>
          <p:nvPr/>
        </p:nvCxnSpPr>
        <p:spPr>
          <a:xfrm>
            <a:off x="1700190" y="3032242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/>
          <p:cNvCxnSpPr/>
          <p:nvPr/>
        </p:nvCxnSpPr>
        <p:spPr>
          <a:xfrm>
            <a:off x="4736135" y="3032242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87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1597177" y="3015549"/>
            <a:ext cx="265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consejeros</a:t>
            </a:r>
            <a:r>
              <a:rPr lang="en-US" sz="1400" dirty="0"/>
              <a:t> </a:t>
            </a:r>
            <a:r>
              <a:rPr lang="en-US" sz="1400" dirty="0" err="1"/>
              <a:t>municipales</a:t>
            </a:r>
            <a:r>
              <a:rPr lang="en-US" sz="1400" dirty="0"/>
              <a:t> son </a:t>
            </a:r>
            <a:r>
              <a:rPr lang="en-US" sz="1400" dirty="0" err="1"/>
              <a:t>mujeres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9682" y="970153"/>
            <a:ext cx="6696595" cy="649287"/>
          </a:xfrm>
        </p:spPr>
        <p:txBody>
          <a:bodyPr/>
          <a:lstStyle/>
          <a:p>
            <a:r>
              <a:rPr lang="en-US" sz="2400" dirty="0">
                <a:latin typeface="Finlandica" charset="0"/>
                <a:ea typeface="Finlandica" charset="0"/>
                <a:cs typeface="Finlandica" charset="0"/>
              </a:rPr>
              <a:t>HECHOS Y CIFRAS</a:t>
            </a:r>
            <a:br>
              <a:rPr lang="en-US" sz="2400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dirty="0">
                <a:latin typeface="Finlandica" charset="0"/>
                <a:ea typeface="Finlandica" charset="0"/>
                <a:cs typeface="Finlandica" charset="0"/>
              </a:rPr>
              <a:t>EN MUNICIPALIDADES</a:t>
            </a:r>
          </a:p>
        </p:txBody>
      </p:sp>
      <p:sp>
        <p:nvSpPr>
          <p:cNvPr id="12" name="Rectangle 3"/>
          <p:cNvSpPr/>
          <p:nvPr/>
        </p:nvSpPr>
        <p:spPr>
          <a:xfrm>
            <a:off x="1597177" y="1712855"/>
            <a:ext cx="20638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Finlandica"/>
                <a:cs typeface="Finlandica"/>
              </a:rPr>
              <a:t>39%</a:t>
            </a:r>
            <a:endParaRPr lang="en-US" sz="6600" b="1" dirty="0">
              <a:latin typeface="Finlandica"/>
              <a:cs typeface="Finlandica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4645466" y="3015549"/>
            <a:ext cx="257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miembros</a:t>
            </a:r>
            <a:r>
              <a:rPr lang="en-US" sz="1400" dirty="0"/>
              <a:t> de </a:t>
            </a:r>
            <a:r>
              <a:rPr lang="en-US" sz="1400" dirty="0" err="1"/>
              <a:t>comités</a:t>
            </a:r>
            <a:r>
              <a:rPr lang="en-US" sz="1400" dirty="0"/>
              <a:t> </a:t>
            </a:r>
            <a:r>
              <a:rPr lang="en-US" sz="1400" dirty="0" err="1"/>
              <a:t>municipales</a:t>
            </a:r>
            <a:r>
              <a:rPr lang="en-US" sz="1400" dirty="0"/>
              <a:t> son </a:t>
            </a:r>
            <a:r>
              <a:rPr lang="en-US" sz="1400" dirty="0" err="1"/>
              <a:t>mujeres</a:t>
            </a:r>
            <a:r>
              <a:rPr lang="en-US" sz="1400" dirty="0"/>
              <a:t> </a:t>
            </a:r>
          </a:p>
        </p:txBody>
      </p:sp>
      <p:sp>
        <p:nvSpPr>
          <p:cNvPr id="16" name="Rectangle 8"/>
          <p:cNvSpPr/>
          <p:nvPr/>
        </p:nvSpPr>
        <p:spPr>
          <a:xfrm>
            <a:off x="4645466" y="1712855"/>
            <a:ext cx="20729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Finlandica"/>
                <a:cs typeface="Finlandica"/>
              </a:rPr>
              <a:t>39%</a:t>
            </a:r>
            <a:endParaRPr lang="en-US" sz="6600" b="1" dirty="0">
              <a:latin typeface="Finlandica"/>
              <a:cs typeface="Finlandica"/>
            </a:endParaRPr>
          </a:p>
        </p:txBody>
      </p:sp>
      <p:cxnSp>
        <p:nvCxnSpPr>
          <p:cNvPr id="17" name="Straight Connector 9"/>
          <p:cNvCxnSpPr/>
          <p:nvPr/>
        </p:nvCxnSpPr>
        <p:spPr>
          <a:xfrm>
            <a:off x="1712074" y="2866139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/>
          <p:cNvCxnSpPr/>
          <p:nvPr/>
        </p:nvCxnSpPr>
        <p:spPr>
          <a:xfrm>
            <a:off x="4716673" y="2866139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630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1616134" y="2819336"/>
            <a:ext cx="2092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miembros</a:t>
            </a:r>
            <a:r>
              <a:rPr lang="en-US" sz="1400" dirty="0"/>
              <a:t> del </a:t>
            </a:r>
            <a:r>
              <a:rPr lang="en-US" sz="1400" dirty="0" err="1"/>
              <a:t>directorio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compañías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que </a:t>
            </a:r>
            <a:r>
              <a:rPr lang="en-US" sz="1400" dirty="0" err="1"/>
              <a:t>cotizan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bolsa</a:t>
            </a:r>
            <a:r>
              <a:rPr lang="en-US" sz="1400" dirty="0"/>
              <a:t> son </a:t>
            </a:r>
            <a:r>
              <a:rPr lang="en-US" sz="1400" dirty="0" err="1"/>
              <a:t>mujeres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6134" y="944548"/>
            <a:ext cx="3503144" cy="671488"/>
          </a:xfrm>
        </p:spPr>
        <p:txBody>
          <a:bodyPr anchor="t" anchorCtr="0"/>
          <a:lstStyle/>
          <a:p>
            <a:r>
              <a:rPr lang="en-US" sz="2400" dirty="0"/>
              <a:t>HECHOS Y CIFRAS</a:t>
            </a:r>
            <a:br>
              <a:rPr lang="en-US" sz="2400" dirty="0"/>
            </a:br>
            <a:r>
              <a:rPr lang="en-US" sz="2400" dirty="0"/>
              <a:t>EN NEGOCIOS</a:t>
            </a:r>
          </a:p>
        </p:txBody>
      </p:sp>
      <p:sp>
        <p:nvSpPr>
          <p:cNvPr id="12" name="Rectangle 3"/>
          <p:cNvSpPr/>
          <p:nvPr/>
        </p:nvSpPr>
        <p:spPr>
          <a:xfrm>
            <a:off x="1616134" y="1638736"/>
            <a:ext cx="1873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Finlandica"/>
                <a:cs typeface="Finlandica"/>
              </a:rPr>
              <a:t>29%</a:t>
            </a:r>
            <a:endParaRPr lang="en-US" sz="6000" b="1" dirty="0">
              <a:latin typeface="Finlandica"/>
              <a:cs typeface="Finlandica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3832511" y="2840279"/>
            <a:ext cx="2224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 smtClean="0"/>
              <a:t>miembros</a:t>
            </a:r>
            <a:r>
              <a:rPr lang="en-US" sz="1400" dirty="0" smtClean="0"/>
              <a:t> </a:t>
            </a:r>
            <a:r>
              <a:rPr lang="en-US" sz="1400" dirty="0"/>
              <a:t>del </a:t>
            </a:r>
            <a:r>
              <a:rPr lang="en-US" sz="1400" dirty="0" err="1"/>
              <a:t>directorio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compañías</a:t>
            </a:r>
            <a:r>
              <a:rPr lang="en-US" sz="1400" dirty="0"/>
              <a:t> de </a:t>
            </a:r>
            <a:r>
              <a:rPr lang="en-US" sz="1400" dirty="0" err="1"/>
              <a:t>propiedad</a:t>
            </a:r>
            <a:r>
              <a:rPr lang="en-US" sz="1400" dirty="0"/>
              <a:t> del Estado son </a:t>
            </a:r>
            <a:r>
              <a:rPr lang="en-US" sz="1400" dirty="0" err="1"/>
              <a:t>mujeres</a:t>
            </a:r>
            <a:endParaRPr lang="en-US" sz="1400" dirty="0"/>
          </a:p>
        </p:txBody>
      </p:sp>
      <p:sp>
        <p:nvSpPr>
          <p:cNvPr id="16" name="Rectangle 8"/>
          <p:cNvSpPr/>
          <p:nvPr/>
        </p:nvSpPr>
        <p:spPr>
          <a:xfrm>
            <a:off x="3832511" y="1645831"/>
            <a:ext cx="1786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Finlandica"/>
                <a:cs typeface="Finlandica"/>
              </a:rPr>
              <a:t>40%</a:t>
            </a:r>
            <a:endParaRPr lang="en-US" sz="6000" b="1" dirty="0">
              <a:latin typeface="Finlandica"/>
              <a:cs typeface="Finlandica"/>
            </a:endParaRPr>
          </a:p>
        </p:txBody>
      </p:sp>
      <p:cxnSp>
        <p:nvCxnSpPr>
          <p:cNvPr id="17" name="Straight Connector 9"/>
          <p:cNvCxnSpPr/>
          <p:nvPr/>
        </p:nvCxnSpPr>
        <p:spPr>
          <a:xfrm>
            <a:off x="1699684" y="2669399"/>
            <a:ext cx="2008716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/>
          <p:cNvCxnSpPr/>
          <p:nvPr/>
        </p:nvCxnSpPr>
        <p:spPr>
          <a:xfrm>
            <a:off x="3959575" y="2669399"/>
            <a:ext cx="19702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/>
          <p:cNvSpPr/>
          <p:nvPr/>
        </p:nvSpPr>
        <p:spPr>
          <a:xfrm>
            <a:off x="6143260" y="2819336"/>
            <a:ext cx="25727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err="1"/>
              <a:t>cerca</a:t>
            </a:r>
            <a:r>
              <a:rPr lang="en-US" sz="1400" dirty="0"/>
              <a:t> de 1/3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empresarios</a:t>
            </a:r>
            <a:r>
              <a:rPr lang="en-US" sz="1400" dirty="0"/>
              <a:t> de </a:t>
            </a:r>
            <a:r>
              <a:rPr lang="en-US" sz="1400" dirty="0" err="1"/>
              <a:t>Finlandia</a:t>
            </a:r>
            <a:r>
              <a:rPr lang="en-US" sz="1400" dirty="0"/>
              <a:t> son </a:t>
            </a:r>
            <a:r>
              <a:rPr lang="en-US" sz="1400" dirty="0" err="1"/>
              <a:t>mujeres</a:t>
            </a:r>
            <a:r>
              <a:rPr lang="en-US" sz="1400" dirty="0"/>
              <a:t>, </a:t>
            </a:r>
            <a:r>
              <a:rPr lang="en-US" sz="1400" dirty="0" err="1"/>
              <a:t>una</a:t>
            </a:r>
            <a:r>
              <a:rPr lang="en-US" sz="1400" dirty="0"/>
              <a:t> </a:t>
            </a:r>
            <a:r>
              <a:rPr lang="en-US" sz="1400" dirty="0" err="1"/>
              <a:t>proporción</a:t>
            </a:r>
            <a:r>
              <a:rPr lang="en-US" sz="1400" dirty="0"/>
              <a:t> </a:t>
            </a:r>
            <a:r>
              <a:rPr lang="en-US" sz="1400" dirty="0" err="1"/>
              <a:t>relativamente</a:t>
            </a:r>
            <a:r>
              <a:rPr lang="en-US" sz="1400" dirty="0"/>
              <a:t> </a:t>
            </a:r>
            <a:r>
              <a:rPr lang="en-US" sz="1400" dirty="0" err="1"/>
              <a:t>alta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comparación</a:t>
            </a:r>
            <a:r>
              <a:rPr lang="en-US" sz="1400" dirty="0"/>
              <a:t> con </a:t>
            </a:r>
            <a:r>
              <a:rPr lang="en-US" sz="1400" dirty="0" err="1"/>
              <a:t>otros</a:t>
            </a:r>
            <a:r>
              <a:rPr lang="en-US" sz="1400" dirty="0"/>
              <a:t> </a:t>
            </a:r>
            <a:r>
              <a:rPr lang="en-US" sz="1400" dirty="0" err="1"/>
              <a:t>países</a:t>
            </a:r>
            <a:r>
              <a:rPr lang="en-US" sz="1400" dirty="0"/>
              <a:t> de la UE</a:t>
            </a:r>
          </a:p>
        </p:txBody>
      </p:sp>
      <p:sp>
        <p:nvSpPr>
          <p:cNvPr id="19" name="Rectangle 8"/>
          <p:cNvSpPr/>
          <p:nvPr/>
        </p:nvSpPr>
        <p:spPr>
          <a:xfrm>
            <a:off x="6143260" y="1645831"/>
            <a:ext cx="1585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Finlandica"/>
                <a:cs typeface="Finlandica"/>
              </a:rPr>
              <a:t>1/3</a:t>
            </a:r>
            <a:endParaRPr lang="en-US" sz="6600" b="1" dirty="0">
              <a:latin typeface="Finlandica"/>
              <a:cs typeface="Finlandica"/>
            </a:endParaRPr>
          </a:p>
        </p:txBody>
      </p:sp>
      <p:cxnSp>
        <p:nvCxnSpPr>
          <p:cNvPr id="20" name="Straight Connector 11"/>
          <p:cNvCxnSpPr/>
          <p:nvPr/>
        </p:nvCxnSpPr>
        <p:spPr>
          <a:xfrm>
            <a:off x="6239235" y="2662875"/>
            <a:ext cx="19702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1581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57543" y="1019568"/>
            <a:ext cx="6370508" cy="4566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i-FI" sz="2400" dirty="0" smtClean="0"/>
              <a:t>FAMOSAS MUJERES FINLANDESAS</a:t>
            </a:r>
            <a:endParaRPr lang="en-US" sz="2400" dirty="0"/>
          </a:p>
        </p:txBody>
      </p:sp>
      <p:sp>
        <p:nvSpPr>
          <p:cNvPr id="14" name="Rectangle 7"/>
          <p:cNvSpPr/>
          <p:nvPr/>
        </p:nvSpPr>
        <p:spPr>
          <a:xfrm>
            <a:off x="1565179" y="1536179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Minna </a:t>
            </a:r>
            <a:r>
              <a:rPr lang="en-US" sz="1600" b="1" dirty="0" err="1"/>
              <a:t>Canth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2799169" y="1566956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/>
              <a:t>Escritora</a:t>
            </a:r>
            <a:r>
              <a:rPr lang="en-US" sz="1400" dirty="0"/>
              <a:t> y </a:t>
            </a:r>
            <a:r>
              <a:rPr lang="en-US" sz="1400" dirty="0" err="1"/>
              <a:t>activista</a:t>
            </a:r>
            <a:r>
              <a:rPr lang="en-US" sz="1400" dirty="0"/>
              <a:t> </a:t>
            </a:r>
            <a:r>
              <a:rPr lang="en-US" sz="1400" dirty="0" smtClean="0"/>
              <a:t>social, </a:t>
            </a:r>
            <a:r>
              <a:rPr lang="en-US" sz="1400" dirty="0" err="1"/>
              <a:t>fue</a:t>
            </a:r>
            <a:r>
              <a:rPr lang="en-US" sz="1400" dirty="0"/>
              <a:t> la </a:t>
            </a:r>
            <a:r>
              <a:rPr lang="en-US" sz="1400" dirty="0" err="1" smtClean="0"/>
              <a:t>primera</a:t>
            </a:r>
            <a:r>
              <a:rPr lang="en-US" sz="1400" dirty="0" smtClean="0"/>
              <a:t> </a:t>
            </a:r>
            <a:r>
              <a:rPr lang="en-US" sz="1400" dirty="0" err="1"/>
              <a:t>mujer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tener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un </a:t>
            </a:r>
            <a:r>
              <a:rPr lang="en-US" sz="1400" dirty="0" err="1"/>
              <a:t>día</a:t>
            </a:r>
            <a:r>
              <a:rPr lang="en-US" sz="1400" dirty="0"/>
              <a:t> </a:t>
            </a:r>
            <a:r>
              <a:rPr lang="en-US" sz="1400" dirty="0" err="1"/>
              <a:t>nacional</a:t>
            </a:r>
            <a:r>
              <a:rPr lang="en-US" sz="1400" dirty="0"/>
              <a:t> de </a:t>
            </a:r>
            <a:r>
              <a:rPr lang="en-US" sz="1400" dirty="0" err="1"/>
              <a:t>celebración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honor </a:t>
            </a:r>
            <a:r>
              <a:rPr lang="en-US" sz="1400" dirty="0" err="1"/>
              <a:t>en</a:t>
            </a:r>
            <a:r>
              <a:rPr lang="en-US" sz="1400" dirty="0"/>
              <a:t> Finlandia. </a:t>
            </a:r>
          </a:p>
        </p:txBody>
      </p:sp>
      <p:cxnSp>
        <p:nvCxnSpPr>
          <p:cNvPr id="16" name="Straight Connector 8"/>
          <p:cNvCxnSpPr/>
          <p:nvPr/>
        </p:nvCxnSpPr>
        <p:spPr>
          <a:xfrm>
            <a:off x="1670468" y="2312247"/>
            <a:ext cx="614162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/>
          <p:nvPr/>
        </p:nvSpPr>
        <p:spPr>
          <a:xfrm>
            <a:off x="1565179" y="2446371"/>
            <a:ext cx="1339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Miina</a:t>
            </a:r>
            <a:r>
              <a:rPr lang="en-US" sz="1600" b="1" dirty="0"/>
              <a:t> </a:t>
            </a:r>
            <a:r>
              <a:rPr lang="en-US" sz="1600" b="1" dirty="0" err="1"/>
              <a:t>Sillanpää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2799169" y="2484146"/>
            <a:ext cx="5667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La </a:t>
            </a:r>
            <a:r>
              <a:rPr lang="en-US" sz="1400" dirty="0" err="1"/>
              <a:t>primera</a:t>
            </a:r>
            <a:r>
              <a:rPr lang="en-US" sz="1400" dirty="0"/>
              <a:t> </a:t>
            </a:r>
            <a:r>
              <a:rPr lang="en-US" sz="1400" dirty="0" err="1"/>
              <a:t>mujer</a:t>
            </a:r>
            <a:r>
              <a:rPr lang="en-US" sz="1400" dirty="0"/>
              <a:t> </a:t>
            </a:r>
            <a:r>
              <a:rPr lang="en-US" sz="1400" dirty="0" err="1"/>
              <a:t>Ministra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Finlandia y </a:t>
            </a:r>
            <a:r>
              <a:rPr lang="en-US" sz="1400" dirty="0" err="1" smtClean="0"/>
              <a:t>figura</a:t>
            </a:r>
            <a:r>
              <a:rPr lang="en-US" sz="1400" dirty="0" smtClean="0"/>
              <a:t> </a:t>
            </a:r>
            <a:r>
              <a:rPr lang="en-US" sz="1400" dirty="0"/>
              <a:t>clave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</a:p>
          <a:p>
            <a:pPr lvl="0"/>
            <a:r>
              <a:rPr lang="en-US" sz="1400" dirty="0" smtClean="0"/>
              <a:t>el </a:t>
            </a:r>
            <a:r>
              <a:rPr lang="en-US" sz="1400" dirty="0" err="1"/>
              <a:t>movimiento</a:t>
            </a:r>
            <a:r>
              <a:rPr lang="en-US" sz="1400" dirty="0"/>
              <a:t>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trabajadores</a:t>
            </a:r>
            <a:r>
              <a:rPr lang="en-US" sz="1400" dirty="0"/>
              <a:t>.</a:t>
            </a:r>
            <a:endParaRPr lang="en-US" sz="1400" dirty="0">
              <a:solidFill>
                <a:srgbClr val="002EA2"/>
              </a:solidFill>
            </a:endParaRPr>
          </a:p>
        </p:txBody>
      </p:sp>
      <p:cxnSp>
        <p:nvCxnSpPr>
          <p:cNvPr id="19" name="Straight Connector 13"/>
          <p:cNvCxnSpPr/>
          <p:nvPr/>
        </p:nvCxnSpPr>
        <p:spPr>
          <a:xfrm>
            <a:off x="1657543" y="3270036"/>
            <a:ext cx="615454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/>
          <p:cNvSpPr/>
          <p:nvPr/>
        </p:nvSpPr>
        <p:spPr>
          <a:xfrm>
            <a:off x="1569241" y="3431522"/>
            <a:ext cx="12299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err="1"/>
              <a:t>Helvi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 err="1"/>
              <a:t>Sipilä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2799169" y="3426954"/>
            <a:ext cx="5667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Promotora de </a:t>
            </a:r>
            <a:r>
              <a:rPr lang="en-US" sz="1400" dirty="0" err="1"/>
              <a:t>los</a:t>
            </a:r>
            <a:r>
              <a:rPr lang="en-US" sz="1400" dirty="0"/>
              <a:t> derechos de la </a:t>
            </a:r>
            <a:r>
              <a:rPr lang="en-US" sz="1400" dirty="0" err="1"/>
              <a:t>mujer</a:t>
            </a:r>
            <a:r>
              <a:rPr lang="en-US" sz="1400" dirty="0"/>
              <a:t>. </a:t>
            </a:r>
            <a:r>
              <a:rPr lang="en-US" sz="1400" dirty="0" err="1"/>
              <a:t>Fue</a:t>
            </a:r>
            <a:r>
              <a:rPr lang="en-US" sz="1400" dirty="0"/>
              <a:t> la </a:t>
            </a:r>
            <a:r>
              <a:rPr lang="en-US" sz="1400" dirty="0" err="1"/>
              <a:t>primera</a:t>
            </a:r>
            <a:r>
              <a:rPr lang="en-US" sz="1400" dirty="0"/>
              <a:t> </a:t>
            </a:r>
            <a:r>
              <a:rPr lang="en-US" sz="1400" dirty="0" err="1"/>
              <a:t>mujer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jamás</a:t>
            </a:r>
            <a:r>
              <a:rPr lang="en-US" sz="1400" dirty="0"/>
              <a:t> </a:t>
            </a:r>
            <a:r>
              <a:rPr lang="en-US" sz="1400" dirty="0" err="1"/>
              <a:t>designada</a:t>
            </a:r>
            <a:r>
              <a:rPr lang="en-US" sz="1400" dirty="0"/>
              <a:t>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Secretaria</a:t>
            </a:r>
            <a:r>
              <a:rPr lang="en-US" sz="1400" dirty="0"/>
              <a:t> General </a:t>
            </a:r>
            <a:r>
              <a:rPr lang="en-US" sz="1400" dirty="0" err="1"/>
              <a:t>Asistente</a:t>
            </a:r>
            <a:r>
              <a:rPr lang="en-US" sz="1400" dirty="0"/>
              <a:t> de </a:t>
            </a:r>
            <a:br>
              <a:rPr lang="en-US" sz="1400" dirty="0"/>
            </a:br>
            <a:r>
              <a:rPr lang="en-US" sz="1400" dirty="0"/>
              <a:t>las </a:t>
            </a:r>
            <a:r>
              <a:rPr lang="en-US" sz="1400" dirty="0" err="1"/>
              <a:t>Naciones</a:t>
            </a:r>
            <a:r>
              <a:rPr lang="en-US" sz="1400" dirty="0"/>
              <a:t> </a:t>
            </a:r>
            <a:r>
              <a:rPr lang="en-US" sz="1400" dirty="0" err="1"/>
              <a:t>Unidas</a:t>
            </a:r>
            <a:r>
              <a:rPr lang="en-US" sz="1400" dirty="0"/>
              <a:t>, </a:t>
            </a:r>
            <a:r>
              <a:rPr lang="en-US" sz="1400" dirty="0" err="1"/>
              <a:t>en</a:t>
            </a:r>
            <a:r>
              <a:rPr lang="en-US" sz="1400" dirty="0"/>
              <a:t> 1972.</a:t>
            </a:r>
            <a:endParaRPr lang="en-US" sz="1400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9109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3303" y="915597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i-FI" sz="2400" dirty="0" smtClean="0"/>
              <a:t>FAMOSAS MUJERES FINLANDESAS</a:t>
            </a:r>
            <a:endParaRPr lang="en-US" sz="2400" dirty="0"/>
          </a:p>
        </p:txBody>
      </p:sp>
      <p:sp>
        <p:nvSpPr>
          <p:cNvPr id="14" name="Rectangle 7"/>
          <p:cNvSpPr/>
          <p:nvPr/>
        </p:nvSpPr>
        <p:spPr>
          <a:xfrm>
            <a:off x="1603303" y="1414258"/>
            <a:ext cx="1108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Elisabeth Rehn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2767013" y="1415100"/>
            <a:ext cx="5111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/>
              <a:t>Primera</a:t>
            </a:r>
            <a:r>
              <a:rPr lang="en-US" sz="1400" dirty="0"/>
              <a:t> </a:t>
            </a:r>
            <a:r>
              <a:rPr lang="en-US" sz="1400" dirty="0" err="1"/>
              <a:t>mujer</a:t>
            </a:r>
            <a:r>
              <a:rPr lang="en-US" sz="1400" dirty="0"/>
              <a:t> </a:t>
            </a:r>
            <a:r>
              <a:rPr lang="en-US" sz="1400" dirty="0" err="1"/>
              <a:t>Ministra</a:t>
            </a:r>
            <a:r>
              <a:rPr lang="en-US" sz="1400" dirty="0"/>
              <a:t> de </a:t>
            </a:r>
            <a:r>
              <a:rPr lang="en-US" sz="1400" dirty="0" err="1"/>
              <a:t>Defensa</a:t>
            </a:r>
            <a:r>
              <a:rPr lang="en-US" sz="1400" dirty="0"/>
              <a:t> de </a:t>
            </a:r>
            <a:r>
              <a:rPr lang="en-US" sz="1400" dirty="0" smtClean="0"/>
              <a:t>Finlandia </a:t>
            </a:r>
            <a:r>
              <a:rPr lang="en-US" sz="1400" dirty="0" err="1"/>
              <a:t>en</a:t>
            </a:r>
            <a:r>
              <a:rPr lang="en-US" sz="1400" dirty="0"/>
              <a:t> 1990. </a:t>
            </a:r>
            <a:br>
              <a:rPr lang="en-US" sz="1400" dirty="0"/>
            </a:br>
            <a:r>
              <a:rPr lang="en-US" sz="1400" dirty="0" smtClean="0"/>
              <a:t>Rehn </a:t>
            </a:r>
            <a:r>
              <a:rPr lang="en-US" sz="1400" dirty="0" err="1" smtClean="0"/>
              <a:t>es</a:t>
            </a:r>
            <a:r>
              <a:rPr lang="en-US" sz="1400" dirty="0" smtClean="0"/>
              <a:t> </a:t>
            </a:r>
            <a:r>
              <a:rPr lang="en-US" sz="1400" dirty="0" err="1"/>
              <a:t>conocida</a:t>
            </a:r>
            <a:r>
              <a:rPr lang="en-US" sz="1400" dirty="0"/>
              <a:t> </a:t>
            </a:r>
            <a:r>
              <a:rPr lang="en-US" sz="1400" dirty="0" err="1"/>
              <a:t>por</a:t>
            </a:r>
            <a:r>
              <a:rPr lang="en-US" sz="1400" dirty="0"/>
              <a:t> </a:t>
            </a:r>
            <a:r>
              <a:rPr lang="en-US" sz="1400" dirty="0" err="1"/>
              <a:t>sus</a:t>
            </a:r>
            <a:r>
              <a:rPr lang="en-US" sz="1400" dirty="0"/>
              <a:t> </a:t>
            </a:r>
            <a:r>
              <a:rPr lang="en-US" sz="1400" dirty="0" err="1" smtClean="0"/>
              <a:t>funciones</a:t>
            </a:r>
            <a:r>
              <a:rPr lang="en-US" sz="1400" dirty="0" smtClean="0"/>
              <a:t> </a:t>
            </a:r>
            <a:r>
              <a:rPr lang="en-US" sz="1400" dirty="0" err="1"/>
              <a:t>internacionales</a:t>
            </a:r>
            <a:r>
              <a:rPr lang="en-US" sz="1400" dirty="0"/>
              <a:t>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Subsecretaria</a:t>
            </a:r>
            <a:r>
              <a:rPr lang="en-US" sz="1400" dirty="0"/>
              <a:t> General de </a:t>
            </a:r>
            <a:r>
              <a:rPr lang="en-US" sz="1400" dirty="0" smtClean="0"/>
              <a:t>la ONU </a:t>
            </a:r>
            <a:r>
              <a:rPr lang="en-US" sz="1400" dirty="0"/>
              <a:t>y </a:t>
            </a:r>
            <a:r>
              <a:rPr lang="en-US" sz="1400" dirty="0" err="1"/>
              <a:t>como</a:t>
            </a:r>
            <a:r>
              <a:rPr lang="en-US" sz="1400" dirty="0"/>
              <a:t> </a:t>
            </a:r>
            <a:r>
              <a:rPr lang="en-US" sz="1400" dirty="0" err="1"/>
              <a:t>Relatora</a:t>
            </a:r>
            <a:r>
              <a:rPr lang="en-US" sz="1400" dirty="0"/>
              <a:t> Especial </a:t>
            </a:r>
            <a:r>
              <a:rPr lang="en-US" sz="1400" dirty="0" err="1"/>
              <a:t>sobre</a:t>
            </a:r>
            <a:r>
              <a:rPr lang="en-US" sz="1400" dirty="0"/>
              <a:t> Derechos </a:t>
            </a:r>
            <a:r>
              <a:rPr lang="en-US" sz="1400" dirty="0" err="1"/>
              <a:t>Humanos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Bosnia y Herzegovina.</a:t>
            </a:r>
          </a:p>
        </p:txBody>
      </p:sp>
      <p:cxnSp>
        <p:nvCxnSpPr>
          <p:cNvPr id="16" name="Straight Connector 8"/>
          <p:cNvCxnSpPr/>
          <p:nvPr/>
        </p:nvCxnSpPr>
        <p:spPr>
          <a:xfrm>
            <a:off x="1667734" y="2484303"/>
            <a:ext cx="6116421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/>
          <p:cNvSpPr/>
          <p:nvPr/>
        </p:nvSpPr>
        <p:spPr>
          <a:xfrm>
            <a:off x="1603303" y="2633090"/>
            <a:ext cx="1014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Tarja</a:t>
            </a:r>
            <a:r>
              <a:rPr lang="en-US" sz="1600" b="1" dirty="0"/>
              <a:t> </a:t>
            </a:r>
            <a:r>
              <a:rPr lang="en-US" sz="1600" b="1" dirty="0" err="1"/>
              <a:t>Halonen</a:t>
            </a:r>
            <a:endParaRPr lang="en-US" sz="1600" b="1" dirty="0">
              <a:solidFill>
                <a:srgbClr val="002EA2"/>
              </a:solidFill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2767013" y="2610692"/>
            <a:ext cx="5111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/>
              <a:t>Primera</a:t>
            </a:r>
            <a:r>
              <a:rPr lang="en-US" sz="1400" dirty="0"/>
              <a:t> </a:t>
            </a:r>
            <a:r>
              <a:rPr lang="en-US" sz="1400" dirty="0" err="1"/>
              <a:t>mujer</a:t>
            </a:r>
            <a:r>
              <a:rPr lang="en-US" sz="1400" dirty="0"/>
              <a:t> </a:t>
            </a:r>
            <a:r>
              <a:rPr lang="en-US" sz="1400" dirty="0" err="1" smtClean="0"/>
              <a:t>Presidenta</a:t>
            </a:r>
            <a:r>
              <a:rPr lang="en-US" sz="1400" dirty="0" smtClean="0"/>
              <a:t> </a:t>
            </a:r>
            <a:r>
              <a:rPr lang="en-US" sz="1400" dirty="0"/>
              <a:t>de Finlandia. </a:t>
            </a:r>
            <a:r>
              <a:rPr lang="en-US" sz="1400" dirty="0" err="1" smtClean="0"/>
              <a:t>Halonen</a:t>
            </a:r>
            <a:r>
              <a:rPr lang="en-US" sz="1400" dirty="0" smtClean="0"/>
              <a:t> ha </a:t>
            </a:r>
            <a:r>
              <a:rPr lang="en-US" sz="1400" dirty="0" err="1" smtClean="0"/>
              <a:t>prestado</a:t>
            </a:r>
            <a:r>
              <a:rPr lang="en-US" sz="1400" dirty="0" smtClean="0"/>
              <a:t> </a:t>
            </a:r>
            <a:r>
              <a:rPr lang="en-US" sz="1400" dirty="0"/>
              <a:t>especial </a:t>
            </a:r>
            <a:r>
              <a:rPr lang="en-US" sz="1400" dirty="0" err="1"/>
              <a:t>atención</a:t>
            </a:r>
            <a:r>
              <a:rPr lang="en-US" sz="1400" dirty="0"/>
              <a:t> a las </a:t>
            </a:r>
            <a:r>
              <a:rPr lang="en-US" sz="1400" dirty="0" err="1"/>
              <a:t>cuestiones</a:t>
            </a:r>
            <a:r>
              <a:rPr lang="en-US" sz="1400" dirty="0"/>
              <a:t> de derechos </a:t>
            </a:r>
            <a:r>
              <a:rPr lang="en-US" sz="1400" dirty="0" err="1"/>
              <a:t>humanos</a:t>
            </a:r>
            <a:r>
              <a:rPr lang="en-US" sz="1400" dirty="0"/>
              <a:t>, </a:t>
            </a:r>
            <a:r>
              <a:rPr lang="en-US" sz="1400" dirty="0" err="1"/>
              <a:t>democracia</a:t>
            </a:r>
            <a:r>
              <a:rPr lang="en-US" sz="1400" dirty="0"/>
              <a:t>, </a:t>
            </a:r>
            <a:r>
              <a:rPr lang="en-US" sz="1400" dirty="0" err="1"/>
              <a:t>sociedad</a:t>
            </a:r>
            <a:r>
              <a:rPr lang="en-US" sz="1400" dirty="0"/>
              <a:t> civil </a:t>
            </a:r>
            <a:r>
              <a:rPr lang="en-US" sz="1400" dirty="0" smtClean="0"/>
              <a:t>e </a:t>
            </a:r>
            <a:r>
              <a:rPr lang="en-US" sz="1400" dirty="0" err="1" smtClean="0"/>
              <a:t>igualdad</a:t>
            </a:r>
            <a:r>
              <a:rPr lang="en-US" sz="1400" dirty="0" smtClean="0"/>
              <a:t> de </a:t>
            </a:r>
            <a:r>
              <a:rPr lang="en-US" sz="1400" dirty="0" err="1"/>
              <a:t>género</a:t>
            </a:r>
            <a:r>
              <a:rPr lang="en-US" sz="1400" dirty="0"/>
              <a:t>.</a:t>
            </a:r>
            <a:endParaRPr lang="en-US" sz="1400" dirty="0">
              <a:solidFill>
                <a:srgbClr val="002EA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0065" y="4474647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i-FI" dirty="0">
                <a:solidFill>
                  <a:schemeClr val="bg1"/>
                </a:solidFill>
              </a:rPr>
              <a:t>highest political positions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7013" y="3664427"/>
            <a:ext cx="4944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Primera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Ministra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de Finlandia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desde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2019. 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Con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edad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de 34, se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convirtió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en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la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mujer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más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jóven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en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ser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Jefe de Estado, y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en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la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Primera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Ministra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de Finlandia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más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jóven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de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todos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los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  <a:latin typeface="+mj-lt"/>
              </a:rPr>
              <a:t>tiempos</a:t>
            </a:r>
            <a:r>
              <a:rPr lang="en-US" sz="1400" dirty="0" smtClean="0">
                <a:solidFill>
                  <a:schemeClr val="accent1"/>
                </a:solidFill>
                <a:latin typeface="+mj-lt"/>
              </a:rPr>
              <a:t>.</a:t>
            </a: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r>
              <a:rPr lang="en-US" altLang="fi-FI" sz="1400" dirty="0" smtClean="0">
                <a:solidFill>
                  <a:schemeClr val="bg1"/>
                </a:solidFill>
                <a:latin typeface="+mj-lt"/>
              </a:rPr>
              <a:t>t </a:t>
            </a:r>
            <a:r>
              <a:rPr lang="en-US" altLang="fi-FI" sz="1400" dirty="0">
                <a:solidFill>
                  <a:schemeClr val="bg1"/>
                </a:solidFill>
                <a:latin typeface="+mj-lt"/>
              </a:rPr>
              <a:t>political positions </a:t>
            </a:r>
            <a:endParaRPr lang="en-US" sz="1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3303" y="3349356"/>
            <a:ext cx="852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1600" b="1" dirty="0" smtClean="0"/>
              <a:t>Sanna</a:t>
            </a:r>
            <a:r>
              <a:rPr lang="en-US" b="1" dirty="0" smtClean="0"/>
              <a:t> </a:t>
            </a:r>
            <a:r>
              <a:rPr lang="en-US" sz="1600" b="1" dirty="0" smtClean="0"/>
              <a:t>Marin</a:t>
            </a:r>
            <a:endParaRPr lang="en-US" b="1" dirty="0">
              <a:solidFill>
                <a:srgbClr val="002EA2"/>
              </a:solidFill>
            </a:endParaRPr>
          </a:p>
          <a:p>
            <a:r>
              <a:rPr lang="en-US" altLang="fi-FI" dirty="0" smtClean="0">
                <a:solidFill>
                  <a:schemeClr val="bg1"/>
                </a:solidFill>
              </a:rPr>
              <a:t>positions </a:t>
            </a:r>
            <a:endParaRPr lang="en-US" dirty="0"/>
          </a:p>
        </p:txBody>
      </p:sp>
      <p:cxnSp>
        <p:nvCxnSpPr>
          <p:cNvPr id="12" name="Straight Connector 8"/>
          <p:cNvCxnSpPr/>
          <p:nvPr/>
        </p:nvCxnSpPr>
        <p:spPr>
          <a:xfrm>
            <a:off x="1667734" y="3469326"/>
            <a:ext cx="6116421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731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5954" y="1067313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29866" y="1808923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hlinkClick r:id="rId3"/>
              </a:rPr>
              <a:t>Ministerio</a:t>
            </a:r>
            <a:r>
              <a:rPr lang="en-US" altLang="fi-FI" sz="1600" dirty="0">
                <a:hlinkClick r:id="rId3"/>
              </a:rPr>
              <a:t> </a:t>
            </a:r>
            <a:r>
              <a:rPr lang="en-US" altLang="fi-FI" sz="1600" dirty="0" smtClean="0">
                <a:hlinkClick r:id="rId3"/>
              </a:rPr>
              <a:t>para </a:t>
            </a:r>
            <a:r>
              <a:rPr lang="en-US" altLang="fi-FI" sz="1600" dirty="0" err="1" smtClean="0">
                <a:hlinkClick r:id="rId3"/>
              </a:rPr>
              <a:t>Cooperación</a:t>
            </a:r>
            <a:r>
              <a:rPr lang="en-US" altLang="fi-FI" sz="1600" dirty="0" smtClean="0">
                <a:hlinkClick r:id="rId3"/>
              </a:rPr>
              <a:t> </a:t>
            </a:r>
            <a:r>
              <a:rPr lang="en-US" altLang="fi-FI" sz="1600" dirty="0" err="1" smtClean="0">
                <a:hlinkClick r:id="rId3"/>
              </a:rPr>
              <a:t>Nórdica</a:t>
            </a:r>
            <a:r>
              <a:rPr lang="en-US" altLang="fi-FI" sz="1600" dirty="0" smtClean="0">
                <a:hlinkClick r:id="rId3"/>
              </a:rPr>
              <a:t> e </a:t>
            </a:r>
            <a:r>
              <a:rPr lang="en-US" altLang="fi-FI" sz="1600" dirty="0" err="1" smtClean="0">
                <a:hlinkClick r:id="rId3"/>
              </a:rPr>
              <a:t>Igualdad</a:t>
            </a:r>
            <a:endParaRPr lang="en-US" altLang="fi-FI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0326" y="994200"/>
            <a:ext cx="6119813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CONOCE </a:t>
            </a:r>
            <a:r>
              <a:rPr lang="en-US" sz="2400" b="0" dirty="0">
                <a:solidFill>
                  <a:schemeClr val="tx1"/>
                </a:solidFill>
              </a:rPr>
              <a:t>MÁS SOBRE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IGUALDAD </a:t>
            </a:r>
            <a:r>
              <a:rPr lang="en-US" sz="2400" dirty="0">
                <a:solidFill>
                  <a:schemeClr val="tx1"/>
                </a:solidFill>
              </a:rPr>
              <a:t>DE GÉNERO EN FINLANDIA</a:t>
            </a:r>
          </a:p>
        </p:txBody>
      </p:sp>
      <p:sp>
        <p:nvSpPr>
          <p:cNvPr id="7" name="Rectangle 14"/>
          <p:cNvSpPr/>
          <p:nvPr/>
        </p:nvSpPr>
        <p:spPr>
          <a:xfrm>
            <a:off x="1629866" y="2312913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hlinkClick r:id="rId4"/>
              </a:rPr>
              <a:t>Ministerio</a:t>
            </a:r>
            <a:r>
              <a:rPr lang="en-US" altLang="fi-FI" sz="1600" dirty="0">
                <a:hlinkClick r:id="rId4"/>
              </a:rPr>
              <a:t> de </a:t>
            </a:r>
            <a:r>
              <a:rPr lang="en-US" altLang="fi-FI" sz="1600" dirty="0" err="1">
                <a:hlinkClick r:id="rId4"/>
              </a:rPr>
              <a:t>Asuntos</a:t>
            </a:r>
            <a:r>
              <a:rPr lang="en-US" altLang="fi-FI" sz="1600" dirty="0">
                <a:hlinkClick r:id="rId4"/>
              </a:rPr>
              <a:t> </a:t>
            </a:r>
            <a:r>
              <a:rPr lang="en-US" altLang="fi-FI" sz="1600" dirty="0" err="1">
                <a:hlinkClick r:id="rId4"/>
              </a:rPr>
              <a:t>Sociales</a:t>
            </a:r>
            <a:r>
              <a:rPr lang="en-US" altLang="fi-FI" sz="1600" dirty="0">
                <a:hlinkClick r:id="rId4"/>
              </a:rPr>
              <a:t> y </a:t>
            </a:r>
            <a:r>
              <a:rPr lang="en-US" altLang="fi-FI" sz="1600" dirty="0" err="1">
                <a:hlinkClick r:id="rId4"/>
              </a:rPr>
              <a:t>Salud</a:t>
            </a:r>
            <a:r>
              <a:rPr lang="en-US" altLang="fi-FI" sz="1600" dirty="0">
                <a:hlinkClick r:id="rId4"/>
              </a:rPr>
              <a:t>: </a:t>
            </a:r>
            <a:r>
              <a:rPr lang="en-US" altLang="fi-FI" sz="1600" dirty="0" err="1">
                <a:hlinkClick r:id="rId4"/>
              </a:rPr>
              <a:t>Unidad</a:t>
            </a:r>
            <a:r>
              <a:rPr lang="en-US" altLang="fi-FI" sz="1600" dirty="0">
                <a:hlinkClick r:id="rId4"/>
              </a:rPr>
              <a:t> de </a:t>
            </a:r>
            <a:r>
              <a:rPr lang="en-US" altLang="fi-FI" sz="1600" dirty="0" err="1" smtClean="0">
                <a:hlinkClick r:id="rId4"/>
              </a:rPr>
              <a:t>Igualdad</a:t>
            </a:r>
            <a:r>
              <a:rPr lang="en-US" altLang="fi-FI" sz="1600" dirty="0" smtClean="0">
                <a:hlinkClick r:id="rId4"/>
              </a:rPr>
              <a:t> </a:t>
            </a:r>
            <a:r>
              <a:rPr lang="en-US" altLang="fi-FI" sz="1600" dirty="0">
                <a:hlinkClick r:id="rId4"/>
              </a:rPr>
              <a:t>de </a:t>
            </a:r>
            <a:r>
              <a:rPr lang="en-US" altLang="fi-FI" sz="1600" dirty="0" err="1">
                <a:hlinkClick r:id="rId4"/>
              </a:rPr>
              <a:t>Género</a:t>
            </a:r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629866" y="2819993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hlinkClick r:id="rId5"/>
              </a:rPr>
              <a:t>Concejo</a:t>
            </a:r>
            <a:r>
              <a:rPr lang="en-US" altLang="fi-FI" sz="1600" dirty="0">
                <a:hlinkClick r:id="rId5"/>
              </a:rPr>
              <a:t> para la </a:t>
            </a:r>
            <a:r>
              <a:rPr lang="en-US" altLang="fi-FI" sz="1600" dirty="0" err="1" smtClean="0">
                <a:hlinkClick r:id="rId5"/>
              </a:rPr>
              <a:t>Igualdad</a:t>
            </a:r>
            <a:r>
              <a:rPr lang="en-US" altLang="fi-FI" sz="1600" dirty="0" smtClean="0">
                <a:hlinkClick r:id="rId5"/>
              </a:rPr>
              <a:t> </a:t>
            </a:r>
            <a:r>
              <a:rPr lang="en-US" altLang="fi-FI" sz="1600" dirty="0">
                <a:hlinkClick r:id="rId5"/>
              </a:rPr>
              <a:t>de </a:t>
            </a:r>
            <a:r>
              <a:rPr lang="en-US" altLang="fi-FI" sz="1600" dirty="0" err="1">
                <a:hlinkClick r:id="rId5"/>
              </a:rPr>
              <a:t>Género</a:t>
            </a:r>
            <a:r>
              <a:rPr lang="en-US" altLang="fi-FI" sz="1600" dirty="0">
                <a:hlinkClick r:id="rId5"/>
              </a:rPr>
              <a:t> (TANE)</a:t>
            </a:r>
            <a:endParaRPr lang="en-US" altLang="fi-FI" sz="1600" dirty="0"/>
          </a:p>
        </p:txBody>
      </p:sp>
      <p:sp>
        <p:nvSpPr>
          <p:cNvPr id="13" name="Rectangle 14"/>
          <p:cNvSpPr/>
          <p:nvPr/>
        </p:nvSpPr>
        <p:spPr>
          <a:xfrm>
            <a:off x="1629866" y="3327073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hlinkClick r:id="rId6"/>
              </a:rPr>
              <a:t>Defensor</a:t>
            </a:r>
            <a:r>
              <a:rPr lang="en-US" altLang="fi-FI" sz="1600" dirty="0">
                <a:hlinkClick r:id="rId6"/>
              </a:rPr>
              <a:t> del Pueblo para la </a:t>
            </a:r>
            <a:r>
              <a:rPr lang="en-US" altLang="fi-FI" sz="1600" dirty="0" err="1">
                <a:hlinkClick r:id="rId6"/>
              </a:rPr>
              <a:t>Igualdad</a:t>
            </a:r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18400743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7812" y="1397535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6" name="Rectangle 14"/>
          <p:cNvSpPr/>
          <p:nvPr/>
        </p:nvSpPr>
        <p:spPr>
          <a:xfrm>
            <a:off x="1616152" y="1885965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hlinkClick r:id="rId3"/>
              </a:rPr>
              <a:t>Tribunal Nacional de </a:t>
            </a:r>
            <a:r>
              <a:rPr lang="en-US" altLang="fi-FI" sz="1600" dirty="0" err="1" smtClean="0">
                <a:hlinkClick r:id="rId3"/>
              </a:rPr>
              <a:t>Antidiscriminación</a:t>
            </a:r>
            <a:r>
              <a:rPr lang="en-US" altLang="fi-FI" sz="1600" dirty="0" smtClean="0">
                <a:hlinkClick r:id="rId3"/>
              </a:rPr>
              <a:t> </a:t>
            </a:r>
            <a:r>
              <a:rPr lang="en-US" altLang="fi-FI" sz="1600" dirty="0">
                <a:hlinkClick r:id="rId3"/>
              </a:rPr>
              <a:t>e </a:t>
            </a:r>
            <a:r>
              <a:rPr lang="en-US" altLang="fi-FI" sz="1600" dirty="0" err="1">
                <a:hlinkClick r:id="rId3"/>
              </a:rPr>
              <a:t>Igualdad</a:t>
            </a:r>
            <a:endParaRPr lang="en-US" altLang="fi-FI" sz="1600" dirty="0"/>
          </a:p>
        </p:txBody>
      </p:sp>
      <p:sp>
        <p:nvSpPr>
          <p:cNvPr id="19" name="Rectangle 14"/>
          <p:cNvSpPr/>
          <p:nvPr/>
        </p:nvSpPr>
        <p:spPr>
          <a:xfrm>
            <a:off x="1627742" y="2404384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hlinkClick r:id="rId4"/>
              </a:rPr>
              <a:t>Comité</a:t>
            </a:r>
            <a:r>
              <a:rPr lang="en-US" altLang="fi-FI" sz="1600" dirty="0">
                <a:hlinkClick r:id="rId4"/>
              </a:rPr>
              <a:t> de </a:t>
            </a:r>
            <a:r>
              <a:rPr lang="en-US" altLang="fi-FI" sz="1600" dirty="0" err="1">
                <a:hlinkClick r:id="rId4"/>
              </a:rPr>
              <a:t>Empleo</a:t>
            </a:r>
            <a:r>
              <a:rPr lang="en-US" altLang="fi-FI" sz="1600" dirty="0">
                <a:hlinkClick r:id="rId4"/>
              </a:rPr>
              <a:t> </a:t>
            </a:r>
            <a:r>
              <a:rPr lang="en-US" altLang="fi-FI" sz="1600" dirty="0" smtClean="0">
                <a:hlinkClick r:id="rId4"/>
              </a:rPr>
              <a:t>e </a:t>
            </a:r>
            <a:r>
              <a:rPr lang="en-US" altLang="fi-FI" sz="1600" dirty="0" err="1" smtClean="0">
                <a:hlinkClick r:id="rId4"/>
              </a:rPr>
              <a:t>Igualdad</a:t>
            </a:r>
            <a:r>
              <a:rPr lang="en-US" altLang="fi-FI" sz="1600" dirty="0" smtClean="0">
                <a:hlinkClick r:id="rId4"/>
              </a:rPr>
              <a:t> </a:t>
            </a:r>
            <a:r>
              <a:rPr lang="en-US" altLang="fi-FI" sz="1600" dirty="0" err="1" smtClean="0">
                <a:hlinkClick r:id="rId4"/>
              </a:rPr>
              <a:t>en</a:t>
            </a:r>
            <a:r>
              <a:rPr lang="en-US" altLang="fi-FI" sz="1600" dirty="0" smtClean="0">
                <a:hlinkClick r:id="rId4"/>
              </a:rPr>
              <a:t> </a:t>
            </a:r>
            <a:r>
              <a:rPr lang="en-US" altLang="fi-FI" sz="1600" dirty="0">
                <a:hlinkClick r:id="rId4"/>
              </a:rPr>
              <a:t>el </a:t>
            </a:r>
            <a:r>
              <a:rPr lang="en-US" altLang="fi-FI" sz="1600" dirty="0" err="1">
                <a:hlinkClick r:id="rId4"/>
              </a:rPr>
              <a:t>Parlamento</a:t>
            </a:r>
            <a:r>
              <a:rPr lang="en-US" altLang="fi-FI" sz="1600" dirty="0">
                <a:hlinkClick r:id="rId4"/>
              </a:rPr>
              <a:t> </a:t>
            </a:r>
            <a:r>
              <a:rPr lang="en-US" altLang="fi-FI" sz="1600" dirty="0" err="1">
                <a:hlinkClick r:id="rId4"/>
              </a:rPr>
              <a:t>Finlandés</a:t>
            </a:r>
            <a:endParaRPr lang="en-US" altLang="fi-FI" sz="1600" dirty="0"/>
          </a:p>
        </p:txBody>
      </p:sp>
      <p:sp>
        <p:nvSpPr>
          <p:cNvPr id="21" name="Rectangle 14"/>
          <p:cNvSpPr/>
          <p:nvPr/>
        </p:nvSpPr>
        <p:spPr>
          <a:xfrm>
            <a:off x="1627742" y="2957977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smtClean="0">
                <a:hlinkClick r:id="rId5"/>
              </a:rPr>
              <a:t>Centro </a:t>
            </a:r>
            <a:r>
              <a:rPr lang="en-US" altLang="fi-FI" sz="1600" dirty="0">
                <a:hlinkClick r:id="rId5"/>
              </a:rPr>
              <a:t>de </a:t>
            </a:r>
            <a:r>
              <a:rPr lang="en-US" altLang="fi-FI" sz="1600" dirty="0" err="1">
                <a:hlinkClick r:id="rId5"/>
              </a:rPr>
              <a:t>Información</a:t>
            </a:r>
            <a:r>
              <a:rPr lang="en-US" altLang="fi-FI" sz="1600" dirty="0">
                <a:hlinkClick r:id="rId5"/>
              </a:rPr>
              <a:t> para la </a:t>
            </a:r>
            <a:r>
              <a:rPr lang="en-US" altLang="fi-FI" sz="1600" dirty="0" err="1" smtClean="0">
                <a:hlinkClick r:id="rId5"/>
              </a:rPr>
              <a:t>Igualdad</a:t>
            </a:r>
            <a:r>
              <a:rPr lang="en-US" altLang="fi-FI" sz="1600" dirty="0" smtClean="0">
                <a:hlinkClick r:id="rId5"/>
              </a:rPr>
              <a:t> </a:t>
            </a:r>
            <a:r>
              <a:rPr lang="en-US" altLang="fi-FI" sz="1600" dirty="0">
                <a:hlinkClick r:id="rId5"/>
              </a:rPr>
              <a:t>de </a:t>
            </a:r>
            <a:r>
              <a:rPr lang="en-US" altLang="fi-FI" sz="1600" dirty="0" err="1">
                <a:hlinkClick r:id="rId5"/>
              </a:rPr>
              <a:t>Género</a:t>
            </a:r>
            <a:endParaRPr lang="en-US" altLang="fi-FI" sz="1600" dirty="0"/>
          </a:p>
        </p:txBody>
      </p:sp>
      <p:sp>
        <p:nvSpPr>
          <p:cNvPr id="23" name="Rectangle 14"/>
          <p:cNvSpPr/>
          <p:nvPr/>
        </p:nvSpPr>
        <p:spPr>
          <a:xfrm>
            <a:off x="1616152" y="351157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hlinkClick r:id="rId6"/>
              </a:rPr>
              <a:t>Estadísticas</a:t>
            </a:r>
            <a:r>
              <a:rPr lang="en-US" altLang="fi-FI" sz="1600" dirty="0">
                <a:hlinkClick r:id="rId6"/>
              </a:rPr>
              <a:t> de </a:t>
            </a:r>
            <a:r>
              <a:rPr lang="en-US" altLang="fi-FI" sz="1600" dirty="0" smtClean="0">
                <a:hlinkClick r:id="rId6"/>
              </a:rPr>
              <a:t>Finlandia: </a:t>
            </a:r>
            <a:r>
              <a:rPr lang="en-US" altLang="fi-FI" sz="1600" dirty="0" err="1" smtClean="0">
                <a:hlinkClick r:id="rId6"/>
              </a:rPr>
              <a:t>Igualdad</a:t>
            </a:r>
            <a:r>
              <a:rPr lang="en-US" altLang="fi-FI" sz="1600" dirty="0" smtClean="0">
                <a:hlinkClick r:id="rId6"/>
              </a:rPr>
              <a:t> </a:t>
            </a:r>
            <a:r>
              <a:rPr lang="en-US" altLang="fi-FI" sz="1600" dirty="0">
                <a:hlinkClick r:id="rId6"/>
              </a:rPr>
              <a:t>de </a:t>
            </a:r>
            <a:r>
              <a:rPr lang="en-US" altLang="fi-FI" sz="1600" dirty="0" err="1">
                <a:hlinkClick r:id="rId6"/>
              </a:rPr>
              <a:t>Género</a:t>
            </a:r>
            <a:endParaRPr lang="en-US" altLang="fi-FI" sz="1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92275" y="973514"/>
            <a:ext cx="561657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chemeClr val="tx1"/>
                </a:solidFill>
              </a:rPr>
              <a:t>CONOCE </a:t>
            </a:r>
            <a:r>
              <a:rPr lang="en-US" sz="2400" b="0" dirty="0">
                <a:solidFill>
                  <a:schemeClr val="tx1"/>
                </a:solidFill>
              </a:rPr>
              <a:t>MÁS SOBRE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IGUALDAD </a:t>
            </a:r>
            <a:r>
              <a:rPr lang="en-US" sz="2400" dirty="0">
                <a:solidFill>
                  <a:schemeClr val="tx1"/>
                </a:solidFill>
              </a:rPr>
              <a:t>DE GÉNERO EN FINLANDIA</a:t>
            </a:r>
          </a:p>
        </p:txBody>
      </p:sp>
    </p:spTree>
    <p:extLst>
      <p:ext uri="{BB962C8B-B14F-4D97-AF65-F5344CB8AC3E}">
        <p14:creationId xmlns:p14="http://schemas.microsoft.com/office/powerpoint/2010/main" val="27972337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78253" y="14604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590669" y="1592235"/>
            <a:ext cx="62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EL ÉXITO DE </a:t>
            </a:r>
            <a:r>
              <a:rPr lang="en-US" sz="1600" dirty="0" smtClean="0"/>
              <a:t>FINLANDIA </a:t>
            </a:r>
            <a:r>
              <a:rPr lang="en-US" sz="1600" dirty="0"/>
              <a:t>COMO PAÍS ESTÁ </a:t>
            </a:r>
            <a:r>
              <a:rPr lang="en-US" sz="1600" dirty="0" smtClean="0"/>
              <a:t>LIGADO, </a:t>
            </a:r>
            <a:r>
              <a:rPr lang="en-US" sz="1600" dirty="0"/>
              <a:t>EN GRAN </a:t>
            </a:r>
            <a:r>
              <a:rPr lang="en-US" sz="1600" dirty="0" smtClean="0"/>
              <a:t>MEDIDA, </a:t>
            </a:r>
            <a:r>
              <a:rPr lang="en-US" sz="1600" dirty="0"/>
              <a:t>CON </a:t>
            </a:r>
            <a:r>
              <a:rPr lang="en-US" sz="1600" dirty="0" smtClean="0"/>
              <a:t>MEJORAR LA POSICIÓN </a:t>
            </a:r>
            <a:r>
              <a:rPr lang="en-US" sz="1600" dirty="0"/>
              <a:t>DE LA MUJER Y </a:t>
            </a:r>
            <a:r>
              <a:rPr lang="en-US" sz="1600" dirty="0" smtClean="0"/>
              <a:t>PROMOVER LA IGUALDAD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DE GÉNERO. 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86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91223" y="1014789"/>
            <a:ext cx="3617576" cy="3446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2400" dirty="0" err="1"/>
              <a:t>HISTORiA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03639" y="1689358"/>
            <a:ext cx="62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/>
              <a:t>Finlandia </a:t>
            </a:r>
            <a:r>
              <a:rPr lang="en-US" altLang="fi-FI" sz="1600" dirty="0" err="1"/>
              <a:t>fue</a:t>
            </a:r>
            <a:r>
              <a:rPr lang="en-US" altLang="fi-FI" sz="1600" dirty="0"/>
              <a:t> el primer </a:t>
            </a:r>
            <a:r>
              <a:rPr lang="en-US" altLang="fi-FI" sz="1600" dirty="0" err="1"/>
              <a:t>país</a:t>
            </a:r>
            <a:r>
              <a:rPr lang="en-US" altLang="fi-FI" sz="1600" dirty="0"/>
              <a:t> del </a:t>
            </a:r>
            <a:r>
              <a:rPr lang="en-US" altLang="fi-FI" sz="1600" dirty="0" err="1"/>
              <a:t>mundo</a:t>
            </a:r>
            <a:r>
              <a:rPr lang="en-US" altLang="fi-FI" sz="1600" dirty="0"/>
              <a:t> </a:t>
            </a:r>
            <a:r>
              <a:rPr lang="en-US" altLang="fi-FI" sz="1600" dirty="0" err="1" smtClean="0"/>
              <a:t>en</a:t>
            </a:r>
            <a:r>
              <a:rPr lang="en-US" altLang="fi-FI" sz="1600" dirty="0" smtClean="0"/>
              <a:t> </a:t>
            </a:r>
            <a:r>
              <a:rPr lang="en-US" altLang="fi-FI" sz="1600" dirty="0" err="1" smtClean="0"/>
              <a:t>aprobar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en</a:t>
            </a:r>
            <a:r>
              <a:rPr lang="en-US" altLang="fi-FI" sz="1600" dirty="0"/>
              <a:t> </a:t>
            </a:r>
            <a:r>
              <a:rPr lang="en-US" altLang="fi-FI" sz="1600" dirty="0" smtClean="0"/>
              <a:t>1906, el derecho </a:t>
            </a:r>
            <a:r>
              <a:rPr lang="en-US" altLang="fi-FI" sz="1600" dirty="0" smtClean="0"/>
              <a:t>universal e </a:t>
            </a:r>
            <a:r>
              <a:rPr lang="en-US" altLang="fi-FI" sz="1600" dirty="0" err="1" smtClean="0"/>
              <a:t>igualitario</a:t>
            </a:r>
            <a:r>
              <a:rPr lang="en-US" altLang="fi-FI" sz="1600" dirty="0" smtClean="0"/>
              <a:t> </a:t>
            </a:r>
            <a:r>
              <a:rPr lang="en-US" altLang="fi-FI" sz="1600" dirty="0" smtClean="0"/>
              <a:t>al </a:t>
            </a:r>
            <a:r>
              <a:rPr lang="en-US" altLang="fi-FI" sz="1600" dirty="0" err="1" smtClean="0"/>
              <a:t>voto</a:t>
            </a:r>
            <a:r>
              <a:rPr lang="en-US" altLang="fi-FI" sz="1600" dirty="0" smtClean="0"/>
              <a:t> y de </a:t>
            </a:r>
            <a:r>
              <a:rPr lang="en-US" altLang="fi-FI" sz="1600" dirty="0" err="1" smtClean="0"/>
              <a:t>presentarse</a:t>
            </a:r>
            <a:r>
              <a:rPr lang="en-US" altLang="fi-FI" sz="1600" dirty="0" smtClean="0"/>
              <a:t> a las </a:t>
            </a:r>
            <a:r>
              <a:rPr lang="en-US" altLang="fi-FI" sz="1600" dirty="0" err="1" smtClean="0"/>
              <a:t>elecciones</a:t>
            </a:r>
            <a:r>
              <a:rPr lang="en-US" altLang="fi-FI" sz="1600" dirty="0" smtClean="0"/>
              <a:t>.</a:t>
            </a:r>
            <a:endParaRPr lang="en-GB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69688" y="2620916"/>
            <a:ext cx="610863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03639" y="2771928"/>
            <a:ext cx="643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 smtClean="0"/>
              <a:t>En</a:t>
            </a:r>
            <a:r>
              <a:rPr lang="en-US" altLang="fi-FI" sz="1600" dirty="0" smtClean="0"/>
              <a:t> 1907, Finlandia </a:t>
            </a:r>
            <a:r>
              <a:rPr lang="en-US" altLang="fi-FI" sz="1600" dirty="0" err="1" smtClean="0"/>
              <a:t>fue</a:t>
            </a:r>
            <a:r>
              <a:rPr lang="en-US" altLang="fi-FI" sz="1600" dirty="0" smtClean="0"/>
              <a:t> </a:t>
            </a:r>
            <a:r>
              <a:rPr lang="en-US" altLang="fi-FI" sz="1600" dirty="0" err="1" smtClean="0"/>
              <a:t>también</a:t>
            </a:r>
            <a:r>
              <a:rPr lang="en-US" altLang="fi-FI" sz="1600" dirty="0" smtClean="0"/>
              <a:t> el </a:t>
            </a:r>
            <a:r>
              <a:rPr lang="en-US" altLang="fi-FI" sz="1600" dirty="0"/>
              <a:t>primer </a:t>
            </a:r>
            <a:r>
              <a:rPr lang="en-US" altLang="fi-FI" sz="1600" dirty="0" err="1"/>
              <a:t>país</a:t>
            </a:r>
            <a:r>
              <a:rPr lang="en-US" altLang="fi-FI" sz="1600" dirty="0"/>
              <a:t> </a:t>
            </a:r>
            <a:r>
              <a:rPr lang="en-US" altLang="fi-FI" sz="1600" dirty="0" smtClean="0"/>
              <a:t>que </a:t>
            </a:r>
            <a:r>
              <a:rPr lang="en-US" altLang="fi-FI" sz="1600" dirty="0" err="1" smtClean="0"/>
              <a:t>eligió</a:t>
            </a:r>
            <a:r>
              <a:rPr lang="en-US" altLang="fi-FI" sz="1600" dirty="0" smtClean="0"/>
              <a:t> </a:t>
            </a:r>
            <a:r>
              <a:rPr lang="en-US" altLang="fi-FI" sz="1600" dirty="0" err="1" smtClean="0"/>
              <a:t>mujeres</a:t>
            </a:r>
            <a:r>
              <a:rPr lang="en-US" altLang="fi-FI" sz="1600" dirty="0" smtClean="0"/>
              <a:t> </a:t>
            </a:r>
            <a:r>
              <a:rPr lang="en-US" altLang="fi-FI" sz="1600" dirty="0" smtClean="0"/>
              <a:t>al </a:t>
            </a:r>
            <a:r>
              <a:rPr lang="en-US" altLang="fi-FI" sz="1600" dirty="0" err="1" smtClean="0"/>
              <a:t>Parlamento</a:t>
            </a:r>
            <a:r>
              <a:rPr lang="en-US" altLang="fi-FI" sz="1600" dirty="0" smtClean="0"/>
              <a:t>.</a:t>
            </a:r>
            <a:endParaRPr lang="en-GB" sz="1600" dirty="0"/>
          </a:p>
        </p:txBody>
      </p:sp>
      <p:cxnSp>
        <p:nvCxnSpPr>
          <p:cNvPr id="9" name="Straight Connector 15"/>
          <p:cNvCxnSpPr/>
          <p:nvPr/>
        </p:nvCxnSpPr>
        <p:spPr>
          <a:xfrm>
            <a:off x="1663573" y="1511444"/>
            <a:ext cx="612086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5620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93729" y="1461120"/>
            <a:ext cx="5592290" cy="326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i-FI" sz="2400" dirty="0">
                <a:solidFill>
                  <a:schemeClr val="bg1"/>
                </a:solidFill>
              </a:rPr>
              <a:t>NUESTRAS FORTALEZAS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593328" y="2056146"/>
            <a:ext cx="6240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solidFill>
                  <a:schemeClr val="bg1"/>
                </a:solidFill>
              </a:rPr>
              <a:t>Mujeres</a:t>
            </a:r>
            <a:r>
              <a:rPr lang="en-US" altLang="fi-FI" sz="1600" dirty="0">
                <a:solidFill>
                  <a:schemeClr val="bg1"/>
                </a:solidFill>
              </a:rPr>
              <a:t> y hombres </a:t>
            </a:r>
            <a:r>
              <a:rPr lang="en-US" altLang="fi-FI" sz="1600" dirty="0" err="1">
                <a:solidFill>
                  <a:schemeClr val="bg1"/>
                </a:solidFill>
              </a:rPr>
              <a:t>están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igualmente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representados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en</a:t>
            </a:r>
            <a:r>
              <a:rPr lang="en-US" altLang="fi-FI" sz="1600" dirty="0">
                <a:solidFill>
                  <a:schemeClr val="bg1"/>
                </a:solidFill>
              </a:rPr>
              <a:t> el </a:t>
            </a:r>
            <a:r>
              <a:rPr lang="en-US" altLang="fi-FI" sz="1600" dirty="0" err="1">
                <a:solidFill>
                  <a:schemeClr val="bg1"/>
                </a:solidFill>
              </a:rPr>
              <a:t>mercado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br>
              <a:rPr lang="en-US" altLang="fi-FI" sz="1600" dirty="0">
                <a:solidFill>
                  <a:schemeClr val="bg1"/>
                </a:solidFill>
              </a:rPr>
            </a:br>
            <a:r>
              <a:rPr lang="en-US" altLang="fi-FI" sz="1600" dirty="0" err="1">
                <a:solidFill>
                  <a:schemeClr val="bg1"/>
                </a:solidFill>
              </a:rPr>
              <a:t>laboral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finlandés</a:t>
            </a:r>
            <a:r>
              <a:rPr lang="en-US" altLang="fi-FI" sz="16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1671769" y="2804707"/>
            <a:ext cx="6140319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/>
        </p:nvSpPr>
        <p:spPr>
          <a:xfrm>
            <a:off x="1593329" y="2954596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La </a:t>
            </a:r>
            <a:r>
              <a:rPr lang="en-US" altLang="fi-FI" sz="1600" dirty="0" err="1">
                <a:solidFill>
                  <a:schemeClr val="bg1"/>
                </a:solidFill>
              </a:rPr>
              <a:t>discriminación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por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motivos</a:t>
            </a:r>
            <a:r>
              <a:rPr lang="en-US" altLang="fi-FI" sz="1600" dirty="0" smtClean="0">
                <a:solidFill>
                  <a:schemeClr val="bg1"/>
                </a:solidFill>
              </a:rPr>
              <a:t> de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género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está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prohibida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por</a:t>
            </a:r>
            <a:r>
              <a:rPr lang="en-US" altLang="fi-FI" sz="1600" dirty="0">
                <a:solidFill>
                  <a:schemeClr val="bg1"/>
                </a:solidFill>
              </a:rPr>
              <a:t> ley. 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1691225" y="3457394"/>
            <a:ext cx="6120863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/>
          <p:nvPr/>
        </p:nvSpPr>
        <p:spPr>
          <a:xfrm>
            <a:off x="1593329" y="3602183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solidFill>
                  <a:schemeClr val="bg1"/>
                </a:solidFill>
              </a:rPr>
              <a:t>Todos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los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niños</a:t>
            </a:r>
            <a:r>
              <a:rPr lang="en-US" altLang="fi-FI" sz="1600" dirty="0">
                <a:solidFill>
                  <a:schemeClr val="bg1"/>
                </a:solidFill>
              </a:rPr>
              <a:t> y </a:t>
            </a:r>
            <a:r>
              <a:rPr lang="en-US" altLang="fi-FI" sz="1600" dirty="0" err="1">
                <a:solidFill>
                  <a:schemeClr val="bg1"/>
                </a:solidFill>
              </a:rPr>
              <a:t>niñas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finlandeses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estudian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en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aulas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mixtas</a:t>
            </a:r>
            <a:r>
              <a:rPr lang="en-US" altLang="fi-FI" sz="1600" dirty="0" smtClean="0">
                <a:solidFill>
                  <a:schemeClr val="bg1"/>
                </a:solidFill>
              </a:rPr>
              <a:t> al </a:t>
            </a:r>
            <a:r>
              <a:rPr lang="en-US" altLang="fi-FI" sz="1600" dirty="0" err="1">
                <a:solidFill>
                  <a:schemeClr val="bg1"/>
                </a:solidFill>
              </a:rPr>
              <a:t>menos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durante</a:t>
            </a:r>
            <a:r>
              <a:rPr lang="en-US" altLang="fi-FI" sz="1600" dirty="0" smtClean="0">
                <a:solidFill>
                  <a:schemeClr val="bg1"/>
                </a:solidFill>
              </a:rPr>
              <a:t> 9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años</a:t>
            </a:r>
            <a:r>
              <a:rPr lang="en-US" altLang="fi-FI" sz="1600" dirty="0" smtClean="0">
                <a:solidFill>
                  <a:schemeClr val="bg1"/>
                </a:solidFill>
              </a:rPr>
              <a:t>, </a:t>
            </a:r>
            <a:r>
              <a:rPr lang="en-US" altLang="fi-FI" sz="1600" dirty="0">
                <a:solidFill>
                  <a:schemeClr val="bg1"/>
                </a:solidFill>
              </a:rPr>
              <a:t>y </a:t>
            </a:r>
            <a:r>
              <a:rPr lang="en-US" altLang="fi-FI" sz="1600" dirty="0" err="1">
                <a:solidFill>
                  <a:schemeClr val="bg1"/>
                </a:solidFill>
              </a:rPr>
              <a:t>reciben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comidas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gratuitas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en</a:t>
            </a:r>
            <a:r>
              <a:rPr lang="en-US" altLang="fi-FI" sz="1600" dirty="0">
                <a:solidFill>
                  <a:schemeClr val="bg1"/>
                </a:solidFill>
              </a:rPr>
              <a:t> la </a:t>
            </a:r>
            <a:r>
              <a:rPr lang="en-US" altLang="fi-FI" sz="1600" dirty="0" err="1">
                <a:solidFill>
                  <a:schemeClr val="bg1"/>
                </a:solidFill>
              </a:rPr>
              <a:t>escuela</a:t>
            </a:r>
            <a:r>
              <a:rPr lang="en-US" altLang="fi-FI" sz="16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14" name="Straight Connector 15"/>
          <p:cNvCxnSpPr/>
          <p:nvPr/>
        </p:nvCxnSpPr>
        <p:spPr>
          <a:xfrm>
            <a:off x="1693728" y="1940836"/>
            <a:ext cx="611836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748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5058" y="1468607"/>
            <a:ext cx="4464051" cy="325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i-FI" sz="2400" dirty="0">
                <a:solidFill>
                  <a:schemeClr val="bg1"/>
                </a:solidFill>
              </a:rPr>
              <a:t>NUESTRAS FORTALEZAS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5"/>
          <p:cNvCxnSpPr/>
          <p:nvPr/>
        </p:nvCxnSpPr>
        <p:spPr>
          <a:xfrm>
            <a:off x="1705058" y="1948323"/>
            <a:ext cx="610703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/>
        </p:nvCxnSpPr>
        <p:spPr>
          <a:xfrm>
            <a:off x="1683099" y="2806124"/>
            <a:ext cx="6128989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8"/>
          <p:cNvSpPr/>
          <p:nvPr/>
        </p:nvSpPr>
        <p:spPr>
          <a:xfrm>
            <a:off x="1593322" y="2060150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solidFill>
                  <a:schemeClr val="bg1"/>
                </a:solidFill>
              </a:rPr>
              <a:t>Clínicas</a:t>
            </a:r>
            <a:r>
              <a:rPr lang="en-US" altLang="fi-FI" sz="1600" dirty="0">
                <a:solidFill>
                  <a:schemeClr val="bg1"/>
                </a:solidFill>
              </a:rPr>
              <a:t> de </a:t>
            </a:r>
            <a:r>
              <a:rPr lang="en-US" altLang="fi-FI" sz="1600" dirty="0" err="1">
                <a:solidFill>
                  <a:schemeClr val="bg1"/>
                </a:solidFill>
              </a:rPr>
              <a:t>salud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infantil</a:t>
            </a:r>
            <a:r>
              <a:rPr lang="en-US" altLang="fi-FI" sz="1600" dirty="0">
                <a:solidFill>
                  <a:schemeClr val="bg1"/>
                </a:solidFill>
              </a:rPr>
              <a:t> y </a:t>
            </a:r>
            <a:r>
              <a:rPr lang="en-US" altLang="fi-FI" sz="1600" dirty="0" err="1">
                <a:solidFill>
                  <a:schemeClr val="bg1"/>
                </a:solidFill>
              </a:rPr>
              <a:t>otros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servicios</a:t>
            </a:r>
            <a:r>
              <a:rPr lang="en-US" altLang="fi-FI" sz="1600" dirty="0">
                <a:solidFill>
                  <a:schemeClr val="bg1"/>
                </a:solidFill>
              </a:rPr>
              <a:t> que </a:t>
            </a:r>
            <a:r>
              <a:rPr lang="en-US" altLang="fi-FI" sz="1600" dirty="0" err="1">
                <a:solidFill>
                  <a:schemeClr val="bg1"/>
                </a:solidFill>
              </a:rPr>
              <a:t>proveen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salud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smtClean="0">
                <a:solidFill>
                  <a:schemeClr val="bg1"/>
                </a:solidFill>
              </a:rPr>
              <a:t>y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bienestar</a:t>
            </a:r>
            <a:r>
              <a:rPr lang="en-US" altLang="fi-FI" sz="1600" dirty="0">
                <a:solidFill>
                  <a:schemeClr val="bg1"/>
                </a:solidFill>
              </a:rPr>
              <a:t> a </a:t>
            </a:r>
            <a:r>
              <a:rPr lang="en-US" altLang="fi-FI" sz="1600" dirty="0" err="1">
                <a:solidFill>
                  <a:schemeClr val="bg1"/>
                </a:solidFill>
              </a:rPr>
              <a:t>toda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smtClean="0">
                <a:solidFill>
                  <a:schemeClr val="bg1"/>
                </a:solidFill>
              </a:rPr>
              <a:t>la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familia</a:t>
            </a:r>
            <a:r>
              <a:rPr lang="en-US" altLang="fi-FI" sz="1600" dirty="0" smtClean="0">
                <a:solidFill>
                  <a:schemeClr val="bg1"/>
                </a:solidFill>
              </a:rPr>
              <a:t> – de la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mejor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manera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posible</a:t>
            </a:r>
            <a:r>
              <a:rPr lang="en-US" altLang="fi-FI" sz="1600" dirty="0" smtClean="0">
                <a:solidFill>
                  <a:schemeClr val="bg1"/>
                </a:solidFill>
              </a:rPr>
              <a:t>. </a:t>
            </a:r>
            <a:endParaRPr lang="en-US" altLang="fi-FI" sz="1600" dirty="0">
              <a:solidFill>
                <a:schemeClr val="bg1"/>
              </a:solidFill>
            </a:endParaRPr>
          </a:p>
        </p:txBody>
      </p:sp>
      <p:sp>
        <p:nvSpPr>
          <p:cNvPr id="18" name="Rectangle 18"/>
          <p:cNvSpPr/>
          <p:nvPr/>
        </p:nvSpPr>
        <p:spPr>
          <a:xfrm>
            <a:off x="1600538" y="2949362"/>
            <a:ext cx="57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</a:rPr>
              <a:t>Finlandia </a:t>
            </a:r>
            <a:r>
              <a:rPr lang="en-US" altLang="fi-FI" sz="1600" dirty="0" err="1">
                <a:solidFill>
                  <a:schemeClr val="bg1"/>
                </a:solidFill>
              </a:rPr>
              <a:t>es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famosa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por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sus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canastillas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de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maternidad</a:t>
            </a:r>
            <a:r>
              <a:rPr lang="en-US" altLang="fi-FI" sz="1600" dirty="0" smtClean="0">
                <a:solidFill>
                  <a:schemeClr val="bg1"/>
                </a:solidFill>
              </a:rPr>
              <a:t>,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enviadas</a:t>
            </a:r>
            <a:r>
              <a:rPr lang="en-US" altLang="fi-FI" sz="1600" dirty="0" smtClean="0">
                <a:solidFill>
                  <a:schemeClr val="bg1"/>
                </a:solidFill>
              </a:rPr>
              <a:t> para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todas</a:t>
            </a:r>
            <a:r>
              <a:rPr lang="en-US" altLang="fi-FI" sz="1600" dirty="0" smtClean="0">
                <a:solidFill>
                  <a:schemeClr val="bg1"/>
                </a:solidFill>
              </a:rPr>
              <a:t> las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futuras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madres</a:t>
            </a:r>
            <a:r>
              <a:rPr lang="en-US" altLang="fi-FI" sz="1600" dirty="0" smtClean="0">
                <a:solidFill>
                  <a:schemeClr val="bg1"/>
                </a:solidFill>
              </a:rPr>
              <a:t> o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familias</a:t>
            </a:r>
            <a:r>
              <a:rPr lang="en-US" altLang="fi-FI" sz="1600" dirty="0" smtClean="0">
                <a:solidFill>
                  <a:schemeClr val="bg1"/>
                </a:solidFill>
              </a:rPr>
              <a:t>.</a:t>
            </a:r>
            <a:endParaRPr lang="en-US" alt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824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2630" y="4723544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Sakari Piippo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77914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78253" y="14604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590669" y="1543595"/>
            <a:ext cx="62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fi-FI" sz="1600" dirty="0"/>
              <a:t>LA PROMOCIÓN DE LOS DERECHOS DE MUJERES Y NIÑAS ES UNA </a:t>
            </a:r>
            <a:br>
              <a:rPr lang="fi-FI" sz="1600" dirty="0"/>
            </a:br>
            <a:r>
              <a:rPr lang="fi-FI" sz="1600" dirty="0"/>
              <a:t>DE LAS CUATRO PRIORIDADES CLAVE DE LA NUEVA POLÍTICA DE DESARROLLO DE FINLANDIA.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241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2630" y="4723543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Riitta </a:t>
            </a:r>
            <a:r>
              <a:rPr lang="fi-FI" kern="800" cap="none" spc="250" dirty="0" err="1">
                <a:solidFill>
                  <a:srgbClr val="FFFFFF"/>
                </a:solidFill>
                <a:latin typeface="+mj-lt"/>
              </a:rPr>
              <a:t>Supperi</a:t>
            </a:r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 / Keksi /Team Finland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7776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36159" y="1039814"/>
            <a:ext cx="3424474" cy="384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i-FI" sz="24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HECHOS Y CIFRAS </a:t>
            </a:r>
            <a:endParaRPr lang="en-US" sz="24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450406" y="1498157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 err="1">
                <a:solidFill>
                  <a:schemeClr val="bg1"/>
                </a:solidFill>
              </a:rPr>
              <a:t>Todos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los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más</a:t>
            </a:r>
            <a:r>
              <a:rPr lang="en-US" altLang="fi-FI" sz="1600" dirty="0" smtClean="0">
                <a:solidFill>
                  <a:schemeClr val="bg1"/>
                </a:solidFill>
              </a:rPr>
              <a:t> altos cargos politicos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en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Finlandia </a:t>
            </a:r>
            <a:r>
              <a:rPr lang="en-US" altLang="fi-FI" sz="1600" dirty="0" err="1">
                <a:solidFill>
                  <a:schemeClr val="bg1"/>
                </a:solidFill>
              </a:rPr>
              <a:t>han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sido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ocupados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por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mujeres</a:t>
            </a:r>
            <a:r>
              <a:rPr lang="en-US" altLang="fi-FI" sz="16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" name="Rectangle 14"/>
          <p:cNvSpPr/>
          <p:nvPr/>
        </p:nvSpPr>
        <p:spPr>
          <a:xfrm>
            <a:off x="1840266" y="2157273"/>
            <a:ext cx="6240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 err="1" smtClean="0">
                <a:solidFill>
                  <a:schemeClr val="bg1"/>
                </a:solidFill>
              </a:rPr>
              <a:t>Presidenta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de la </a:t>
            </a:r>
            <a:r>
              <a:rPr lang="en-US" altLang="fi-FI" sz="1600" dirty="0" err="1">
                <a:solidFill>
                  <a:schemeClr val="bg1"/>
                </a:solidFill>
              </a:rPr>
              <a:t>República</a:t>
            </a:r>
            <a:r>
              <a:rPr lang="en-US" altLang="fi-FI" sz="1600" dirty="0">
                <a:solidFill>
                  <a:schemeClr val="bg1"/>
                </a:solidFill>
              </a:rPr>
              <a:t> (2000)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 err="1" smtClean="0">
                <a:solidFill>
                  <a:schemeClr val="bg1"/>
                </a:solidFill>
              </a:rPr>
              <a:t>Primeras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 err="1" smtClean="0">
                <a:solidFill>
                  <a:schemeClr val="bg1"/>
                </a:solidFill>
              </a:rPr>
              <a:t>Ministras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(</a:t>
            </a:r>
            <a:r>
              <a:rPr lang="en-US" altLang="fi-FI" sz="1600" dirty="0" smtClean="0">
                <a:solidFill>
                  <a:schemeClr val="bg1"/>
                </a:solidFill>
              </a:rPr>
              <a:t>2003, 2010 y 2019)</a:t>
            </a:r>
            <a:endParaRPr lang="en-US" altLang="fi-FI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 err="1" smtClean="0">
                <a:solidFill>
                  <a:schemeClr val="bg1"/>
                </a:solidFill>
              </a:rPr>
              <a:t>Ministra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de </a:t>
            </a:r>
            <a:r>
              <a:rPr lang="en-US" altLang="fi-FI" sz="1600" dirty="0" smtClean="0">
                <a:solidFill>
                  <a:schemeClr val="bg1"/>
                </a:solidFill>
              </a:rPr>
              <a:t>Hacienda </a:t>
            </a:r>
            <a:r>
              <a:rPr lang="en-US" altLang="fi-FI" sz="1600" dirty="0">
                <a:solidFill>
                  <a:schemeClr val="bg1"/>
                </a:solidFill>
              </a:rPr>
              <a:t>(</a:t>
            </a:r>
            <a:r>
              <a:rPr lang="en-US" altLang="fi-FI" sz="1600" dirty="0" smtClean="0">
                <a:solidFill>
                  <a:schemeClr val="bg1"/>
                </a:solidFill>
              </a:rPr>
              <a:t>2011, 2019)</a:t>
            </a:r>
            <a:endParaRPr lang="en-US" altLang="fi-FI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 err="1" smtClean="0">
                <a:solidFill>
                  <a:schemeClr val="bg1"/>
                </a:solidFill>
              </a:rPr>
              <a:t>Ministra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de </a:t>
            </a:r>
            <a:r>
              <a:rPr lang="en-US" altLang="fi-FI" sz="1600" dirty="0" err="1">
                <a:solidFill>
                  <a:schemeClr val="bg1"/>
                </a:solidFill>
              </a:rPr>
              <a:t>Asuntos</a:t>
            </a:r>
            <a:r>
              <a:rPr lang="en-US" altLang="fi-FI" sz="1600" dirty="0">
                <a:solidFill>
                  <a:schemeClr val="bg1"/>
                </a:solidFill>
              </a:rPr>
              <a:t> </a:t>
            </a:r>
            <a:r>
              <a:rPr lang="en-US" altLang="fi-FI" sz="1600" dirty="0" err="1">
                <a:solidFill>
                  <a:schemeClr val="bg1"/>
                </a:solidFill>
              </a:rPr>
              <a:t>Exteriores</a:t>
            </a:r>
            <a:r>
              <a:rPr lang="en-US" altLang="fi-FI" sz="1600" dirty="0">
                <a:solidFill>
                  <a:schemeClr val="bg1"/>
                </a:solidFill>
              </a:rPr>
              <a:t> (1995) 	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fi-FI" sz="1600" dirty="0" err="1" smtClean="0">
                <a:solidFill>
                  <a:schemeClr val="bg1"/>
                </a:solidFill>
              </a:rPr>
              <a:t>Ministra</a:t>
            </a:r>
            <a:r>
              <a:rPr lang="en-US" altLang="fi-FI" sz="1600" dirty="0" smtClean="0">
                <a:solidFill>
                  <a:schemeClr val="bg1"/>
                </a:solidFill>
              </a:rPr>
              <a:t> </a:t>
            </a:r>
            <a:r>
              <a:rPr lang="en-US" altLang="fi-FI" sz="1600" dirty="0">
                <a:solidFill>
                  <a:schemeClr val="bg1"/>
                </a:solidFill>
              </a:rPr>
              <a:t>de </a:t>
            </a:r>
            <a:r>
              <a:rPr lang="en-US" altLang="fi-FI" sz="1600" dirty="0" err="1">
                <a:solidFill>
                  <a:schemeClr val="bg1"/>
                </a:solidFill>
              </a:rPr>
              <a:t>Defensa</a:t>
            </a:r>
            <a:r>
              <a:rPr lang="en-US" altLang="fi-FI" sz="1600" dirty="0">
                <a:solidFill>
                  <a:schemeClr val="bg1"/>
                </a:solidFill>
              </a:rPr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2398043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28207BABF8E049C7922260085C83CE7C0073B148DEE8D67E458B30FA76169A560F" ma:contentTypeVersion="2" ma:contentTypeDescription="" ma:contentTypeScope="" ma:versionID="7d1682414cfc656567b6680e660bca86">
  <xsd:schema xmlns:xsd="http://www.w3.org/2001/XMLSchema" xmlns:xs="http://www.w3.org/2001/XMLSchema" xmlns:p="http://schemas.microsoft.com/office/2006/metadata/properties" xmlns:ns2="a1c008f6-33d2-4923-912d-85a350b6d2f8" xmlns:ns3="68d4c152-df39-49d0-99fc-c2eb8000f528" targetNamespace="http://schemas.microsoft.com/office/2006/metadata/properties" ma:root="true" ma:fieldsID="ec6ba6a98ffe3a87eba50f469883c413" ns2:_="" ns3:_="">
    <xsd:import namespace="a1c008f6-33d2-4923-912d-85a350b6d2f8"/>
    <xsd:import namespace="68d4c152-df39-49d0-99fc-c2eb8000f528"/>
    <xsd:element name="properties">
      <xsd:complexType>
        <xsd:sequence>
          <xsd:element name="documentManagement">
            <xsd:complexType>
              <xsd:all>
                <xsd:element ref="ns2:UMUnitTaxHTField0_B" minOccurs="0"/>
                <xsd:element ref="ns2:UMContentClassificationTaxHTField0_B" minOccurs="0"/>
                <xsd:element ref="ns3:TaxKeywordTaxHTField" minOccurs="0"/>
                <xsd:element ref="ns3:TaxCatchAll" minOccurs="0"/>
                <xsd:element ref="ns2:UMEmbassyTaxHTField0_B" minOccurs="0"/>
                <xsd:element ref="ns3:TaxCatchAllLabel" minOccurs="0"/>
                <xsd:element ref="ns2:UMKiekuTaxHTField0_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008f6-33d2-4923-912d-85a350b6d2f8" elementFormDefault="qualified">
    <xsd:import namespace="http://schemas.microsoft.com/office/2006/documentManagement/types"/>
    <xsd:import namespace="http://schemas.microsoft.com/office/infopath/2007/PartnerControls"/>
    <xsd:element name="UMUnitTaxHTField0_B" ma:index="8" nillable="true" ma:taxonomy="true" ma:internalName="UMUnitTaxHTField0" ma:taxonomyFieldName="UMUnit" ma:displayName="Units and Organizations" ma:fieldId="{de110bbb-309f-42e4-b6c0-8a7466d6e589}" ma:taxonomyMulti="true" ma:sspId="d27bd7a4-e460-4fbe-8186-4ee3f394ea36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10" nillable="true" ma:taxonomy="true" ma:internalName="UMContentClassificationTaxHTField0_B" ma:taxonomyFieldName="UMContentClassification" ma:displayName="Content Classification" ma:fieldId="{032a78cb-77a5-44e3-9f7a-ddfe8105d47e}" ma:taxonomyMulti="true" ma:sspId="d27bd7a4-e460-4fbe-8186-4ee3f394ea36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5" nillable="true" ma:taxonomy="true" ma:internalName="UMEmbassyTaxHTField0_B" ma:taxonomyFieldName="UMEmbassy" ma:displayName="Embassy" ma:fieldId="{f15e76ed-559b-4f7d-bb90-55fbe3771c36}" ma:taxonomyMulti="true" ma:sspId="d27bd7a4-e460-4fbe-8186-4ee3f394ea36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KiekuTaxHTField0_B" ma:index="18" nillable="true" ma:taxonomy="true" ma:internalName="UMKiekuTaxHTField0_B" ma:taxonomyFieldName="UMKieku" ma:displayName="Core Activity" ma:fieldId="{7149eb66-34d0-4939-bce8-d2b70b033c96}" ma:taxonomyMulti="true" ma:sspId="d27bd7a4-e460-4fbe-8186-4ee3f394ea36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4c152-df39-49d0-99fc-c2eb8000f52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d27bd7a4-e460-4fbe-8186-4ee3f394ea3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c7b909c-b954-40e6-a78f-56ab3edb3316}" ma:internalName="TaxCatchAll" ma:showField="CatchAllData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c7b909c-b954-40e6-a78f-56ab3edb3316}" ma:internalName="TaxCatchAllLabel" ma:readOnly="true" ma:showField="CatchAllDataLabel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KiekuTaxHTField0_B xmlns="a1c008f6-33d2-4923-912d-85a350b6d2f8">
      <Terms xmlns="http://schemas.microsoft.com/office/infopath/2007/PartnerControls"/>
    </UMKiekuTaxHTField0_B>
    <TaxCatchAll xmlns="68d4c152-df39-49d0-99fc-c2eb8000f528">
      <Value>16</Value>
    </TaxCatchAll>
    <UMContentClassificationTaxHTField0_B xmlns="a1c008f6-33d2-4923-912d-85a350b6d2f8">
      <Terms xmlns="http://schemas.microsoft.com/office/infopath/2007/PartnerControls"/>
    </UMContentClassificationTaxHTField0_B>
    <UMUnitTaxHTField0_B xmlns="a1c008f6-33d2-4923-912d-85a350b6d2f8">
      <Terms xmlns="http://schemas.microsoft.com/office/infopath/2007/PartnerControls"/>
    </UMUnitTaxHTField0_B>
    <TaxKeywordTaxHTField xmlns="68d4c152-df39-49d0-99fc-c2eb8000f5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 Finland LIM</TermName>
          <TermId xmlns="http://schemas.microsoft.com/office/infopath/2007/PartnerControls">d8611e80-4d88-4e3f-9978-f5e2015bda54</TermId>
        </TermInfo>
      </Terms>
    </TaxKeywordTaxHTField>
    <UMEmbassyTaxHTField0_B xmlns="a1c008f6-33d2-4923-912d-85a350b6d2f8">
      <Terms xmlns="http://schemas.microsoft.com/office/infopath/2007/PartnerControls"/>
    </UMEmbassyTaxHTField0_B>
  </documentManagement>
</p:properties>
</file>

<file path=customXml/itemProps1.xml><?xml version="1.0" encoding="utf-8"?>
<ds:datastoreItem xmlns:ds="http://schemas.openxmlformats.org/officeDocument/2006/customXml" ds:itemID="{EC32DA41-0282-475B-9CD5-B7E3D3AAD7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008f6-33d2-4923-912d-85a350b6d2f8"/>
    <ds:schemaRef ds:uri="68d4c152-df39-49d0-99fc-c2eb8000f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BC9528-A795-4A46-B51F-ED0CDD3B4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DC1D57-4235-4648-902C-25C09E8D0F2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8d4c152-df39-49d0-99fc-c2eb8000f528"/>
    <ds:schemaRef ds:uri="http://schemas.openxmlformats.org/package/2006/metadata/core-properties"/>
    <ds:schemaRef ds:uri="http://schemas.microsoft.com/office/2006/documentManagement/types"/>
    <ds:schemaRef ds:uri="a1c008f6-33d2-4923-912d-85a350b6d2f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1419</TotalTime>
  <Words>683</Words>
  <Application>Microsoft Office PowerPoint</Application>
  <PresentationFormat>On-screen Show (16:9)</PresentationFormat>
  <Paragraphs>87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Finlandica</vt:lpstr>
      <vt:lpstr>Finland -the digital hub of Northern Europe_FINLANDICA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HECHOS Y CIFRAS EN POLÍTICA</vt:lpstr>
      <vt:lpstr>HECHOS Y CIFRAS EN MUNICIPALIDADES</vt:lpstr>
      <vt:lpstr>HECHOS Y CIFRAS EN NEGOCIOS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vnkbrandm</dc:creator>
  <cp:keywords>Team Finland LIM</cp:keywords>
  <cp:lastModifiedBy>Tuohisaari Annika</cp:lastModifiedBy>
  <cp:revision>149</cp:revision>
  <cp:lastPrinted>2016-03-07T13:26:53Z</cp:lastPrinted>
  <dcterms:created xsi:type="dcterms:W3CDTF">2015-10-23T09:45:44Z</dcterms:created>
  <dcterms:modified xsi:type="dcterms:W3CDTF">2021-03-11T09:27:28Z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0x01010028207BABF8E049C7922260085C83CE7C0073B148DEE8D67E458B30FA76169A560F</vt:lpwstr>
  </property>
  <property fmtid="{D5CDD505-2E9C-101B-9397-08002B2CF9AE}" pid="3" name="TaxKeyword">
    <vt:lpwstr>16;#Team Finland LIM|d8611e80-4d88-4e3f-9978-f5e2015bda54</vt:lpwstr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