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05" r:id="rId2"/>
    <p:sldId id="311" r:id="rId3"/>
    <p:sldId id="308" r:id="rId4"/>
    <p:sldId id="325" r:id="rId5"/>
    <p:sldId id="326" r:id="rId6"/>
    <p:sldId id="298" r:id="rId7"/>
    <p:sldId id="314" r:id="rId8"/>
    <p:sldId id="324" r:id="rId9"/>
    <p:sldId id="327" r:id="rId10"/>
    <p:sldId id="319" r:id="rId11"/>
    <p:sldId id="328" r:id="rId12"/>
    <p:sldId id="329" r:id="rId13"/>
    <p:sldId id="285" r:id="rId14"/>
    <p:sldId id="318" r:id="rId15"/>
    <p:sldId id="322" r:id="rId16"/>
    <p:sldId id="331" r:id="rId17"/>
    <p:sldId id="276" r:id="rId18"/>
  </p:sldIdLst>
  <p:sldSz cx="9144000" cy="5143500" type="screen16x9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305">
          <p15:clr>
            <a:srgbClr val="A4A3A4"/>
          </p15:clr>
        </p15:guide>
        <p15:guide id="3" orient="horz" pos="2459" userDrawn="1">
          <p15:clr>
            <a:srgbClr val="A4A3A4"/>
          </p15:clr>
        </p15:guide>
        <p15:guide id="4" orient="horz" pos="531">
          <p15:clr>
            <a:srgbClr val="A4A3A4"/>
          </p15:clr>
        </p15:guide>
        <p15:guide id="6" orient="horz" pos="849">
          <p15:clr>
            <a:srgbClr val="A4A3A4"/>
          </p15:clr>
        </p15:guide>
        <p15:guide id="7" orient="horz" pos="1779" userDrawn="1">
          <p15:clr>
            <a:srgbClr val="A4A3A4"/>
          </p15:clr>
        </p15:guide>
        <p15:guide id="8" pos="2880">
          <p15:clr>
            <a:srgbClr val="A4A3A4"/>
          </p15:clr>
        </p15:guide>
        <p15:guide id="9" pos="295">
          <p15:clr>
            <a:srgbClr val="A4A3A4"/>
          </p15:clr>
        </p15:guide>
        <p15:guide id="10" pos="5465">
          <p15:clr>
            <a:srgbClr val="A4A3A4"/>
          </p15:clr>
        </p15:guide>
        <p15:guide id="11" pos="1156">
          <p15:clr>
            <a:srgbClr val="A4A3A4"/>
          </p15:clr>
        </p15:guide>
        <p15:guide id="12" pos="1973">
          <p15:clr>
            <a:srgbClr val="A4A3A4"/>
          </p15:clr>
        </p15:guide>
        <p15:guide id="13" pos="3787">
          <p15:clr>
            <a:srgbClr val="A4A3A4"/>
          </p15:clr>
        </p15:guide>
        <p15:guide id="14" pos="4604">
          <p15:clr>
            <a:srgbClr val="A4A3A4"/>
          </p15:clr>
        </p15:guide>
        <p15:guide id="15" pos="975" userDrawn="1">
          <p15:clr>
            <a:srgbClr val="A4A3A4"/>
          </p15:clr>
        </p15:guide>
        <p15:guide id="16" orient="horz" pos="1053" userDrawn="1">
          <p15:clr>
            <a:srgbClr val="A4A3A4"/>
          </p15:clr>
        </p15:guide>
        <p15:guide id="17" orient="horz" pos="2822" userDrawn="1">
          <p15:clr>
            <a:srgbClr val="A4A3A4"/>
          </p15:clr>
        </p15:guide>
        <p15:guide id="18" orient="horz" pos="1226">
          <p15:clr>
            <a:srgbClr val="A4A3A4"/>
          </p15:clr>
        </p15:guide>
        <p15:guide id="19" orient="horz" pos="1892" userDrawn="1">
          <p15:clr>
            <a:srgbClr val="A4A3A4"/>
          </p15:clr>
        </p15:guide>
        <p15:guide id="20" orient="horz" pos="817">
          <p15:clr>
            <a:srgbClr val="A4A3A4"/>
          </p15:clr>
        </p15:guide>
        <p15:guide id="21" orient="horz" pos="909">
          <p15:clr>
            <a:srgbClr val="A4A3A4"/>
          </p15:clr>
        </p15:guide>
        <p15:guide id="22" pos="288">
          <p15:clr>
            <a:srgbClr val="A4A3A4"/>
          </p15:clr>
        </p15:guide>
        <p15:guide id="23" pos="5630">
          <p15:clr>
            <a:srgbClr val="A4A3A4"/>
          </p15:clr>
        </p15:guide>
        <p15:guide id="24" pos="961">
          <p15:clr>
            <a:srgbClr val="A4A3A4"/>
          </p15:clr>
        </p15:guide>
        <p15:guide id="25" pos="2336" userDrawn="1">
          <p15:clr>
            <a:srgbClr val="A4A3A4"/>
          </p15:clr>
        </p15:guide>
        <p15:guide id="26" pos="3767">
          <p15:clr>
            <a:srgbClr val="A4A3A4"/>
          </p15:clr>
        </p15:guide>
        <p15:guide id="27" pos="4830" userDrawn="1">
          <p15:clr>
            <a:srgbClr val="A4A3A4"/>
          </p15:clr>
        </p15:guide>
        <p15:guide id="28" pos="1701" userDrawn="1">
          <p15:clr>
            <a:srgbClr val="A4A3A4"/>
          </p15:clr>
        </p15:guide>
        <p15:guide id="29" orient="horz" pos="1325" userDrawn="1">
          <p15:clr>
            <a:srgbClr val="A4A3A4"/>
          </p15:clr>
        </p15:guide>
        <p15:guide id="30" orient="horz" pos="1718">
          <p15:clr>
            <a:srgbClr val="A4A3A4"/>
          </p15:clr>
        </p15:guide>
        <p15:guide id="31" orient="horz" pos="9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jo Hellma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13584" autoAdjust="0"/>
    <p:restoredTop sz="86388" autoAdjust="0"/>
  </p:normalViewPr>
  <p:slideViewPr>
    <p:cSldViewPr snapToGrid="0" showGuides="1">
      <p:cViewPr varScale="1">
        <p:scale>
          <a:sx n="76" d="100"/>
          <a:sy n="76" d="100"/>
        </p:scale>
        <p:origin x="1076" y="36"/>
      </p:cViewPr>
      <p:guideLst>
        <p:guide orient="horz" pos="1620"/>
        <p:guide orient="horz" pos="305"/>
        <p:guide orient="horz" pos="2459"/>
        <p:guide orient="horz" pos="531"/>
        <p:guide orient="horz" pos="849"/>
        <p:guide orient="horz" pos="1779"/>
        <p:guide pos="2880"/>
        <p:guide pos="295"/>
        <p:guide pos="5465"/>
        <p:guide pos="1156"/>
        <p:guide pos="1973"/>
        <p:guide pos="3787"/>
        <p:guide pos="4604"/>
        <p:guide pos="975"/>
        <p:guide orient="horz" pos="1053"/>
        <p:guide orient="horz" pos="2822"/>
        <p:guide orient="horz" pos="1226"/>
        <p:guide orient="horz" pos="1892"/>
        <p:guide orient="horz" pos="817"/>
        <p:guide orient="horz" pos="909"/>
        <p:guide pos="288"/>
        <p:guide pos="5630"/>
        <p:guide pos="961"/>
        <p:guide pos="2336"/>
        <p:guide pos="3767"/>
        <p:guide pos="4830"/>
        <p:guide pos="1701"/>
        <p:guide orient="horz" pos="1325"/>
        <p:guide orient="horz" pos="1718"/>
        <p:guide orient="horz" pos="9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-381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0968A-C5CD-48D6-8084-81464DC378B1}" type="datetimeFigureOut">
              <a:rPr lang="fi-FI" sz="800" smtClean="0"/>
              <a:pPr/>
              <a:t>9.3.2021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22C6F-5F5C-45CE-A66E-8D600E059F7A}" type="slidenum">
              <a:rPr lang="fi-FI" sz="800" smtClean="0"/>
              <a:pPr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3631649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F012230E-46B9-4165-8898-A333A13AD8A2}" type="datetimeFigureOut">
              <a:rPr lang="fi-FI" smtClean="0"/>
              <a:pPr/>
              <a:t>9.3.2021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2696" y="861129"/>
            <a:ext cx="5472608" cy="307834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94EC3156-D817-4798-A24F-2085AE0822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333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4744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4744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la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E882F-6FA4-46CF-A8EE-FAEC11772BB6}" type="datetime1">
              <a:rPr lang="fi-FI" smtClean="0"/>
              <a:pPr/>
              <a:t>9.3.2021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>
            <a:grpSpLocks noChangeAspect="1"/>
          </p:cNvGrpSpPr>
          <p:nvPr userDrawn="1"/>
        </p:nvGrpSpPr>
        <p:grpSpPr>
          <a:xfrm>
            <a:off x="3131863" y="1693158"/>
            <a:ext cx="2880000" cy="1757183"/>
            <a:chOff x="6372200" y="3003798"/>
            <a:chExt cx="720725" cy="439738"/>
          </a:xfrm>
        </p:grpSpPr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202 w 454"/>
                <a:gd name="T1" fmla="*/ 101 h 277"/>
                <a:gd name="T2" fmla="*/ 454 w 454"/>
                <a:gd name="T3" fmla="*/ 101 h 277"/>
                <a:gd name="T4" fmla="*/ 454 w 454"/>
                <a:gd name="T5" fmla="*/ 0 h 277"/>
                <a:gd name="T6" fmla="*/ 202 w 454"/>
                <a:gd name="T7" fmla="*/ 0 h 277"/>
                <a:gd name="T8" fmla="*/ 202 w 454"/>
                <a:gd name="T9" fmla="*/ 101 h 277"/>
                <a:gd name="T10" fmla="*/ 0 w 454"/>
                <a:gd name="T11" fmla="*/ 277 h 277"/>
                <a:gd name="T12" fmla="*/ 126 w 454"/>
                <a:gd name="T13" fmla="*/ 277 h 277"/>
                <a:gd name="T14" fmla="*/ 126 w 454"/>
                <a:gd name="T15" fmla="*/ 176 h 277"/>
                <a:gd name="T16" fmla="*/ 0 w 454"/>
                <a:gd name="T17" fmla="*/ 176 h 277"/>
                <a:gd name="T18" fmla="*/ 0 w 454"/>
                <a:gd name="T19" fmla="*/ 277 h 277"/>
                <a:gd name="T20" fmla="*/ 0 w 454"/>
                <a:gd name="T21" fmla="*/ 101 h 277"/>
                <a:gd name="T22" fmla="*/ 126 w 454"/>
                <a:gd name="T23" fmla="*/ 101 h 277"/>
                <a:gd name="T24" fmla="*/ 126 w 454"/>
                <a:gd name="T25" fmla="*/ 0 h 277"/>
                <a:gd name="T26" fmla="*/ 0 w 454"/>
                <a:gd name="T27" fmla="*/ 0 h 277"/>
                <a:gd name="T28" fmla="*/ 0 w 454"/>
                <a:gd name="T29" fmla="*/ 101 h 277"/>
                <a:gd name="T30" fmla="*/ 202 w 454"/>
                <a:gd name="T31" fmla="*/ 277 h 277"/>
                <a:gd name="T32" fmla="*/ 454 w 454"/>
                <a:gd name="T33" fmla="*/ 277 h 277"/>
                <a:gd name="T34" fmla="*/ 454 w 454"/>
                <a:gd name="T35" fmla="*/ 176 h 277"/>
                <a:gd name="T36" fmla="*/ 202 w 454"/>
                <a:gd name="T37" fmla="*/ 176 h 277"/>
                <a:gd name="T38" fmla="*/ 202 w 454"/>
                <a:gd name="T3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4" h="277">
                  <a:moveTo>
                    <a:pt x="202" y="101"/>
                  </a:moveTo>
                  <a:lnTo>
                    <a:pt x="454" y="101"/>
                  </a:lnTo>
                  <a:lnTo>
                    <a:pt x="454" y="0"/>
                  </a:lnTo>
                  <a:lnTo>
                    <a:pt x="202" y="0"/>
                  </a:lnTo>
                  <a:lnTo>
                    <a:pt x="202" y="101"/>
                  </a:lnTo>
                  <a:close/>
                  <a:moveTo>
                    <a:pt x="0" y="277"/>
                  </a:moveTo>
                  <a:lnTo>
                    <a:pt x="126" y="277"/>
                  </a:lnTo>
                  <a:lnTo>
                    <a:pt x="126" y="176"/>
                  </a:lnTo>
                  <a:lnTo>
                    <a:pt x="0" y="176"/>
                  </a:lnTo>
                  <a:lnTo>
                    <a:pt x="0" y="277"/>
                  </a:lnTo>
                  <a:close/>
                  <a:moveTo>
                    <a:pt x="0" y="101"/>
                  </a:moveTo>
                  <a:lnTo>
                    <a:pt x="126" y="101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0" y="101"/>
                  </a:lnTo>
                  <a:close/>
                  <a:moveTo>
                    <a:pt x="202" y="277"/>
                  </a:moveTo>
                  <a:lnTo>
                    <a:pt x="454" y="277"/>
                  </a:lnTo>
                  <a:lnTo>
                    <a:pt x="454" y="176"/>
                  </a:lnTo>
                  <a:lnTo>
                    <a:pt x="202" y="176"/>
                  </a:lnTo>
                  <a:lnTo>
                    <a:pt x="202" y="2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126 w 454"/>
                <a:gd name="T1" fmla="*/ 0 h 277"/>
                <a:gd name="T2" fmla="*/ 126 w 454"/>
                <a:gd name="T3" fmla="*/ 101 h 277"/>
                <a:gd name="T4" fmla="*/ 0 w 454"/>
                <a:gd name="T5" fmla="*/ 101 h 277"/>
                <a:gd name="T6" fmla="*/ 0 w 454"/>
                <a:gd name="T7" fmla="*/ 176 h 277"/>
                <a:gd name="T8" fmla="*/ 126 w 454"/>
                <a:gd name="T9" fmla="*/ 176 h 277"/>
                <a:gd name="T10" fmla="*/ 126 w 454"/>
                <a:gd name="T11" fmla="*/ 277 h 277"/>
                <a:gd name="T12" fmla="*/ 202 w 454"/>
                <a:gd name="T13" fmla="*/ 277 h 277"/>
                <a:gd name="T14" fmla="*/ 202 w 454"/>
                <a:gd name="T15" fmla="*/ 176 h 277"/>
                <a:gd name="T16" fmla="*/ 454 w 454"/>
                <a:gd name="T17" fmla="*/ 176 h 277"/>
                <a:gd name="T18" fmla="*/ 454 w 454"/>
                <a:gd name="T19" fmla="*/ 101 h 277"/>
                <a:gd name="T20" fmla="*/ 202 w 454"/>
                <a:gd name="T21" fmla="*/ 101 h 277"/>
                <a:gd name="T22" fmla="*/ 202 w 454"/>
                <a:gd name="T23" fmla="*/ 0 h 277"/>
                <a:gd name="T24" fmla="*/ 126 w 454"/>
                <a:gd name="T25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4" h="277">
                  <a:moveTo>
                    <a:pt x="126" y="0"/>
                  </a:moveTo>
                  <a:lnTo>
                    <a:pt x="126" y="101"/>
                  </a:lnTo>
                  <a:lnTo>
                    <a:pt x="0" y="101"/>
                  </a:lnTo>
                  <a:lnTo>
                    <a:pt x="0" y="176"/>
                  </a:lnTo>
                  <a:lnTo>
                    <a:pt x="126" y="176"/>
                  </a:lnTo>
                  <a:lnTo>
                    <a:pt x="126" y="277"/>
                  </a:lnTo>
                  <a:lnTo>
                    <a:pt x="202" y="277"/>
                  </a:lnTo>
                  <a:lnTo>
                    <a:pt x="202" y="176"/>
                  </a:lnTo>
                  <a:lnTo>
                    <a:pt x="454" y="176"/>
                  </a:lnTo>
                  <a:lnTo>
                    <a:pt x="454" y="101"/>
                  </a:lnTo>
                  <a:lnTo>
                    <a:pt x="202" y="101"/>
                  </a:lnTo>
                  <a:lnTo>
                    <a:pt x="202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47160835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1200" baseline="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49" y="1492250"/>
            <a:ext cx="5473701" cy="1295524"/>
          </a:xfrm>
        </p:spPr>
        <p:txBody>
          <a:bodyPr anchor="b" anchorCtr="0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9FD55B-118D-43A4-8BE3-2671986A2DE9}" type="datetime1">
              <a:rPr lang="fi-FI" smtClean="0"/>
              <a:pPr/>
              <a:t>9.3.2021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449490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35150" y="1492250"/>
            <a:ext cx="2664842" cy="287972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92250"/>
            <a:ext cx="2660650" cy="287972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4840-EC16-4AD9-9E63-131000EF363A}" type="datetime1">
              <a:rPr lang="fi-FI" smtClean="0"/>
              <a:pPr/>
              <a:t>9.3.2021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9083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51"/>
            <a:ext cx="2664842" cy="287412"/>
          </a:xfrm>
        </p:spPr>
        <p:txBody>
          <a:bodyPr anchor="b"/>
          <a:lstStyle>
            <a:lvl1pPr marL="0" indent="0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35150" y="1779662"/>
            <a:ext cx="2662238" cy="25923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9" y="1492251"/>
            <a:ext cx="2664842" cy="287412"/>
          </a:xfrm>
        </p:spPr>
        <p:txBody>
          <a:bodyPr anchor="b"/>
          <a:lstStyle>
            <a:lvl1pPr marL="0" indent="0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779662"/>
            <a:ext cx="2663824" cy="25923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7D4C7-DC30-4D72-AD15-09A0FAF8FEF6}" type="datetime1">
              <a:rPr lang="fi-FI" smtClean="0"/>
              <a:pPr/>
              <a:t>9.3.2021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765471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51"/>
            <a:ext cx="5473700" cy="287412"/>
          </a:xfrm>
        </p:spPr>
        <p:txBody>
          <a:bodyPr anchor="b"/>
          <a:lstStyle>
            <a:lvl1pPr marL="0" indent="0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35150" y="1779662"/>
            <a:ext cx="5473700" cy="25923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77A8-F06A-4763-B466-13C38868FF98}" type="datetime1">
              <a:rPr lang="fi-FI" smtClean="0"/>
              <a:pPr/>
              <a:t>9.3.2021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417667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4A44B-B7C7-4272-B6C4-3F79201367F0}" type="datetime1">
              <a:rPr lang="fi-FI" smtClean="0"/>
              <a:pPr/>
              <a:t>9.3.2021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99426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50" y="484187"/>
            <a:ext cx="2736850" cy="863427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150" y="1492249"/>
            <a:ext cx="2736850" cy="287970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5292725" y="0"/>
            <a:ext cx="3851275" cy="5143500"/>
          </a:xfr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964EC-1F92-439C-A334-93E67D933082}" type="datetime1">
              <a:rPr lang="fi-FI" smtClean="0"/>
              <a:pPr/>
              <a:t>9.3.2021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297140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9B9C0-9DF1-4F96-B925-6ED2D784ABD9}" type="datetime1">
              <a:rPr lang="fi-FI" smtClean="0"/>
              <a:pPr/>
              <a:t>9.3.2021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07061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5150" y="1347614"/>
            <a:ext cx="5473700" cy="1440161"/>
          </a:xfrm>
        </p:spPr>
        <p:txBody>
          <a:bodyPr anchor="b" anchorCtr="0"/>
          <a:lstStyle>
            <a:lvl1pPr>
              <a:lnSpc>
                <a:spcPct val="80000"/>
              </a:lnSpc>
              <a:defRPr sz="5400" cap="all" baseline="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2787774"/>
            <a:ext cx="5473700" cy="648072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0D005-A54C-4DFE-9765-2BED80465EA0}" type="datetime1">
              <a:rPr lang="fi-FI" smtClean="0"/>
              <a:pPr/>
              <a:t>9.3.2021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879057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lu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5150" y="1347788"/>
            <a:ext cx="5473700" cy="1439862"/>
          </a:xfrm>
        </p:spPr>
        <p:txBody>
          <a:bodyPr anchor="b" anchorCtr="0"/>
          <a:lstStyle>
            <a:lvl1pPr>
              <a:lnSpc>
                <a:spcPct val="80000"/>
              </a:lnSpc>
              <a:defRPr sz="5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2787650"/>
            <a:ext cx="5473700" cy="648196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9E4EB1-FA89-4A39-96C3-37483AE5CEE2}" type="datetime1">
              <a:rPr lang="fi-FI" smtClean="0"/>
              <a:pPr/>
              <a:t>9.3.2021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9538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5150" y="1347788"/>
            <a:ext cx="5473700" cy="1439862"/>
          </a:xfrm>
        </p:spPr>
        <p:txBody>
          <a:bodyPr anchor="b" anchorCtr="0"/>
          <a:lstStyle>
            <a:lvl1pPr>
              <a:lnSpc>
                <a:spcPct val="80000"/>
              </a:lnSpc>
              <a:defRPr sz="5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2787650"/>
            <a:ext cx="5473700" cy="648196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B58426-5F65-40EC-9872-4F186B4238D1}" type="datetime1">
              <a:rPr lang="fi-FI" smtClean="0"/>
              <a:pPr/>
              <a:t>9.3.2021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80348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0AE1-D009-49A6-AFBC-48C836E46FD5}" type="datetime1">
              <a:rPr lang="fi-FI" smtClean="0"/>
              <a:pPr/>
              <a:t>9.3.2021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83767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Gra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6E6A-F1BF-4D0B-8E96-152A3DAE3272}" type="datetime1">
              <a:rPr lang="fi-FI" smtClean="0"/>
              <a:pPr/>
              <a:t>9.3.2021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468313" y="484188"/>
            <a:ext cx="588028" cy="358775"/>
            <a:chOff x="6372200" y="3003798"/>
            <a:chExt cx="720725" cy="439738"/>
          </a:xfrm>
        </p:grpSpPr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202 w 454"/>
                <a:gd name="T1" fmla="*/ 101 h 277"/>
                <a:gd name="T2" fmla="*/ 454 w 454"/>
                <a:gd name="T3" fmla="*/ 101 h 277"/>
                <a:gd name="T4" fmla="*/ 454 w 454"/>
                <a:gd name="T5" fmla="*/ 0 h 277"/>
                <a:gd name="T6" fmla="*/ 202 w 454"/>
                <a:gd name="T7" fmla="*/ 0 h 277"/>
                <a:gd name="T8" fmla="*/ 202 w 454"/>
                <a:gd name="T9" fmla="*/ 101 h 277"/>
                <a:gd name="T10" fmla="*/ 0 w 454"/>
                <a:gd name="T11" fmla="*/ 277 h 277"/>
                <a:gd name="T12" fmla="*/ 126 w 454"/>
                <a:gd name="T13" fmla="*/ 277 h 277"/>
                <a:gd name="T14" fmla="*/ 126 w 454"/>
                <a:gd name="T15" fmla="*/ 176 h 277"/>
                <a:gd name="T16" fmla="*/ 0 w 454"/>
                <a:gd name="T17" fmla="*/ 176 h 277"/>
                <a:gd name="T18" fmla="*/ 0 w 454"/>
                <a:gd name="T19" fmla="*/ 277 h 277"/>
                <a:gd name="T20" fmla="*/ 0 w 454"/>
                <a:gd name="T21" fmla="*/ 101 h 277"/>
                <a:gd name="T22" fmla="*/ 126 w 454"/>
                <a:gd name="T23" fmla="*/ 101 h 277"/>
                <a:gd name="T24" fmla="*/ 126 w 454"/>
                <a:gd name="T25" fmla="*/ 0 h 277"/>
                <a:gd name="T26" fmla="*/ 0 w 454"/>
                <a:gd name="T27" fmla="*/ 0 h 277"/>
                <a:gd name="T28" fmla="*/ 0 w 454"/>
                <a:gd name="T29" fmla="*/ 101 h 277"/>
                <a:gd name="T30" fmla="*/ 202 w 454"/>
                <a:gd name="T31" fmla="*/ 277 h 277"/>
                <a:gd name="T32" fmla="*/ 454 w 454"/>
                <a:gd name="T33" fmla="*/ 277 h 277"/>
                <a:gd name="T34" fmla="*/ 454 w 454"/>
                <a:gd name="T35" fmla="*/ 176 h 277"/>
                <a:gd name="T36" fmla="*/ 202 w 454"/>
                <a:gd name="T37" fmla="*/ 176 h 277"/>
                <a:gd name="T38" fmla="*/ 202 w 454"/>
                <a:gd name="T3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4" h="277">
                  <a:moveTo>
                    <a:pt x="202" y="101"/>
                  </a:moveTo>
                  <a:lnTo>
                    <a:pt x="454" y="101"/>
                  </a:lnTo>
                  <a:lnTo>
                    <a:pt x="454" y="0"/>
                  </a:lnTo>
                  <a:lnTo>
                    <a:pt x="202" y="0"/>
                  </a:lnTo>
                  <a:lnTo>
                    <a:pt x="202" y="101"/>
                  </a:lnTo>
                  <a:close/>
                  <a:moveTo>
                    <a:pt x="0" y="277"/>
                  </a:moveTo>
                  <a:lnTo>
                    <a:pt x="126" y="277"/>
                  </a:lnTo>
                  <a:lnTo>
                    <a:pt x="126" y="176"/>
                  </a:lnTo>
                  <a:lnTo>
                    <a:pt x="0" y="176"/>
                  </a:lnTo>
                  <a:lnTo>
                    <a:pt x="0" y="277"/>
                  </a:lnTo>
                  <a:close/>
                  <a:moveTo>
                    <a:pt x="0" y="101"/>
                  </a:moveTo>
                  <a:lnTo>
                    <a:pt x="126" y="101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0" y="101"/>
                  </a:lnTo>
                  <a:close/>
                  <a:moveTo>
                    <a:pt x="202" y="277"/>
                  </a:moveTo>
                  <a:lnTo>
                    <a:pt x="454" y="277"/>
                  </a:lnTo>
                  <a:lnTo>
                    <a:pt x="454" y="176"/>
                  </a:lnTo>
                  <a:lnTo>
                    <a:pt x="202" y="176"/>
                  </a:lnTo>
                  <a:lnTo>
                    <a:pt x="202" y="2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126 w 454"/>
                <a:gd name="T1" fmla="*/ 0 h 277"/>
                <a:gd name="T2" fmla="*/ 126 w 454"/>
                <a:gd name="T3" fmla="*/ 101 h 277"/>
                <a:gd name="T4" fmla="*/ 0 w 454"/>
                <a:gd name="T5" fmla="*/ 101 h 277"/>
                <a:gd name="T6" fmla="*/ 0 w 454"/>
                <a:gd name="T7" fmla="*/ 176 h 277"/>
                <a:gd name="T8" fmla="*/ 126 w 454"/>
                <a:gd name="T9" fmla="*/ 176 h 277"/>
                <a:gd name="T10" fmla="*/ 126 w 454"/>
                <a:gd name="T11" fmla="*/ 277 h 277"/>
                <a:gd name="T12" fmla="*/ 202 w 454"/>
                <a:gd name="T13" fmla="*/ 277 h 277"/>
                <a:gd name="T14" fmla="*/ 202 w 454"/>
                <a:gd name="T15" fmla="*/ 176 h 277"/>
                <a:gd name="T16" fmla="*/ 454 w 454"/>
                <a:gd name="T17" fmla="*/ 176 h 277"/>
                <a:gd name="T18" fmla="*/ 454 w 454"/>
                <a:gd name="T19" fmla="*/ 101 h 277"/>
                <a:gd name="T20" fmla="*/ 202 w 454"/>
                <a:gd name="T21" fmla="*/ 101 h 277"/>
                <a:gd name="T22" fmla="*/ 202 w 454"/>
                <a:gd name="T23" fmla="*/ 0 h 277"/>
                <a:gd name="T24" fmla="*/ 126 w 454"/>
                <a:gd name="T25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4" h="277">
                  <a:moveTo>
                    <a:pt x="126" y="0"/>
                  </a:moveTo>
                  <a:lnTo>
                    <a:pt x="126" y="101"/>
                  </a:lnTo>
                  <a:lnTo>
                    <a:pt x="0" y="101"/>
                  </a:lnTo>
                  <a:lnTo>
                    <a:pt x="0" y="176"/>
                  </a:lnTo>
                  <a:lnTo>
                    <a:pt x="126" y="176"/>
                  </a:lnTo>
                  <a:lnTo>
                    <a:pt x="126" y="277"/>
                  </a:lnTo>
                  <a:lnTo>
                    <a:pt x="202" y="277"/>
                  </a:lnTo>
                  <a:lnTo>
                    <a:pt x="202" y="176"/>
                  </a:lnTo>
                  <a:lnTo>
                    <a:pt x="454" y="176"/>
                  </a:lnTo>
                  <a:lnTo>
                    <a:pt x="454" y="101"/>
                  </a:lnTo>
                  <a:lnTo>
                    <a:pt x="202" y="101"/>
                  </a:lnTo>
                  <a:lnTo>
                    <a:pt x="202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532355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65113" indent="-265113">
              <a:buFont typeface="+mj-lt"/>
              <a:buAutoNum type="arabicPeriod"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7EA1DF-865A-4043-89D3-51B1EE7AF1CF}" type="datetime1">
              <a:rPr lang="fi-FI" smtClean="0"/>
              <a:pPr/>
              <a:t>9.3.2021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56074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49" y="1492250"/>
            <a:ext cx="5473701" cy="1295524"/>
          </a:xfrm>
        </p:spPr>
        <p:txBody>
          <a:bodyPr anchor="b" anchorCtr="0"/>
          <a:lstStyle>
            <a:lvl1pPr algn="l">
              <a:defRPr sz="2800" b="1" cap="none" baseline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1FF6A-88FE-4829-AABE-A8D19FDDA656}" type="datetime1">
              <a:rPr lang="fi-FI" smtClean="0"/>
              <a:pPr/>
              <a:t>9.3.2021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328719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49" y="1492250"/>
            <a:ext cx="5473701" cy="1295524"/>
          </a:xfrm>
        </p:spPr>
        <p:txBody>
          <a:bodyPr anchor="b" anchorCtr="0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04A870-5DDB-45A8-A254-49DFCA16BCAA}" type="datetime1">
              <a:rPr lang="fi-FI" smtClean="0"/>
              <a:pPr/>
              <a:t>9.3.2021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2061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35150" y="484187"/>
            <a:ext cx="5473700" cy="8634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49"/>
            <a:ext cx="5473700" cy="28797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8313" y="4515966"/>
            <a:ext cx="1366838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fld id="{E1373DCC-2263-4F88-B652-EFBDCB9320F8}" type="datetime1">
              <a:rPr lang="fi-FI" noProof="0" smtClean="0"/>
              <a:pPr/>
              <a:t>9.3.2021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35150" y="4515966"/>
            <a:ext cx="6121400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cap="all" spc="300" baseline="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Footer Here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E9DC2C14-6E95-4EF0-AB2C-A4DB63E63034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76" name="Freeform 11"/>
          <p:cNvSpPr>
            <a:spLocks noChangeAspect="1" noEditPoints="1"/>
          </p:cNvSpPr>
          <p:nvPr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14" name="Freeform 6"/>
          <p:cNvSpPr>
            <a:spLocks/>
          </p:cNvSpPr>
          <p:nvPr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126 w 454"/>
              <a:gd name="T1" fmla="*/ 0 h 277"/>
              <a:gd name="T2" fmla="*/ 126 w 454"/>
              <a:gd name="T3" fmla="*/ 101 h 277"/>
              <a:gd name="T4" fmla="*/ 0 w 454"/>
              <a:gd name="T5" fmla="*/ 101 h 277"/>
              <a:gd name="T6" fmla="*/ 0 w 454"/>
              <a:gd name="T7" fmla="*/ 176 h 277"/>
              <a:gd name="T8" fmla="*/ 126 w 454"/>
              <a:gd name="T9" fmla="*/ 176 h 277"/>
              <a:gd name="T10" fmla="*/ 126 w 454"/>
              <a:gd name="T11" fmla="*/ 277 h 277"/>
              <a:gd name="T12" fmla="*/ 202 w 454"/>
              <a:gd name="T13" fmla="*/ 277 h 277"/>
              <a:gd name="T14" fmla="*/ 202 w 454"/>
              <a:gd name="T15" fmla="*/ 176 h 277"/>
              <a:gd name="T16" fmla="*/ 454 w 454"/>
              <a:gd name="T17" fmla="*/ 176 h 277"/>
              <a:gd name="T18" fmla="*/ 454 w 454"/>
              <a:gd name="T19" fmla="*/ 101 h 277"/>
              <a:gd name="T20" fmla="*/ 202 w 454"/>
              <a:gd name="T21" fmla="*/ 101 h 277"/>
              <a:gd name="T22" fmla="*/ 202 w 454"/>
              <a:gd name="T23" fmla="*/ 0 h 277"/>
              <a:gd name="T24" fmla="*/ 126 w 454"/>
              <a:gd name="T25" fmla="*/ 0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54" h="277">
                <a:moveTo>
                  <a:pt x="126" y="0"/>
                </a:moveTo>
                <a:lnTo>
                  <a:pt x="126" y="101"/>
                </a:lnTo>
                <a:lnTo>
                  <a:pt x="0" y="101"/>
                </a:lnTo>
                <a:lnTo>
                  <a:pt x="0" y="176"/>
                </a:lnTo>
                <a:lnTo>
                  <a:pt x="126" y="176"/>
                </a:lnTo>
                <a:lnTo>
                  <a:pt x="126" y="277"/>
                </a:lnTo>
                <a:lnTo>
                  <a:pt x="202" y="277"/>
                </a:lnTo>
                <a:lnTo>
                  <a:pt x="202" y="176"/>
                </a:lnTo>
                <a:lnTo>
                  <a:pt x="454" y="176"/>
                </a:lnTo>
                <a:lnTo>
                  <a:pt x="454" y="101"/>
                </a:lnTo>
                <a:lnTo>
                  <a:pt x="202" y="101"/>
                </a:lnTo>
                <a:lnTo>
                  <a:pt x="202" y="0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3592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49" r:id="rId2"/>
    <p:sldLayoutId id="2147483660" r:id="rId3"/>
    <p:sldLayoutId id="2147483663" r:id="rId4"/>
    <p:sldLayoutId id="2147483650" r:id="rId5"/>
    <p:sldLayoutId id="2147483662" r:id="rId6"/>
    <p:sldLayoutId id="2147483656" r:id="rId7"/>
    <p:sldLayoutId id="2147483651" r:id="rId8"/>
    <p:sldLayoutId id="2147483661" r:id="rId9"/>
    <p:sldLayoutId id="2147483664" r:id="rId10"/>
    <p:sldLayoutId id="2147483652" r:id="rId11"/>
    <p:sldLayoutId id="2147483653" r:id="rId12"/>
    <p:sldLayoutId id="2147483659" r:id="rId13"/>
    <p:sldLayoutId id="2147483654" r:id="rId14"/>
    <p:sldLayoutId id="2147483658" r:id="rId15"/>
    <p:sldLayoutId id="2147483655" r:id="rId16"/>
  </p:sldLayoutIdLst>
  <p:transition spd="med">
    <p:fade/>
  </p:transition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23888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989013" indent="-273050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346200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–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704975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063750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422525" indent="-273050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779713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3138488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ikeusministerio.fi/en/minister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asa-arvo.fi/web/EN/" TargetMode="External"/><Relationship Id="rId5" Type="http://schemas.openxmlformats.org/officeDocument/2006/relationships/hyperlink" Target="https://tane.fi/en/frontpage" TargetMode="External"/><Relationship Id="rId4" Type="http://schemas.openxmlformats.org/officeDocument/2006/relationships/hyperlink" Target="https://stm.fi/en/gender-equality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yvtltk.fi/en/index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tat.fi/tup/tasaarvo/index_en.html" TargetMode="External"/><Relationship Id="rId5" Type="http://schemas.openxmlformats.org/officeDocument/2006/relationships/hyperlink" Target="https://www.thl.fi/en/web/gender-equality" TargetMode="External"/><Relationship Id="rId4" Type="http://schemas.openxmlformats.org/officeDocument/2006/relationships/hyperlink" Target="https://www.eduskunta.fi/EN/lakiensaataminen/valiokunnat/tyoelama-ja-tasaarvovaliokunta/Pages/default.aspx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woman is rock climbing and looks up. 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9" name="Rectangle 8"/>
          <p:cNvSpPr>
            <a:spLocks noGrp="1"/>
          </p:cNvSpPr>
          <p:nvPr>
            <p:ph type="title" idx="4294967295"/>
          </p:nvPr>
        </p:nvSpPr>
        <p:spPr>
          <a:xfrm>
            <a:off x="402621" y="886968"/>
            <a:ext cx="8869395" cy="43891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800" b="0" i="0" u="none" strike="noStrike" kern="1200" cap="none" spc="-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FINLAND </a:t>
            </a:r>
            <a:br>
              <a:rPr kumimoji="0" lang="en-US" sz="6800" b="0" i="0" u="none" strike="noStrike" kern="1200" cap="none" spc="-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endParaRPr kumimoji="0" lang="en-US" sz="6800" b="0" i="0" u="none" strike="noStrike" kern="1200" cap="none" spc="-3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60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800" b="0" i="0" u="none" strike="noStrike" kern="1200" cap="none" spc="-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                       – SOCIETY</a:t>
            </a:r>
            <a:br>
              <a:rPr kumimoji="0" lang="en-US" sz="6800" b="0" i="0" u="none" strike="noStrike" kern="1200" cap="none" spc="-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en-US" sz="6800" b="0" i="0" u="none" strike="noStrike" kern="1200" cap="none" spc="-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              COMMITTED TO</a:t>
            </a:r>
            <a:br>
              <a:rPr kumimoji="0" lang="en-US" sz="6800" b="0" i="0" u="none" strike="noStrike" kern="1200" cap="none" spc="-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en-US" sz="6800" b="0" i="0" u="none" strike="noStrike" kern="1200" cap="none" spc="-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  </a:t>
            </a:r>
            <a:r>
              <a:rPr kumimoji="0" lang="en-US" sz="6800" b="1" i="0" u="none" strike="noStrike" kern="1200" cap="none" spc="-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GENDER EQUALITY </a:t>
            </a:r>
            <a:endParaRPr kumimoji="0" lang="en-US" sz="6800" b="1" i="0" u="none" strike="noStrike" kern="1200" cap="none" spc="-3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Finlandica" charset="0"/>
              <a:cs typeface="Finlandica" charset="0"/>
            </a:endParaRPr>
          </a:p>
        </p:txBody>
      </p:sp>
      <p:sp>
        <p:nvSpPr>
          <p:cNvPr id="6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/>
        </p:nvSpPr>
        <p:spPr bwMode="auto">
          <a:xfrm>
            <a:off x="468313" y="490631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82988" y="490631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6473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516327" y="1000150"/>
            <a:ext cx="6696595" cy="649287"/>
          </a:xfrm>
        </p:spPr>
        <p:txBody>
          <a:bodyPr/>
          <a:lstStyle/>
          <a:p>
            <a:r>
              <a:rPr lang="en-US" sz="2400" dirty="0"/>
              <a:t>Facts and figures </a:t>
            </a:r>
            <a:br>
              <a:rPr lang="en-US" sz="2400" dirty="0"/>
            </a:br>
            <a:r>
              <a:rPr lang="en-US" sz="2400" dirty="0"/>
              <a:t>POLITICAL</a:t>
            </a:r>
          </a:p>
        </p:txBody>
      </p:sp>
      <p:sp>
        <p:nvSpPr>
          <p:cNvPr id="12" name="Rectangle 3"/>
          <p:cNvSpPr/>
          <p:nvPr/>
        </p:nvSpPr>
        <p:spPr>
          <a:xfrm>
            <a:off x="1408883" y="1811938"/>
            <a:ext cx="278596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>
                <a:latin typeface="Finlandica"/>
                <a:cs typeface="Finlandica"/>
              </a:rPr>
              <a:t>47%</a:t>
            </a:r>
          </a:p>
        </p:txBody>
      </p:sp>
      <p:sp>
        <p:nvSpPr>
          <p:cNvPr id="13" name="Rectangle 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1431807" y="2987041"/>
            <a:ext cx="26552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/>
              <a:t>of MPs are women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6" name="Rectangle 8"/>
          <p:cNvSpPr/>
          <p:nvPr/>
        </p:nvSpPr>
        <p:spPr>
          <a:xfrm>
            <a:off x="4464033" y="1820293"/>
            <a:ext cx="283711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>
                <a:latin typeface="Finlandica"/>
                <a:cs typeface="Finlandica"/>
              </a:rPr>
              <a:t>58%</a:t>
            </a:r>
          </a:p>
        </p:txBody>
      </p:sp>
      <p:sp>
        <p:nvSpPr>
          <p:cNvPr id="14" name="Rectangle 7"/>
          <p:cNvSpPr/>
          <p:nvPr/>
        </p:nvSpPr>
        <p:spPr>
          <a:xfrm>
            <a:off x="4480096" y="2987041"/>
            <a:ext cx="25727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/>
              <a:t>of Ministers (11 out of 19) </a:t>
            </a:r>
            <a:br>
              <a:rPr lang="en-US" sz="1400" dirty="0"/>
            </a:br>
            <a:r>
              <a:rPr lang="en-US" sz="1400" dirty="0"/>
              <a:t>in the Government are women</a:t>
            </a:r>
          </a:p>
        </p:txBody>
      </p:sp>
      <p:cxnSp>
        <p:nvCxnSpPr>
          <p:cNvPr id="17" name="Straight Connector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515358" y="2893625"/>
            <a:ext cx="2425490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572000" y="2893625"/>
            <a:ext cx="2501515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138773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516327" y="1000150"/>
            <a:ext cx="6696595" cy="649287"/>
          </a:xfrm>
        </p:spPr>
        <p:txBody>
          <a:bodyPr/>
          <a:lstStyle/>
          <a:p>
            <a:r>
              <a:rPr lang="en-US" sz="2400" dirty="0"/>
              <a:t>Facts and figures </a:t>
            </a:r>
            <a:br>
              <a:rPr lang="en-US" sz="2400" dirty="0"/>
            </a:br>
            <a:r>
              <a:rPr lang="en-US" sz="2400" dirty="0"/>
              <a:t>MUNICIPAL</a:t>
            </a:r>
          </a:p>
        </p:txBody>
      </p:sp>
      <p:sp>
        <p:nvSpPr>
          <p:cNvPr id="12" name="Rectangle 3"/>
          <p:cNvSpPr/>
          <p:nvPr/>
        </p:nvSpPr>
        <p:spPr>
          <a:xfrm>
            <a:off x="1408883" y="1811938"/>
            <a:ext cx="278596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>
                <a:latin typeface="Finlandica"/>
                <a:cs typeface="Finlandica"/>
              </a:rPr>
              <a:t>39%</a:t>
            </a:r>
          </a:p>
        </p:txBody>
      </p:sp>
      <p:sp>
        <p:nvSpPr>
          <p:cNvPr id="13" name="Rectangle 4"/>
          <p:cNvSpPr/>
          <p:nvPr/>
        </p:nvSpPr>
        <p:spPr>
          <a:xfrm>
            <a:off x="1431807" y="2987041"/>
            <a:ext cx="26552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of municipal councilors </a:t>
            </a:r>
            <a:br>
              <a:rPr lang="en-US" sz="1400" dirty="0"/>
            </a:br>
            <a:r>
              <a:rPr lang="en-US" sz="1400" dirty="0"/>
              <a:t>are women</a:t>
            </a:r>
          </a:p>
          <a:p>
            <a:pPr>
              <a:lnSpc>
                <a:spcPct val="100000"/>
              </a:lnSpc>
            </a:pPr>
            <a:endParaRPr lang="en-US" sz="1400" dirty="0"/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6" name="Rectangle 8"/>
          <p:cNvSpPr/>
          <p:nvPr/>
        </p:nvSpPr>
        <p:spPr>
          <a:xfrm>
            <a:off x="4464033" y="1820293"/>
            <a:ext cx="283711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>
                <a:latin typeface="Finlandica"/>
                <a:cs typeface="Finlandica"/>
              </a:rPr>
              <a:t>39%</a:t>
            </a:r>
          </a:p>
        </p:txBody>
      </p:sp>
      <p:sp>
        <p:nvSpPr>
          <p:cNvPr id="14" name="Rectangle 7"/>
          <p:cNvSpPr/>
          <p:nvPr/>
        </p:nvSpPr>
        <p:spPr>
          <a:xfrm>
            <a:off x="4480096" y="2987041"/>
            <a:ext cx="25727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/>
              <a:t>of municipal council</a:t>
            </a:r>
            <a:br>
              <a:rPr lang="en-US" sz="1400" dirty="0"/>
            </a:br>
            <a:r>
              <a:rPr lang="en-US" sz="1400" dirty="0"/>
              <a:t>chairpersons are women</a:t>
            </a:r>
          </a:p>
        </p:txBody>
      </p:sp>
      <p:cxnSp>
        <p:nvCxnSpPr>
          <p:cNvPr id="17" name="Straight Connector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515358" y="2893625"/>
            <a:ext cx="2425490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572000" y="2893625"/>
            <a:ext cx="2501515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5863060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516327" y="1000150"/>
            <a:ext cx="6696595" cy="649287"/>
          </a:xfrm>
        </p:spPr>
        <p:txBody>
          <a:bodyPr/>
          <a:lstStyle/>
          <a:p>
            <a:r>
              <a:rPr lang="en-US" sz="2400" dirty="0"/>
              <a:t>Facts and figures </a:t>
            </a:r>
            <a:br>
              <a:rPr lang="en-US" sz="2400" dirty="0"/>
            </a:br>
            <a:r>
              <a:rPr lang="en-US" sz="2400" dirty="0"/>
              <a:t>BUSINESS</a:t>
            </a:r>
          </a:p>
        </p:txBody>
      </p:sp>
      <p:sp>
        <p:nvSpPr>
          <p:cNvPr id="12" name="Rectangle 3"/>
          <p:cNvSpPr/>
          <p:nvPr/>
        </p:nvSpPr>
        <p:spPr>
          <a:xfrm>
            <a:off x="1408883" y="1811938"/>
            <a:ext cx="278596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>
                <a:latin typeface="Finlandica"/>
                <a:cs typeface="Finlandica"/>
              </a:rPr>
              <a:t>29%</a:t>
            </a:r>
          </a:p>
        </p:txBody>
      </p:sp>
      <p:sp>
        <p:nvSpPr>
          <p:cNvPr id="13" name="Rectangle 4"/>
          <p:cNvSpPr/>
          <p:nvPr/>
        </p:nvSpPr>
        <p:spPr>
          <a:xfrm>
            <a:off x="1431807" y="2987041"/>
            <a:ext cx="26552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of the board members in</a:t>
            </a:r>
            <a:br>
              <a:rPr lang="en-US" sz="1400" dirty="0"/>
            </a:br>
            <a:r>
              <a:rPr lang="en-US" sz="1400" dirty="0"/>
              <a:t>listed companies are women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6" name="Rectangle 8"/>
          <p:cNvSpPr/>
          <p:nvPr/>
        </p:nvSpPr>
        <p:spPr>
          <a:xfrm>
            <a:off x="3933681" y="1820293"/>
            <a:ext cx="283711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>
                <a:latin typeface="Finlandica"/>
                <a:cs typeface="Finlandica"/>
              </a:rPr>
              <a:t>40%</a:t>
            </a:r>
          </a:p>
        </p:txBody>
      </p:sp>
      <p:sp>
        <p:nvSpPr>
          <p:cNvPr id="14" name="Rectangle 7"/>
          <p:cNvSpPr/>
          <p:nvPr/>
        </p:nvSpPr>
        <p:spPr>
          <a:xfrm>
            <a:off x="3949744" y="2987041"/>
            <a:ext cx="25727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/>
              <a:t>of state-owned company</a:t>
            </a:r>
            <a:br>
              <a:rPr lang="en-US" sz="1400" dirty="0"/>
            </a:br>
            <a:r>
              <a:rPr lang="en-US" sz="1400" dirty="0"/>
              <a:t>board members are women</a:t>
            </a:r>
          </a:p>
        </p:txBody>
      </p:sp>
      <p:cxnSp>
        <p:nvCxnSpPr>
          <p:cNvPr id="17" name="Straight Connector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515358" y="2893625"/>
            <a:ext cx="2193042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041648" y="2893625"/>
            <a:ext cx="1970215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8"/>
          <p:cNvSpPr/>
          <p:nvPr/>
        </p:nvSpPr>
        <p:spPr>
          <a:xfrm>
            <a:off x="6370889" y="1804114"/>
            <a:ext cx="283711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>
                <a:latin typeface="Finlandica"/>
                <a:cs typeface="Finlandica"/>
              </a:rPr>
              <a:t>1/3</a:t>
            </a:r>
          </a:p>
        </p:txBody>
      </p:sp>
      <p:sp>
        <p:nvSpPr>
          <p:cNvPr id="15" name="Rectangle 7"/>
          <p:cNvSpPr/>
          <p:nvPr/>
        </p:nvSpPr>
        <p:spPr>
          <a:xfrm>
            <a:off x="6386952" y="2970862"/>
            <a:ext cx="25727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/>
              <a:t>Women account for approximately one-third of Finland’s entrepreneurs,</a:t>
            </a:r>
            <a:br>
              <a:rPr lang="en-US" sz="1400" dirty="0"/>
            </a:br>
            <a:r>
              <a:rPr lang="en-US" sz="1400" dirty="0"/>
              <a:t>which is a relatively high </a:t>
            </a:r>
            <a:br>
              <a:rPr lang="en-US" sz="1400" dirty="0"/>
            </a:br>
            <a:r>
              <a:rPr lang="en-US" sz="1400" dirty="0"/>
              <a:t>share in comparison with </a:t>
            </a:r>
            <a:br>
              <a:rPr lang="en-US" sz="1400" dirty="0"/>
            </a:br>
            <a:r>
              <a:rPr lang="en-US" sz="1400" dirty="0"/>
              <a:t>other EU countries</a:t>
            </a:r>
          </a:p>
        </p:txBody>
      </p:sp>
      <p:cxnSp>
        <p:nvCxnSpPr>
          <p:cNvPr id="20" name="Straight Connector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478856" y="2877446"/>
            <a:ext cx="1970215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8715810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 noGrp="1"/>
          </p:cNvSpPr>
          <p:nvPr>
            <p:ph type="title" idx="4294967295"/>
          </p:nvPr>
        </p:nvSpPr>
        <p:spPr>
          <a:xfrm>
            <a:off x="1547812" y="1066368"/>
            <a:ext cx="6400595" cy="4505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i-FI" sz="2400" b="1" i="0" u="none" strike="noStrike" kern="1200" cap="all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FAMOUS FINNISH WOMEN </a:t>
            </a:r>
            <a:endParaRPr kumimoji="0" lang="en-US" sz="2400" b="1" i="0" u="none" strike="noStrike" kern="1200" cap="all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4" name="Rectangle 7"/>
          <p:cNvSpPr/>
          <p:nvPr/>
        </p:nvSpPr>
        <p:spPr>
          <a:xfrm>
            <a:off x="1433224" y="1608142"/>
            <a:ext cx="10149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Minna </a:t>
            </a:r>
            <a:r>
              <a:rPr lang="en-US" sz="1600" b="1" dirty="0" err="1"/>
              <a:t>Canth</a:t>
            </a:r>
            <a:endParaRPr lang="en-US" sz="1600" b="1" dirty="0">
              <a:solidFill>
                <a:srgbClr val="002EA2"/>
              </a:solidFill>
            </a:endParaRPr>
          </a:p>
        </p:txBody>
      </p:sp>
      <p:sp>
        <p:nvSpPr>
          <p:cNvPr id="15" name="Rectangle 2"/>
          <p:cNvSpPr/>
          <p:nvPr/>
        </p:nvSpPr>
        <p:spPr>
          <a:xfrm>
            <a:off x="3007880" y="1662113"/>
            <a:ext cx="5667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/>
              <a:t>A Finnish writer and social activist. Minna </a:t>
            </a:r>
            <a:r>
              <a:rPr lang="en-US" sz="1400" dirty="0" err="1"/>
              <a:t>Canth</a:t>
            </a:r>
            <a:r>
              <a:rPr lang="en-US" sz="1400" dirty="0"/>
              <a:t> is the first </a:t>
            </a:r>
            <a:br>
              <a:rPr lang="en-US" sz="1400" dirty="0"/>
            </a:br>
            <a:r>
              <a:rPr lang="en-US" sz="1400" dirty="0"/>
              <a:t>woman to receive her own flag day in Finland. </a:t>
            </a:r>
          </a:p>
        </p:txBody>
      </p:sp>
      <p:cxnSp>
        <p:nvCxnSpPr>
          <p:cNvPr id="16" name="Straight Connecto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525588" y="2376360"/>
            <a:ext cx="6671685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1"/>
          <p:cNvSpPr/>
          <p:nvPr/>
        </p:nvSpPr>
        <p:spPr>
          <a:xfrm>
            <a:off x="1433224" y="2508987"/>
            <a:ext cx="10149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/>
              <a:t>Miina</a:t>
            </a:r>
            <a:r>
              <a:rPr lang="en-US" sz="1600" b="1" dirty="0"/>
              <a:t> </a:t>
            </a:r>
            <a:r>
              <a:rPr lang="en-US" sz="1600" b="1" dirty="0" err="1"/>
              <a:t>Sillanpää</a:t>
            </a:r>
            <a:endParaRPr lang="en-US" sz="1600" b="1" dirty="0">
              <a:solidFill>
                <a:srgbClr val="002EA2"/>
              </a:solidFill>
            </a:endParaRPr>
          </a:p>
        </p:txBody>
      </p:sp>
      <p:sp>
        <p:nvSpPr>
          <p:cNvPr id="18" name="Rectangle 12"/>
          <p:cNvSpPr/>
          <p:nvPr/>
        </p:nvSpPr>
        <p:spPr>
          <a:xfrm>
            <a:off x="3007880" y="2571461"/>
            <a:ext cx="5667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/>
              <a:t>Finland’s first female minister and a key figure in the workers’ movement.</a:t>
            </a:r>
            <a:endParaRPr lang="en-US" sz="1400" dirty="0">
              <a:solidFill>
                <a:srgbClr val="002EA2"/>
              </a:solidFill>
            </a:endParaRPr>
          </a:p>
        </p:txBody>
      </p:sp>
      <p:cxnSp>
        <p:nvCxnSpPr>
          <p:cNvPr id="19" name="Straight Connector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525588" y="3289544"/>
            <a:ext cx="6671685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4"/>
          <p:cNvSpPr/>
          <p:nvPr/>
        </p:nvSpPr>
        <p:spPr>
          <a:xfrm>
            <a:off x="1437286" y="3473672"/>
            <a:ext cx="122992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 dirty="0" err="1"/>
              <a:t>Helvi</a:t>
            </a:r>
            <a:r>
              <a:rPr lang="en-US" sz="1600" b="1" dirty="0"/>
              <a:t> </a:t>
            </a:r>
            <a:br>
              <a:rPr lang="en-US" sz="1600" b="1" dirty="0"/>
            </a:br>
            <a:r>
              <a:rPr lang="en-US" sz="1600" b="1" dirty="0" err="1"/>
              <a:t>Sipilä</a:t>
            </a:r>
            <a:endParaRPr lang="en-US" sz="1600" b="1" dirty="0">
              <a:solidFill>
                <a:srgbClr val="002EA2"/>
              </a:solidFill>
            </a:endParaRPr>
          </a:p>
        </p:txBody>
      </p:sp>
      <p:sp>
        <p:nvSpPr>
          <p:cNvPr id="21" name="Rectangle 15"/>
          <p:cNvSpPr/>
          <p:nvPr/>
        </p:nvSpPr>
        <p:spPr>
          <a:xfrm>
            <a:off x="3000183" y="3474737"/>
            <a:ext cx="5667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/>
              <a:t>A promoter of women’s rights. She was appointed as the first-ever female Assistant-Secretary-General of the United Nations in 1972.</a:t>
            </a:r>
            <a:endParaRPr lang="en-US" sz="1400" dirty="0">
              <a:solidFill>
                <a:srgbClr val="002E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291093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 noGrp="1"/>
          </p:cNvSpPr>
          <p:nvPr>
            <p:ph type="title" idx="4294967295"/>
          </p:nvPr>
        </p:nvSpPr>
        <p:spPr>
          <a:xfrm>
            <a:off x="1547812" y="1066368"/>
            <a:ext cx="6400595" cy="4505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i-FI" sz="2400" b="1" i="0" u="none" strike="noStrike" kern="1200" cap="all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FAMOUS FINNISH WOMEN </a:t>
            </a:r>
            <a:endParaRPr kumimoji="0" lang="en-US" sz="2400" b="1" i="0" u="none" strike="noStrike" kern="1200" cap="all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4" name="Rectangle 7"/>
          <p:cNvSpPr/>
          <p:nvPr/>
        </p:nvSpPr>
        <p:spPr>
          <a:xfrm>
            <a:off x="1433224" y="1663006"/>
            <a:ext cx="1108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/>
              <a:t>Elisabeth Rehn</a:t>
            </a:r>
            <a:endParaRPr lang="en-US" sz="1600" b="1" dirty="0">
              <a:solidFill>
                <a:srgbClr val="002EA2"/>
              </a:solidFill>
            </a:endParaRPr>
          </a:p>
        </p:txBody>
      </p:sp>
      <p:sp>
        <p:nvSpPr>
          <p:cNvPr id="15" name="Rectangle 2"/>
          <p:cNvSpPr/>
          <p:nvPr/>
        </p:nvSpPr>
        <p:spPr>
          <a:xfrm>
            <a:off x="3007880" y="1662113"/>
            <a:ext cx="5667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/>
              <a:t>First female Minister of </a:t>
            </a:r>
            <a:r>
              <a:rPr lang="en-US" sz="1400" dirty="0" err="1"/>
              <a:t>Defence</a:t>
            </a:r>
            <a:r>
              <a:rPr lang="en-US" sz="1400" dirty="0"/>
              <a:t> of Finland in 1990. Rehn is </a:t>
            </a:r>
            <a:br>
              <a:rPr lang="en-US" sz="1400" dirty="0"/>
            </a:br>
            <a:r>
              <a:rPr lang="en-US" sz="1400" dirty="0"/>
              <a:t>known for her international assignments as UN Undersecretary </a:t>
            </a:r>
            <a:br>
              <a:rPr lang="en-US" sz="1400" dirty="0"/>
            </a:br>
            <a:r>
              <a:rPr lang="en-US" sz="1400" dirty="0"/>
              <a:t>General and as the special rapporteur for Human Rights in </a:t>
            </a:r>
            <a:br>
              <a:rPr lang="en-US" sz="1400" dirty="0"/>
            </a:br>
            <a:r>
              <a:rPr lang="en-US" sz="1400" dirty="0"/>
              <a:t>Bosnia and Herzegovina.</a:t>
            </a:r>
          </a:p>
        </p:txBody>
      </p:sp>
      <p:cxnSp>
        <p:nvCxnSpPr>
          <p:cNvPr id="16" name="Straight Connecto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525588" y="2742120"/>
            <a:ext cx="6671685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1"/>
          <p:cNvSpPr/>
          <p:nvPr/>
        </p:nvSpPr>
        <p:spPr>
          <a:xfrm>
            <a:off x="1433224" y="2938755"/>
            <a:ext cx="10149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/>
              <a:t>Tarja</a:t>
            </a:r>
            <a:r>
              <a:rPr lang="en-US" sz="1600" b="1" dirty="0"/>
              <a:t> </a:t>
            </a:r>
            <a:r>
              <a:rPr lang="en-US" sz="1600" b="1" dirty="0" err="1"/>
              <a:t>Halonen</a:t>
            </a:r>
            <a:endParaRPr lang="en-US" sz="1600" b="1" dirty="0">
              <a:solidFill>
                <a:srgbClr val="002EA2"/>
              </a:solidFill>
            </a:endParaRPr>
          </a:p>
        </p:txBody>
      </p:sp>
      <p:sp>
        <p:nvSpPr>
          <p:cNvPr id="18" name="Rectangle 12"/>
          <p:cNvSpPr/>
          <p:nvPr/>
        </p:nvSpPr>
        <p:spPr>
          <a:xfrm>
            <a:off x="3007880" y="2937221"/>
            <a:ext cx="56678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/>
              <a:t>First female President of Finland. </a:t>
            </a:r>
            <a:r>
              <a:rPr lang="en-US" sz="1400" dirty="0" err="1"/>
              <a:t>Tarja</a:t>
            </a:r>
            <a:r>
              <a:rPr lang="en-US" sz="1400" dirty="0"/>
              <a:t> </a:t>
            </a:r>
            <a:r>
              <a:rPr lang="en-US" sz="1400" dirty="0" err="1"/>
              <a:t>Halonen</a:t>
            </a:r>
            <a:r>
              <a:rPr lang="en-US" sz="1400" dirty="0"/>
              <a:t> has paid close </a:t>
            </a:r>
            <a:br>
              <a:rPr lang="en-US" sz="1400" dirty="0"/>
            </a:br>
            <a:r>
              <a:rPr lang="en-US" sz="1400" dirty="0"/>
              <a:t>attention to the issues of human rights, democracy, civil society </a:t>
            </a:r>
            <a:br>
              <a:rPr lang="en-US" sz="1400" dirty="0"/>
            </a:br>
            <a:r>
              <a:rPr lang="en-US" sz="1400" dirty="0"/>
              <a:t>and gender equality.</a:t>
            </a:r>
            <a:endParaRPr lang="en-US" sz="1400" dirty="0">
              <a:solidFill>
                <a:srgbClr val="002EA2"/>
              </a:solidFill>
            </a:endParaRPr>
          </a:p>
        </p:txBody>
      </p:sp>
      <p:cxnSp>
        <p:nvCxnSpPr>
          <p:cNvPr id="19" name="Straight Connector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525588" y="3792464"/>
            <a:ext cx="6671685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2573173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Grp="1"/>
          </p:cNvSpPr>
          <p:nvPr>
            <p:ph type="title" idx="4294967295"/>
          </p:nvPr>
        </p:nvSpPr>
        <p:spPr>
          <a:xfrm>
            <a:off x="1438269" y="1884764"/>
            <a:ext cx="6696595" cy="6492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LEARN MORE ABOUT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2400" dirty="0">
                <a:solidFill>
                  <a:schemeClr val="tx1"/>
                </a:solidFill>
              </a:rPr>
              <a:t>EQUALITY IN FINLAND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451983" y="2072011"/>
            <a:ext cx="62407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fi-FI" sz="1600" dirty="0">
                <a:hlinkClick r:id="rId3"/>
              </a:rPr>
              <a:t>Minister for Nordic Cooperation and Equality</a:t>
            </a:r>
            <a:endParaRPr lang="en-US" altLang="fi-FI" sz="1600" dirty="0"/>
          </a:p>
        </p:txBody>
      </p:sp>
      <p:sp>
        <p:nvSpPr>
          <p:cNvPr id="7" name="Rectangle 14"/>
          <p:cNvSpPr/>
          <p:nvPr/>
        </p:nvSpPr>
        <p:spPr>
          <a:xfrm>
            <a:off x="1438269" y="2647189"/>
            <a:ext cx="62407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fi-FI" sz="1600" dirty="0">
                <a:hlinkClick r:id="rId4"/>
              </a:rPr>
              <a:t>Ministry of Social Affairs and Health: Gender Equality Unit</a:t>
            </a:r>
            <a:endParaRPr lang="en-US" altLang="fi-FI" sz="1600" dirty="0"/>
          </a:p>
        </p:txBody>
      </p:sp>
      <p:sp>
        <p:nvSpPr>
          <p:cNvPr id="11" name="Rectangle 14"/>
          <p:cNvSpPr/>
          <p:nvPr/>
        </p:nvSpPr>
        <p:spPr>
          <a:xfrm>
            <a:off x="1442839" y="3192910"/>
            <a:ext cx="62407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fi-FI" sz="1600" dirty="0">
                <a:hlinkClick r:id="rId5"/>
              </a:rPr>
              <a:t>Council for Gender Equality (TANE)</a:t>
            </a:r>
            <a:endParaRPr lang="en-US" altLang="fi-FI" sz="1600" dirty="0"/>
          </a:p>
        </p:txBody>
      </p:sp>
      <p:sp>
        <p:nvSpPr>
          <p:cNvPr id="13" name="Rectangle 14"/>
          <p:cNvSpPr/>
          <p:nvPr/>
        </p:nvSpPr>
        <p:spPr>
          <a:xfrm>
            <a:off x="1451983" y="3782789"/>
            <a:ext cx="62407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fi-FI" sz="1600" dirty="0">
                <a:hlinkClick r:id="rId6"/>
              </a:rPr>
              <a:t>Ombudsman for Equality</a:t>
            </a:r>
            <a:endParaRPr lang="en-US" altLang="fi-FI" sz="1600" dirty="0"/>
          </a:p>
        </p:txBody>
      </p:sp>
    </p:spTree>
    <p:extLst>
      <p:ext uri="{BB962C8B-B14F-4D97-AF65-F5344CB8AC3E}">
        <p14:creationId xmlns:p14="http://schemas.microsoft.com/office/powerpoint/2010/main" val="1840074331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Grp="1"/>
          </p:cNvSpPr>
          <p:nvPr>
            <p:ph type="title" idx="4294967295"/>
          </p:nvPr>
        </p:nvSpPr>
        <p:spPr>
          <a:xfrm>
            <a:off x="1514392" y="1078702"/>
            <a:ext cx="6696595" cy="6492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LEARN MORE ABOUT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EQUALITY IN FINLAND</a:t>
            </a:r>
          </a:p>
        </p:txBody>
      </p:sp>
      <p:sp>
        <p:nvSpPr>
          <p:cNvPr id="8" name="Tit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547812" y="1397535"/>
            <a:ext cx="6400595" cy="4505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451983" y="2072011"/>
            <a:ext cx="62407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fi-FI" sz="1600" dirty="0">
                <a:hlinkClick r:id="rId3"/>
              </a:rPr>
              <a:t>National Non-Discrimination and Equality Tribunal</a:t>
            </a:r>
            <a:endParaRPr lang="en-US" altLang="fi-FI" sz="1600" dirty="0"/>
          </a:p>
        </p:txBody>
      </p:sp>
      <p:sp>
        <p:nvSpPr>
          <p:cNvPr id="7" name="Rectangle 14"/>
          <p:cNvSpPr/>
          <p:nvPr/>
        </p:nvSpPr>
        <p:spPr>
          <a:xfrm>
            <a:off x="1438269" y="2647189"/>
            <a:ext cx="62407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fi-FI" sz="1600" dirty="0">
                <a:hlinkClick r:id="rId4"/>
              </a:rPr>
              <a:t>Employment and Equality Committee in the Finnish Parliament</a:t>
            </a:r>
            <a:endParaRPr lang="en-US" altLang="fi-FI" sz="1600" dirty="0"/>
          </a:p>
        </p:txBody>
      </p:sp>
      <p:sp>
        <p:nvSpPr>
          <p:cNvPr id="11" name="Rectangle 14"/>
          <p:cNvSpPr/>
          <p:nvPr/>
        </p:nvSpPr>
        <p:spPr>
          <a:xfrm>
            <a:off x="1442839" y="3192910"/>
            <a:ext cx="62407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fi-FI" sz="1600" dirty="0">
                <a:hlinkClick r:id="rId5"/>
              </a:rPr>
              <a:t>Centre for Gender Equality Information</a:t>
            </a:r>
            <a:endParaRPr lang="en-US" altLang="fi-FI" sz="1600" dirty="0"/>
          </a:p>
        </p:txBody>
      </p:sp>
      <p:sp>
        <p:nvSpPr>
          <p:cNvPr id="13" name="Rectangle 14"/>
          <p:cNvSpPr/>
          <p:nvPr/>
        </p:nvSpPr>
        <p:spPr>
          <a:xfrm>
            <a:off x="1451983" y="3782789"/>
            <a:ext cx="62407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fi-FI" sz="1600" dirty="0">
                <a:hlinkClick r:id="rId6"/>
              </a:rPr>
              <a:t>Statistics Finland: Gender Equality</a:t>
            </a:r>
            <a:endParaRPr lang="en-US" altLang="fi-FI" sz="1600" dirty="0"/>
          </a:p>
        </p:txBody>
      </p:sp>
    </p:spTree>
    <p:extLst>
      <p:ext uri="{BB962C8B-B14F-4D97-AF65-F5344CB8AC3E}">
        <p14:creationId xmlns:p14="http://schemas.microsoft.com/office/powerpoint/2010/main" val="386428017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660813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2</a:t>
            </a:fld>
            <a:endParaRPr lang="en-US"/>
          </a:p>
        </p:txBody>
      </p:sp>
      <p:cxnSp>
        <p:nvCxnSpPr>
          <p:cNvPr id="11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678253" y="1460450"/>
            <a:ext cx="6153150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7"/>
          <p:cNvSpPr>
            <a:spLocks noGrp="1"/>
          </p:cNvSpPr>
          <p:nvPr>
            <p:ph type="title" idx="4294967295"/>
          </p:nvPr>
        </p:nvSpPr>
        <p:spPr>
          <a:xfrm>
            <a:off x="1590669" y="1543595"/>
            <a:ext cx="6240734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SUCCESS OF FINLAND AS A COUNTRY IS TO A GREAT EXTENT LINKED WITH IMPROVEMENTS IN THE STATUS OF WOMEN AND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GENDER EQUALITY. 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2EA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759867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Title 1"/>
          <p:cNvSpPr txBox="1">
            <a:spLocks noGrp="1"/>
          </p:cNvSpPr>
          <p:nvPr>
            <p:ph type="title" idx="4294967295"/>
          </p:nvPr>
        </p:nvSpPr>
        <p:spPr>
          <a:xfrm>
            <a:off x="1547812" y="1130376"/>
            <a:ext cx="6400595" cy="4505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2400" b="1" i="0" u="none" strike="noStrike" kern="1200" cap="all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HISTORY</a:t>
            </a:r>
            <a:endParaRPr kumimoji="0" lang="en-US" sz="2400" b="1" i="0" u="none" strike="noStrike" kern="1200" cap="all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38269" y="1716258"/>
            <a:ext cx="62407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fi-FI" sz="1600" dirty="0"/>
              <a:t>Finland was the first country in the world to extend the right to vote and stand for elections to all women and men in 1906</a:t>
            </a:r>
            <a:r>
              <a:rPr lang="en-GB" sz="1600" dirty="0"/>
              <a:t>.</a:t>
            </a:r>
          </a:p>
        </p:txBody>
      </p:sp>
      <p:cxnSp>
        <p:nvCxnSpPr>
          <p:cNvPr id="16" name="Straight Connector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525853" y="2478853"/>
            <a:ext cx="6153150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438268" y="2692185"/>
            <a:ext cx="64347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fi-FI" sz="1600" dirty="0"/>
              <a:t>Finland was also the first country to elect women to Parliament in 1907.</a:t>
            </a:r>
            <a:endParaRPr lang="en-GB" sz="1600" dirty="0"/>
          </a:p>
        </p:txBody>
      </p:sp>
      <p:cxnSp>
        <p:nvCxnSpPr>
          <p:cNvPr id="18" name="Straight Connector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525853" y="3260424"/>
            <a:ext cx="6153150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525853" y="1580908"/>
            <a:ext cx="6153150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956207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itle 1"/>
          <p:cNvSpPr txBox="1">
            <a:spLocks noGrp="1"/>
          </p:cNvSpPr>
          <p:nvPr>
            <p:ph type="title" idx="4294967295"/>
          </p:nvPr>
        </p:nvSpPr>
        <p:spPr>
          <a:xfrm>
            <a:off x="1547812" y="1130376"/>
            <a:ext cx="6400595" cy="4505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i-FI" sz="24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OUR STRENGHTS</a:t>
            </a:r>
            <a:endParaRPr kumimoji="0" lang="en-US" sz="24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14"/>
          <p:cNvSpPr/>
          <p:nvPr/>
        </p:nvSpPr>
        <p:spPr>
          <a:xfrm>
            <a:off x="1447411" y="1725402"/>
            <a:ext cx="66358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fi-FI" sz="1600" dirty="0">
                <a:solidFill>
                  <a:schemeClr val="bg1"/>
                </a:solidFill>
              </a:rPr>
              <a:t>Women and men are equally represented in the Finnish </a:t>
            </a:r>
            <a:r>
              <a:rPr lang="en-US" altLang="fi-FI" sz="1600" dirty="0" err="1">
                <a:solidFill>
                  <a:schemeClr val="bg1"/>
                </a:solidFill>
              </a:rPr>
              <a:t>labour</a:t>
            </a:r>
            <a:r>
              <a:rPr lang="en-US" altLang="fi-FI" sz="1600" dirty="0">
                <a:solidFill>
                  <a:schemeClr val="bg1"/>
                </a:solidFill>
              </a:rPr>
              <a:t> market. </a:t>
            </a:r>
          </a:p>
        </p:txBody>
      </p:sp>
      <p:cxnSp>
        <p:nvCxnSpPr>
          <p:cNvPr id="9" name="Straight Connector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525853" y="2186245"/>
            <a:ext cx="6356275" cy="0"/>
          </a:xfrm>
          <a:prstGeom prst="line">
            <a:avLst/>
          </a:prstGeom>
          <a:ln w="127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16"/>
          <p:cNvSpPr/>
          <p:nvPr/>
        </p:nvSpPr>
        <p:spPr>
          <a:xfrm>
            <a:off x="1447413" y="2322295"/>
            <a:ext cx="62407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fi-FI" sz="1600" dirty="0">
                <a:solidFill>
                  <a:schemeClr val="bg1"/>
                </a:solidFill>
              </a:rPr>
              <a:t>Discrimination based upon gender is prohibited by law. </a:t>
            </a:r>
          </a:p>
        </p:txBody>
      </p:sp>
      <p:cxnSp>
        <p:nvCxnSpPr>
          <p:cNvPr id="11" name="Straight Connector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525853" y="2805637"/>
            <a:ext cx="6356275" cy="0"/>
          </a:xfrm>
          <a:prstGeom prst="line">
            <a:avLst/>
          </a:prstGeom>
          <a:ln w="127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8"/>
          <p:cNvSpPr/>
          <p:nvPr/>
        </p:nvSpPr>
        <p:spPr>
          <a:xfrm>
            <a:off x="1447413" y="2950426"/>
            <a:ext cx="624073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fi-FI" sz="1600" dirty="0">
                <a:solidFill>
                  <a:schemeClr val="bg1"/>
                </a:solidFill>
              </a:rPr>
              <a:t>All Finnish girls and boys study in mixed classrooms for at least </a:t>
            </a:r>
            <a:br>
              <a:rPr lang="en-US" altLang="fi-FI" sz="1600" dirty="0">
                <a:solidFill>
                  <a:schemeClr val="bg1"/>
                </a:solidFill>
              </a:rPr>
            </a:br>
            <a:r>
              <a:rPr lang="en-US" altLang="fi-FI" sz="1600" dirty="0">
                <a:solidFill>
                  <a:schemeClr val="bg1"/>
                </a:solidFill>
              </a:rPr>
              <a:t>9 years and receive free meals at school. </a:t>
            </a:r>
          </a:p>
        </p:txBody>
      </p:sp>
      <p:cxnSp>
        <p:nvCxnSpPr>
          <p:cNvPr id="13" name="Straight Connector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525588" y="3698701"/>
            <a:ext cx="6356540" cy="0"/>
          </a:xfrm>
          <a:prstGeom prst="line">
            <a:avLst/>
          </a:prstGeom>
          <a:ln w="127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547812" y="1580908"/>
            <a:ext cx="6356275" cy="0"/>
          </a:xfrm>
          <a:prstGeom prst="line">
            <a:avLst/>
          </a:prstGeom>
          <a:ln w="127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0674814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itle 1"/>
          <p:cNvSpPr txBox="1">
            <a:spLocks noGrp="1"/>
          </p:cNvSpPr>
          <p:nvPr>
            <p:ph type="title" idx="4294967295"/>
          </p:nvPr>
        </p:nvSpPr>
        <p:spPr>
          <a:xfrm>
            <a:off x="1547812" y="1130376"/>
            <a:ext cx="6400595" cy="4505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i-FI" sz="24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OUR STRENGHTS</a:t>
            </a:r>
            <a:endParaRPr kumimoji="0" lang="en-US" sz="24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Connector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547812" y="1580908"/>
            <a:ext cx="6356275" cy="0"/>
          </a:xfrm>
          <a:prstGeom prst="line">
            <a:avLst/>
          </a:prstGeom>
          <a:ln w="127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525853" y="2458165"/>
            <a:ext cx="6356275" cy="0"/>
          </a:xfrm>
          <a:prstGeom prst="line">
            <a:avLst/>
          </a:prstGeom>
          <a:ln w="127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525588" y="3378661"/>
            <a:ext cx="6356540" cy="0"/>
          </a:xfrm>
          <a:prstGeom prst="line">
            <a:avLst/>
          </a:prstGeom>
          <a:ln w="127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8"/>
          <p:cNvSpPr/>
          <p:nvPr/>
        </p:nvSpPr>
        <p:spPr>
          <a:xfrm>
            <a:off x="1436076" y="1712191"/>
            <a:ext cx="624073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fi-FI" sz="1600" dirty="0">
                <a:solidFill>
                  <a:schemeClr val="bg1"/>
                </a:solidFill>
              </a:rPr>
              <a:t>Child health clinics and other services that provide the best possible health and well-being for the whole family. </a:t>
            </a:r>
          </a:p>
        </p:txBody>
      </p:sp>
      <p:sp>
        <p:nvSpPr>
          <p:cNvPr id="18" name="Rectangle 18"/>
          <p:cNvSpPr/>
          <p:nvPr/>
        </p:nvSpPr>
        <p:spPr>
          <a:xfrm>
            <a:off x="1443292" y="2611131"/>
            <a:ext cx="624073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fi-FI" sz="1600" dirty="0">
                <a:solidFill>
                  <a:schemeClr val="bg1"/>
                </a:solidFill>
              </a:rPr>
              <a:t>Finland is famous for its maternity package sent to every expectant mother or family. </a:t>
            </a:r>
          </a:p>
        </p:txBody>
      </p:sp>
    </p:spTree>
    <p:extLst>
      <p:ext uri="{BB962C8B-B14F-4D97-AF65-F5344CB8AC3E}">
        <p14:creationId xmlns:p14="http://schemas.microsoft.com/office/powerpoint/2010/main" val="646982443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Kuva 6" descr="A man is pushing a child in a stroller in a skate park.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592630" y="4567900"/>
            <a:ext cx="6121400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cap="all" spc="300" baseline="0">
                <a:solidFill>
                  <a:schemeClr val="accent1"/>
                </a:solidFill>
              </a:defRPr>
            </a:lvl1pPr>
          </a:lstStyle>
          <a:p>
            <a:pPr algn="r"/>
            <a:r>
              <a:rPr lang="fi-FI" kern="800" cap="none" spc="250" dirty="0">
                <a:solidFill>
                  <a:srgbClr val="FFFFFF"/>
                </a:solidFill>
                <a:latin typeface="+mj-lt"/>
              </a:rPr>
              <a:t>Credit: Sakari Piippo</a:t>
            </a:r>
            <a:endParaRPr lang="fi-FI" kern="800" cap="none" spc="250" noProof="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12779145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7</a:t>
            </a:fld>
            <a:endParaRPr lang="en-US"/>
          </a:p>
        </p:txBody>
      </p:sp>
      <p:cxnSp>
        <p:nvCxnSpPr>
          <p:cNvPr id="11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678253" y="1460450"/>
            <a:ext cx="6153150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7"/>
          <p:cNvSpPr>
            <a:spLocks noGrp="1"/>
          </p:cNvSpPr>
          <p:nvPr>
            <p:ph type="title" idx="4294967295"/>
          </p:nvPr>
        </p:nvSpPr>
        <p:spPr>
          <a:xfrm>
            <a:off x="1590669" y="1543595"/>
            <a:ext cx="6240734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PROMOTION OF THE RIGHTS OF WOMEN AND GIRLS IS ONE OF THE FOUR KEY PRIORITIES OF FINLAND’S NEW DEVELOPMENT POLICY.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2EA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0824162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Kuva 6" descr="Two elderly women are smiling and hugging.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592630" y="4567900"/>
            <a:ext cx="6121400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cap="all" spc="300" baseline="0">
                <a:solidFill>
                  <a:schemeClr val="accent1"/>
                </a:solidFill>
              </a:defRPr>
            </a:lvl1pPr>
          </a:lstStyle>
          <a:p>
            <a:pPr algn="r"/>
            <a:r>
              <a:rPr lang="fi-FI" kern="800" cap="none" spc="250" dirty="0">
                <a:solidFill>
                  <a:srgbClr val="FFFFFF"/>
                </a:solidFill>
                <a:latin typeface="+mj-lt"/>
              </a:rPr>
              <a:t>Credit: Riitta </a:t>
            </a:r>
            <a:r>
              <a:rPr lang="fi-FI" kern="800" cap="none" spc="250" dirty="0" err="1">
                <a:solidFill>
                  <a:srgbClr val="FFFFFF"/>
                </a:solidFill>
                <a:latin typeface="+mj-lt"/>
              </a:rPr>
              <a:t>Supperi</a:t>
            </a:r>
            <a:r>
              <a:rPr lang="fi-FI" kern="800" cap="none" spc="250" dirty="0">
                <a:solidFill>
                  <a:srgbClr val="FFFFFF"/>
                </a:solidFill>
                <a:latin typeface="+mj-lt"/>
              </a:rPr>
              <a:t> / Keksi /Team Finland</a:t>
            </a:r>
            <a:endParaRPr lang="fi-FI" kern="800" cap="none" spc="250" noProof="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01777600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itle 1"/>
          <p:cNvSpPr txBox="1">
            <a:spLocks noGrp="1"/>
          </p:cNvSpPr>
          <p:nvPr>
            <p:ph type="title" idx="4294967295"/>
          </p:nvPr>
        </p:nvSpPr>
        <p:spPr>
          <a:xfrm>
            <a:off x="1547812" y="1130376"/>
            <a:ext cx="6400595" cy="4505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i-FI" sz="18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FACTS AND FIGURES </a:t>
            </a:r>
            <a:endParaRPr kumimoji="0" lang="en-US" sz="18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14"/>
          <p:cNvSpPr/>
          <p:nvPr/>
        </p:nvSpPr>
        <p:spPr>
          <a:xfrm>
            <a:off x="1438269" y="1688826"/>
            <a:ext cx="62407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fi-FI" sz="1600" dirty="0">
                <a:solidFill>
                  <a:schemeClr val="bg1"/>
                </a:solidFill>
              </a:rPr>
              <a:t>All the highest political positions in Finland have been held </a:t>
            </a:r>
            <a:br>
              <a:rPr lang="en-US" altLang="fi-FI" sz="1600" dirty="0">
                <a:solidFill>
                  <a:schemeClr val="bg1"/>
                </a:solidFill>
              </a:rPr>
            </a:br>
            <a:r>
              <a:rPr lang="en-US" altLang="fi-FI" sz="1600" dirty="0">
                <a:solidFill>
                  <a:schemeClr val="bg1"/>
                </a:solidFill>
              </a:rPr>
              <a:t>by women:</a:t>
            </a:r>
          </a:p>
        </p:txBody>
      </p:sp>
      <p:sp>
        <p:nvSpPr>
          <p:cNvPr id="9" name="Rectangle 14"/>
          <p:cNvSpPr/>
          <p:nvPr/>
        </p:nvSpPr>
        <p:spPr>
          <a:xfrm>
            <a:off x="1892421" y="2310177"/>
            <a:ext cx="62407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altLang="fi-FI" sz="1600" dirty="0">
                <a:solidFill>
                  <a:schemeClr val="bg1"/>
                </a:solidFill>
              </a:rPr>
              <a:t>President of the Republic (2000)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altLang="fi-FI" sz="1600" dirty="0">
                <a:solidFill>
                  <a:schemeClr val="bg1"/>
                </a:solidFill>
              </a:rPr>
              <a:t>Prime Ministers (2003, 2010 and 2019)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altLang="fi-FI" sz="1600" dirty="0">
                <a:solidFill>
                  <a:schemeClr val="bg1"/>
                </a:solidFill>
              </a:rPr>
              <a:t>Minister of Finance (2011, 2019)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altLang="fi-FI" sz="1600" dirty="0">
                <a:solidFill>
                  <a:schemeClr val="bg1"/>
                </a:solidFill>
              </a:rPr>
              <a:t>Minister of Foreign Affairs (1995) 	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altLang="fi-FI" sz="1600" dirty="0">
                <a:solidFill>
                  <a:schemeClr val="bg1"/>
                </a:solidFill>
              </a:rPr>
              <a:t>Minister of </a:t>
            </a:r>
            <a:r>
              <a:rPr lang="en-US" altLang="fi-FI" sz="1600" dirty="0" err="1">
                <a:solidFill>
                  <a:schemeClr val="bg1"/>
                </a:solidFill>
              </a:rPr>
              <a:t>Defence</a:t>
            </a:r>
            <a:r>
              <a:rPr lang="en-US" altLang="fi-FI" sz="1600" dirty="0">
                <a:solidFill>
                  <a:schemeClr val="bg1"/>
                </a:solidFill>
              </a:rPr>
              <a:t> (1990)</a:t>
            </a:r>
          </a:p>
        </p:txBody>
      </p:sp>
    </p:spTree>
    <p:extLst>
      <p:ext uri="{BB962C8B-B14F-4D97-AF65-F5344CB8AC3E}">
        <p14:creationId xmlns:p14="http://schemas.microsoft.com/office/powerpoint/2010/main" val="239804319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Finland -the digital hub of Northern Europe_FINLANDICA">
  <a:themeElements>
    <a:clrScheme name="Team Finland">
      <a:dk1>
        <a:srgbClr val="002EA2"/>
      </a:dk1>
      <a:lt1>
        <a:sysClr val="window" lastClr="FFFFFF"/>
      </a:lt1>
      <a:dk2>
        <a:srgbClr val="000000"/>
      </a:dk2>
      <a:lt2>
        <a:srgbClr val="F0F0F0"/>
      </a:lt2>
      <a:accent1>
        <a:srgbClr val="002EA2"/>
      </a:accent1>
      <a:accent2>
        <a:srgbClr val="D9D9D9"/>
      </a:accent2>
      <a:accent3>
        <a:srgbClr val="A2A2A2"/>
      </a:accent3>
      <a:accent4>
        <a:srgbClr val="525252"/>
      </a:accent4>
      <a:accent5>
        <a:srgbClr val="5977C3"/>
      </a:accent5>
      <a:accent6>
        <a:srgbClr val="A6B6DF"/>
      </a:accent6>
      <a:hlink>
        <a:srgbClr val="002EA2"/>
      </a:hlink>
      <a:folHlink>
        <a:srgbClr val="525252"/>
      </a:folHlink>
    </a:clrScheme>
    <a:fontScheme name="Team Finland">
      <a:majorFont>
        <a:latin typeface="Finlandica"/>
        <a:ea typeface=""/>
        <a:cs typeface=""/>
      </a:majorFont>
      <a:minorFont>
        <a:latin typeface="Finland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Team Finland">
      <a:dk1>
        <a:srgbClr val="002EA2"/>
      </a:dk1>
      <a:lt1>
        <a:sysClr val="window" lastClr="FFFFFF"/>
      </a:lt1>
      <a:dk2>
        <a:srgbClr val="000000"/>
      </a:dk2>
      <a:lt2>
        <a:srgbClr val="F0F0F0"/>
      </a:lt2>
      <a:accent1>
        <a:srgbClr val="002EA2"/>
      </a:accent1>
      <a:accent2>
        <a:srgbClr val="D9D9D9"/>
      </a:accent2>
      <a:accent3>
        <a:srgbClr val="A2A2A2"/>
      </a:accent3>
      <a:accent4>
        <a:srgbClr val="525252"/>
      </a:accent4>
      <a:accent5>
        <a:srgbClr val="5977C3"/>
      </a:accent5>
      <a:accent6>
        <a:srgbClr val="A6B6DF"/>
      </a:accent6>
      <a:hlink>
        <a:srgbClr val="002EA2"/>
      </a:hlink>
      <a:folHlink>
        <a:srgbClr val="525252"/>
      </a:folHlink>
    </a:clrScheme>
    <a:fontScheme name="Team Finland">
      <a:majorFont>
        <a:latin typeface="Finlandica"/>
        <a:ea typeface=""/>
        <a:cs typeface=""/>
      </a:majorFont>
      <a:minorFont>
        <a:latin typeface="Finland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am Finland">
      <a:dk1>
        <a:srgbClr val="002EA2"/>
      </a:dk1>
      <a:lt1>
        <a:sysClr val="window" lastClr="FFFFFF"/>
      </a:lt1>
      <a:dk2>
        <a:srgbClr val="000000"/>
      </a:dk2>
      <a:lt2>
        <a:srgbClr val="F0F0F0"/>
      </a:lt2>
      <a:accent1>
        <a:srgbClr val="002EA2"/>
      </a:accent1>
      <a:accent2>
        <a:srgbClr val="D9D9D9"/>
      </a:accent2>
      <a:accent3>
        <a:srgbClr val="A2A2A2"/>
      </a:accent3>
      <a:accent4>
        <a:srgbClr val="525252"/>
      </a:accent4>
      <a:accent5>
        <a:srgbClr val="5977C3"/>
      </a:accent5>
      <a:accent6>
        <a:srgbClr val="A6B6DF"/>
      </a:accent6>
      <a:hlink>
        <a:srgbClr val="002EA2"/>
      </a:hlink>
      <a:folHlink>
        <a:srgbClr val="525252"/>
      </a:folHlink>
    </a:clrScheme>
    <a:fontScheme name="Team Finland">
      <a:majorFont>
        <a:latin typeface="Finlandica"/>
        <a:ea typeface=""/>
        <a:cs typeface=""/>
      </a:majorFont>
      <a:minorFont>
        <a:latin typeface="Finland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Finland -the digital hub of Northern Europe_FINLANDICA</Template>
  <TotalTime>1425</TotalTime>
  <Words>571</Words>
  <Application>Microsoft Office PowerPoint</Application>
  <PresentationFormat>Näytössä katseltava esitys (16:9)</PresentationFormat>
  <Paragraphs>80</Paragraphs>
  <Slides>17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0" baseType="lpstr">
      <vt:lpstr>Arial</vt:lpstr>
      <vt:lpstr>Finlandica</vt:lpstr>
      <vt:lpstr>Finland -the digital hub of Northern Europe_FINLANDICA</vt:lpstr>
      <vt:lpstr>FINLAND                             – SOCIETY                  COMMITTED TO      GENDER EQUALITY </vt:lpstr>
      <vt:lpstr>THE SUCCESS OF FINLAND AS A COUNTRY IS TO A GREAT EXTENT LINKED WITH IMPROVEMENTS IN THE STATUS OF WOMEN AND  GENDER EQUALITY. </vt:lpstr>
      <vt:lpstr>HISTORY</vt:lpstr>
      <vt:lpstr>OUR STRENGHTS</vt:lpstr>
      <vt:lpstr>OUR STRENGHTS</vt:lpstr>
      <vt:lpstr>PowerPoint-esitys</vt:lpstr>
      <vt:lpstr>PROMOTION OF THE RIGHTS OF WOMEN AND GIRLS IS ONE OF THE FOUR KEY PRIORITIES OF FINLAND’S NEW DEVELOPMENT POLICY.</vt:lpstr>
      <vt:lpstr>PowerPoint-esitys</vt:lpstr>
      <vt:lpstr>FACTS AND FIGURES </vt:lpstr>
      <vt:lpstr>Facts and figures  POLITICAL</vt:lpstr>
      <vt:lpstr>Facts and figures  MUNICIPAL</vt:lpstr>
      <vt:lpstr>Facts and figures  BUSINESS</vt:lpstr>
      <vt:lpstr>FAMOUS FINNISH WOMEN </vt:lpstr>
      <vt:lpstr>FAMOUS FINNISH WOMEN </vt:lpstr>
      <vt:lpstr>LEARN MORE ABOUT EQUALITY IN FINLAND </vt:lpstr>
      <vt:lpstr>LEARN MORE ABOUT EQUALITY IN FINLAND</vt:lpstr>
      <vt:lpstr>PowerPoint-esitys</vt:lpstr>
    </vt:vector>
  </TitlesOfParts>
  <Manager>Hasan &amp; Partners</Manager>
  <Company>VIP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Finland A Society Commited to Gender Equality</dc:title>
  <dc:creator>vnkbrandm;Anni Hyvärinen</dc:creator>
  <cp:lastModifiedBy>Sanni Honkavaara</cp:lastModifiedBy>
  <cp:revision>125</cp:revision>
  <cp:lastPrinted>2016-03-07T13:26:53Z</cp:lastPrinted>
  <dcterms:created xsi:type="dcterms:W3CDTF">2015-10-23T09:45:44Z</dcterms:created>
  <dcterms:modified xsi:type="dcterms:W3CDTF">2021-03-09T16:25:38Z</dcterms:modified>
</cp:coreProperties>
</file>