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5" r:id="rId2"/>
    <p:sldId id="311" r:id="rId3"/>
    <p:sldId id="308" r:id="rId4"/>
    <p:sldId id="325" r:id="rId5"/>
    <p:sldId id="326" r:id="rId6"/>
    <p:sldId id="298" r:id="rId7"/>
    <p:sldId id="314" r:id="rId8"/>
    <p:sldId id="324" r:id="rId9"/>
    <p:sldId id="327" r:id="rId10"/>
    <p:sldId id="319" r:id="rId11"/>
    <p:sldId id="328" r:id="rId12"/>
    <p:sldId id="329" r:id="rId13"/>
    <p:sldId id="285" r:id="rId14"/>
    <p:sldId id="318" r:id="rId15"/>
    <p:sldId id="322" r:id="rId16"/>
    <p:sldId id="331" r:id="rId17"/>
    <p:sldId id="276" r:id="rId18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459" userDrawn="1">
          <p15:clr>
            <a:srgbClr val="A4A3A4"/>
          </p15:clr>
        </p15:guide>
        <p15:guide id="4" orient="horz" pos="531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79" userDrawn="1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  <p15:guide id="15" pos="975" userDrawn="1">
          <p15:clr>
            <a:srgbClr val="A4A3A4"/>
          </p15:clr>
        </p15:guide>
        <p15:guide id="16" orient="horz" pos="1053" userDrawn="1">
          <p15:clr>
            <a:srgbClr val="A4A3A4"/>
          </p15:clr>
        </p15:guide>
        <p15:guide id="17" orient="horz" pos="2822" userDrawn="1">
          <p15:clr>
            <a:srgbClr val="A4A3A4"/>
          </p15:clr>
        </p15:guide>
        <p15:guide id="18" orient="horz" pos="1226">
          <p15:clr>
            <a:srgbClr val="A4A3A4"/>
          </p15:clr>
        </p15:guide>
        <p15:guide id="19" orient="horz" pos="1892" userDrawn="1">
          <p15:clr>
            <a:srgbClr val="A4A3A4"/>
          </p15:clr>
        </p15:guide>
        <p15:guide id="20" orient="horz" pos="817">
          <p15:clr>
            <a:srgbClr val="A4A3A4"/>
          </p15:clr>
        </p15:guide>
        <p15:guide id="21" orient="horz" pos="909">
          <p15:clr>
            <a:srgbClr val="A4A3A4"/>
          </p15:clr>
        </p15:guide>
        <p15:guide id="22" pos="288">
          <p15:clr>
            <a:srgbClr val="A4A3A4"/>
          </p15:clr>
        </p15:guide>
        <p15:guide id="23" pos="5630">
          <p15:clr>
            <a:srgbClr val="A4A3A4"/>
          </p15:clr>
        </p15:guide>
        <p15:guide id="24" pos="961">
          <p15:clr>
            <a:srgbClr val="A4A3A4"/>
          </p15:clr>
        </p15:guide>
        <p15:guide id="25" pos="2336" userDrawn="1">
          <p15:clr>
            <a:srgbClr val="A4A3A4"/>
          </p15:clr>
        </p15:guide>
        <p15:guide id="26" pos="3767">
          <p15:clr>
            <a:srgbClr val="A4A3A4"/>
          </p15:clr>
        </p15:guide>
        <p15:guide id="27" pos="4830" userDrawn="1">
          <p15:clr>
            <a:srgbClr val="A4A3A4"/>
          </p15:clr>
        </p15:guide>
        <p15:guide id="28" pos="1701" userDrawn="1">
          <p15:clr>
            <a:srgbClr val="A4A3A4"/>
          </p15:clr>
        </p15:guide>
        <p15:guide id="29" orient="horz" pos="1325" userDrawn="1">
          <p15:clr>
            <a:srgbClr val="A4A3A4"/>
          </p15:clr>
        </p15:guide>
        <p15:guide id="30" orient="horz" pos="1718">
          <p15:clr>
            <a:srgbClr val="A4A3A4"/>
          </p15:clr>
        </p15:guide>
        <p15:guide id="31" orient="horz" pos="9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jo Hellm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86388" autoAdjust="0"/>
  </p:normalViewPr>
  <p:slideViewPr>
    <p:cSldViewPr snapToGrid="0" showGuides="1">
      <p:cViewPr varScale="1">
        <p:scale>
          <a:sx n="76" d="100"/>
          <a:sy n="76" d="100"/>
        </p:scale>
        <p:origin x="1076" y="56"/>
      </p:cViewPr>
      <p:guideLst>
        <p:guide orient="horz" pos="1620"/>
        <p:guide orient="horz" pos="305"/>
        <p:guide orient="horz" pos="2459"/>
        <p:guide orient="horz" pos="531"/>
        <p:guide orient="horz" pos="849"/>
        <p:guide orient="horz" pos="1779"/>
        <p:guide pos="2880"/>
        <p:guide pos="295"/>
        <p:guide pos="5465"/>
        <p:guide pos="1156"/>
        <p:guide pos="1973"/>
        <p:guide pos="3787"/>
        <p:guide pos="4604"/>
        <p:guide pos="975"/>
        <p:guide orient="horz" pos="1053"/>
        <p:guide orient="horz" pos="2822"/>
        <p:guide orient="horz" pos="1226"/>
        <p:guide orient="horz" pos="1892"/>
        <p:guide orient="horz" pos="817"/>
        <p:guide orient="horz" pos="909"/>
        <p:guide pos="288"/>
        <p:guide pos="5630"/>
        <p:guide pos="961"/>
        <p:guide pos="2336"/>
        <p:guide pos="3767"/>
        <p:guide pos="4830"/>
        <p:guide pos="1701"/>
        <p:guide orient="horz" pos="1325"/>
        <p:guide orient="horz" pos="1718"/>
        <p:guide orient="horz" pos="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pPr/>
              <a:t>10.3.2021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9.3.2021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74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74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16083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9FD55B-118D-43A4-8BE3-2671986A2DE9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494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4840-EC16-4AD9-9E63-131000EF363A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90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4C7-DC30-4D72-AD15-09A0FAF8FEF6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654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77A8-F06A-4763-B466-13C38868FF98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176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A44B-B7C7-4272-B6C4-3F79201367F0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942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64EC-1F92-439C-A334-93E67D933082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71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7061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90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53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B58426-5F65-40EC-9872-4F186B4238D1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3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376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323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60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F6A-88FE-4829-AABE-A8D19FDDA656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87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4A870-5DDB-45A8-A254-49DFCA16BCAA}" type="datetime1">
              <a:rPr lang="fi-FI" smtClean="0"/>
              <a:pPr/>
              <a:t>9.3.2021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06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pPr/>
              <a:t>9.3.2021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9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0" r:id="rId3"/>
    <p:sldLayoutId id="2147483663" r:id="rId4"/>
    <p:sldLayoutId id="2147483650" r:id="rId5"/>
    <p:sldLayoutId id="2147483662" r:id="rId6"/>
    <p:sldLayoutId id="2147483656" r:id="rId7"/>
    <p:sldLayoutId id="2147483651" r:id="rId8"/>
    <p:sldLayoutId id="2147483661" r:id="rId9"/>
    <p:sldLayoutId id="2147483664" r:id="rId10"/>
    <p:sldLayoutId id="2147483652" r:id="rId11"/>
    <p:sldLayoutId id="2147483653" r:id="rId12"/>
    <p:sldLayoutId id="2147483659" r:id="rId13"/>
    <p:sldLayoutId id="2147483654" r:id="rId14"/>
    <p:sldLayoutId id="2147483658" r:id="rId15"/>
    <p:sldLayoutId id="2147483655" r:id="rId16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ikeusministerio.fi/en/minist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sa-arvo.fi/web/EN/" TargetMode="External"/><Relationship Id="rId5" Type="http://schemas.openxmlformats.org/officeDocument/2006/relationships/hyperlink" Target="https://tane.fi/en/frontpage" TargetMode="External"/><Relationship Id="rId4" Type="http://schemas.openxmlformats.org/officeDocument/2006/relationships/hyperlink" Target="https://stm.fi/en/gender-equalit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vtltk.fi/en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t.fi/tup/tasaarvo/index_en.html" TargetMode="External"/><Relationship Id="rId5" Type="http://schemas.openxmlformats.org/officeDocument/2006/relationships/hyperlink" Target="https://www.thl.fi/en/web/gender-equality" TargetMode="External"/><Relationship Id="rId4" Type="http://schemas.openxmlformats.org/officeDocument/2006/relationships/hyperlink" Target="https://www.eduskunta.fi/EN/lakiensaataminen/valiokunnat/tyoelama-ja-tasaarvovaliokunta/Pages/default.asp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woman is rock climbing and looks up. 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9" name="Rectangle 8"/>
          <p:cNvSpPr>
            <a:spLocks noGrp="1"/>
          </p:cNvSpPr>
          <p:nvPr>
            <p:ph type="title" idx="4294967295"/>
          </p:nvPr>
        </p:nvSpPr>
        <p:spPr>
          <a:xfrm>
            <a:off x="402621" y="886968"/>
            <a:ext cx="8869395" cy="43891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FINLAND </a:t>
            </a:r>
            <a:br>
              <a:rPr kumimoji="0" lang="en-US" sz="68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US" sz="6800" b="0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6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     – SOCIETY</a:t>
            </a:r>
            <a:br>
              <a:rPr kumimoji="0" lang="en-US" sz="68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68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COMMITTED TO</a:t>
            </a:r>
            <a:br>
              <a:rPr kumimoji="0" lang="en-US" sz="68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68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</a:t>
            </a:r>
            <a:r>
              <a:rPr kumimoji="0" lang="en-US" sz="6800" b="1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GENDER EQUALITY </a:t>
            </a:r>
            <a:endParaRPr kumimoji="0" lang="en-US" sz="6800" b="1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Finlandica" charset="0"/>
              <a:cs typeface="Finlandica" charset="0"/>
            </a:endParaRPr>
          </a:p>
        </p:txBody>
      </p:sp>
      <p:sp>
        <p:nvSpPr>
          <p:cNvPr id="6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90631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90631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47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16327" y="1000150"/>
            <a:ext cx="6696595" cy="649287"/>
          </a:xfrm>
        </p:spPr>
        <p:txBody>
          <a:bodyPr/>
          <a:lstStyle/>
          <a:p>
            <a:r>
              <a:rPr lang="en-US" sz="2400" dirty="0"/>
              <a:t>Facts and figures </a:t>
            </a:r>
            <a:br>
              <a:rPr lang="en-US" sz="2400" dirty="0"/>
            </a:br>
            <a:r>
              <a:rPr lang="en-US" sz="2400" dirty="0"/>
              <a:t>POLITICAL</a:t>
            </a:r>
          </a:p>
        </p:txBody>
      </p:sp>
      <p:sp>
        <p:nvSpPr>
          <p:cNvPr id="12" name="Rectangle 3"/>
          <p:cNvSpPr/>
          <p:nvPr/>
        </p:nvSpPr>
        <p:spPr>
          <a:xfrm>
            <a:off x="1408883" y="1811938"/>
            <a:ext cx="27859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Finlandica"/>
                <a:cs typeface="Finlandica"/>
              </a:rPr>
              <a:t>47%</a:t>
            </a:r>
          </a:p>
        </p:txBody>
      </p:sp>
      <p:sp>
        <p:nvSpPr>
          <p:cNvPr id="13" name="Rectangle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431807" y="2987041"/>
            <a:ext cx="2655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of MPs are women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Rectangle 8"/>
          <p:cNvSpPr/>
          <p:nvPr/>
        </p:nvSpPr>
        <p:spPr>
          <a:xfrm>
            <a:off x="4464033" y="1820293"/>
            <a:ext cx="2837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Finlandica"/>
                <a:cs typeface="Finlandica"/>
              </a:rPr>
              <a:t>58%</a:t>
            </a:r>
          </a:p>
        </p:txBody>
      </p:sp>
      <p:sp>
        <p:nvSpPr>
          <p:cNvPr id="14" name="Rectangle 7"/>
          <p:cNvSpPr/>
          <p:nvPr/>
        </p:nvSpPr>
        <p:spPr>
          <a:xfrm>
            <a:off x="4480096" y="2987041"/>
            <a:ext cx="2572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of Ministers (11 out of 19) </a:t>
            </a:r>
            <a:br>
              <a:rPr lang="en-US" sz="1400" dirty="0"/>
            </a:br>
            <a:r>
              <a:rPr lang="en-US" sz="1400" dirty="0"/>
              <a:t>in the Government are women</a:t>
            </a:r>
          </a:p>
        </p:txBody>
      </p:sp>
      <p:cxnSp>
        <p:nvCxnSpPr>
          <p:cNvPr id="17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5358" y="2893625"/>
            <a:ext cx="242549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72000" y="2893625"/>
            <a:ext cx="250151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3877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16327" y="1000150"/>
            <a:ext cx="6696595" cy="649287"/>
          </a:xfrm>
        </p:spPr>
        <p:txBody>
          <a:bodyPr/>
          <a:lstStyle/>
          <a:p>
            <a:r>
              <a:rPr lang="en-US" sz="2400" dirty="0"/>
              <a:t>Facts and figures </a:t>
            </a:r>
            <a:br>
              <a:rPr lang="en-US" sz="2400" dirty="0"/>
            </a:br>
            <a:r>
              <a:rPr lang="en-US" sz="2400" dirty="0"/>
              <a:t>MUNICIPAL</a:t>
            </a:r>
          </a:p>
        </p:txBody>
      </p:sp>
      <p:sp>
        <p:nvSpPr>
          <p:cNvPr id="12" name="Rectangle 3"/>
          <p:cNvSpPr/>
          <p:nvPr/>
        </p:nvSpPr>
        <p:spPr>
          <a:xfrm>
            <a:off x="1408883" y="1811938"/>
            <a:ext cx="27859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Finlandica"/>
                <a:cs typeface="Finlandica"/>
              </a:rPr>
              <a:t>39%</a:t>
            </a:r>
          </a:p>
        </p:txBody>
      </p:sp>
      <p:sp>
        <p:nvSpPr>
          <p:cNvPr id="13" name="Rectangle 4"/>
          <p:cNvSpPr/>
          <p:nvPr/>
        </p:nvSpPr>
        <p:spPr>
          <a:xfrm>
            <a:off x="1431807" y="2987041"/>
            <a:ext cx="2655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of municipal councilors </a:t>
            </a:r>
            <a:br>
              <a:rPr lang="en-US" sz="1400" dirty="0"/>
            </a:br>
            <a:r>
              <a:rPr lang="en-US" sz="1400" dirty="0"/>
              <a:t>are women</a:t>
            </a:r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Rectangle 8"/>
          <p:cNvSpPr/>
          <p:nvPr/>
        </p:nvSpPr>
        <p:spPr>
          <a:xfrm>
            <a:off x="4464033" y="1820293"/>
            <a:ext cx="2837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Finlandica"/>
                <a:cs typeface="Finlandica"/>
              </a:rPr>
              <a:t>39%</a:t>
            </a:r>
          </a:p>
        </p:txBody>
      </p:sp>
      <p:sp>
        <p:nvSpPr>
          <p:cNvPr id="14" name="Rectangle 7"/>
          <p:cNvSpPr/>
          <p:nvPr/>
        </p:nvSpPr>
        <p:spPr>
          <a:xfrm>
            <a:off x="4480096" y="2987041"/>
            <a:ext cx="2572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of municipal council</a:t>
            </a:r>
            <a:br>
              <a:rPr lang="en-US" sz="1400" dirty="0"/>
            </a:br>
            <a:r>
              <a:rPr lang="en-US" sz="1400" dirty="0"/>
              <a:t>chairpersons are women</a:t>
            </a:r>
          </a:p>
        </p:txBody>
      </p:sp>
      <p:cxnSp>
        <p:nvCxnSpPr>
          <p:cNvPr id="17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5358" y="2893625"/>
            <a:ext cx="242549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72000" y="2893625"/>
            <a:ext cx="250151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86306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16327" y="1000150"/>
            <a:ext cx="6696595" cy="649287"/>
          </a:xfrm>
        </p:spPr>
        <p:txBody>
          <a:bodyPr/>
          <a:lstStyle/>
          <a:p>
            <a:r>
              <a:rPr lang="en-US" sz="2400" dirty="0"/>
              <a:t>Facts and figures </a:t>
            </a:r>
            <a:br>
              <a:rPr lang="en-US" sz="2400" dirty="0"/>
            </a:br>
            <a:r>
              <a:rPr lang="en-US" sz="2400" dirty="0"/>
              <a:t>BUSINESS</a:t>
            </a:r>
          </a:p>
        </p:txBody>
      </p:sp>
      <p:sp>
        <p:nvSpPr>
          <p:cNvPr id="12" name="Rectangle 3"/>
          <p:cNvSpPr/>
          <p:nvPr/>
        </p:nvSpPr>
        <p:spPr>
          <a:xfrm>
            <a:off x="1408883" y="1811938"/>
            <a:ext cx="27859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Finlandica"/>
                <a:cs typeface="Finlandica"/>
              </a:rPr>
              <a:t>29%</a:t>
            </a:r>
          </a:p>
        </p:txBody>
      </p:sp>
      <p:sp>
        <p:nvSpPr>
          <p:cNvPr id="13" name="Rectangle 4"/>
          <p:cNvSpPr/>
          <p:nvPr/>
        </p:nvSpPr>
        <p:spPr>
          <a:xfrm>
            <a:off x="1431807" y="2987041"/>
            <a:ext cx="2655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of the board members in</a:t>
            </a:r>
            <a:br>
              <a:rPr lang="en-US" sz="1400" dirty="0"/>
            </a:br>
            <a:r>
              <a:rPr lang="en-US" sz="1400" dirty="0"/>
              <a:t>listed companies are women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Rectangle 8"/>
          <p:cNvSpPr/>
          <p:nvPr/>
        </p:nvSpPr>
        <p:spPr>
          <a:xfrm>
            <a:off x="3933681" y="1820293"/>
            <a:ext cx="2837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Finlandica"/>
                <a:cs typeface="Finlandica"/>
              </a:rPr>
              <a:t>40%</a:t>
            </a:r>
          </a:p>
        </p:txBody>
      </p:sp>
      <p:sp>
        <p:nvSpPr>
          <p:cNvPr id="14" name="Rectangle 7"/>
          <p:cNvSpPr/>
          <p:nvPr/>
        </p:nvSpPr>
        <p:spPr>
          <a:xfrm>
            <a:off x="3949744" y="2987041"/>
            <a:ext cx="2572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of state-owned company</a:t>
            </a:r>
            <a:br>
              <a:rPr lang="en-US" sz="1400" dirty="0"/>
            </a:br>
            <a:r>
              <a:rPr lang="en-US" sz="1400" dirty="0"/>
              <a:t>board members are women</a:t>
            </a:r>
          </a:p>
        </p:txBody>
      </p:sp>
      <p:cxnSp>
        <p:nvCxnSpPr>
          <p:cNvPr id="17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5358" y="2893625"/>
            <a:ext cx="2193042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41648" y="2893625"/>
            <a:ext cx="197021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8"/>
          <p:cNvSpPr/>
          <p:nvPr/>
        </p:nvSpPr>
        <p:spPr>
          <a:xfrm>
            <a:off x="6370889" y="1804114"/>
            <a:ext cx="2837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Finlandica"/>
                <a:cs typeface="Finlandica"/>
              </a:rPr>
              <a:t>1/3</a:t>
            </a:r>
          </a:p>
        </p:txBody>
      </p:sp>
      <p:sp>
        <p:nvSpPr>
          <p:cNvPr id="15" name="Rectangle 7"/>
          <p:cNvSpPr/>
          <p:nvPr/>
        </p:nvSpPr>
        <p:spPr>
          <a:xfrm>
            <a:off x="6386952" y="2970862"/>
            <a:ext cx="25727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Women account for approximately one-third of Finland’s entrepreneurs,</a:t>
            </a:r>
            <a:br>
              <a:rPr lang="en-US" sz="1400" dirty="0"/>
            </a:br>
            <a:r>
              <a:rPr lang="en-US" sz="1400" dirty="0"/>
              <a:t>which is a relatively high </a:t>
            </a:r>
            <a:br>
              <a:rPr lang="en-US" sz="1400" dirty="0"/>
            </a:br>
            <a:r>
              <a:rPr lang="en-US" sz="1400" dirty="0"/>
              <a:t>share in comparison with </a:t>
            </a:r>
            <a:br>
              <a:rPr lang="en-US" sz="1400" dirty="0"/>
            </a:br>
            <a:r>
              <a:rPr lang="en-US" sz="1400" dirty="0"/>
              <a:t>other EU countries</a:t>
            </a:r>
          </a:p>
        </p:txBody>
      </p:sp>
      <p:cxnSp>
        <p:nvCxnSpPr>
          <p:cNvPr id="20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478856" y="2877446"/>
            <a:ext cx="197021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71581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title" idx="4294967295"/>
          </p:nvPr>
        </p:nvSpPr>
        <p:spPr>
          <a:xfrm>
            <a:off x="1547812" y="1066368"/>
            <a:ext cx="6400595" cy="4505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i-FI" sz="24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FAMOUS FINNISH WOMEN 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Rectangle 7"/>
          <p:cNvSpPr/>
          <p:nvPr/>
        </p:nvSpPr>
        <p:spPr>
          <a:xfrm>
            <a:off x="1433224" y="1608142"/>
            <a:ext cx="1014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Minna </a:t>
            </a:r>
            <a:r>
              <a:rPr lang="en-US" sz="1600" b="1" dirty="0" err="1"/>
              <a:t>Canth</a:t>
            </a:r>
            <a:endParaRPr lang="en-US" sz="1600" b="1" dirty="0">
              <a:solidFill>
                <a:srgbClr val="002EA2"/>
              </a:solidFill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3007880" y="1662113"/>
            <a:ext cx="5667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A Finnish writer and social activist. Minna </a:t>
            </a:r>
            <a:r>
              <a:rPr lang="en-US" sz="1400" dirty="0" err="1"/>
              <a:t>Canth</a:t>
            </a:r>
            <a:r>
              <a:rPr lang="en-US" sz="1400" dirty="0"/>
              <a:t> is the first </a:t>
            </a:r>
            <a:br>
              <a:rPr lang="en-US" sz="1400" dirty="0"/>
            </a:br>
            <a:r>
              <a:rPr lang="en-US" sz="1400" dirty="0"/>
              <a:t>woman to receive her own flag day in Finland. </a:t>
            </a:r>
          </a:p>
        </p:txBody>
      </p:sp>
      <p:cxnSp>
        <p:nvCxnSpPr>
          <p:cNvPr id="16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588" y="2376360"/>
            <a:ext cx="667168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/>
          <p:cNvSpPr/>
          <p:nvPr/>
        </p:nvSpPr>
        <p:spPr>
          <a:xfrm>
            <a:off x="1433224" y="2508987"/>
            <a:ext cx="1014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Miina</a:t>
            </a:r>
            <a:r>
              <a:rPr lang="en-US" sz="1600" b="1" dirty="0"/>
              <a:t> </a:t>
            </a:r>
            <a:r>
              <a:rPr lang="en-US" sz="1600" b="1" dirty="0" err="1"/>
              <a:t>Sillanpää</a:t>
            </a:r>
            <a:endParaRPr lang="en-US" sz="1600" b="1" dirty="0">
              <a:solidFill>
                <a:srgbClr val="002EA2"/>
              </a:solidFill>
            </a:endParaRPr>
          </a:p>
        </p:txBody>
      </p:sp>
      <p:sp>
        <p:nvSpPr>
          <p:cNvPr id="18" name="Rectangle 12"/>
          <p:cNvSpPr/>
          <p:nvPr/>
        </p:nvSpPr>
        <p:spPr>
          <a:xfrm>
            <a:off x="3007880" y="2571461"/>
            <a:ext cx="5667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/>
              <a:t>Finland’s first female minister and a key figure in the workers’ movement.</a:t>
            </a:r>
            <a:endParaRPr lang="en-US" sz="1400" dirty="0">
              <a:solidFill>
                <a:srgbClr val="002EA2"/>
              </a:solidFill>
            </a:endParaRPr>
          </a:p>
        </p:txBody>
      </p:sp>
      <p:cxnSp>
        <p:nvCxnSpPr>
          <p:cNvPr id="19" name="Straight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588" y="3289544"/>
            <a:ext cx="667168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4"/>
          <p:cNvSpPr/>
          <p:nvPr/>
        </p:nvSpPr>
        <p:spPr>
          <a:xfrm>
            <a:off x="1437286" y="3473672"/>
            <a:ext cx="122992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err="1"/>
              <a:t>Helvi</a:t>
            </a:r>
            <a:r>
              <a:rPr lang="en-US" sz="1600" b="1" dirty="0"/>
              <a:t> </a:t>
            </a:r>
            <a:br>
              <a:rPr lang="en-US" sz="1600" b="1" dirty="0"/>
            </a:br>
            <a:r>
              <a:rPr lang="en-US" sz="1600" b="1" dirty="0" err="1"/>
              <a:t>Sipilä</a:t>
            </a:r>
            <a:endParaRPr lang="en-US" sz="1600" b="1" dirty="0">
              <a:solidFill>
                <a:srgbClr val="002EA2"/>
              </a:solidFill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3000183" y="3474737"/>
            <a:ext cx="5667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/>
              <a:t>A promoter of women’s rights. She was appointed as the first-ever female Assistant-Secretary-General of the United Nations in 1972.</a:t>
            </a:r>
            <a:endParaRPr lang="en-US" sz="1400" dirty="0">
              <a:solidFill>
                <a:srgbClr val="002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9109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title" idx="4294967295"/>
          </p:nvPr>
        </p:nvSpPr>
        <p:spPr>
          <a:xfrm>
            <a:off x="1547812" y="1066368"/>
            <a:ext cx="6400595" cy="4505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i-FI" sz="24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FAMOUS FINNISH WOMEN 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Rectangle 7"/>
          <p:cNvSpPr/>
          <p:nvPr/>
        </p:nvSpPr>
        <p:spPr>
          <a:xfrm>
            <a:off x="1433224" y="1536421"/>
            <a:ext cx="1108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Elisabeth Rehn</a:t>
            </a:r>
            <a:endParaRPr lang="en-US" sz="1600" b="1" dirty="0">
              <a:solidFill>
                <a:srgbClr val="002EA2"/>
              </a:solidFill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3007880" y="1530879"/>
            <a:ext cx="5667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First female Minister of </a:t>
            </a:r>
            <a:r>
              <a:rPr lang="en-US" sz="1400" dirty="0" err="1"/>
              <a:t>Defence</a:t>
            </a:r>
            <a:r>
              <a:rPr lang="en-US" sz="1400" dirty="0"/>
              <a:t> of Finland in 1990. Rehn is </a:t>
            </a:r>
            <a:br>
              <a:rPr lang="en-US" sz="1400" dirty="0"/>
            </a:br>
            <a:r>
              <a:rPr lang="en-US" sz="1400" dirty="0"/>
              <a:t>known for her international assignments as UN Undersecretary </a:t>
            </a:r>
            <a:br>
              <a:rPr lang="en-US" sz="1400" dirty="0"/>
            </a:br>
            <a:r>
              <a:rPr lang="en-US" sz="1400" dirty="0"/>
              <a:t>General and as the special rapporteur for Human Rights in </a:t>
            </a:r>
            <a:br>
              <a:rPr lang="en-US" sz="1400" dirty="0"/>
            </a:br>
            <a:r>
              <a:rPr lang="en-US" sz="1400" dirty="0"/>
              <a:t>Bosnia and Herzegovina.</a:t>
            </a:r>
          </a:p>
        </p:txBody>
      </p:sp>
      <p:cxnSp>
        <p:nvCxnSpPr>
          <p:cNvPr id="16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587" y="2571750"/>
            <a:ext cx="667168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/>
          <p:cNvSpPr/>
          <p:nvPr/>
        </p:nvSpPr>
        <p:spPr>
          <a:xfrm>
            <a:off x="1433224" y="2751407"/>
            <a:ext cx="1014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Tarja</a:t>
            </a:r>
            <a:r>
              <a:rPr lang="en-US" sz="1600" b="1" dirty="0"/>
              <a:t> </a:t>
            </a:r>
            <a:r>
              <a:rPr lang="en-US" sz="1600" b="1" dirty="0" err="1"/>
              <a:t>Halonen</a:t>
            </a:r>
            <a:endParaRPr lang="en-US" sz="1600" b="1" dirty="0">
              <a:solidFill>
                <a:srgbClr val="002EA2"/>
              </a:solidFill>
            </a:endParaRPr>
          </a:p>
        </p:txBody>
      </p:sp>
      <p:sp>
        <p:nvSpPr>
          <p:cNvPr id="18" name="Rectangle 12"/>
          <p:cNvSpPr/>
          <p:nvPr/>
        </p:nvSpPr>
        <p:spPr>
          <a:xfrm>
            <a:off x="3007880" y="2726010"/>
            <a:ext cx="5667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/>
              <a:t>First female President of Finland. </a:t>
            </a:r>
            <a:r>
              <a:rPr lang="en-US" sz="1400" dirty="0" err="1"/>
              <a:t>Tarja</a:t>
            </a:r>
            <a:r>
              <a:rPr lang="en-US" sz="1400" dirty="0"/>
              <a:t> </a:t>
            </a:r>
            <a:r>
              <a:rPr lang="en-US" sz="1400" dirty="0" err="1"/>
              <a:t>Halonen</a:t>
            </a:r>
            <a:r>
              <a:rPr lang="en-US" sz="1400" dirty="0"/>
              <a:t> has paid close </a:t>
            </a:r>
            <a:br>
              <a:rPr lang="en-US" sz="1400" dirty="0"/>
            </a:br>
            <a:r>
              <a:rPr lang="en-US" sz="1400" dirty="0"/>
              <a:t>attention to the issues of human rights, democracy, civil society </a:t>
            </a:r>
            <a:br>
              <a:rPr lang="en-US" sz="1400" dirty="0"/>
            </a:br>
            <a:r>
              <a:rPr lang="en-US" sz="1400" dirty="0"/>
              <a:t>and gender equality.</a:t>
            </a:r>
            <a:endParaRPr lang="en-US" sz="1400" dirty="0">
              <a:solidFill>
                <a:srgbClr val="002EA2"/>
              </a:solidFill>
            </a:endParaRPr>
          </a:p>
        </p:txBody>
      </p:sp>
      <p:cxnSp>
        <p:nvCxnSpPr>
          <p:cNvPr id="19" name="Straight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08750" y="3599517"/>
            <a:ext cx="667168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">
            <a:extLst>
              <a:ext uri="{FF2B5EF4-FFF2-40B4-BE49-F238E27FC236}">
                <a16:creationId xmlns:a16="http://schemas.microsoft.com/office/drawing/2014/main" id="{9011273D-B245-4156-B1DC-920EA133ED78}"/>
              </a:ext>
            </a:extLst>
          </p:cNvPr>
          <p:cNvSpPr/>
          <p:nvPr/>
        </p:nvSpPr>
        <p:spPr>
          <a:xfrm>
            <a:off x="3007880" y="3802558"/>
            <a:ext cx="5667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chemeClr val="accent1"/>
                </a:solidFill>
                <a:latin typeface="Finlandica Web"/>
              </a:rPr>
              <a:t>P</a:t>
            </a:r>
            <a:r>
              <a:rPr lang="en-US" sz="1400" b="0" i="0" dirty="0">
                <a:solidFill>
                  <a:schemeClr val="accent1"/>
                </a:solidFill>
                <a:effectLst/>
                <a:latin typeface="Finlandica Web"/>
              </a:rPr>
              <a:t>rime minister of Finland since 2019. Aged 34 at the time, she was the youngest female state leader, and Finland’s youngest-ever prime minister.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15DDC9A7-057D-4540-BB98-C2269F51A0D6}"/>
              </a:ext>
            </a:extLst>
          </p:cNvPr>
          <p:cNvSpPr/>
          <p:nvPr/>
        </p:nvSpPr>
        <p:spPr>
          <a:xfrm>
            <a:off x="1433224" y="3732344"/>
            <a:ext cx="1014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Sanna</a:t>
            </a:r>
            <a:r>
              <a:rPr lang="en-US" sz="1600" b="1" dirty="0"/>
              <a:t> </a:t>
            </a:r>
          </a:p>
          <a:p>
            <a:r>
              <a:rPr lang="en-US" sz="1600" b="1" dirty="0">
                <a:solidFill>
                  <a:srgbClr val="002EA2"/>
                </a:solidFill>
              </a:rPr>
              <a:t>Marin</a:t>
            </a:r>
          </a:p>
        </p:txBody>
      </p:sp>
    </p:spTree>
    <p:extLst>
      <p:ext uri="{BB962C8B-B14F-4D97-AF65-F5344CB8AC3E}">
        <p14:creationId xmlns:p14="http://schemas.microsoft.com/office/powerpoint/2010/main" val="213257317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 idx="4294967295"/>
          </p:nvPr>
        </p:nvSpPr>
        <p:spPr>
          <a:xfrm>
            <a:off x="1438269" y="1884764"/>
            <a:ext cx="6696595" cy="6492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 MORE ABOUT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dirty="0">
                <a:solidFill>
                  <a:schemeClr val="tx1"/>
                </a:solidFill>
              </a:rPr>
              <a:t>EQUALITY IN FINLAND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51983" y="2072011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hlinkClick r:id="rId3"/>
              </a:rPr>
              <a:t>Minister for Nordic Cooperation and Equality</a:t>
            </a:r>
            <a:endParaRPr lang="en-US" altLang="fi-FI" sz="1600" dirty="0"/>
          </a:p>
        </p:txBody>
      </p:sp>
      <p:sp>
        <p:nvSpPr>
          <p:cNvPr id="7" name="Rectangle 14"/>
          <p:cNvSpPr/>
          <p:nvPr/>
        </p:nvSpPr>
        <p:spPr>
          <a:xfrm>
            <a:off x="1438269" y="2647189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hlinkClick r:id="rId4"/>
              </a:rPr>
              <a:t>Ministry of Social Affairs and Health: Gender Equality Unit</a:t>
            </a:r>
            <a:endParaRPr lang="en-US" altLang="fi-FI" sz="1600" dirty="0"/>
          </a:p>
        </p:txBody>
      </p:sp>
      <p:sp>
        <p:nvSpPr>
          <p:cNvPr id="11" name="Rectangle 14"/>
          <p:cNvSpPr/>
          <p:nvPr/>
        </p:nvSpPr>
        <p:spPr>
          <a:xfrm>
            <a:off x="1442839" y="3192910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hlinkClick r:id="rId5"/>
              </a:rPr>
              <a:t>Council for Gender Equality (TANE)</a:t>
            </a:r>
            <a:endParaRPr lang="en-US" altLang="fi-FI" sz="1600" dirty="0"/>
          </a:p>
        </p:txBody>
      </p:sp>
      <p:sp>
        <p:nvSpPr>
          <p:cNvPr id="13" name="Rectangle 14"/>
          <p:cNvSpPr/>
          <p:nvPr/>
        </p:nvSpPr>
        <p:spPr>
          <a:xfrm>
            <a:off x="1451983" y="3782789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hlinkClick r:id="rId6"/>
              </a:rPr>
              <a:t>Ombudsman for Equality</a:t>
            </a:r>
            <a:endParaRPr lang="en-US" altLang="fi-FI" sz="1600" dirty="0"/>
          </a:p>
        </p:txBody>
      </p:sp>
    </p:spTree>
    <p:extLst>
      <p:ext uri="{BB962C8B-B14F-4D97-AF65-F5344CB8AC3E}">
        <p14:creationId xmlns:p14="http://schemas.microsoft.com/office/powerpoint/2010/main" val="184007433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 idx="4294967295"/>
          </p:nvPr>
        </p:nvSpPr>
        <p:spPr>
          <a:xfrm>
            <a:off x="1514392" y="1078702"/>
            <a:ext cx="6696595" cy="6492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 MORE ABOUT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EQUALITY IN FINLAND</a:t>
            </a:r>
          </a:p>
        </p:txBody>
      </p:sp>
      <p:sp>
        <p:nvSpPr>
          <p:cNvPr id="8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547812" y="1397535"/>
            <a:ext cx="6400595" cy="450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51983" y="2072011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hlinkClick r:id="rId3"/>
              </a:rPr>
              <a:t>National Non-Discrimination and Equality Tribunal</a:t>
            </a:r>
            <a:endParaRPr lang="en-US" altLang="fi-FI" sz="1600" dirty="0"/>
          </a:p>
        </p:txBody>
      </p:sp>
      <p:sp>
        <p:nvSpPr>
          <p:cNvPr id="7" name="Rectangle 14"/>
          <p:cNvSpPr/>
          <p:nvPr/>
        </p:nvSpPr>
        <p:spPr>
          <a:xfrm>
            <a:off x="1438269" y="2647189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hlinkClick r:id="rId4"/>
              </a:rPr>
              <a:t>Employment and Equality Committee in the Finnish Parliament</a:t>
            </a:r>
            <a:endParaRPr lang="en-US" altLang="fi-FI" sz="1600" dirty="0"/>
          </a:p>
        </p:txBody>
      </p:sp>
      <p:sp>
        <p:nvSpPr>
          <p:cNvPr id="11" name="Rectangle 14"/>
          <p:cNvSpPr/>
          <p:nvPr/>
        </p:nvSpPr>
        <p:spPr>
          <a:xfrm>
            <a:off x="1442839" y="3192910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hlinkClick r:id="rId5"/>
              </a:rPr>
              <a:t>Centre for Gender Equality Information</a:t>
            </a:r>
            <a:endParaRPr lang="en-US" altLang="fi-FI" sz="1600" dirty="0"/>
          </a:p>
        </p:txBody>
      </p:sp>
      <p:sp>
        <p:nvSpPr>
          <p:cNvPr id="13" name="Rectangle 14"/>
          <p:cNvSpPr/>
          <p:nvPr/>
        </p:nvSpPr>
        <p:spPr>
          <a:xfrm>
            <a:off x="1451983" y="3782789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hlinkClick r:id="rId6"/>
              </a:rPr>
              <a:t>Statistics Finland: Gender Equality</a:t>
            </a:r>
            <a:endParaRPr lang="en-US" altLang="fi-FI" sz="1600" dirty="0"/>
          </a:p>
        </p:txBody>
      </p:sp>
    </p:spTree>
    <p:extLst>
      <p:ext uri="{BB962C8B-B14F-4D97-AF65-F5344CB8AC3E}">
        <p14:creationId xmlns:p14="http://schemas.microsoft.com/office/powerpoint/2010/main" val="38642801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6081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1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678253" y="146045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>
            <a:spLocks noGrp="1"/>
          </p:cNvSpPr>
          <p:nvPr>
            <p:ph type="title" idx="4294967295"/>
          </p:nvPr>
        </p:nvSpPr>
        <p:spPr>
          <a:xfrm>
            <a:off x="1590669" y="1543595"/>
            <a:ext cx="6240734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SUCCESS OF FINLAND AS A COUNTRY IS TO A GREAT EXTENT LINKED WITH IMPROVEMENTS IN THE STATUS OF WOMEN AND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GENDER EQUALITY.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2EA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59867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 txBox="1">
            <a:spLocks noGrp="1"/>
          </p:cNvSpPr>
          <p:nvPr>
            <p:ph type="title" idx="4294967295"/>
          </p:nvPr>
        </p:nvSpPr>
        <p:spPr>
          <a:xfrm>
            <a:off x="1547812" y="1130376"/>
            <a:ext cx="6400595" cy="4505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4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HISTORY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8269" y="1716258"/>
            <a:ext cx="6240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/>
              <a:t>Finland was the first country in the world to extend the right to vote and stand for elections to all women and men in 1906</a:t>
            </a:r>
            <a:r>
              <a:rPr lang="en-GB" sz="1600" dirty="0"/>
              <a:t>.</a:t>
            </a:r>
          </a:p>
        </p:txBody>
      </p:sp>
      <p:cxnSp>
        <p:nvCxnSpPr>
          <p:cNvPr id="16" name="Straight Connector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853" y="2478853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38268" y="2692185"/>
            <a:ext cx="6434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/>
              <a:t>Finland was also the first country to elect women to Parliament in 1907.</a:t>
            </a:r>
            <a:endParaRPr lang="en-GB" sz="1600" dirty="0"/>
          </a:p>
        </p:txBody>
      </p:sp>
      <p:cxnSp>
        <p:nvCxnSpPr>
          <p:cNvPr id="18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853" y="3260424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853" y="1580908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95620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>
          <a:xfrm>
            <a:off x="1547812" y="1130376"/>
            <a:ext cx="6400595" cy="4505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i-FI" sz="2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STRENGHTS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1447411" y="1725402"/>
            <a:ext cx="6635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solidFill>
                  <a:schemeClr val="bg1"/>
                </a:solidFill>
              </a:rPr>
              <a:t>Women and men are equally represented in the Finnish </a:t>
            </a:r>
            <a:r>
              <a:rPr lang="en-US" altLang="fi-FI" sz="1600" dirty="0" err="1">
                <a:solidFill>
                  <a:schemeClr val="bg1"/>
                </a:solidFill>
              </a:rPr>
              <a:t>labour</a:t>
            </a:r>
            <a:r>
              <a:rPr lang="en-US" altLang="fi-FI" sz="1600" dirty="0">
                <a:solidFill>
                  <a:schemeClr val="bg1"/>
                </a:solidFill>
              </a:rPr>
              <a:t> market. </a:t>
            </a:r>
          </a:p>
        </p:txBody>
      </p:sp>
      <p:cxnSp>
        <p:nvCxnSpPr>
          <p:cNvPr id="9" name="Straight Connector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853" y="2186245"/>
            <a:ext cx="63562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6"/>
          <p:cNvSpPr/>
          <p:nvPr/>
        </p:nvSpPr>
        <p:spPr>
          <a:xfrm>
            <a:off x="1447413" y="2322295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solidFill>
                  <a:schemeClr val="bg1"/>
                </a:solidFill>
              </a:rPr>
              <a:t>Discrimination based upon gender is prohibited by law. </a:t>
            </a:r>
          </a:p>
        </p:txBody>
      </p:sp>
      <p:cxnSp>
        <p:nvCxnSpPr>
          <p:cNvPr id="11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853" y="2805637"/>
            <a:ext cx="63562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8"/>
          <p:cNvSpPr/>
          <p:nvPr/>
        </p:nvSpPr>
        <p:spPr>
          <a:xfrm>
            <a:off x="1447413" y="2950426"/>
            <a:ext cx="624073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solidFill>
                  <a:schemeClr val="bg1"/>
                </a:solidFill>
              </a:rPr>
              <a:t>All Finnish girls and boys study in mixed classrooms for at least </a:t>
            </a:r>
            <a:br>
              <a:rPr lang="en-US" altLang="fi-FI" sz="1600" dirty="0">
                <a:solidFill>
                  <a:schemeClr val="bg1"/>
                </a:solidFill>
              </a:rPr>
            </a:br>
            <a:r>
              <a:rPr lang="en-US" altLang="fi-FI" sz="1600" dirty="0">
                <a:solidFill>
                  <a:schemeClr val="bg1"/>
                </a:solidFill>
              </a:rPr>
              <a:t>9 years and receive free meals at school. </a:t>
            </a:r>
          </a:p>
        </p:txBody>
      </p:sp>
      <p:cxnSp>
        <p:nvCxnSpPr>
          <p:cNvPr id="13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588" y="3698701"/>
            <a:ext cx="635654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47812" y="1580908"/>
            <a:ext cx="63562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67481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>
          <a:xfrm>
            <a:off x="1547812" y="1130376"/>
            <a:ext cx="6400595" cy="4505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i-FI" sz="2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STRENGHTS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47812" y="1580908"/>
            <a:ext cx="63562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853" y="2458165"/>
            <a:ext cx="63562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5588" y="3378661"/>
            <a:ext cx="635654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8"/>
          <p:cNvSpPr/>
          <p:nvPr/>
        </p:nvSpPr>
        <p:spPr>
          <a:xfrm>
            <a:off x="1436076" y="1712191"/>
            <a:ext cx="624073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solidFill>
                  <a:schemeClr val="bg1"/>
                </a:solidFill>
              </a:rPr>
              <a:t>Child health clinics and other services that provide the best possible health and well-being for the whole family. </a:t>
            </a:r>
          </a:p>
        </p:txBody>
      </p:sp>
      <p:sp>
        <p:nvSpPr>
          <p:cNvPr id="18" name="Rectangle 18"/>
          <p:cNvSpPr/>
          <p:nvPr/>
        </p:nvSpPr>
        <p:spPr>
          <a:xfrm>
            <a:off x="1443292" y="2611131"/>
            <a:ext cx="624073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solidFill>
                  <a:schemeClr val="bg1"/>
                </a:solidFill>
              </a:rPr>
              <a:t>Finland is famous for its maternity package sent to every expectant mother or family. </a:t>
            </a:r>
          </a:p>
        </p:txBody>
      </p:sp>
    </p:spTree>
    <p:extLst>
      <p:ext uri="{BB962C8B-B14F-4D97-AF65-F5344CB8AC3E}">
        <p14:creationId xmlns:p14="http://schemas.microsoft.com/office/powerpoint/2010/main" val="64698244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Kuva 6" descr="A man is pushing a child in a stroller in a skate park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2630" y="4567900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pPr algn="r"/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Credit: Sakari Piippo</a:t>
            </a:r>
            <a:endParaRPr lang="fi-FI" kern="800" cap="none" spc="250" noProof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277914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1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678253" y="146045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>
            <a:spLocks noGrp="1"/>
          </p:cNvSpPr>
          <p:nvPr>
            <p:ph type="title" idx="4294967295"/>
          </p:nvPr>
        </p:nvSpPr>
        <p:spPr>
          <a:xfrm>
            <a:off x="1590669" y="1543595"/>
            <a:ext cx="6240734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PROMOTION OF THE RIGHTS OF WOMEN AND GIRLS IS ONE OF THE FOUR KEY PRIORITIES OF FINLAND’S NEW DEVELOPMENT POLICY.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2EA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82416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Kuva 6" descr="Two elderly women are smiling and hugging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2630" y="4567900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pPr algn="r"/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Credit: Riitta </a:t>
            </a:r>
            <a:r>
              <a:rPr lang="fi-FI" kern="800" cap="none" spc="250" dirty="0" err="1">
                <a:solidFill>
                  <a:srgbClr val="FFFFFF"/>
                </a:solidFill>
                <a:latin typeface="+mj-lt"/>
              </a:rPr>
              <a:t>Supperi</a:t>
            </a:r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 / Keksi /Team Finland</a:t>
            </a:r>
            <a:endParaRPr lang="fi-FI" kern="800" cap="none" spc="250" noProof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177760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>
          <a:xfrm>
            <a:off x="1547812" y="1130376"/>
            <a:ext cx="6400595" cy="4505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i-FI" sz="18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FACTS AND FIGURES </a:t>
            </a:r>
            <a:endParaRPr kumimoji="0" lang="en-US" sz="18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1438269" y="1688826"/>
            <a:ext cx="6240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solidFill>
                  <a:schemeClr val="bg1"/>
                </a:solidFill>
              </a:rPr>
              <a:t>All the highest political positions in Finland have been held </a:t>
            </a:r>
            <a:br>
              <a:rPr lang="en-US" altLang="fi-FI" sz="1600" dirty="0">
                <a:solidFill>
                  <a:schemeClr val="bg1"/>
                </a:solidFill>
              </a:rPr>
            </a:br>
            <a:r>
              <a:rPr lang="en-US" altLang="fi-FI" sz="1600" dirty="0">
                <a:solidFill>
                  <a:schemeClr val="bg1"/>
                </a:solidFill>
              </a:rPr>
              <a:t>by women:</a:t>
            </a:r>
          </a:p>
        </p:txBody>
      </p:sp>
      <p:sp>
        <p:nvSpPr>
          <p:cNvPr id="9" name="Rectangle 14"/>
          <p:cNvSpPr/>
          <p:nvPr/>
        </p:nvSpPr>
        <p:spPr>
          <a:xfrm>
            <a:off x="1892421" y="2310177"/>
            <a:ext cx="6240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fi-FI" sz="1600" dirty="0">
                <a:solidFill>
                  <a:schemeClr val="bg1"/>
                </a:solidFill>
              </a:rPr>
              <a:t>President of the Republic (2000)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fi-FI" sz="1600" dirty="0">
                <a:solidFill>
                  <a:schemeClr val="bg1"/>
                </a:solidFill>
              </a:rPr>
              <a:t>Prime Ministers (2003, 2010 and 2019)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fi-FI" sz="1600" dirty="0">
                <a:solidFill>
                  <a:schemeClr val="bg1"/>
                </a:solidFill>
              </a:rPr>
              <a:t>Minister of Finance (2011, 2019)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fi-FI" sz="1600" dirty="0">
                <a:solidFill>
                  <a:schemeClr val="bg1"/>
                </a:solidFill>
              </a:rPr>
              <a:t>Minister of Foreign Affairs (1995) 	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fi-FI" sz="1600" dirty="0">
                <a:solidFill>
                  <a:schemeClr val="bg1"/>
                </a:solidFill>
              </a:rPr>
              <a:t>Minister of </a:t>
            </a:r>
            <a:r>
              <a:rPr lang="en-US" altLang="fi-FI" sz="1600" dirty="0" err="1">
                <a:solidFill>
                  <a:schemeClr val="bg1"/>
                </a:solidFill>
              </a:rPr>
              <a:t>Defence</a:t>
            </a:r>
            <a:r>
              <a:rPr lang="en-US" altLang="fi-FI" sz="1600" dirty="0">
                <a:solidFill>
                  <a:schemeClr val="bg1"/>
                </a:solidFill>
              </a:rPr>
              <a:t> (1990)</a:t>
            </a:r>
          </a:p>
        </p:txBody>
      </p:sp>
    </p:spTree>
    <p:extLst>
      <p:ext uri="{BB962C8B-B14F-4D97-AF65-F5344CB8AC3E}">
        <p14:creationId xmlns:p14="http://schemas.microsoft.com/office/powerpoint/2010/main" val="23980431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inland -the digital hub of Northern Europe_FINLANDICA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Finland -the digital hub of Northern Europe_FINLANDICA</Template>
  <TotalTime>2508</TotalTime>
  <Words>600</Words>
  <Application>Microsoft Office PowerPoint</Application>
  <PresentationFormat>Näytössä katseltava esitys (16:9)</PresentationFormat>
  <Paragraphs>83</Paragraphs>
  <Slides>17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Finlandica</vt:lpstr>
      <vt:lpstr>Finlandica Web</vt:lpstr>
      <vt:lpstr>Finland -the digital hub of Northern Europe_FINLANDICA</vt:lpstr>
      <vt:lpstr>FINLAND                             – SOCIETY                  COMMITTED TO      GENDER EQUALITY </vt:lpstr>
      <vt:lpstr>THE SUCCESS OF FINLAND AS A COUNTRY IS TO A GREAT EXTENT LINKED WITH IMPROVEMENTS IN THE STATUS OF WOMEN AND  GENDER EQUALITY. </vt:lpstr>
      <vt:lpstr>HISTORY</vt:lpstr>
      <vt:lpstr>OUR STRENGHTS</vt:lpstr>
      <vt:lpstr>OUR STRENGHTS</vt:lpstr>
      <vt:lpstr>PowerPoint-esitys</vt:lpstr>
      <vt:lpstr>PROMOTION OF THE RIGHTS OF WOMEN AND GIRLS IS ONE OF THE FOUR KEY PRIORITIES OF FINLAND’S NEW DEVELOPMENT POLICY.</vt:lpstr>
      <vt:lpstr>PowerPoint-esitys</vt:lpstr>
      <vt:lpstr>FACTS AND FIGURES </vt:lpstr>
      <vt:lpstr>Facts and figures  POLITICAL</vt:lpstr>
      <vt:lpstr>Facts and figures  MUNICIPAL</vt:lpstr>
      <vt:lpstr>Facts and figures  BUSINESS</vt:lpstr>
      <vt:lpstr>FAMOUS FINNISH WOMEN </vt:lpstr>
      <vt:lpstr>FAMOUS FINNISH WOMEN </vt:lpstr>
      <vt:lpstr>LEARN MORE ABOUT EQUALITY IN FINLAND </vt:lpstr>
      <vt:lpstr>LEARN MORE ABOUT EQUALITY IN FINLAND</vt:lpstr>
      <vt:lpstr>PowerPoint-esitys</vt:lpstr>
    </vt:vector>
  </TitlesOfParts>
  <Manager>Hasan &amp; Partners</Manager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 A Society Commited to Gender Equality</dc:title>
  <dc:creator>vnkbrandm;Anni Hyvärinen</dc:creator>
  <cp:lastModifiedBy>Sanni Honkavaara</cp:lastModifiedBy>
  <cp:revision>126</cp:revision>
  <cp:lastPrinted>2016-03-07T13:26:53Z</cp:lastPrinted>
  <dcterms:created xsi:type="dcterms:W3CDTF">2015-10-23T09:45:44Z</dcterms:created>
  <dcterms:modified xsi:type="dcterms:W3CDTF">2021-03-10T10:35:26Z</dcterms:modified>
</cp:coreProperties>
</file>