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5" r:id="rId2"/>
    <p:sldId id="311" r:id="rId3"/>
    <p:sldId id="335" r:id="rId4"/>
    <p:sldId id="325" r:id="rId5"/>
    <p:sldId id="332" r:id="rId6"/>
    <p:sldId id="341" r:id="rId7"/>
    <p:sldId id="298" r:id="rId8"/>
    <p:sldId id="314" r:id="rId9"/>
    <p:sldId id="336" r:id="rId10"/>
    <p:sldId id="337" r:id="rId11"/>
    <p:sldId id="342" r:id="rId12"/>
    <p:sldId id="340" r:id="rId13"/>
    <p:sldId id="339" r:id="rId14"/>
    <p:sldId id="322" r:id="rId15"/>
    <p:sldId id="276" r:id="rId16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459" userDrawn="1">
          <p15:clr>
            <a:srgbClr val="A4A3A4"/>
          </p15:clr>
        </p15:guide>
        <p15:guide id="4" orient="horz" pos="531">
          <p15:clr>
            <a:srgbClr val="A4A3A4"/>
          </p15:clr>
        </p15:guide>
        <p15:guide id="8" pos="2880">
          <p15:clr>
            <a:srgbClr val="A4A3A4"/>
          </p15:clr>
        </p15:guide>
        <p15:guide id="10" pos="5488" userDrawn="1">
          <p15:clr>
            <a:srgbClr val="A4A3A4"/>
          </p15:clr>
        </p15:guide>
        <p15:guide id="11" pos="90" userDrawn="1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04">
          <p15:clr>
            <a:srgbClr val="A4A3A4"/>
          </p15:clr>
        </p15:guide>
        <p15:guide id="17" orient="horz" pos="2867" userDrawn="1">
          <p15:clr>
            <a:srgbClr val="A4A3A4"/>
          </p15:clr>
        </p15:guide>
        <p15:guide id="18" orient="horz" pos="1098" userDrawn="1">
          <p15:clr>
            <a:srgbClr val="A4A3A4"/>
          </p15:clr>
        </p15:guide>
        <p15:guide id="22" pos="288">
          <p15:clr>
            <a:srgbClr val="A4A3A4"/>
          </p15:clr>
        </p15:guide>
        <p15:guide id="23" pos="5630">
          <p15:clr>
            <a:srgbClr val="A4A3A4"/>
          </p15:clr>
        </p15:guide>
        <p15:guide id="24" pos="1043" userDrawn="1">
          <p15:clr>
            <a:srgbClr val="A4A3A4"/>
          </p15:clr>
        </p15:guide>
        <p15:guide id="25" pos="2336" userDrawn="1">
          <p15:clr>
            <a:srgbClr val="A4A3A4"/>
          </p15:clr>
        </p15:guide>
        <p15:guide id="26" pos="3765" userDrawn="1">
          <p15:clr>
            <a:srgbClr val="A4A3A4"/>
          </p15:clr>
        </p15:guide>
        <p15:guide id="27" pos="4830" userDrawn="1">
          <p15:clr>
            <a:srgbClr val="A4A3A4"/>
          </p15:clr>
        </p15:guide>
        <p15:guide id="28" pos="1701" userDrawn="1">
          <p15:clr>
            <a:srgbClr val="A4A3A4"/>
          </p15:clr>
        </p15:guide>
        <p15:guide id="29" orient="horz" pos="1325" userDrawn="1">
          <p15:clr>
            <a:srgbClr val="A4A3A4"/>
          </p15:clr>
        </p15:guide>
        <p15:guide id="31" orient="horz" pos="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jo Hellm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54" autoAdjust="0"/>
    <p:restoredTop sz="94846"/>
  </p:normalViewPr>
  <p:slideViewPr>
    <p:cSldViewPr snapToGrid="0" showGuides="1">
      <p:cViewPr varScale="1">
        <p:scale>
          <a:sx n="88" d="100"/>
          <a:sy n="88" d="100"/>
        </p:scale>
        <p:origin x="360" y="64"/>
      </p:cViewPr>
      <p:guideLst>
        <p:guide orient="horz" pos="1620"/>
        <p:guide orient="horz" pos="305"/>
        <p:guide orient="horz" pos="2459"/>
        <p:guide orient="horz" pos="531"/>
        <p:guide pos="2880"/>
        <p:guide pos="5488"/>
        <p:guide pos="90"/>
        <p:guide pos="1973"/>
        <p:guide pos="3787"/>
        <p:guide pos="4604"/>
        <p:guide orient="horz" pos="2867"/>
        <p:guide orient="horz" pos="1098"/>
        <p:guide pos="288"/>
        <p:guide pos="5630"/>
        <p:guide pos="1043"/>
        <p:guide pos="2336"/>
        <p:guide pos="3765"/>
        <p:guide pos="4830"/>
        <p:guide pos="1701"/>
        <p:guide orient="horz" pos="1325"/>
        <p:guide orient="horz" pos="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pPr/>
              <a:t>12.10.2020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12.10.2020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24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21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491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7634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474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pPr/>
              <a:t>12.10.2020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16083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9FD55B-118D-43A4-8BE3-2671986A2DE9}" type="datetime1">
              <a:rPr lang="fi-FI" smtClean="0"/>
              <a:pPr/>
              <a:t>12.10.2020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4949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4840-EC16-4AD9-9E63-131000EF363A}" type="datetime1">
              <a:rPr lang="fi-FI" smtClean="0"/>
              <a:pPr/>
              <a:t>12.10.2020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908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4C7-DC30-4D72-AD15-09A0FAF8FEF6}" type="datetime1">
              <a:rPr lang="fi-FI" smtClean="0"/>
              <a:pPr/>
              <a:t>12.10.2020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6547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77A8-F06A-4763-B466-13C38868FF98}" type="datetime1">
              <a:rPr lang="fi-FI" smtClean="0"/>
              <a:pPr/>
              <a:t>12.10.2020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176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A44B-B7C7-4272-B6C4-3F79201367F0}" type="datetime1">
              <a:rPr lang="fi-FI" smtClean="0"/>
              <a:pPr/>
              <a:t>12.10.2020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942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64EC-1F92-439C-A334-93E67D933082}" type="datetime1">
              <a:rPr lang="fi-FI" smtClean="0"/>
              <a:pPr/>
              <a:t>12.10.2020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714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9C0-9DF1-4F96-B925-6ED2D784ABD9}" type="datetime1">
              <a:rPr lang="fi-FI" smtClean="0"/>
              <a:pPr/>
              <a:t>12.10.2020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7061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12.10.2020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90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9E4EB1-FA89-4A39-96C3-37483AE5CEE2}" type="datetime1">
              <a:rPr lang="fi-FI" smtClean="0"/>
              <a:pPr/>
              <a:t>12.10.2020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953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B58426-5F65-40EC-9872-4F186B4238D1}" type="datetime1">
              <a:rPr lang="fi-FI" smtClean="0"/>
              <a:pPr/>
              <a:t>12.10.2020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034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pPr/>
              <a:t>12.10.2020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376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pPr/>
              <a:t>12.10.2020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3235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pPr/>
              <a:t>12.10.2020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607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F6A-88FE-4829-AABE-A8D19FDDA656}" type="datetime1">
              <a:rPr lang="fi-FI" smtClean="0"/>
              <a:pPr/>
              <a:t>12.10.2020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87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4A870-5DDB-45A8-A254-49DFCA16BCAA}" type="datetime1">
              <a:rPr lang="fi-FI" smtClean="0"/>
              <a:pPr/>
              <a:t>12.10.2020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06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pPr/>
              <a:t>12.10.2020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59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0" r:id="rId3"/>
    <p:sldLayoutId id="2147483663" r:id="rId4"/>
    <p:sldLayoutId id="2147483650" r:id="rId5"/>
    <p:sldLayoutId id="2147483662" r:id="rId6"/>
    <p:sldLayoutId id="2147483656" r:id="rId7"/>
    <p:sldLayoutId id="2147483651" r:id="rId8"/>
    <p:sldLayoutId id="2147483661" r:id="rId9"/>
    <p:sldLayoutId id="2147483664" r:id="rId10"/>
    <p:sldLayoutId id="2147483652" r:id="rId11"/>
    <p:sldLayoutId id="2147483653" r:id="rId12"/>
    <p:sldLayoutId id="2147483659" r:id="rId13"/>
    <p:sldLayoutId id="2147483654" r:id="rId14"/>
    <p:sldLayoutId id="2147483658" r:id="rId15"/>
    <p:sldLayoutId id="2147483655" r:id="rId16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nishwaterforum.fi/wp/en/our-members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nishwaterforum.fi/e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ave that has water on the right and a walking platform on the left. 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9" name="Rectangle 8"/>
          <p:cNvSpPr/>
          <p:nvPr/>
        </p:nvSpPr>
        <p:spPr>
          <a:xfrm>
            <a:off x="402621" y="1289304"/>
            <a:ext cx="8439627" cy="25694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indent="-169200" algn="r">
              <a:lnSpc>
                <a:spcPct val="80000"/>
              </a:lnSpc>
            </a:pPr>
            <a:r>
              <a:rPr lang="en-US" sz="6400" spc="-300" dirty="0">
                <a:solidFill>
                  <a:schemeClr val="bg1"/>
                </a:solidFill>
                <a:latin typeface="+mj-lt"/>
              </a:rPr>
              <a:t>FINLAND’S</a:t>
            </a:r>
            <a:br>
              <a:rPr lang="en-US" sz="6400" spc="-300" dirty="0">
                <a:solidFill>
                  <a:schemeClr val="bg1"/>
                </a:solidFill>
                <a:latin typeface="+mj-lt"/>
              </a:rPr>
            </a:br>
            <a:r>
              <a:rPr lang="en-US" sz="6400" b="1" spc="-300" dirty="0">
                <a:solidFill>
                  <a:schemeClr val="bg1"/>
                </a:solidFill>
                <a:latin typeface="+mj-lt"/>
              </a:rPr>
              <a:t>WATER EXPERTISE</a:t>
            </a:r>
          </a:p>
          <a:p>
            <a:pPr indent="-169200" algn="r">
              <a:lnSpc>
                <a:spcPct val="80000"/>
              </a:lnSpc>
            </a:pPr>
            <a:r>
              <a:rPr lang="en-US" sz="6400" b="1" spc="-300" dirty="0">
                <a:solidFill>
                  <a:schemeClr val="bg1"/>
                </a:solidFill>
                <a:latin typeface="+mj-lt"/>
                <a:ea typeface="Finlandica" charset="0"/>
                <a:cs typeface="Finlandica" charset="0"/>
              </a:rPr>
              <a:t>IS WORLD CLASS</a:t>
            </a:r>
          </a:p>
        </p:txBody>
      </p:sp>
      <p:sp>
        <p:nvSpPr>
          <p:cNvPr id="6" name="Freeform 7"/>
          <p:cNvSpPr>
            <a:spLocks noEditPoints="1"/>
          </p:cNvSpPr>
          <p:nvPr/>
        </p:nvSpPr>
        <p:spPr bwMode="auto">
          <a:xfrm>
            <a:off x="468313" y="490631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1"/>
          <p:cNvSpPr>
            <a:spLocks noChangeAspect="1" noEditPoints="1"/>
          </p:cNvSpPr>
          <p:nvPr/>
        </p:nvSpPr>
        <p:spPr bwMode="auto">
          <a:xfrm>
            <a:off x="7982988" y="490631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40880" y="4727448"/>
            <a:ext cx="1920038" cy="2032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pPr algn="r"/>
            <a:r>
              <a:rPr lang="fi-FI" kern="800" cap="none" dirty="0">
                <a:solidFill>
                  <a:schemeClr val="bg1"/>
                </a:solidFill>
                <a:latin typeface="+mj-lt"/>
              </a:rPr>
              <a:t>Photo: HSY </a:t>
            </a:r>
            <a:endParaRPr lang="fi-FI" kern="800" cap="none" noProof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647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1" name="Straight Connector 6"/>
          <p:cNvCxnSpPr/>
          <p:nvPr/>
        </p:nvCxnSpPr>
        <p:spPr>
          <a:xfrm>
            <a:off x="1650821" y="1487882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/>
          <p:nvPr/>
        </p:nvSpPr>
        <p:spPr>
          <a:xfrm>
            <a:off x="1563237" y="1713267"/>
            <a:ext cx="6240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/>
              <a:t>Finland is noted for its good regulation and operation, </a:t>
            </a:r>
            <a:br>
              <a:rPr lang="en-US" altLang="en-US" sz="1600" dirty="0"/>
            </a:br>
            <a:r>
              <a:rPr lang="en-US" altLang="en-US" sz="1600" dirty="0"/>
              <a:t>as well as robust and reliable technology.</a:t>
            </a:r>
            <a:endParaRPr lang="en-GB" sz="1600" b="1" dirty="0">
              <a:solidFill>
                <a:srgbClr val="002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7586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16327" y="771550"/>
            <a:ext cx="6696595" cy="649287"/>
          </a:xfrm>
        </p:spPr>
        <p:txBody>
          <a:bodyPr/>
          <a:lstStyle/>
          <a:p>
            <a:r>
              <a:rPr lang="en-US" sz="1800" dirty="0"/>
              <a:t>Facts and figures</a:t>
            </a:r>
          </a:p>
        </p:txBody>
      </p:sp>
      <p:sp>
        <p:nvSpPr>
          <p:cNvPr id="7" name="Rectangle 3"/>
          <p:cNvSpPr/>
          <p:nvPr/>
        </p:nvSpPr>
        <p:spPr>
          <a:xfrm>
            <a:off x="1408883" y="1811938"/>
            <a:ext cx="27859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Finlandica"/>
                <a:cs typeface="Finlandica"/>
              </a:rPr>
              <a:t>5bil€</a:t>
            </a:r>
          </a:p>
        </p:txBody>
      </p:sp>
      <p:sp>
        <p:nvSpPr>
          <p:cNvPr id="8" name="Rectangle 4"/>
          <p:cNvSpPr/>
          <p:nvPr/>
        </p:nvSpPr>
        <p:spPr>
          <a:xfrm>
            <a:off x="1431807" y="2987041"/>
            <a:ext cx="26552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Finnish companies in the water sector currently have a turnover of around 5 billion euros a year, which is about one-fifth of Finnish </a:t>
            </a:r>
            <a:r>
              <a:rPr lang="en-US" sz="1400" dirty="0" err="1"/>
              <a:t>cleantech</a:t>
            </a:r>
            <a:r>
              <a:rPr lang="en-US" sz="1400" dirty="0"/>
              <a:t> total sales.</a:t>
            </a:r>
          </a:p>
        </p:txBody>
      </p:sp>
      <p:sp>
        <p:nvSpPr>
          <p:cNvPr id="9" name="Rectangle 7"/>
          <p:cNvSpPr/>
          <p:nvPr/>
        </p:nvSpPr>
        <p:spPr>
          <a:xfrm>
            <a:off x="4480096" y="2987041"/>
            <a:ext cx="278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The annual growth is 5–10 per cent and the water sector employs 6,000–10,000 people.</a:t>
            </a:r>
          </a:p>
        </p:txBody>
      </p:sp>
      <p:sp>
        <p:nvSpPr>
          <p:cNvPr id="10" name="Rectangle 8"/>
          <p:cNvSpPr/>
          <p:nvPr/>
        </p:nvSpPr>
        <p:spPr>
          <a:xfrm>
            <a:off x="4464033" y="1820293"/>
            <a:ext cx="28642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>
                <a:latin typeface="Finlandica"/>
                <a:cs typeface="Finlandica"/>
              </a:rPr>
              <a:t>5-10%</a:t>
            </a:r>
            <a:endParaRPr lang="en-US" sz="6600" b="1" dirty="0">
              <a:latin typeface="Finlandica"/>
              <a:cs typeface="Finlandica"/>
            </a:endParaRPr>
          </a:p>
        </p:txBody>
      </p:sp>
      <p:cxnSp>
        <p:nvCxnSpPr>
          <p:cNvPr id="12" name="Straight Connector 9"/>
          <p:cNvCxnSpPr/>
          <p:nvPr/>
        </p:nvCxnSpPr>
        <p:spPr>
          <a:xfrm>
            <a:off x="1515358" y="2893625"/>
            <a:ext cx="242549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1"/>
          <p:cNvCxnSpPr/>
          <p:nvPr/>
        </p:nvCxnSpPr>
        <p:spPr>
          <a:xfrm>
            <a:off x="4572000" y="2893625"/>
            <a:ext cx="250151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14911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Kuva 6" descr="A factory hall that has a pool of water in the middle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29790" y="4823932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pPr algn="r"/>
            <a:r>
              <a:rPr lang="fi-FI" kern="800" cap="none" spc="250" dirty="0">
                <a:solidFill>
                  <a:srgbClr val="FFFFFF"/>
                </a:solidFill>
                <a:latin typeface="+mj-lt"/>
              </a:rPr>
              <a:t>Photo: HSY</a:t>
            </a:r>
            <a:endParaRPr lang="fi-FI" kern="800" cap="none" spc="250" noProof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379016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28685" y="1474668"/>
            <a:ext cx="5459830" cy="450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FINNISH COMPANIES IN THE WATER SECTOR</a:t>
            </a:r>
          </a:p>
        </p:txBody>
      </p:sp>
      <p:sp>
        <p:nvSpPr>
          <p:cNvPr id="8" name="Rectangle 14"/>
          <p:cNvSpPr/>
          <p:nvPr/>
        </p:nvSpPr>
        <p:spPr>
          <a:xfrm>
            <a:off x="1313542" y="2354263"/>
            <a:ext cx="6891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chemeClr val="bg1"/>
                </a:solidFill>
                <a:effectLst/>
                <a:latin typeface="Finlandica Web"/>
              </a:rPr>
              <a:t>Finnish water expertise covers all aspects of water from research and education to technology, consulting, monitoring and contracting. You can find a detailed list of Finnish water actors at: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Finlandica Web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http://www.finnishwaterforum</a:t>
            </a:r>
            <a:r>
              <a:rPr lang="en-US" sz="1600" b="0" i="0" dirty="0">
                <a:solidFill>
                  <a:srgbClr val="002EA2"/>
                </a:solidFill>
                <a:effectLst/>
                <a:latin typeface="Finlandica Web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.fi/wp/en/our-members/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17"/>
          <p:cNvCxnSpPr/>
          <p:nvPr/>
        </p:nvCxnSpPr>
        <p:spPr>
          <a:xfrm>
            <a:off x="1393730" y="1946668"/>
            <a:ext cx="635654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28624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47812" y="1397535"/>
            <a:ext cx="6400595" cy="450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42408" y="1499326"/>
            <a:ext cx="6696595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chemeClr val="tx1"/>
                </a:solidFill>
              </a:rPr>
              <a:t>LEARN MORE ABOUT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FINLAND’S WATER EXPERTISE</a:t>
            </a:r>
          </a:p>
        </p:txBody>
      </p:sp>
      <p:sp>
        <p:nvSpPr>
          <p:cNvPr id="9" name="Rectangle 7"/>
          <p:cNvSpPr/>
          <p:nvPr/>
        </p:nvSpPr>
        <p:spPr>
          <a:xfrm>
            <a:off x="1590669" y="2375041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>
                <a:hlinkClick r:id="rId3"/>
              </a:rPr>
              <a:t>http://</a:t>
            </a:r>
            <a:r>
              <a:rPr lang="en-US" altLang="en-US" sz="1600" dirty="0" err="1">
                <a:hlinkClick r:id="rId3"/>
              </a:rPr>
              <a:t>www.finnishwaterforum.fi</a:t>
            </a:r>
            <a:r>
              <a:rPr lang="en-US" altLang="en-US" sz="1600" dirty="0">
                <a:hlinkClick r:id="rId3"/>
              </a:rPr>
              <a:t>/</a:t>
            </a:r>
            <a:r>
              <a:rPr lang="en-US" altLang="en-US" sz="1600" dirty="0" err="1">
                <a:hlinkClick r:id="rId3"/>
              </a:rPr>
              <a:t>en</a:t>
            </a:r>
            <a:r>
              <a:rPr lang="en-US" altLang="en-US" sz="1600" dirty="0">
                <a:hlinkClick r:id="rId3"/>
              </a:rPr>
              <a:t>/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4007433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6081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1" name="Straight Connector 6"/>
          <p:cNvCxnSpPr/>
          <p:nvPr/>
        </p:nvCxnSpPr>
        <p:spPr>
          <a:xfrm>
            <a:off x="1650821" y="1487882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/>
          <p:nvPr/>
        </p:nvSpPr>
        <p:spPr>
          <a:xfrm>
            <a:off x="1607029" y="1829381"/>
            <a:ext cx="6240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/>
              <a:t>The water supply system in Finland is robust, reliable and cost-effective. it functions 24 hours a day, 7 days a week even when there is a power cut.</a:t>
            </a:r>
            <a:endParaRPr lang="en-GB" sz="1600" b="1" dirty="0">
              <a:solidFill>
                <a:srgbClr val="002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9867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Kuva 6" descr="a woman is filling a glass with water from a tap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8"/>
          <p:cNvSpPr/>
          <p:nvPr/>
        </p:nvSpPr>
        <p:spPr>
          <a:xfrm>
            <a:off x="654245" y="1027903"/>
            <a:ext cx="4370546" cy="36314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indent="-169200">
              <a:lnSpc>
                <a:spcPct val="80000"/>
              </a:lnSpc>
            </a:pPr>
            <a:r>
              <a:rPr lang="fi-FI" sz="5400" b="1" dirty="0"/>
              <a:t>RICH IN </a:t>
            </a:r>
            <a:br>
              <a:rPr lang="fi-FI" sz="5400" b="1" dirty="0"/>
            </a:br>
            <a:r>
              <a:rPr lang="fi-FI" sz="5400" b="1" dirty="0"/>
              <a:t>WATER, </a:t>
            </a:r>
            <a:br>
              <a:rPr lang="fi-FI" sz="5400" b="1" dirty="0"/>
            </a:br>
            <a:r>
              <a:rPr lang="fi-FI" sz="5400" b="1" dirty="0"/>
              <a:t>SMART </a:t>
            </a:r>
            <a:br>
              <a:rPr lang="fi-FI" sz="5400" b="1" dirty="0"/>
            </a:br>
            <a:r>
              <a:rPr lang="fi-FI" sz="5400" b="1" dirty="0"/>
              <a:t>IN WATER KNOWLEDGE</a:t>
            </a:r>
            <a:endParaRPr lang="en-US" sz="5400" b="1" spc="-300" dirty="0">
              <a:latin typeface="+mj-lt"/>
              <a:ea typeface="Finlandica" charset="0"/>
              <a:cs typeface="Finlandica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839518" y="487879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pPr algn="r"/>
            <a:r>
              <a:rPr lang="fi-FI" kern="800" cap="none" spc="250" dirty="0">
                <a:solidFill>
                  <a:schemeClr val="tx2"/>
                </a:solidFill>
                <a:latin typeface="+mj-lt"/>
              </a:rPr>
              <a:t>Photo: HSY / Jenni-</a:t>
            </a:r>
            <a:r>
              <a:rPr lang="fi-FI" kern="800" cap="none" spc="250" dirty="0" err="1">
                <a:solidFill>
                  <a:schemeClr val="tx2"/>
                </a:solidFill>
                <a:latin typeface="+mj-lt"/>
              </a:rPr>
              <a:t>Justiina</a:t>
            </a:r>
            <a:r>
              <a:rPr lang="fi-FI" kern="800" cap="none" spc="250" dirty="0">
                <a:solidFill>
                  <a:schemeClr val="tx2"/>
                </a:solidFill>
                <a:latin typeface="+mj-lt"/>
              </a:rPr>
              <a:t> Niemi</a:t>
            </a:r>
            <a:endParaRPr lang="fi-FI" kern="800" cap="none" spc="250" noProof="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99433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1566283" y="1661394"/>
            <a:ext cx="6635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chemeClr val="bg1"/>
                </a:solidFill>
              </a:rPr>
              <a:t>You can swim and fish in any of the 647 rivers and 187,888 lakes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9" name="Straight Connector 15"/>
          <p:cNvCxnSpPr/>
          <p:nvPr/>
        </p:nvCxnSpPr>
        <p:spPr>
          <a:xfrm>
            <a:off x="1644725" y="2140525"/>
            <a:ext cx="63562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6"/>
          <p:cNvSpPr/>
          <p:nvPr/>
        </p:nvSpPr>
        <p:spPr>
          <a:xfrm>
            <a:off x="1566285" y="2267431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chemeClr val="bg1"/>
                </a:solidFill>
              </a:rPr>
              <a:t>You can drink water directly from the tap anywhere</a:t>
            </a:r>
            <a:r>
              <a:rPr lang="en-US" altLang="fi-FI" sz="1600" dirty="0">
                <a:solidFill>
                  <a:schemeClr val="bg1"/>
                </a:solidFill>
              </a:rPr>
              <a:t>.</a:t>
            </a:r>
            <a:endParaRPr lang="en-GB" sz="16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7"/>
          <p:cNvCxnSpPr/>
          <p:nvPr/>
        </p:nvCxnSpPr>
        <p:spPr>
          <a:xfrm>
            <a:off x="1644725" y="2741629"/>
            <a:ext cx="63562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8"/>
          <p:cNvSpPr/>
          <p:nvPr/>
        </p:nvSpPr>
        <p:spPr>
          <a:xfrm>
            <a:off x="1566285" y="2886418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chemeClr val="bg1"/>
                </a:solidFill>
              </a:rPr>
              <a:t>All of Finland has access to improved water sources and sanitation</a:t>
            </a:r>
            <a:r>
              <a:rPr lang="en-US" altLang="fi-FI" sz="1600" dirty="0">
                <a:solidFill>
                  <a:schemeClr val="bg1"/>
                </a:solidFill>
              </a:rPr>
              <a:t>.</a:t>
            </a:r>
            <a:endParaRPr lang="en-GB" sz="16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7"/>
          <p:cNvCxnSpPr/>
          <p:nvPr/>
        </p:nvCxnSpPr>
        <p:spPr>
          <a:xfrm>
            <a:off x="1644460" y="3360373"/>
            <a:ext cx="635654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5"/>
          <p:cNvCxnSpPr/>
          <p:nvPr/>
        </p:nvCxnSpPr>
        <p:spPr>
          <a:xfrm>
            <a:off x="1666684" y="1489468"/>
            <a:ext cx="63562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67481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11" name="Straight Connector 6"/>
          <p:cNvCxnSpPr/>
          <p:nvPr/>
        </p:nvCxnSpPr>
        <p:spPr>
          <a:xfrm>
            <a:off x="1650821" y="1487882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/>
          <p:nvPr/>
        </p:nvSpPr>
        <p:spPr>
          <a:xfrm>
            <a:off x="1607029" y="1829381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/>
              <a:t>Finland’s water sector always ranks high in international comparisons.</a:t>
            </a:r>
            <a:endParaRPr lang="en-GB" sz="1600" b="1" dirty="0">
              <a:solidFill>
                <a:srgbClr val="002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5016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11" name="Straight Connector 6"/>
          <p:cNvCxnSpPr/>
          <p:nvPr/>
        </p:nvCxnSpPr>
        <p:spPr>
          <a:xfrm>
            <a:off x="1650821" y="2045984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/>
          <p:nvPr/>
        </p:nvSpPr>
        <p:spPr>
          <a:xfrm>
            <a:off x="1563237" y="1483106"/>
            <a:ext cx="61043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/>
              <a:t>Since the early 1900’s the responsibility of water supply is shared. </a:t>
            </a:r>
          </a:p>
          <a:p>
            <a:endParaRPr lang="fi-FI" altLang="en-US" sz="1600" dirty="0"/>
          </a:p>
          <a:p>
            <a:endParaRPr lang="fi-FI" altLang="en-US" sz="1600" dirty="0"/>
          </a:p>
          <a:p>
            <a:r>
              <a:rPr lang="en-US" altLang="en-US" sz="1600" dirty="0"/>
              <a:t>It has been developed by cooperation between a variety of private and municipal organizations.</a:t>
            </a:r>
          </a:p>
        </p:txBody>
      </p:sp>
    </p:spTree>
    <p:extLst>
      <p:ext uri="{BB962C8B-B14F-4D97-AF65-F5344CB8AC3E}">
        <p14:creationId xmlns:p14="http://schemas.microsoft.com/office/powerpoint/2010/main" val="128772764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Kuva 6" descr="A man is looking at jars filled with water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84070" y="4823932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pPr algn="r"/>
            <a:r>
              <a:rPr lang="fi-FI" kern="800" cap="none" dirty="0">
                <a:solidFill>
                  <a:schemeClr val="tx2"/>
                </a:solidFill>
                <a:latin typeface="+mj-lt"/>
              </a:rPr>
              <a:t>Photo: Riitta </a:t>
            </a:r>
            <a:r>
              <a:rPr lang="fi-FI" kern="800" cap="none" dirty="0" err="1">
                <a:solidFill>
                  <a:schemeClr val="tx2"/>
                </a:solidFill>
                <a:latin typeface="+mj-lt"/>
              </a:rPr>
              <a:t>Supperi</a:t>
            </a:r>
            <a:r>
              <a:rPr lang="fi-FI" kern="800" cap="none" dirty="0">
                <a:solidFill>
                  <a:schemeClr val="tx2"/>
                </a:solidFill>
                <a:latin typeface="+mj-lt"/>
              </a:rPr>
              <a:t> / Keksi / Team Finland</a:t>
            </a:r>
            <a:endParaRPr lang="fi-FI" kern="800" cap="none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3785616" y="304038"/>
            <a:ext cx="5015866" cy="25306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indent="-169200" algn="r">
              <a:lnSpc>
                <a:spcPct val="80000"/>
              </a:lnSpc>
            </a:pPr>
            <a:r>
              <a:rPr lang="en-US" sz="6000" spc="-300" dirty="0">
                <a:solidFill>
                  <a:schemeClr val="bg1"/>
                </a:solidFill>
                <a:latin typeface="+mj-lt"/>
              </a:rPr>
              <a:t>STRENGTH OF </a:t>
            </a:r>
            <a:br>
              <a:rPr lang="en-US" sz="6000" spc="-300" dirty="0">
                <a:solidFill>
                  <a:schemeClr val="bg1"/>
                </a:solidFill>
                <a:latin typeface="+mj-lt"/>
              </a:rPr>
            </a:br>
            <a:r>
              <a:rPr lang="en-US" sz="6000" spc="-300" dirty="0">
                <a:solidFill>
                  <a:schemeClr val="bg1"/>
                </a:solidFill>
                <a:latin typeface="+mj-lt"/>
              </a:rPr>
              <a:t>THE FINNISH </a:t>
            </a:r>
            <a:br>
              <a:rPr lang="en-US" sz="6000" spc="-300" dirty="0">
                <a:latin typeface="+mj-lt"/>
              </a:rPr>
            </a:br>
            <a:r>
              <a:rPr lang="en-US" sz="6000" spc="-300" dirty="0">
                <a:latin typeface="+mj-lt"/>
              </a:rPr>
              <a:t>WATER SECTOR</a:t>
            </a:r>
            <a:endParaRPr lang="en-US" sz="6000" b="1" spc="-300" dirty="0">
              <a:latin typeface="+mj-lt"/>
              <a:ea typeface="Finlandica" charset="0"/>
              <a:cs typeface="Finland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7914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Rectangle 7"/>
          <p:cNvSpPr/>
          <p:nvPr/>
        </p:nvSpPr>
        <p:spPr>
          <a:xfrm>
            <a:off x="1590669" y="1753907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Versatile and international water know-how, world-class excellence.</a:t>
            </a:r>
            <a:endParaRPr lang="en-GB" sz="1600" b="1" dirty="0">
              <a:solidFill>
                <a:srgbClr val="002EA2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1590669" y="2243731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Appropriate sector legislation and effective administration.</a:t>
            </a:r>
            <a:endParaRPr lang="en-GB" sz="1600" b="1" dirty="0">
              <a:solidFill>
                <a:srgbClr val="002EA2"/>
              </a:solidFill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1590669" y="2768771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Good cooperation with other sectors and NGOs.</a:t>
            </a:r>
            <a:endParaRPr lang="en-GB" sz="1600" b="1" dirty="0">
              <a:solidFill>
                <a:srgbClr val="002EA2"/>
              </a:solidFill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1590669" y="3293811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Long tradition of consumer initiative.</a:t>
            </a:r>
            <a:endParaRPr lang="en-GB" sz="1600" b="1" dirty="0">
              <a:solidFill>
                <a:srgbClr val="002EA2"/>
              </a:solidFill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1595956" y="1226447"/>
            <a:ext cx="6560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STRENGHT OF THE FINNISH WATER SECTOR</a:t>
            </a:r>
            <a:endParaRPr lang="en-GB" b="1" dirty="0">
              <a:solidFill>
                <a:srgbClr val="002EA2"/>
              </a:solidFill>
            </a:endParaRPr>
          </a:p>
        </p:txBody>
      </p:sp>
      <p:cxnSp>
        <p:nvCxnSpPr>
          <p:cNvPr id="8" name="Straight Connector 6"/>
          <p:cNvCxnSpPr/>
          <p:nvPr/>
        </p:nvCxnSpPr>
        <p:spPr>
          <a:xfrm>
            <a:off x="1678253" y="2174000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6"/>
          <p:cNvCxnSpPr/>
          <p:nvPr/>
        </p:nvCxnSpPr>
        <p:spPr>
          <a:xfrm>
            <a:off x="1678253" y="2686064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6"/>
          <p:cNvCxnSpPr/>
          <p:nvPr/>
        </p:nvCxnSpPr>
        <p:spPr>
          <a:xfrm>
            <a:off x="1678253" y="3207272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82416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Kuva 3" descr="A chart that says Quality water is influenced by regulation, legislation, administration, education, users, maintenance and management, planning and implementation, technology and research. ">
            <a:extLst>
              <a:ext uri="{FF2B5EF4-FFF2-40B4-BE49-F238E27FC236}">
                <a16:creationId xmlns:a16="http://schemas.microsoft.com/office/drawing/2014/main" id="{4FC92059-6F3F-4EEF-ACAA-0773F0CEF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18" y="0"/>
            <a:ext cx="58383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4176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Finland -the digital hub of Northern Europe_FINLANDICA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Finland -the digital hub of Northern Europe_FINLANDICA</Template>
  <TotalTime>1458</TotalTime>
  <Words>346</Words>
  <Application>Microsoft Office PowerPoint</Application>
  <PresentationFormat>Näytössä katseltava esitys (16:9)</PresentationFormat>
  <Paragraphs>50</Paragraphs>
  <Slides>15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Finlandica</vt:lpstr>
      <vt:lpstr>Finlandica Web</vt:lpstr>
      <vt:lpstr>Finland -the digital hub of Northern Europe_FINLANDICA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Facts and figures</vt:lpstr>
      <vt:lpstr>PowerPoint-esitys</vt:lpstr>
      <vt:lpstr>PowerPoint-esitys</vt:lpstr>
      <vt:lpstr>PowerPoint-esitys</vt:lpstr>
      <vt:lpstr>PowerPoint-esitys</vt:lpstr>
    </vt:vector>
  </TitlesOfParts>
  <Manager>Hasan &amp; Partners</Manager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vnkbrandm</dc:creator>
  <cp:lastModifiedBy>Sanni Honkavaara</cp:lastModifiedBy>
  <cp:revision>159</cp:revision>
  <cp:lastPrinted>2016-03-07T13:26:53Z</cp:lastPrinted>
  <dcterms:created xsi:type="dcterms:W3CDTF">2015-10-23T09:45:44Z</dcterms:created>
  <dcterms:modified xsi:type="dcterms:W3CDTF">2020-10-12T15:36:32Z</dcterms:modified>
</cp:coreProperties>
</file>