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05" r:id="rId2"/>
    <p:sldId id="311" r:id="rId3"/>
    <p:sldId id="335" r:id="rId4"/>
    <p:sldId id="325" r:id="rId5"/>
    <p:sldId id="332" r:id="rId6"/>
    <p:sldId id="341" r:id="rId7"/>
    <p:sldId id="298" r:id="rId8"/>
    <p:sldId id="314" r:id="rId9"/>
    <p:sldId id="336" r:id="rId10"/>
    <p:sldId id="337" r:id="rId11"/>
    <p:sldId id="342" r:id="rId12"/>
    <p:sldId id="340" r:id="rId13"/>
    <p:sldId id="338" r:id="rId14"/>
    <p:sldId id="339" r:id="rId15"/>
    <p:sldId id="322" r:id="rId16"/>
    <p:sldId id="276" r:id="rId17"/>
  </p:sldIdLst>
  <p:sldSz cx="9144000" cy="5143500" type="screen16x9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305">
          <p15:clr>
            <a:srgbClr val="A4A3A4"/>
          </p15:clr>
        </p15:guide>
        <p15:guide id="3" orient="horz" pos="2459" userDrawn="1">
          <p15:clr>
            <a:srgbClr val="A4A3A4"/>
          </p15:clr>
        </p15:guide>
        <p15:guide id="4" orient="horz" pos="531">
          <p15:clr>
            <a:srgbClr val="A4A3A4"/>
          </p15:clr>
        </p15:guide>
        <p15:guide id="8" pos="2880">
          <p15:clr>
            <a:srgbClr val="A4A3A4"/>
          </p15:clr>
        </p15:guide>
        <p15:guide id="10" pos="5488" userDrawn="1">
          <p15:clr>
            <a:srgbClr val="A4A3A4"/>
          </p15:clr>
        </p15:guide>
        <p15:guide id="11" pos="90" userDrawn="1">
          <p15:clr>
            <a:srgbClr val="A4A3A4"/>
          </p15:clr>
        </p15:guide>
        <p15:guide id="12" pos="1973">
          <p15:clr>
            <a:srgbClr val="A4A3A4"/>
          </p15:clr>
        </p15:guide>
        <p15:guide id="13" pos="3787">
          <p15:clr>
            <a:srgbClr val="A4A3A4"/>
          </p15:clr>
        </p15:guide>
        <p15:guide id="14" pos="4604">
          <p15:clr>
            <a:srgbClr val="A4A3A4"/>
          </p15:clr>
        </p15:guide>
        <p15:guide id="17" orient="horz" pos="2867" userDrawn="1">
          <p15:clr>
            <a:srgbClr val="A4A3A4"/>
          </p15:clr>
        </p15:guide>
        <p15:guide id="18" orient="horz" pos="1098" userDrawn="1">
          <p15:clr>
            <a:srgbClr val="A4A3A4"/>
          </p15:clr>
        </p15:guide>
        <p15:guide id="22" pos="288">
          <p15:clr>
            <a:srgbClr val="A4A3A4"/>
          </p15:clr>
        </p15:guide>
        <p15:guide id="23" pos="5630">
          <p15:clr>
            <a:srgbClr val="A4A3A4"/>
          </p15:clr>
        </p15:guide>
        <p15:guide id="24" pos="1043" userDrawn="1">
          <p15:clr>
            <a:srgbClr val="A4A3A4"/>
          </p15:clr>
        </p15:guide>
        <p15:guide id="25" pos="2336" userDrawn="1">
          <p15:clr>
            <a:srgbClr val="A4A3A4"/>
          </p15:clr>
        </p15:guide>
        <p15:guide id="26" pos="3765" userDrawn="1">
          <p15:clr>
            <a:srgbClr val="A4A3A4"/>
          </p15:clr>
        </p15:guide>
        <p15:guide id="27" pos="4830" userDrawn="1">
          <p15:clr>
            <a:srgbClr val="A4A3A4"/>
          </p15:clr>
        </p15:guide>
        <p15:guide id="28" pos="1701" userDrawn="1">
          <p15:clr>
            <a:srgbClr val="A4A3A4"/>
          </p15:clr>
        </p15:guide>
        <p15:guide id="29" orient="horz" pos="1325" userDrawn="1">
          <p15:clr>
            <a:srgbClr val="A4A3A4"/>
          </p15:clr>
        </p15:guide>
        <p15:guide id="31" orient="horz" pos="9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jo Hellman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454" autoAdjust="0"/>
    <p:restoredTop sz="94846"/>
  </p:normalViewPr>
  <p:slideViewPr>
    <p:cSldViewPr snapToGrid="0" showGuides="1">
      <p:cViewPr varScale="1">
        <p:scale>
          <a:sx n="88" d="100"/>
          <a:sy n="88" d="100"/>
        </p:scale>
        <p:origin x="360" y="64"/>
      </p:cViewPr>
      <p:guideLst>
        <p:guide orient="horz" pos="1620"/>
        <p:guide orient="horz" pos="305"/>
        <p:guide orient="horz" pos="2459"/>
        <p:guide orient="horz" pos="531"/>
        <p:guide pos="2880"/>
        <p:guide pos="5488"/>
        <p:guide pos="90"/>
        <p:guide pos="1973"/>
        <p:guide pos="3787"/>
        <p:guide pos="4604"/>
        <p:guide orient="horz" pos="2867"/>
        <p:guide orient="horz" pos="1098"/>
        <p:guide pos="288"/>
        <p:guide pos="5630"/>
        <p:guide pos="1043"/>
        <p:guide pos="2336"/>
        <p:guide pos="3765"/>
        <p:guide pos="4830"/>
        <p:guide pos="1701"/>
        <p:guide orient="horz" pos="1325"/>
        <p:guide orient="horz" pos="9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-381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sz="80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90968A-C5CD-48D6-8084-81464DC378B1}" type="datetimeFigureOut">
              <a:rPr lang="fi-FI" sz="800" smtClean="0"/>
              <a:pPr/>
              <a:t>5.10.2020</a:t>
            </a:fld>
            <a:endParaRPr lang="fi-FI" sz="8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sz="8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022C6F-5F5C-45CE-A66E-8D600E059F7A}" type="slidenum">
              <a:rPr lang="fi-FI" sz="800" smtClean="0"/>
              <a:pPr/>
              <a:t>‹#›</a:t>
            </a:fld>
            <a:endParaRPr lang="fi-FI" sz="800"/>
          </a:p>
        </p:txBody>
      </p:sp>
    </p:spTree>
    <p:extLst>
      <p:ext uri="{BB962C8B-B14F-4D97-AF65-F5344CB8AC3E}">
        <p14:creationId xmlns:p14="http://schemas.microsoft.com/office/powerpoint/2010/main" val="36316499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8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800"/>
            </a:lvl1pPr>
          </a:lstStyle>
          <a:p>
            <a:fld id="{F012230E-46B9-4165-8898-A333A13AD8A2}" type="datetimeFigureOut">
              <a:rPr lang="fi-FI" smtClean="0"/>
              <a:pPr/>
              <a:t>5.10.2020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92696" y="861129"/>
            <a:ext cx="5472608" cy="307834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/>
            </a:lvl1pPr>
          </a:lstStyle>
          <a:p>
            <a:fld id="{94EC3156-D817-4798-A24F-2085AE08226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13335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692150" y="860425"/>
            <a:ext cx="5473700" cy="307975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C3156-D817-4798-A24F-2085AE082267}" type="slidenum">
              <a:rPr lang="fi-FI" smtClean="0"/>
              <a:pPr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82441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692150" y="860425"/>
            <a:ext cx="5473700" cy="307975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C3156-D817-4798-A24F-2085AE082267}" type="slidenum">
              <a:rPr lang="fi-FI" smtClean="0"/>
              <a:pPr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7215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692150" y="860425"/>
            <a:ext cx="5473700" cy="307975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C3156-D817-4798-A24F-2085AE082267}" type="slidenum">
              <a:rPr lang="fi-FI" smtClean="0"/>
              <a:pPr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049167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692150" y="860425"/>
            <a:ext cx="5473700" cy="307975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C3156-D817-4798-A24F-2085AE082267}" type="slidenum">
              <a:rPr lang="fi-FI" smtClean="0"/>
              <a:pPr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276342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692150" y="860425"/>
            <a:ext cx="5473700" cy="307975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C3156-D817-4798-A24F-2085AE082267}" type="slidenum">
              <a:rPr lang="fi-FI" smtClean="0"/>
              <a:pPr/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24744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la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E882F-6FA4-46CF-A8EE-FAEC11772BB6}" type="datetime1">
              <a:rPr lang="fi-FI" smtClean="0"/>
              <a:pPr/>
              <a:t>5.10.2020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4" name="Group 13"/>
          <p:cNvGrpSpPr>
            <a:grpSpLocks noChangeAspect="1"/>
          </p:cNvGrpSpPr>
          <p:nvPr userDrawn="1"/>
        </p:nvGrpSpPr>
        <p:grpSpPr>
          <a:xfrm>
            <a:off x="3131863" y="1693158"/>
            <a:ext cx="2880000" cy="1757183"/>
            <a:chOff x="6372200" y="3003798"/>
            <a:chExt cx="720725" cy="439738"/>
          </a:xfrm>
        </p:grpSpPr>
        <p:sp>
          <p:nvSpPr>
            <p:cNvPr id="15" name="Freeform 7"/>
            <p:cNvSpPr>
              <a:spLocks noEditPoints="1"/>
            </p:cNvSpPr>
            <p:nvPr userDrawn="1"/>
          </p:nvSpPr>
          <p:spPr bwMode="auto">
            <a:xfrm>
              <a:off x="6372200" y="3003798"/>
              <a:ext cx="720725" cy="439738"/>
            </a:xfrm>
            <a:custGeom>
              <a:avLst/>
              <a:gdLst>
                <a:gd name="T0" fmla="*/ 202 w 454"/>
                <a:gd name="T1" fmla="*/ 101 h 277"/>
                <a:gd name="T2" fmla="*/ 454 w 454"/>
                <a:gd name="T3" fmla="*/ 101 h 277"/>
                <a:gd name="T4" fmla="*/ 454 w 454"/>
                <a:gd name="T5" fmla="*/ 0 h 277"/>
                <a:gd name="T6" fmla="*/ 202 w 454"/>
                <a:gd name="T7" fmla="*/ 0 h 277"/>
                <a:gd name="T8" fmla="*/ 202 w 454"/>
                <a:gd name="T9" fmla="*/ 101 h 277"/>
                <a:gd name="T10" fmla="*/ 0 w 454"/>
                <a:gd name="T11" fmla="*/ 277 h 277"/>
                <a:gd name="T12" fmla="*/ 126 w 454"/>
                <a:gd name="T13" fmla="*/ 277 h 277"/>
                <a:gd name="T14" fmla="*/ 126 w 454"/>
                <a:gd name="T15" fmla="*/ 176 h 277"/>
                <a:gd name="T16" fmla="*/ 0 w 454"/>
                <a:gd name="T17" fmla="*/ 176 h 277"/>
                <a:gd name="T18" fmla="*/ 0 w 454"/>
                <a:gd name="T19" fmla="*/ 277 h 277"/>
                <a:gd name="T20" fmla="*/ 0 w 454"/>
                <a:gd name="T21" fmla="*/ 101 h 277"/>
                <a:gd name="T22" fmla="*/ 126 w 454"/>
                <a:gd name="T23" fmla="*/ 101 h 277"/>
                <a:gd name="T24" fmla="*/ 126 w 454"/>
                <a:gd name="T25" fmla="*/ 0 h 277"/>
                <a:gd name="T26" fmla="*/ 0 w 454"/>
                <a:gd name="T27" fmla="*/ 0 h 277"/>
                <a:gd name="T28" fmla="*/ 0 w 454"/>
                <a:gd name="T29" fmla="*/ 101 h 277"/>
                <a:gd name="T30" fmla="*/ 202 w 454"/>
                <a:gd name="T31" fmla="*/ 277 h 277"/>
                <a:gd name="T32" fmla="*/ 454 w 454"/>
                <a:gd name="T33" fmla="*/ 277 h 277"/>
                <a:gd name="T34" fmla="*/ 454 w 454"/>
                <a:gd name="T35" fmla="*/ 176 h 277"/>
                <a:gd name="T36" fmla="*/ 202 w 454"/>
                <a:gd name="T37" fmla="*/ 176 h 277"/>
                <a:gd name="T38" fmla="*/ 202 w 454"/>
                <a:gd name="T39" fmla="*/ 27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4" h="277">
                  <a:moveTo>
                    <a:pt x="202" y="101"/>
                  </a:moveTo>
                  <a:lnTo>
                    <a:pt x="454" y="101"/>
                  </a:lnTo>
                  <a:lnTo>
                    <a:pt x="454" y="0"/>
                  </a:lnTo>
                  <a:lnTo>
                    <a:pt x="202" y="0"/>
                  </a:lnTo>
                  <a:lnTo>
                    <a:pt x="202" y="101"/>
                  </a:lnTo>
                  <a:close/>
                  <a:moveTo>
                    <a:pt x="0" y="277"/>
                  </a:moveTo>
                  <a:lnTo>
                    <a:pt x="126" y="277"/>
                  </a:lnTo>
                  <a:lnTo>
                    <a:pt x="126" y="176"/>
                  </a:lnTo>
                  <a:lnTo>
                    <a:pt x="0" y="176"/>
                  </a:lnTo>
                  <a:lnTo>
                    <a:pt x="0" y="277"/>
                  </a:lnTo>
                  <a:close/>
                  <a:moveTo>
                    <a:pt x="0" y="101"/>
                  </a:moveTo>
                  <a:lnTo>
                    <a:pt x="126" y="101"/>
                  </a:lnTo>
                  <a:lnTo>
                    <a:pt x="126" y="0"/>
                  </a:lnTo>
                  <a:lnTo>
                    <a:pt x="0" y="0"/>
                  </a:lnTo>
                  <a:lnTo>
                    <a:pt x="0" y="101"/>
                  </a:lnTo>
                  <a:close/>
                  <a:moveTo>
                    <a:pt x="202" y="277"/>
                  </a:moveTo>
                  <a:lnTo>
                    <a:pt x="454" y="277"/>
                  </a:lnTo>
                  <a:lnTo>
                    <a:pt x="454" y="176"/>
                  </a:lnTo>
                  <a:lnTo>
                    <a:pt x="202" y="176"/>
                  </a:lnTo>
                  <a:lnTo>
                    <a:pt x="202" y="27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6"/>
            <p:cNvSpPr>
              <a:spLocks/>
            </p:cNvSpPr>
            <p:nvPr userDrawn="1"/>
          </p:nvSpPr>
          <p:spPr bwMode="auto">
            <a:xfrm>
              <a:off x="6372200" y="3003798"/>
              <a:ext cx="720725" cy="439738"/>
            </a:xfrm>
            <a:custGeom>
              <a:avLst/>
              <a:gdLst>
                <a:gd name="T0" fmla="*/ 126 w 454"/>
                <a:gd name="T1" fmla="*/ 0 h 277"/>
                <a:gd name="T2" fmla="*/ 126 w 454"/>
                <a:gd name="T3" fmla="*/ 101 h 277"/>
                <a:gd name="T4" fmla="*/ 0 w 454"/>
                <a:gd name="T5" fmla="*/ 101 h 277"/>
                <a:gd name="T6" fmla="*/ 0 w 454"/>
                <a:gd name="T7" fmla="*/ 176 h 277"/>
                <a:gd name="T8" fmla="*/ 126 w 454"/>
                <a:gd name="T9" fmla="*/ 176 h 277"/>
                <a:gd name="T10" fmla="*/ 126 w 454"/>
                <a:gd name="T11" fmla="*/ 277 h 277"/>
                <a:gd name="T12" fmla="*/ 202 w 454"/>
                <a:gd name="T13" fmla="*/ 277 h 277"/>
                <a:gd name="T14" fmla="*/ 202 w 454"/>
                <a:gd name="T15" fmla="*/ 176 h 277"/>
                <a:gd name="T16" fmla="*/ 454 w 454"/>
                <a:gd name="T17" fmla="*/ 176 h 277"/>
                <a:gd name="T18" fmla="*/ 454 w 454"/>
                <a:gd name="T19" fmla="*/ 101 h 277"/>
                <a:gd name="T20" fmla="*/ 202 w 454"/>
                <a:gd name="T21" fmla="*/ 101 h 277"/>
                <a:gd name="T22" fmla="*/ 202 w 454"/>
                <a:gd name="T23" fmla="*/ 0 h 277"/>
                <a:gd name="T24" fmla="*/ 126 w 454"/>
                <a:gd name="T25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4" h="277">
                  <a:moveTo>
                    <a:pt x="126" y="0"/>
                  </a:moveTo>
                  <a:lnTo>
                    <a:pt x="126" y="101"/>
                  </a:lnTo>
                  <a:lnTo>
                    <a:pt x="0" y="101"/>
                  </a:lnTo>
                  <a:lnTo>
                    <a:pt x="0" y="176"/>
                  </a:lnTo>
                  <a:lnTo>
                    <a:pt x="126" y="176"/>
                  </a:lnTo>
                  <a:lnTo>
                    <a:pt x="126" y="277"/>
                  </a:lnTo>
                  <a:lnTo>
                    <a:pt x="202" y="277"/>
                  </a:lnTo>
                  <a:lnTo>
                    <a:pt x="202" y="176"/>
                  </a:lnTo>
                  <a:lnTo>
                    <a:pt x="454" y="176"/>
                  </a:lnTo>
                  <a:lnTo>
                    <a:pt x="454" y="101"/>
                  </a:lnTo>
                  <a:lnTo>
                    <a:pt x="202" y="101"/>
                  </a:lnTo>
                  <a:lnTo>
                    <a:pt x="202" y="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47160835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with Pictu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5143500"/>
          </a:xfrm>
          <a:solidFill>
            <a:schemeClr val="accent2"/>
          </a:solidFill>
        </p:spPr>
        <p:txBody>
          <a:bodyPr/>
          <a:lstStyle>
            <a:lvl1pPr marL="0" indent="0">
              <a:buFontTx/>
              <a:buNone/>
              <a:defRPr sz="1200" baseline="0"/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149" y="1492250"/>
            <a:ext cx="5473701" cy="1295524"/>
          </a:xfrm>
        </p:spPr>
        <p:txBody>
          <a:bodyPr anchor="b" anchorCtr="0"/>
          <a:lstStyle>
            <a:lvl1pPr algn="l">
              <a:defRPr sz="2800" b="1" cap="none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9FD55B-118D-43A4-8BE3-2671986A2DE9}" type="datetime1">
              <a:rPr lang="fi-FI" smtClean="0"/>
              <a:pPr/>
              <a:t>5.10.2020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7"/>
          <p:cNvSpPr>
            <a:spLocks noEditPoints="1"/>
          </p:cNvSpPr>
          <p:nvPr userDrawn="1"/>
        </p:nvSpPr>
        <p:spPr bwMode="auto">
          <a:xfrm>
            <a:off x="468313" y="484188"/>
            <a:ext cx="588028" cy="358775"/>
          </a:xfrm>
          <a:custGeom>
            <a:avLst/>
            <a:gdLst>
              <a:gd name="T0" fmla="*/ 202 w 454"/>
              <a:gd name="T1" fmla="*/ 101 h 277"/>
              <a:gd name="T2" fmla="*/ 454 w 454"/>
              <a:gd name="T3" fmla="*/ 101 h 277"/>
              <a:gd name="T4" fmla="*/ 454 w 454"/>
              <a:gd name="T5" fmla="*/ 0 h 277"/>
              <a:gd name="T6" fmla="*/ 202 w 454"/>
              <a:gd name="T7" fmla="*/ 0 h 277"/>
              <a:gd name="T8" fmla="*/ 202 w 454"/>
              <a:gd name="T9" fmla="*/ 101 h 277"/>
              <a:gd name="T10" fmla="*/ 0 w 454"/>
              <a:gd name="T11" fmla="*/ 277 h 277"/>
              <a:gd name="T12" fmla="*/ 126 w 454"/>
              <a:gd name="T13" fmla="*/ 277 h 277"/>
              <a:gd name="T14" fmla="*/ 126 w 454"/>
              <a:gd name="T15" fmla="*/ 176 h 277"/>
              <a:gd name="T16" fmla="*/ 0 w 454"/>
              <a:gd name="T17" fmla="*/ 176 h 277"/>
              <a:gd name="T18" fmla="*/ 0 w 454"/>
              <a:gd name="T19" fmla="*/ 277 h 277"/>
              <a:gd name="T20" fmla="*/ 0 w 454"/>
              <a:gd name="T21" fmla="*/ 101 h 277"/>
              <a:gd name="T22" fmla="*/ 126 w 454"/>
              <a:gd name="T23" fmla="*/ 101 h 277"/>
              <a:gd name="T24" fmla="*/ 126 w 454"/>
              <a:gd name="T25" fmla="*/ 0 h 277"/>
              <a:gd name="T26" fmla="*/ 0 w 454"/>
              <a:gd name="T27" fmla="*/ 0 h 277"/>
              <a:gd name="T28" fmla="*/ 0 w 454"/>
              <a:gd name="T29" fmla="*/ 101 h 277"/>
              <a:gd name="T30" fmla="*/ 202 w 454"/>
              <a:gd name="T31" fmla="*/ 277 h 277"/>
              <a:gd name="T32" fmla="*/ 454 w 454"/>
              <a:gd name="T33" fmla="*/ 277 h 277"/>
              <a:gd name="T34" fmla="*/ 454 w 454"/>
              <a:gd name="T35" fmla="*/ 176 h 277"/>
              <a:gd name="T36" fmla="*/ 202 w 454"/>
              <a:gd name="T37" fmla="*/ 176 h 277"/>
              <a:gd name="T38" fmla="*/ 202 w 454"/>
              <a:gd name="T3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11"/>
          <p:cNvSpPr>
            <a:spLocks noChangeAspect="1" noEditPoints="1"/>
          </p:cNvSpPr>
          <p:nvPr userDrawn="1"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449490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35150" y="1492250"/>
            <a:ext cx="2664842" cy="287972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92250"/>
            <a:ext cx="2660650" cy="287972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14840-EC16-4AD9-9E63-131000EF363A}" type="datetime1">
              <a:rPr lang="fi-FI" smtClean="0"/>
              <a:pPr/>
              <a:t>5.10.2020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29083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35150" y="1492251"/>
            <a:ext cx="2664842" cy="287412"/>
          </a:xfrm>
        </p:spPr>
        <p:txBody>
          <a:bodyPr anchor="b"/>
          <a:lstStyle>
            <a:lvl1pPr marL="0" indent="0">
              <a:buNone/>
              <a:defRPr sz="1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35150" y="1779662"/>
            <a:ext cx="2662238" cy="259231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009" y="1492251"/>
            <a:ext cx="2664842" cy="287412"/>
          </a:xfrm>
        </p:spPr>
        <p:txBody>
          <a:bodyPr anchor="b"/>
          <a:lstStyle>
            <a:lvl1pPr marL="0" indent="0">
              <a:buNone/>
              <a:defRPr sz="1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779662"/>
            <a:ext cx="2663824" cy="259231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7D4C7-DC30-4D72-AD15-09A0FAF8FEF6}" type="datetime1">
              <a:rPr lang="fi-FI" smtClean="0"/>
              <a:pPr/>
              <a:t>5.10.2020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765471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35150" y="1492251"/>
            <a:ext cx="5473700" cy="287412"/>
          </a:xfrm>
        </p:spPr>
        <p:txBody>
          <a:bodyPr anchor="b"/>
          <a:lstStyle>
            <a:lvl1pPr marL="0" indent="0">
              <a:buNone/>
              <a:defRPr sz="1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35150" y="1779662"/>
            <a:ext cx="5473700" cy="259231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577A8-F06A-4763-B466-13C38868FF98}" type="datetime1">
              <a:rPr lang="fi-FI" smtClean="0"/>
              <a:pPr/>
              <a:t>5.10.2020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417667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4A44B-B7C7-4272-B6C4-3F79201367F0}" type="datetime1">
              <a:rPr lang="fi-FI" smtClean="0"/>
              <a:pPr/>
              <a:t>5.10.2020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999426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150" y="484187"/>
            <a:ext cx="2736850" cy="863427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5150" y="1492249"/>
            <a:ext cx="2736850" cy="287970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5292725" y="0"/>
            <a:ext cx="3851275" cy="5143500"/>
          </a:xfrm>
          <a:solidFill>
            <a:schemeClr val="accent2"/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964EC-1F92-439C-A334-93E67D933082}" type="datetime1">
              <a:rPr lang="fi-FI" smtClean="0"/>
              <a:pPr/>
              <a:t>5.10.2020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297140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9B9C0-9DF1-4F96-B925-6ED2D784ABD9}" type="datetime1">
              <a:rPr lang="fi-FI" smtClean="0"/>
              <a:pPr/>
              <a:t>5.10.2020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070616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35150" y="1347614"/>
            <a:ext cx="5473700" cy="1440161"/>
          </a:xfrm>
        </p:spPr>
        <p:txBody>
          <a:bodyPr anchor="b" anchorCtr="0"/>
          <a:lstStyle>
            <a:lvl1pPr>
              <a:lnSpc>
                <a:spcPct val="80000"/>
              </a:lnSpc>
              <a:defRPr sz="5400" cap="all" baseline="0"/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5150" y="2787774"/>
            <a:ext cx="5473700" cy="648072"/>
          </a:xfrm>
        </p:spPr>
        <p:txBody>
          <a:bodyPr/>
          <a:lstStyle>
            <a:lvl1pPr marL="0" indent="0" algn="l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0D005-A54C-4DFE-9765-2BED80465EA0}" type="datetime1">
              <a:rPr lang="fi-FI" smtClean="0"/>
              <a:pPr/>
              <a:t>5.10.2020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879057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Blue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35150" y="1347788"/>
            <a:ext cx="5473700" cy="1439862"/>
          </a:xfrm>
        </p:spPr>
        <p:txBody>
          <a:bodyPr anchor="b" anchorCtr="0"/>
          <a:lstStyle>
            <a:lvl1pPr>
              <a:lnSpc>
                <a:spcPct val="80000"/>
              </a:lnSpc>
              <a:defRPr sz="54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5150" y="2787650"/>
            <a:ext cx="5473700" cy="648196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49E4EB1-FA89-4A39-96C3-37483AE5CEE2}" type="datetime1">
              <a:rPr lang="fi-FI" smtClean="0"/>
              <a:pPr/>
              <a:t>5.10.2020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reeform 7"/>
          <p:cNvSpPr>
            <a:spLocks noEditPoints="1"/>
          </p:cNvSpPr>
          <p:nvPr userDrawn="1"/>
        </p:nvSpPr>
        <p:spPr bwMode="auto">
          <a:xfrm>
            <a:off x="468313" y="484188"/>
            <a:ext cx="588028" cy="358775"/>
          </a:xfrm>
          <a:custGeom>
            <a:avLst/>
            <a:gdLst>
              <a:gd name="T0" fmla="*/ 202 w 454"/>
              <a:gd name="T1" fmla="*/ 101 h 277"/>
              <a:gd name="T2" fmla="*/ 454 w 454"/>
              <a:gd name="T3" fmla="*/ 101 h 277"/>
              <a:gd name="T4" fmla="*/ 454 w 454"/>
              <a:gd name="T5" fmla="*/ 0 h 277"/>
              <a:gd name="T6" fmla="*/ 202 w 454"/>
              <a:gd name="T7" fmla="*/ 0 h 277"/>
              <a:gd name="T8" fmla="*/ 202 w 454"/>
              <a:gd name="T9" fmla="*/ 101 h 277"/>
              <a:gd name="T10" fmla="*/ 0 w 454"/>
              <a:gd name="T11" fmla="*/ 277 h 277"/>
              <a:gd name="T12" fmla="*/ 126 w 454"/>
              <a:gd name="T13" fmla="*/ 277 h 277"/>
              <a:gd name="T14" fmla="*/ 126 w 454"/>
              <a:gd name="T15" fmla="*/ 176 h 277"/>
              <a:gd name="T16" fmla="*/ 0 w 454"/>
              <a:gd name="T17" fmla="*/ 176 h 277"/>
              <a:gd name="T18" fmla="*/ 0 w 454"/>
              <a:gd name="T19" fmla="*/ 277 h 277"/>
              <a:gd name="T20" fmla="*/ 0 w 454"/>
              <a:gd name="T21" fmla="*/ 101 h 277"/>
              <a:gd name="T22" fmla="*/ 126 w 454"/>
              <a:gd name="T23" fmla="*/ 101 h 277"/>
              <a:gd name="T24" fmla="*/ 126 w 454"/>
              <a:gd name="T25" fmla="*/ 0 h 277"/>
              <a:gd name="T26" fmla="*/ 0 w 454"/>
              <a:gd name="T27" fmla="*/ 0 h 277"/>
              <a:gd name="T28" fmla="*/ 0 w 454"/>
              <a:gd name="T29" fmla="*/ 101 h 277"/>
              <a:gd name="T30" fmla="*/ 202 w 454"/>
              <a:gd name="T31" fmla="*/ 277 h 277"/>
              <a:gd name="T32" fmla="*/ 454 w 454"/>
              <a:gd name="T33" fmla="*/ 277 h 277"/>
              <a:gd name="T34" fmla="*/ 454 w 454"/>
              <a:gd name="T35" fmla="*/ 176 h 277"/>
              <a:gd name="T36" fmla="*/ 202 w 454"/>
              <a:gd name="T37" fmla="*/ 176 h 277"/>
              <a:gd name="T38" fmla="*/ 202 w 454"/>
              <a:gd name="T3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11"/>
          <p:cNvSpPr>
            <a:spLocks noChangeAspect="1" noEditPoints="1"/>
          </p:cNvSpPr>
          <p:nvPr userDrawn="1"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695385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Pictu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5143500"/>
          </a:xfrm>
          <a:solidFill>
            <a:schemeClr val="accent2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35150" y="1347788"/>
            <a:ext cx="5473700" cy="1439862"/>
          </a:xfrm>
        </p:spPr>
        <p:txBody>
          <a:bodyPr anchor="b" anchorCtr="0"/>
          <a:lstStyle>
            <a:lvl1pPr>
              <a:lnSpc>
                <a:spcPct val="80000"/>
              </a:lnSpc>
              <a:defRPr sz="54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5150" y="2787650"/>
            <a:ext cx="5473700" cy="648196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FB58426-5F65-40EC-9872-4F186B4238D1}" type="datetime1">
              <a:rPr lang="fi-FI" smtClean="0"/>
              <a:pPr/>
              <a:t>5.10.2020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reeform 7"/>
          <p:cNvSpPr>
            <a:spLocks noEditPoints="1"/>
          </p:cNvSpPr>
          <p:nvPr userDrawn="1"/>
        </p:nvSpPr>
        <p:spPr bwMode="auto">
          <a:xfrm>
            <a:off x="468313" y="484188"/>
            <a:ext cx="588028" cy="358775"/>
          </a:xfrm>
          <a:custGeom>
            <a:avLst/>
            <a:gdLst>
              <a:gd name="T0" fmla="*/ 202 w 454"/>
              <a:gd name="T1" fmla="*/ 101 h 277"/>
              <a:gd name="T2" fmla="*/ 454 w 454"/>
              <a:gd name="T3" fmla="*/ 101 h 277"/>
              <a:gd name="T4" fmla="*/ 454 w 454"/>
              <a:gd name="T5" fmla="*/ 0 h 277"/>
              <a:gd name="T6" fmla="*/ 202 w 454"/>
              <a:gd name="T7" fmla="*/ 0 h 277"/>
              <a:gd name="T8" fmla="*/ 202 w 454"/>
              <a:gd name="T9" fmla="*/ 101 h 277"/>
              <a:gd name="T10" fmla="*/ 0 w 454"/>
              <a:gd name="T11" fmla="*/ 277 h 277"/>
              <a:gd name="T12" fmla="*/ 126 w 454"/>
              <a:gd name="T13" fmla="*/ 277 h 277"/>
              <a:gd name="T14" fmla="*/ 126 w 454"/>
              <a:gd name="T15" fmla="*/ 176 h 277"/>
              <a:gd name="T16" fmla="*/ 0 w 454"/>
              <a:gd name="T17" fmla="*/ 176 h 277"/>
              <a:gd name="T18" fmla="*/ 0 w 454"/>
              <a:gd name="T19" fmla="*/ 277 h 277"/>
              <a:gd name="T20" fmla="*/ 0 w 454"/>
              <a:gd name="T21" fmla="*/ 101 h 277"/>
              <a:gd name="T22" fmla="*/ 126 w 454"/>
              <a:gd name="T23" fmla="*/ 101 h 277"/>
              <a:gd name="T24" fmla="*/ 126 w 454"/>
              <a:gd name="T25" fmla="*/ 0 h 277"/>
              <a:gd name="T26" fmla="*/ 0 w 454"/>
              <a:gd name="T27" fmla="*/ 0 h 277"/>
              <a:gd name="T28" fmla="*/ 0 w 454"/>
              <a:gd name="T29" fmla="*/ 101 h 277"/>
              <a:gd name="T30" fmla="*/ 202 w 454"/>
              <a:gd name="T31" fmla="*/ 277 h 277"/>
              <a:gd name="T32" fmla="*/ 454 w 454"/>
              <a:gd name="T33" fmla="*/ 277 h 277"/>
              <a:gd name="T34" fmla="*/ 454 w 454"/>
              <a:gd name="T35" fmla="*/ 176 h 277"/>
              <a:gd name="T36" fmla="*/ 202 w 454"/>
              <a:gd name="T37" fmla="*/ 176 h 277"/>
              <a:gd name="T38" fmla="*/ 202 w 454"/>
              <a:gd name="T3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11"/>
          <p:cNvSpPr>
            <a:spLocks noChangeAspect="1" noEditPoints="1"/>
          </p:cNvSpPr>
          <p:nvPr userDrawn="1"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803484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30AE1-D009-49A6-AFBC-48C836E46FD5}" type="datetime1">
              <a:rPr lang="fi-FI" smtClean="0"/>
              <a:pPr/>
              <a:t>5.10.2020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883767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 Gra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B6E6A-F1BF-4D0B-8E96-152A3DAE3272}" type="datetime1">
              <a:rPr lang="fi-FI" smtClean="0"/>
              <a:pPr/>
              <a:t>5.10.2020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reeform 11"/>
          <p:cNvSpPr>
            <a:spLocks noChangeAspect="1" noEditPoints="1"/>
          </p:cNvSpPr>
          <p:nvPr userDrawn="1"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 userDrawn="1"/>
        </p:nvGrpSpPr>
        <p:grpSpPr>
          <a:xfrm>
            <a:off x="468313" y="484188"/>
            <a:ext cx="588028" cy="358775"/>
            <a:chOff x="6372200" y="3003798"/>
            <a:chExt cx="720725" cy="439738"/>
          </a:xfrm>
        </p:grpSpPr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6372200" y="3003798"/>
              <a:ext cx="720725" cy="439738"/>
            </a:xfrm>
            <a:custGeom>
              <a:avLst/>
              <a:gdLst>
                <a:gd name="T0" fmla="*/ 202 w 454"/>
                <a:gd name="T1" fmla="*/ 101 h 277"/>
                <a:gd name="T2" fmla="*/ 454 w 454"/>
                <a:gd name="T3" fmla="*/ 101 h 277"/>
                <a:gd name="T4" fmla="*/ 454 w 454"/>
                <a:gd name="T5" fmla="*/ 0 h 277"/>
                <a:gd name="T6" fmla="*/ 202 w 454"/>
                <a:gd name="T7" fmla="*/ 0 h 277"/>
                <a:gd name="T8" fmla="*/ 202 w 454"/>
                <a:gd name="T9" fmla="*/ 101 h 277"/>
                <a:gd name="T10" fmla="*/ 0 w 454"/>
                <a:gd name="T11" fmla="*/ 277 h 277"/>
                <a:gd name="T12" fmla="*/ 126 w 454"/>
                <a:gd name="T13" fmla="*/ 277 h 277"/>
                <a:gd name="T14" fmla="*/ 126 w 454"/>
                <a:gd name="T15" fmla="*/ 176 h 277"/>
                <a:gd name="T16" fmla="*/ 0 w 454"/>
                <a:gd name="T17" fmla="*/ 176 h 277"/>
                <a:gd name="T18" fmla="*/ 0 w 454"/>
                <a:gd name="T19" fmla="*/ 277 h 277"/>
                <a:gd name="T20" fmla="*/ 0 w 454"/>
                <a:gd name="T21" fmla="*/ 101 h 277"/>
                <a:gd name="T22" fmla="*/ 126 w 454"/>
                <a:gd name="T23" fmla="*/ 101 h 277"/>
                <a:gd name="T24" fmla="*/ 126 w 454"/>
                <a:gd name="T25" fmla="*/ 0 h 277"/>
                <a:gd name="T26" fmla="*/ 0 w 454"/>
                <a:gd name="T27" fmla="*/ 0 h 277"/>
                <a:gd name="T28" fmla="*/ 0 w 454"/>
                <a:gd name="T29" fmla="*/ 101 h 277"/>
                <a:gd name="T30" fmla="*/ 202 w 454"/>
                <a:gd name="T31" fmla="*/ 277 h 277"/>
                <a:gd name="T32" fmla="*/ 454 w 454"/>
                <a:gd name="T33" fmla="*/ 277 h 277"/>
                <a:gd name="T34" fmla="*/ 454 w 454"/>
                <a:gd name="T35" fmla="*/ 176 h 277"/>
                <a:gd name="T36" fmla="*/ 202 w 454"/>
                <a:gd name="T37" fmla="*/ 176 h 277"/>
                <a:gd name="T38" fmla="*/ 202 w 454"/>
                <a:gd name="T39" fmla="*/ 27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4" h="277">
                  <a:moveTo>
                    <a:pt x="202" y="101"/>
                  </a:moveTo>
                  <a:lnTo>
                    <a:pt x="454" y="101"/>
                  </a:lnTo>
                  <a:lnTo>
                    <a:pt x="454" y="0"/>
                  </a:lnTo>
                  <a:lnTo>
                    <a:pt x="202" y="0"/>
                  </a:lnTo>
                  <a:lnTo>
                    <a:pt x="202" y="101"/>
                  </a:lnTo>
                  <a:close/>
                  <a:moveTo>
                    <a:pt x="0" y="277"/>
                  </a:moveTo>
                  <a:lnTo>
                    <a:pt x="126" y="277"/>
                  </a:lnTo>
                  <a:lnTo>
                    <a:pt x="126" y="176"/>
                  </a:lnTo>
                  <a:lnTo>
                    <a:pt x="0" y="176"/>
                  </a:lnTo>
                  <a:lnTo>
                    <a:pt x="0" y="277"/>
                  </a:lnTo>
                  <a:close/>
                  <a:moveTo>
                    <a:pt x="0" y="101"/>
                  </a:moveTo>
                  <a:lnTo>
                    <a:pt x="126" y="101"/>
                  </a:lnTo>
                  <a:lnTo>
                    <a:pt x="126" y="0"/>
                  </a:lnTo>
                  <a:lnTo>
                    <a:pt x="0" y="0"/>
                  </a:lnTo>
                  <a:lnTo>
                    <a:pt x="0" y="101"/>
                  </a:lnTo>
                  <a:close/>
                  <a:moveTo>
                    <a:pt x="202" y="277"/>
                  </a:moveTo>
                  <a:lnTo>
                    <a:pt x="454" y="277"/>
                  </a:lnTo>
                  <a:lnTo>
                    <a:pt x="454" y="176"/>
                  </a:lnTo>
                  <a:lnTo>
                    <a:pt x="202" y="176"/>
                  </a:lnTo>
                  <a:lnTo>
                    <a:pt x="202" y="27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6"/>
            <p:cNvSpPr>
              <a:spLocks/>
            </p:cNvSpPr>
            <p:nvPr userDrawn="1"/>
          </p:nvSpPr>
          <p:spPr bwMode="auto">
            <a:xfrm>
              <a:off x="6372200" y="3003798"/>
              <a:ext cx="720725" cy="439738"/>
            </a:xfrm>
            <a:custGeom>
              <a:avLst/>
              <a:gdLst>
                <a:gd name="T0" fmla="*/ 126 w 454"/>
                <a:gd name="T1" fmla="*/ 0 h 277"/>
                <a:gd name="T2" fmla="*/ 126 w 454"/>
                <a:gd name="T3" fmla="*/ 101 h 277"/>
                <a:gd name="T4" fmla="*/ 0 w 454"/>
                <a:gd name="T5" fmla="*/ 101 h 277"/>
                <a:gd name="T6" fmla="*/ 0 w 454"/>
                <a:gd name="T7" fmla="*/ 176 h 277"/>
                <a:gd name="T8" fmla="*/ 126 w 454"/>
                <a:gd name="T9" fmla="*/ 176 h 277"/>
                <a:gd name="T10" fmla="*/ 126 w 454"/>
                <a:gd name="T11" fmla="*/ 277 h 277"/>
                <a:gd name="T12" fmla="*/ 202 w 454"/>
                <a:gd name="T13" fmla="*/ 277 h 277"/>
                <a:gd name="T14" fmla="*/ 202 w 454"/>
                <a:gd name="T15" fmla="*/ 176 h 277"/>
                <a:gd name="T16" fmla="*/ 454 w 454"/>
                <a:gd name="T17" fmla="*/ 176 h 277"/>
                <a:gd name="T18" fmla="*/ 454 w 454"/>
                <a:gd name="T19" fmla="*/ 101 h 277"/>
                <a:gd name="T20" fmla="*/ 202 w 454"/>
                <a:gd name="T21" fmla="*/ 101 h 277"/>
                <a:gd name="T22" fmla="*/ 202 w 454"/>
                <a:gd name="T23" fmla="*/ 0 h 277"/>
                <a:gd name="T24" fmla="*/ 126 w 454"/>
                <a:gd name="T25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4" h="277">
                  <a:moveTo>
                    <a:pt x="126" y="0"/>
                  </a:moveTo>
                  <a:lnTo>
                    <a:pt x="126" y="101"/>
                  </a:lnTo>
                  <a:lnTo>
                    <a:pt x="0" y="101"/>
                  </a:lnTo>
                  <a:lnTo>
                    <a:pt x="0" y="176"/>
                  </a:lnTo>
                  <a:lnTo>
                    <a:pt x="126" y="176"/>
                  </a:lnTo>
                  <a:lnTo>
                    <a:pt x="126" y="277"/>
                  </a:lnTo>
                  <a:lnTo>
                    <a:pt x="202" y="277"/>
                  </a:lnTo>
                  <a:lnTo>
                    <a:pt x="202" y="176"/>
                  </a:lnTo>
                  <a:lnTo>
                    <a:pt x="454" y="176"/>
                  </a:lnTo>
                  <a:lnTo>
                    <a:pt x="454" y="101"/>
                  </a:lnTo>
                  <a:lnTo>
                    <a:pt x="202" y="101"/>
                  </a:lnTo>
                  <a:lnTo>
                    <a:pt x="202" y="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532355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65113" indent="-265113">
              <a:buFont typeface="+mj-lt"/>
              <a:buAutoNum type="arabicPeriod"/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7EA1DF-865A-4043-89D3-51B1EE7AF1CF}" type="datetime1">
              <a:rPr lang="fi-FI" smtClean="0"/>
              <a:pPr/>
              <a:t>5.10.2020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7"/>
          <p:cNvSpPr>
            <a:spLocks noEditPoints="1"/>
          </p:cNvSpPr>
          <p:nvPr userDrawn="1"/>
        </p:nvSpPr>
        <p:spPr bwMode="auto">
          <a:xfrm>
            <a:off x="468313" y="484188"/>
            <a:ext cx="588028" cy="358775"/>
          </a:xfrm>
          <a:custGeom>
            <a:avLst/>
            <a:gdLst>
              <a:gd name="T0" fmla="*/ 202 w 454"/>
              <a:gd name="T1" fmla="*/ 101 h 277"/>
              <a:gd name="T2" fmla="*/ 454 w 454"/>
              <a:gd name="T3" fmla="*/ 101 h 277"/>
              <a:gd name="T4" fmla="*/ 454 w 454"/>
              <a:gd name="T5" fmla="*/ 0 h 277"/>
              <a:gd name="T6" fmla="*/ 202 w 454"/>
              <a:gd name="T7" fmla="*/ 0 h 277"/>
              <a:gd name="T8" fmla="*/ 202 w 454"/>
              <a:gd name="T9" fmla="*/ 101 h 277"/>
              <a:gd name="T10" fmla="*/ 0 w 454"/>
              <a:gd name="T11" fmla="*/ 277 h 277"/>
              <a:gd name="T12" fmla="*/ 126 w 454"/>
              <a:gd name="T13" fmla="*/ 277 h 277"/>
              <a:gd name="T14" fmla="*/ 126 w 454"/>
              <a:gd name="T15" fmla="*/ 176 h 277"/>
              <a:gd name="T16" fmla="*/ 0 w 454"/>
              <a:gd name="T17" fmla="*/ 176 h 277"/>
              <a:gd name="T18" fmla="*/ 0 w 454"/>
              <a:gd name="T19" fmla="*/ 277 h 277"/>
              <a:gd name="T20" fmla="*/ 0 w 454"/>
              <a:gd name="T21" fmla="*/ 101 h 277"/>
              <a:gd name="T22" fmla="*/ 126 w 454"/>
              <a:gd name="T23" fmla="*/ 101 h 277"/>
              <a:gd name="T24" fmla="*/ 126 w 454"/>
              <a:gd name="T25" fmla="*/ 0 h 277"/>
              <a:gd name="T26" fmla="*/ 0 w 454"/>
              <a:gd name="T27" fmla="*/ 0 h 277"/>
              <a:gd name="T28" fmla="*/ 0 w 454"/>
              <a:gd name="T29" fmla="*/ 101 h 277"/>
              <a:gd name="T30" fmla="*/ 202 w 454"/>
              <a:gd name="T31" fmla="*/ 277 h 277"/>
              <a:gd name="T32" fmla="*/ 454 w 454"/>
              <a:gd name="T33" fmla="*/ 277 h 277"/>
              <a:gd name="T34" fmla="*/ 454 w 454"/>
              <a:gd name="T35" fmla="*/ 176 h 277"/>
              <a:gd name="T36" fmla="*/ 202 w 454"/>
              <a:gd name="T37" fmla="*/ 176 h 277"/>
              <a:gd name="T38" fmla="*/ 202 w 454"/>
              <a:gd name="T3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11"/>
          <p:cNvSpPr>
            <a:spLocks noChangeAspect="1" noEditPoints="1"/>
          </p:cNvSpPr>
          <p:nvPr userDrawn="1"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560746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149" y="1492250"/>
            <a:ext cx="5473701" cy="1295524"/>
          </a:xfrm>
        </p:spPr>
        <p:txBody>
          <a:bodyPr anchor="b" anchorCtr="0"/>
          <a:lstStyle>
            <a:lvl1pPr algn="l">
              <a:defRPr sz="2800" b="1" cap="none" baseline="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1FF6A-88FE-4829-AABE-A8D19FDDA656}" type="datetime1">
              <a:rPr lang="fi-FI" smtClean="0"/>
              <a:pPr/>
              <a:t>5.10.2020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328719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149" y="1492250"/>
            <a:ext cx="5473701" cy="1295524"/>
          </a:xfrm>
        </p:spPr>
        <p:txBody>
          <a:bodyPr anchor="b" anchorCtr="0"/>
          <a:lstStyle>
            <a:lvl1pPr algn="l">
              <a:defRPr sz="2800" b="1" cap="none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04A870-5DDB-45A8-A254-49DFCA16BCAA}" type="datetime1">
              <a:rPr lang="fi-FI" smtClean="0"/>
              <a:pPr/>
              <a:t>5.10.2020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7"/>
          <p:cNvSpPr>
            <a:spLocks noEditPoints="1"/>
          </p:cNvSpPr>
          <p:nvPr userDrawn="1"/>
        </p:nvSpPr>
        <p:spPr bwMode="auto">
          <a:xfrm>
            <a:off x="468313" y="484188"/>
            <a:ext cx="588028" cy="358775"/>
          </a:xfrm>
          <a:custGeom>
            <a:avLst/>
            <a:gdLst>
              <a:gd name="T0" fmla="*/ 202 w 454"/>
              <a:gd name="T1" fmla="*/ 101 h 277"/>
              <a:gd name="T2" fmla="*/ 454 w 454"/>
              <a:gd name="T3" fmla="*/ 101 h 277"/>
              <a:gd name="T4" fmla="*/ 454 w 454"/>
              <a:gd name="T5" fmla="*/ 0 h 277"/>
              <a:gd name="T6" fmla="*/ 202 w 454"/>
              <a:gd name="T7" fmla="*/ 0 h 277"/>
              <a:gd name="T8" fmla="*/ 202 w 454"/>
              <a:gd name="T9" fmla="*/ 101 h 277"/>
              <a:gd name="T10" fmla="*/ 0 w 454"/>
              <a:gd name="T11" fmla="*/ 277 h 277"/>
              <a:gd name="T12" fmla="*/ 126 w 454"/>
              <a:gd name="T13" fmla="*/ 277 h 277"/>
              <a:gd name="T14" fmla="*/ 126 w 454"/>
              <a:gd name="T15" fmla="*/ 176 h 277"/>
              <a:gd name="T16" fmla="*/ 0 w 454"/>
              <a:gd name="T17" fmla="*/ 176 h 277"/>
              <a:gd name="T18" fmla="*/ 0 w 454"/>
              <a:gd name="T19" fmla="*/ 277 h 277"/>
              <a:gd name="T20" fmla="*/ 0 w 454"/>
              <a:gd name="T21" fmla="*/ 101 h 277"/>
              <a:gd name="T22" fmla="*/ 126 w 454"/>
              <a:gd name="T23" fmla="*/ 101 h 277"/>
              <a:gd name="T24" fmla="*/ 126 w 454"/>
              <a:gd name="T25" fmla="*/ 0 h 277"/>
              <a:gd name="T26" fmla="*/ 0 w 454"/>
              <a:gd name="T27" fmla="*/ 0 h 277"/>
              <a:gd name="T28" fmla="*/ 0 w 454"/>
              <a:gd name="T29" fmla="*/ 101 h 277"/>
              <a:gd name="T30" fmla="*/ 202 w 454"/>
              <a:gd name="T31" fmla="*/ 277 h 277"/>
              <a:gd name="T32" fmla="*/ 454 w 454"/>
              <a:gd name="T33" fmla="*/ 277 h 277"/>
              <a:gd name="T34" fmla="*/ 454 w 454"/>
              <a:gd name="T35" fmla="*/ 176 h 277"/>
              <a:gd name="T36" fmla="*/ 202 w 454"/>
              <a:gd name="T37" fmla="*/ 176 h 277"/>
              <a:gd name="T38" fmla="*/ 202 w 454"/>
              <a:gd name="T3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11"/>
          <p:cNvSpPr>
            <a:spLocks noChangeAspect="1" noEditPoints="1"/>
          </p:cNvSpPr>
          <p:nvPr userDrawn="1"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720614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35150" y="484187"/>
            <a:ext cx="5473700" cy="86342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35150" y="1492249"/>
            <a:ext cx="5473700" cy="28797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8313" y="4515966"/>
            <a:ext cx="1366838" cy="14334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fld id="{E1373DCC-2263-4F88-B652-EFBDCB9320F8}" type="datetime1">
              <a:rPr lang="fi-FI" noProof="0" smtClean="0"/>
              <a:pPr/>
              <a:t>5.10.2020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35150" y="4515966"/>
            <a:ext cx="6121400" cy="14334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800" cap="all" spc="300" baseline="0">
                <a:solidFill>
                  <a:schemeClr val="accent1"/>
                </a:solidFill>
              </a:defRPr>
            </a:lvl1pPr>
          </a:lstStyle>
          <a:p>
            <a:r>
              <a:rPr lang="fi-FI" noProof="0"/>
              <a:t>Footer Here</a:t>
            </a:r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56549" y="4515966"/>
            <a:ext cx="719457" cy="14334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fld id="{E9DC2C14-6E95-4EF0-AB2C-A4DB63E63034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sp>
        <p:nvSpPr>
          <p:cNvPr id="76" name="Freeform 11"/>
          <p:cNvSpPr>
            <a:spLocks noChangeAspect="1" noEditPoints="1"/>
          </p:cNvSpPr>
          <p:nvPr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noProof="0" dirty="0"/>
          </a:p>
        </p:txBody>
      </p:sp>
      <p:sp>
        <p:nvSpPr>
          <p:cNvPr id="14" name="Freeform 6"/>
          <p:cNvSpPr>
            <a:spLocks/>
          </p:cNvSpPr>
          <p:nvPr/>
        </p:nvSpPr>
        <p:spPr bwMode="auto">
          <a:xfrm>
            <a:off x="468313" y="484188"/>
            <a:ext cx="588028" cy="358775"/>
          </a:xfrm>
          <a:custGeom>
            <a:avLst/>
            <a:gdLst>
              <a:gd name="T0" fmla="*/ 126 w 454"/>
              <a:gd name="T1" fmla="*/ 0 h 277"/>
              <a:gd name="T2" fmla="*/ 126 w 454"/>
              <a:gd name="T3" fmla="*/ 101 h 277"/>
              <a:gd name="T4" fmla="*/ 0 w 454"/>
              <a:gd name="T5" fmla="*/ 101 h 277"/>
              <a:gd name="T6" fmla="*/ 0 w 454"/>
              <a:gd name="T7" fmla="*/ 176 h 277"/>
              <a:gd name="T8" fmla="*/ 126 w 454"/>
              <a:gd name="T9" fmla="*/ 176 h 277"/>
              <a:gd name="T10" fmla="*/ 126 w 454"/>
              <a:gd name="T11" fmla="*/ 277 h 277"/>
              <a:gd name="T12" fmla="*/ 202 w 454"/>
              <a:gd name="T13" fmla="*/ 277 h 277"/>
              <a:gd name="T14" fmla="*/ 202 w 454"/>
              <a:gd name="T15" fmla="*/ 176 h 277"/>
              <a:gd name="T16" fmla="*/ 454 w 454"/>
              <a:gd name="T17" fmla="*/ 176 h 277"/>
              <a:gd name="T18" fmla="*/ 454 w 454"/>
              <a:gd name="T19" fmla="*/ 101 h 277"/>
              <a:gd name="T20" fmla="*/ 202 w 454"/>
              <a:gd name="T21" fmla="*/ 101 h 277"/>
              <a:gd name="T22" fmla="*/ 202 w 454"/>
              <a:gd name="T23" fmla="*/ 0 h 277"/>
              <a:gd name="T24" fmla="*/ 126 w 454"/>
              <a:gd name="T25" fmla="*/ 0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54" h="277">
                <a:moveTo>
                  <a:pt x="126" y="0"/>
                </a:moveTo>
                <a:lnTo>
                  <a:pt x="126" y="101"/>
                </a:lnTo>
                <a:lnTo>
                  <a:pt x="0" y="101"/>
                </a:lnTo>
                <a:lnTo>
                  <a:pt x="0" y="176"/>
                </a:lnTo>
                <a:lnTo>
                  <a:pt x="126" y="176"/>
                </a:lnTo>
                <a:lnTo>
                  <a:pt x="126" y="277"/>
                </a:lnTo>
                <a:lnTo>
                  <a:pt x="202" y="277"/>
                </a:lnTo>
                <a:lnTo>
                  <a:pt x="202" y="176"/>
                </a:lnTo>
                <a:lnTo>
                  <a:pt x="454" y="176"/>
                </a:lnTo>
                <a:lnTo>
                  <a:pt x="454" y="101"/>
                </a:lnTo>
                <a:lnTo>
                  <a:pt x="202" y="101"/>
                </a:lnTo>
                <a:lnTo>
                  <a:pt x="202" y="0"/>
                </a:lnTo>
                <a:lnTo>
                  <a:pt x="12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35925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49" r:id="rId2"/>
    <p:sldLayoutId id="2147483660" r:id="rId3"/>
    <p:sldLayoutId id="2147483663" r:id="rId4"/>
    <p:sldLayoutId id="2147483650" r:id="rId5"/>
    <p:sldLayoutId id="2147483662" r:id="rId6"/>
    <p:sldLayoutId id="2147483656" r:id="rId7"/>
    <p:sldLayoutId id="2147483651" r:id="rId8"/>
    <p:sldLayoutId id="2147483661" r:id="rId9"/>
    <p:sldLayoutId id="2147483664" r:id="rId10"/>
    <p:sldLayoutId id="2147483652" r:id="rId11"/>
    <p:sldLayoutId id="2147483653" r:id="rId12"/>
    <p:sldLayoutId id="2147483659" r:id="rId13"/>
    <p:sldLayoutId id="2147483654" r:id="rId14"/>
    <p:sldLayoutId id="2147483658" r:id="rId15"/>
    <p:sldLayoutId id="2147483655" r:id="rId16"/>
  </p:sldLayoutIdLst>
  <p:transition spd="med">
    <p:fade/>
  </p:transition>
  <p:hf hdr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5113" indent="-26511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623888" indent="-26511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–"/>
        <a:defRPr sz="16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989013" indent="-273050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346200" indent="-27146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–"/>
        <a:defRPr sz="1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704975" indent="-27146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0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063750" indent="-27146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0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2422525" indent="-273050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0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779713" indent="-27146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0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3138488" indent="-26511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0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nnishwaterforum.fi/en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A cave that has water on the right and a walking platform on the left. 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</p:spPr>
      </p:pic>
      <p:sp>
        <p:nvSpPr>
          <p:cNvPr id="9" name="Rectangle 8"/>
          <p:cNvSpPr/>
          <p:nvPr/>
        </p:nvSpPr>
        <p:spPr>
          <a:xfrm>
            <a:off x="402621" y="1289304"/>
            <a:ext cx="8439627" cy="256946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indent="-169200" algn="r">
              <a:lnSpc>
                <a:spcPct val="80000"/>
              </a:lnSpc>
            </a:pPr>
            <a:r>
              <a:rPr lang="en-US" sz="6400" spc="-300" dirty="0">
                <a:solidFill>
                  <a:schemeClr val="bg1"/>
                </a:solidFill>
                <a:latin typeface="+mj-lt"/>
              </a:rPr>
              <a:t>FINLAND’S</a:t>
            </a:r>
            <a:br>
              <a:rPr lang="en-US" sz="6400" spc="-300" dirty="0">
                <a:solidFill>
                  <a:schemeClr val="bg1"/>
                </a:solidFill>
                <a:latin typeface="+mj-lt"/>
              </a:rPr>
            </a:br>
            <a:r>
              <a:rPr lang="en-US" sz="6400" b="1" spc="-300" dirty="0">
                <a:solidFill>
                  <a:schemeClr val="bg1"/>
                </a:solidFill>
                <a:latin typeface="+mj-lt"/>
              </a:rPr>
              <a:t>WATER EXPERTISE</a:t>
            </a:r>
          </a:p>
          <a:p>
            <a:pPr indent="-169200" algn="r">
              <a:lnSpc>
                <a:spcPct val="80000"/>
              </a:lnSpc>
            </a:pPr>
            <a:r>
              <a:rPr lang="en-US" sz="6400" b="1" spc="-300" dirty="0">
                <a:solidFill>
                  <a:schemeClr val="bg1"/>
                </a:solidFill>
                <a:latin typeface="+mj-lt"/>
                <a:ea typeface="Finlandica" charset="0"/>
                <a:cs typeface="Finlandica" charset="0"/>
              </a:rPr>
              <a:t>IS WORLD CLASS</a:t>
            </a:r>
          </a:p>
        </p:txBody>
      </p:sp>
      <p:sp>
        <p:nvSpPr>
          <p:cNvPr id="6" name="Freeform 7"/>
          <p:cNvSpPr>
            <a:spLocks noEditPoints="1"/>
          </p:cNvSpPr>
          <p:nvPr/>
        </p:nvSpPr>
        <p:spPr bwMode="auto">
          <a:xfrm>
            <a:off x="468313" y="490631"/>
            <a:ext cx="588028" cy="358775"/>
          </a:xfrm>
          <a:custGeom>
            <a:avLst/>
            <a:gdLst>
              <a:gd name="T0" fmla="*/ 202 w 454"/>
              <a:gd name="T1" fmla="*/ 101 h 277"/>
              <a:gd name="T2" fmla="*/ 454 w 454"/>
              <a:gd name="T3" fmla="*/ 101 h 277"/>
              <a:gd name="T4" fmla="*/ 454 w 454"/>
              <a:gd name="T5" fmla="*/ 0 h 277"/>
              <a:gd name="T6" fmla="*/ 202 w 454"/>
              <a:gd name="T7" fmla="*/ 0 h 277"/>
              <a:gd name="T8" fmla="*/ 202 w 454"/>
              <a:gd name="T9" fmla="*/ 101 h 277"/>
              <a:gd name="T10" fmla="*/ 0 w 454"/>
              <a:gd name="T11" fmla="*/ 277 h 277"/>
              <a:gd name="T12" fmla="*/ 126 w 454"/>
              <a:gd name="T13" fmla="*/ 277 h 277"/>
              <a:gd name="T14" fmla="*/ 126 w 454"/>
              <a:gd name="T15" fmla="*/ 176 h 277"/>
              <a:gd name="T16" fmla="*/ 0 w 454"/>
              <a:gd name="T17" fmla="*/ 176 h 277"/>
              <a:gd name="T18" fmla="*/ 0 w 454"/>
              <a:gd name="T19" fmla="*/ 277 h 277"/>
              <a:gd name="T20" fmla="*/ 0 w 454"/>
              <a:gd name="T21" fmla="*/ 101 h 277"/>
              <a:gd name="T22" fmla="*/ 126 w 454"/>
              <a:gd name="T23" fmla="*/ 101 h 277"/>
              <a:gd name="T24" fmla="*/ 126 w 454"/>
              <a:gd name="T25" fmla="*/ 0 h 277"/>
              <a:gd name="T26" fmla="*/ 0 w 454"/>
              <a:gd name="T27" fmla="*/ 0 h 277"/>
              <a:gd name="T28" fmla="*/ 0 w 454"/>
              <a:gd name="T29" fmla="*/ 101 h 277"/>
              <a:gd name="T30" fmla="*/ 202 w 454"/>
              <a:gd name="T31" fmla="*/ 277 h 277"/>
              <a:gd name="T32" fmla="*/ 454 w 454"/>
              <a:gd name="T33" fmla="*/ 277 h 277"/>
              <a:gd name="T34" fmla="*/ 454 w 454"/>
              <a:gd name="T35" fmla="*/ 176 h 277"/>
              <a:gd name="T36" fmla="*/ 202 w 454"/>
              <a:gd name="T37" fmla="*/ 176 h 277"/>
              <a:gd name="T38" fmla="*/ 202 w 454"/>
              <a:gd name="T3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Freeform 11"/>
          <p:cNvSpPr>
            <a:spLocks noChangeAspect="1" noEditPoints="1"/>
          </p:cNvSpPr>
          <p:nvPr/>
        </p:nvSpPr>
        <p:spPr bwMode="auto">
          <a:xfrm>
            <a:off x="7982988" y="490631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7040880" y="4727448"/>
            <a:ext cx="1920038" cy="20325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800" cap="all" spc="300" baseline="0">
                <a:solidFill>
                  <a:schemeClr val="accent1"/>
                </a:solidFill>
              </a:defRPr>
            </a:lvl1pPr>
          </a:lstStyle>
          <a:p>
            <a:pPr algn="r"/>
            <a:r>
              <a:rPr lang="fi-FI" kern="800" cap="none" dirty="0">
                <a:solidFill>
                  <a:schemeClr val="bg1"/>
                </a:solidFill>
                <a:latin typeface="+mj-lt"/>
              </a:rPr>
              <a:t>Photo: HSY </a:t>
            </a:r>
            <a:endParaRPr lang="fi-FI" kern="800" cap="none" noProof="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6964734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10</a:t>
            </a:fld>
            <a:endParaRPr lang="en-US"/>
          </a:p>
        </p:txBody>
      </p:sp>
      <p:cxnSp>
        <p:nvCxnSpPr>
          <p:cNvPr id="11" name="Straight Connector 6"/>
          <p:cNvCxnSpPr/>
          <p:nvPr/>
        </p:nvCxnSpPr>
        <p:spPr>
          <a:xfrm>
            <a:off x="1650821" y="1487882"/>
            <a:ext cx="6153150" cy="0"/>
          </a:xfrm>
          <a:prstGeom prst="line">
            <a:avLst/>
          </a:prstGeom>
          <a:ln w="12700" cmpd="sng">
            <a:solidFill>
              <a:srgbClr val="002E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7"/>
          <p:cNvSpPr/>
          <p:nvPr/>
        </p:nvSpPr>
        <p:spPr>
          <a:xfrm>
            <a:off x="1563237" y="1713267"/>
            <a:ext cx="62407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lnSpc>
                <a:spcPct val="100000"/>
              </a:lnSpc>
              <a:spcBef>
                <a:spcPts val="0"/>
              </a:spcBef>
            </a:pPr>
            <a:r>
              <a:rPr lang="en-US" altLang="en-US" sz="1600" dirty="0"/>
              <a:t>Finland is noted for its good regulation and operation, </a:t>
            </a:r>
            <a:br>
              <a:rPr lang="en-US" altLang="en-US" sz="1600" dirty="0"/>
            </a:br>
            <a:r>
              <a:rPr lang="en-US" altLang="en-US" sz="1600" dirty="0"/>
              <a:t>as well as robust and reliable technology.</a:t>
            </a:r>
            <a:endParaRPr lang="en-GB" sz="1600" b="1" dirty="0">
              <a:solidFill>
                <a:srgbClr val="002EA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375867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1516327" y="771550"/>
            <a:ext cx="6696595" cy="649287"/>
          </a:xfrm>
        </p:spPr>
        <p:txBody>
          <a:bodyPr/>
          <a:lstStyle/>
          <a:p>
            <a:r>
              <a:rPr lang="en-US" sz="1800" dirty="0"/>
              <a:t>Facts and figures</a:t>
            </a:r>
          </a:p>
        </p:txBody>
      </p:sp>
      <p:sp>
        <p:nvSpPr>
          <p:cNvPr id="7" name="Rectangle 3"/>
          <p:cNvSpPr/>
          <p:nvPr/>
        </p:nvSpPr>
        <p:spPr>
          <a:xfrm>
            <a:off x="1408883" y="1811938"/>
            <a:ext cx="278596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 dirty="0">
                <a:latin typeface="Finlandica"/>
                <a:cs typeface="Finlandica"/>
              </a:rPr>
              <a:t>5bil€</a:t>
            </a:r>
          </a:p>
        </p:txBody>
      </p:sp>
      <p:sp>
        <p:nvSpPr>
          <p:cNvPr id="8" name="Rectangle 4"/>
          <p:cNvSpPr/>
          <p:nvPr/>
        </p:nvSpPr>
        <p:spPr>
          <a:xfrm>
            <a:off x="1431807" y="2987041"/>
            <a:ext cx="26552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dirty="0"/>
              <a:t>Finnish companies in the water sector currently have a turnover of around 5 billion euros a year, which is about one-fifth of Finnish </a:t>
            </a:r>
            <a:r>
              <a:rPr lang="en-US" sz="1400" dirty="0" err="1"/>
              <a:t>cleantech</a:t>
            </a:r>
            <a:r>
              <a:rPr lang="en-US" sz="1400" dirty="0"/>
              <a:t> total sales.</a:t>
            </a:r>
          </a:p>
        </p:txBody>
      </p:sp>
      <p:sp>
        <p:nvSpPr>
          <p:cNvPr id="9" name="Rectangle 7"/>
          <p:cNvSpPr/>
          <p:nvPr/>
        </p:nvSpPr>
        <p:spPr>
          <a:xfrm>
            <a:off x="4480096" y="2987041"/>
            <a:ext cx="278024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dirty="0"/>
              <a:t>The annual growth is 5–10 per cent and the water sector employs 6,000–10,000 people.</a:t>
            </a:r>
          </a:p>
        </p:txBody>
      </p:sp>
      <p:sp>
        <p:nvSpPr>
          <p:cNvPr id="10" name="Rectangle 8"/>
          <p:cNvSpPr/>
          <p:nvPr/>
        </p:nvSpPr>
        <p:spPr>
          <a:xfrm>
            <a:off x="4464033" y="1820293"/>
            <a:ext cx="286423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>
                <a:latin typeface="Finlandica"/>
                <a:cs typeface="Finlandica"/>
              </a:rPr>
              <a:t>5-10%</a:t>
            </a:r>
            <a:endParaRPr lang="en-US" sz="6600" b="1" dirty="0">
              <a:latin typeface="Finlandica"/>
              <a:cs typeface="Finlandica"/>
            </a:endParaRPr>
          </a:p>
        </p:txBody>
      </p:sp>
      <p:cxnSp>
        <p:nvCxnSpPr>
          <p:cNvPr id="12" name="Straight Connector 9"/>
          <p:cNvCxnSpPr/>
          <p:nvPr/>
        </p:nvCxnSpPr>
        <p:spPr>
          <a:xfrm>
            <a:off x="1515358" y="2893625"/>
            <a:ext cx="2425490" cy="0"/>
          </a:xfrm>
          <a:prstGeom prst="line">
            <a:avLst/>
          </a:prstGeom>
          <a:ln w="12700" cmpd="sng">
            <a:solidFill>
              <a:srgbClr val="002E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1"/>
          <p:cNvCxnSpPr/>
          <p:nvPr/>
        </p:nvCxnSpPr>
        <p:spPr>
          <a:xfrm>
            <a:off x="4572000" y="2893625"/>
            <a:ext cx="2501515" cy="0"/>
          </a:xfrm>
          <a:prstGeom prst="line">
            <a:avLst/>
          </a:prstGeom>
          <a:ln w="12700" cmpd="sng">
            <a:solidFill>
              <a:srgbClr val="002E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7149118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7" name="Kuva 6" descr="A factory hall that has a pool of water in the middle. 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729790" y="4823932"/>
            <a:ext cx="6121400" cy="14334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800" cap="all" spc="300" baseline="0">
                <a:solidFill>
                  <a:schemeClr val="accent1"/>
                </a:solidFill>
              </a:defRPr>
            </a:lvl1pPr>
          </a:lstStyle>
          <a:p>
            <a:pPr algn="r"/>
            <a:r>
              <a:rPr lang="fi-FI" kern="800" cap="none" spc="250" dirty="0">
                <a:solidFill>
                  <a:srgbClr val="FFFFFF"/>
                </a:solidFill>
                <a:latin typeface="+mj-lt"/>
              </a:rPr>
              <a:t>Photo: HSY</a:t>
            </a:r>
            <a:endParaRPr lang="fi-FI" kern="800" cap="none" spc="250" noProof="0" dirty="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13790164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675828" y="1496136"/>
            <a:ext cx="6400595" cy="45053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b="1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bg1"/>
                </a:solidFill>
              </a:rPr>
              <a:t>WELL-KNOW FINNISH COMPANIES IN THE WATER SECTOR</a:t>
            </a:r>
          </a:p>
        </p:txBody>
      </p:sp>
      <p:sp>
        <p:nvSpPr>
          <p:cNvPr id="8" name="Rectangle 14"/>
          <p:cNvSpPr/>
          <p:nvPr/>
        </p:nvSpPr>
        <p:spPr>
          <a:xfrm>
            <a:off x="1566285" y="2054586"/>
            <a:ext cx="624073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600" dirty="0">
                <a:solidFill>
                  <a:schemeClr val="bg1"/>
                </a:solidFill>
              </a:rPr>
              <a:t>The largest Finnish multi-sectoral companies in the water sector are:</a:t>
            </a:r>
          </a:p>
          <a:p>
            <a:endParaRPr lang="en-US" altLang="en-US" sz="1600" dirty="0">
              <a:solidFill>
                <a:schemeClr val="bg1"/>
              </a:solidFill>
            </a:endParaRPr>
          </a:p>
          <a:p>
            <a:r>
              <a:rPr lang="en-US" altLang="en-US" sz="1600" dirty="0">
                <a:solidFill>
                  <a:schemeClr val="bg1"/>
                </a:solidFill>
              </a:rPr>
              <a:t>KEMIRA, ONNINEN, ORAS, OUTOTEC, RAMBOLL, UPONOR, VAISALA and VALMET. </a:t>
            </a:r>
          </a:p>
        </p:txBody>
      </p:sp>
    </p:spTree>
    <p:extLst>
      <p:ext uri="{BB962C8B-B14F-4D97-AF65-F5344CB8AC3E}">
        <p14:creationId xmlns:p14="http://schemas.microsoft.com/office/powerpoint/2010/main" val="1609046513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666684" y="1496136"/>
            <a:ext cx="6400595" cy="45053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b="1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bg1"/>
                </a:solidFill>
              </a:rPr>
              <a:t>WELL-KNOWN FINNISH COMPANIES IN THE WATER SECTOR</a:t>
            </a:r>
          </a:p>
        </p:txBody>
      </p:sp>
      <p:sp>
        <p:nvSpPr>
          <p:cNvPr id="8" name="Rectangle 14"/>
          <p:cNvSpPr/>
          <p:nvPr/>
        </p:nvSpPr>
        <p:spPr>
          <a:xfrm>
            <a:off x="1557140" y="2054586"/>
            <a:ext cx="669989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600" b="1" dirty="0" err="1">
                <a:solidFill>
                  <a:schemeClr val="bg1"/>
                </a:solidFill>
              </a:rPr>
              <a:t>Econet</a:t>
            </a:r>
            <a:r>
              <a:rPr lang="en-US" altLang="en-US" sz="1600" b="1" dirty="0">
                <a:solidFill>
                  <a:schemeClr val="bg1"/>
                </a:solidFill>
              </a:rPr>
              <a:t>, </a:t>
            </a:r>
            <a:r>
              <a:rPr lang="en-US" altLang="en-US" sz="1600" b="1" dirty="0" err="1">
                <a:solidFill>
                  <a:schemeClr val="bg1"/>
                </a:solidFill>
              </a:rPr>
              <a:t>Flootech</a:t>
            </a:r>
            <a:r>
              <a:rPr lang="en-US" altLang="en-US" sz="1600" b="1" dirty="0">
                <a:solidFill>
                  <a:schemeClr val="bg1"/>
                </a:solidFill>
              </a:rPr>
              <a:t>, Water Group </a:t>
            </a:r>
            <a:r>
              <a:rPr lang="en-US" altLang="en-US" sz="1600" dirty="0">
                <a:solidFill>
                  <a:schemeClr val="bg1"/>
                </a:solidFill>
              </a:rPr>
              <a:t>– Contractors and multiservice companies</a:t>
            </a:r>
          </a:p>
          <a:p>
            <a:endParaRPr lang="en-US" altLang="en-US" sz="1600" dirty="0">
              <a:solidFill>
                <a:schemeClr val="bg1"/>
              </a:solidFill>
            </a:endParaRPr>
          </a:p>
          <a:p>
            <a:r>
              <a:rPr lang="en-US" altLang="en-US" sz="1600" b="1" dirty="0">
                <a:solidFill>
                  <a:schemeClr val="bg1"/>
                </a:solidFill>
              </a:rPr>
              <a:t>EHP-</a:t>
            </a:r>
            <a:r>
              <a:rPr lang="en-US" altLang="en-US" sz="1600" b="1" dirty="0" err="1">
                <a:solidFill>
                  <a:schemeClr val="bg1"/>
                </a:solidFill>
              </a:rPr>
              <a:t>Tekniikka</a:t>
            </a:r>
            <a:r>
              <a:rPr lang="en-US" altLang="en-US" sz="1600" b="1" dirty="0">
                <a:solidFill>
                  <a:schemeClr val="bg1"/>
                </a:solidFill>
              </a:rPr>
              <a:t>, </a:t>
            </a:r>
            <a:r>
              <a:rPr lang="en-US" altLang="en-US" sz="1600" b="1" dirty="0" err="1">
                <a:solidFill>
                  <a:schemeClr val="bg1"/>
                </a:solidFill>
              </a:rPr>
              <a:t>Luode</a:t>
            </a:r>
            <a:r>
              <a:rPr lang="en-US" altLang="en-US" sz="1600" b="1" dirty="0">
                <a:solidFill>
                  <a:schemeClr val="bg1"/>
                </a:solidFill>
              </a:rPr>
              <a:t> </a:t>
            </a:r>
            <a:r>
              <a:rPr lang="en-US" altLang="en-US" sz="1600" dirty="0">
                <a:solidFill>
                  <a:schemeClr val="bg1"/>
                </a:solidFill>
              </a:rPr>
              <a:t>– </a:t>
            </a:r>
            <a:r>
              <a:rPr lang="en-US" altLang="en-US" sz="1600" dirty="0" err="1">
                <a:solidFill>
                  <a:schemeClr val="bg1"/>
                </a:solidFill>
              </a:rPr>
              <a:t>Specialise</a:t>
            </a:r>
            <a:r>
              <a:rPr lang="en-US" altLang="en-US" sz="1600" dirty="0">
                <a:solidFill>
                  <a:schemeClr val="bg1"/>
                </a:solidFill>
              </a:rPr>
              <a:t> in water quality monitoring</a:t>
            </a:r>
          </a:p>
          <a:p>
            <a:r>
              <a:rPr lang="en-US" altLang="en-US" sz="1600" dirty="0">
                <a:solidFill>
                  <a:schemeClr val="bg1"/>
                </a:solidFill>
              </a:rPr>
              <a:t> </a:t>
            </a:r>
          </a:p>
          <a:p>
            <a:r>
              <a:rPr lang="en-US" altLang="en-US" sz="1600" b="1" dirty="0">
                <a:solidFill>
                  <a:schemeClr val="bg1"/>
                </a:solidFill>
              </a:rPr>
              <a:t>FCG, </a:t>
            </a:r>
            <a:r>
              <a:rPr lang="en-US" altLang="en-US" sz="1600" b="1" dirty="0" err="1">
                <a:solidFill>
                  <a:schemeClr val="bg1"/>
                </a:solidFill>
              </a:rPr>
              <a:t>Pöyry</a:t>
            </a:r>
            <a:r>
              <a:rPr lang="en-US" altLang="en-US" sz="1600" b="1" dirty="0">
                <a:solidFill>
                  <a:schemeClr val="bg1"/>
                </a:solidFill>
              </a:rPr>
              <a:t>, </a:t>
            </a:r>
            <a:r>
              <a:rPr lang="en-US" altLang="en-US" sz="1600" b="1" dirty="0" err="1">
                <a:solidFill>
                  <a:schemeClr val="bg1"/>
                </a:solidFill>
              </a:rPr>
              <a:t>Ramboll</a:t>
            </a:r>
            <a:r>
              <a:rPr lang="en-US" altLang="en-US" sz="1600" b="1" dirty="0">
                <a:solidFill>
                  <a:schemeClr val="bg1"/>
                </a:solidFill>
              </a:rPr>
              <a:t> </a:t>
            </a:r>
            <a:r>
              <a:rPr lang="en-US" altLang="en-US" sz="1600" dirty="0">
                <a:solidFill>
                  <a:schemeClr val="bg1"/>
                </a:solidFill>
              </a:rPr>
              <a:t>– Consulting companies</a:t>
            </a:r>
          </a:p>
          <a:p>
            <a:r>
              <a:rPr lang="en-US" altLang="en-US" sz="1600" dirty="0">
                <a:solidFill>
                  <a:schemeClr val="bg1"/>
                </a:solidFill>
              </a:rPr>
              <a:t> </a:t>
            </a:r>
          </a:p>
          <a:p>
            <a:r>
              <a:rPr lang="en-US" altLang="en-US" sz="1600" b="1" dirty="0" err="1">
                <a:solidFill>
                  <a:schemeClr val="bg1"/>
                </a:solidFill>
              </a:rPr>
              <a:t>Dewaco</a:t>
            </a:r>
            <a:r>
              <a:rPr lang="en-US" altLang="en-US" sz="1600" b="1" dirty="0">
                <a:solidFill>
                  <a:schemeClr val="bg1"/>
                </a:solidFill>
              </a:rPr>
              <a:t>, </a:t>
            </a:r>
            <a:r>
              <a:rPr lang="en-US" altLang="en-US" sz="1600" b="1" dirty="0" err="1">
                <a:solidFill>
                  <a:schemeClr val="bg1"/>
                </a:solidFill>
              </a:rPr>
              <a:t>Finnchain</a:t>
            </a:r>
            <a:r>
              <a:rPr lang="en-US" altLang="en-US" sz="1600" b="1" dirty="0">
                <a:solidFill>
                  <a:schemeClr val="bg1"/>
                </a:solidFill>
              </a:rPr>
              <a:t>, </a:t>
            </a:r>
            <a:r>
              <a:rPr lang="en-US" altLang="en-US" sz="1600" b="1" dirty="0" err="1">
                <a:solidFill>
                  <a:schemeClr val="bg1"/>
                </a:solidFill>
              </a:rPr>
              <a:t>Slamex</a:t>
            </a:r>
            <a:r>
              <a:rPr lang="en-US" altLang="en-US" sz="1600" b="1" dirty="0">
                <a:solidFill>
                  <a:schemeClr val="bg1"/>
                </a:solidFill>
              </a:rPr>
              <a:t>, </a:t>
            </a:r>
            <a:r>
              <a:rPr lang="en-US" altLang="en-US" sz="1600" b="1" dirty="0" err="1">
                <a:solidFill>
                  <a:schemeClr val="bg1"/>
                </a:solidFill>
              </a:rPr>
              <a:t>Rictor</a:t>
            </a:r>
            <a:r>
              <a:rPr lang="en-US" altLang="en-US" sz="1600" b="1" dirty="0">
                <a:solidFill>
                  <a:schemeClr val="bg1"/>
                </a:solidFill>
              </a:rPr>
              <a:t> </a:t>
            </a:r>
            <a:r>
              <a:rPr lang="en-US" altLang="en-US" sz="1600" dirty="0">
                <a:solidFill>
                  <a:schemeClr val="bg1"/>
                </a:solidFill>
              </a:rPr>
              <a:t>– Supply technology for water treatment</a:t>
            </a:r>
          </a:p>
        </p:txBody>
      </p:sp>
      <p:cxnSp>
        <p:nvCxnSpPr>
          <p:cNvPr id="5" name="Straight Connector 17"/>
          <p:cNvCxnSpPr/>
          <p:nvPr/>
        </p:nvCxnSpPr>
        <p:spPr>
          <a:xfrm>
            <a:off x="1666684" y="3470101"/>
            <a:ext cx="6356540" cy="0"/>
          </a:xfrm>
          <a:prstGeom prst="line">
            <a:avLst/>
          </a:prstGeom>
          <a:ln w="1270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17"/>
          <p:cNvCxnSpPr/>
          <p:nvPr/>
        </p:nvCxnSpPr>
        <p:spPr>
          <a:xfrm>
            <a:off x="1666684" y="2967181"/>
            <a:ext cx="6356540" cy="0"/>
          </a:xfrm>
          <a:prstGeom prst="line">
            <a:avLst/>
          </a:prstGeom>
          <a:ln w="1270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7"/>
          <p:cNvCxnSpPr/>
          <p:nvPr/>
        </p:nvCxnSpPr>
        <p:spPr>
          <a:xfrm>
            <a:off x="1666684" y="2482549"/>
            <a:ext cx="6356540" cy="0"/>
          </a:xfrm>
          <a:prstGeom prst="line">
            <a:avLst/>
          </a:prstGeom>
          <a:ln w="1270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0286247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547812" y="1397535"/>
            <a:ext cx="6400595" cy="45053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b="1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642408" y="1499326"/>
            <a:ext cx="6696595" cy="64928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0" dirty="0">
                <a:solidFill>
                  <a:schemeClr val="tx1"/>
                </a:solidFill>
              </a:rPr>
              <a:t>LEARN MORE ABOUT</a:t>
            </a:r>
            <a:br>
              <a:rPr lang="en-US" sz="2400" b="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FINLAND’S WATER EXPERTISE</a:t>
            </a:r>
          </a:p>
        </p:txBody>
      </p:sp>
      <p:sp>
        <p:nvSpPr>
          <p:cNvPr id="9" name="Rectangle 7"/>
          <p:cNvSpPr/>
          <p:nvPr/>
        </p:nvSpPr>
        <p:spPr>
          <a:xfrm>
            <a:off x="1590669" y="2375041"/>
            <a:ext cx="624073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600" dirty="0">
                <a:hlinkClick r:id="rId3"/>
              </a:rPr>
              <a:t>http://</a:t>
            </a:r>
            <a:r>
              <a:rPr lang="en-US" altLang="en-US" sz="1600" dirty="0" err="1">
                <a:hlinkClick r:id="rId3"/>
              </a:rPr>
              <a:t>www.finnishwaterforum.fi</a:t>
            </a:r>
            <a:r>
              <a:rPr lang="en-US" altLang="en-US" sz="1600" dirty="0">
                <a:hlinkClick r:id="rId3"/>
              </a:rPr>
              <a:t>/</a:t>
            </a:r>
            <a:r>
              <a:rPr lang="en-US" altLang="en-US" sz="1600" dirty="0" err="1">
                <a:hlinkClick r:id="rId3"/>
              </a:rPr>
              <a:t>en</a:t>
            </a:r>
            <a:r>
              <a:rPr lang="en-US" altLang="en-US" sz="1600" dirty="0">
                <a:hlinkClick r:id="rId3"/>
              </a:rPr>
              <a:t>/</a:t>
            </a:r>
            <a:endParaRPr lang="en-US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840074331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660813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2</a:t>
            </a:fld>
            <a:endParaRPr lang="en-US"/>
          </a:p>
        </p:txBody>
      </p:sp>
      <p:cxnSp>
        <p:nvCxnSpPr>
          <p:cNvPr id="11" name="Straight Connector 6"/>
          <p:cNvCxnSpPr/>
          <p:nvPr/>
        </p:nvCxnSpPr>
        <p:spPr>
          <a:xfrm>
            <a:off x="1650821" y="1487882"/>
            <a:ext cx="6153150" cy="0"/>
          </a:xfrm>
          <a:prstGeom prst="line">
            <a:avLst/>
          </a:prstGeom>
          <a:ln w="12700" cmpd="sng">
            <a:solidFill>
              <a:srgbClr val="002E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7"/>
          <p:cNvSpPr/>
          <p:nvPr/>
        </p:nvSpPr>
        <p:spPr>
          <a:xfrm>
            <a:off x="1607029" y="1829381"/>
            <a:ext cx="62407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lnSpc>
                <a:spcPct val="100000"/>
              </a:lnSpc>
              <a:spcBef>
                <a:spcPts val="0"/>
              </a:spcBef>
            </a:pPr>
            <a:r>
              <a:rPr lang="en-US" altLang="en-US" sz="1600" dirty="0"/>
              <a:t>The water supply system in Finland is robust, reliable and cost-effective. it functions 24 hours a day, 7 days a week even when there is a power cut.</a:t>
            </a:r>
            <a:endParaRPr lang="en-GB" sz="1600" b="1" dirty="0">
              <a:solidFill>
                <a:srgbClr val="002EA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598672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7" name="Kuva 6" descr="a woman is filling a glass with water from a tap. 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Rectangle 8"/>
          <p:cNvSpPr/>
          <p:nvPr/>
        </p:nvSpPr>
        <p:spPr>
          <a:xfrm>
            <a:off x="654245" y="1027903"/>
            <a:ext cx="4370546" cy="363141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indent="-169200">
              <a:lnSpc>
                <a:spcPct val="80000"/>
              </a:lnSpc>
            </a:pPr>
            <a:r>
              <a:rPr lang="fi-FI" sz="5400" b="1" dirty="0"/>
              <a:t>RICH IN </a:t>
            </a:r>
            <a:br>
              <a:rPr lang="fi-FI" sz="5400" b="1" dirty="0"/>
            </a:br>
            <a:r>
              <a:rPr lang="fi-FI" sz="5400" b="1" dirty="0"/>
              <a:t>WATER, </a:t>
            </a:r>
            <a:br>
              <a:rPr lang="fi-FI" sz="5400" b="1" dirty="0"/>
            </a:br>
            <a:r>
              <a:rPr lang="fi-FI" sz="5400" b="1" dirty="0"/>
              <a:t>SMART </a:t>
            </a:r>
            <a:br>
              <a:rPr lang="fi-FI" sz="5400" b="1" dirty="0"/>
            </a:br>
            <a:r>
              <a:rPr lang="fi-FI" sz="5400" b="1" dirty="0"/>
              <a:t>IN WATER KNOWLEDGE</a:t>
            </a:r>
            <a:endParaRPr lang="en-US" sz="5400" b="1" spc="-300" dirty="0">
              <a:latin typeface="+mj-lt"/>
              <a:ea typeface="Finlandica" charset="0"/>
              <a:cs typeface="Finlandica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839518" y="4878796"/>
            <a:ext cx="6121400" cy="14334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800" cap="all" spc="300" baseline="0">
                <a:solidFill>
                  <a:schemeClr val="accent1"/>
                </a:solidFill>
              </a:defRPr>
            </a:lvl1pPr>
          </a:lstStyle>
          <a:p>
            <a:pPr algn="r"/>
            <a:r>
              <a:rPr lang="fi-FI" kern="800" cap="none" spc="250" dirty="0">
                <a:solidFill>
                  <a:schemeClr val="tx2"/>
                </a:solidFill>
                <a:latin typeface="+mj-lt"/>
              </a:rPr>
              <a:t>Photo: HSY / Jenni-</a:t>
            </a:r>
            <a:r>
              <a:rPr lang="fi-FI" kern="800" cap="none" spc="250" dirty="0" err="1">
                <a:solidFill>
                  <a:schemeClr val="tx2"/>
                </a:solidFill>
                <a:latin typeface="+mj-lt"/>
              </a:rPr>
              <a:t>Justiina</a:t>
            </a:r>
            <a:r>
              <a:rPr lang="fi-FI" kern="800" cap="none" spc="250" dirty="0">
                <a:solidFill>
                  <a:schemeClr val="tx2"/>
                </a:solidFill>
                <a:latin typeface="+mj-lt"/>
              </a:rPr>
              <a:t> Niemi</a:t>
            </a:r>
            <a:endParaRPr lang="fi-FI" kern="800" cap="none" spc="250" noProof="0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3994338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8" name="Rectangle 14"/>
          <p:cNvSpPr/>
          <p:nvPr/>
        </p:nvSpPr>
        <p:spPr>
          <a:xfrm>
            <a:off x="1566283" y="1661394"/>
            <a:ext cx="66358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600" dirty="0">
                <a:solidFill>
                  <a:schemeClr val="bg1"/>
                </a:solidFill>
              </a:rPr>
              <a:t>You can swim and fish in any of the 647 rivers and 187,888 lakes</a:t>
            </a:r>
            <a:r>
              <a:rPr lang="en-GB" sz="1600" dirty="0">
                <a:solidFill>
                  <a:schemeClr val="bg1"/>
                </a:solidFill>
              </a:rPr>
              <a:t>.</a:t>
            </a:r>
          </a:p>
        </p:txBody>
      </p:sp>
      <p:cxnSp>
        <p:nvCxnSpPr>
          <p:cNvPr id="9" name="Straight Connector 15"/>
          <p:cNvCxnSpPr/>
          <p:nvPr/>
        </p:nvCxnSpPr>
        <p:spPr>
          <a:xfrm>
            <a:off x="1644725" y="2140525"/>
            <a:ext cx="6356275" cy="0"/>
          </a:xfrm>
          <a:prstGeom prst="line">
            <a:avLst/>
          </a:prstGeom>
          <a:ln w="1270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16"/>
          <p:cNvSpPr/>
          <p:nvPr/>
        </p:nvSpPr>
        <p:spPr>
          <a:xfrm>
            <a:off x="1566285" y="2267431"/>
            <a:ext cx="624073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600" dirty="0">
                <a:solidFill>
                  <a:schemeClr val="bg1"/>
                </a:solidFill>
              </a:rPr>
              <a:t>You can drink water directly from the tap anywhere</a:t>
            </a:r>
            <a:r>
              <a:rPr lang="en-US" altLang="fi-FI" sz="1600" dirty="0">
                <a:solidFill>
                  <a:schemeClr val="bg1"/>
                </a:solidFill>
              </a:rPr>
              <a:t>.</a:t>
            </a:r>
            <a:endParaRPr lang="en-GB" sz="1600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7"/>
          <p:cNvCxnSpPr/>
          <p:nvPr/>
        </p:nvCxnSpPr>
        <p:spPr>
          <a:xfrm>
            <a:off x="1644725" y="2741629"/>
            <a:ext cx="6356275" cy="0"/>
          </a:xfrm>
          <a:prstGeom prst="line">
            <a:avLst/>
          </a:prstGeom>
          <a:ln w="1270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8"/>
          <p:cNvSpPr/>
          <p:nvPr/>
        </p:nvSpPr>
        <p:spPr>
          <a:xfrm>
            <a:off x="1566285" y="2886418"/>
            <a:ext cx="624073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600" dirty="0">
                <a:solidFill>
                  <a:schemeClr val="bg1"/>
                </a:solidFill>
              </a:rPr>
              <a:t>All of Finland has access to improved water sources and sanitation</a:t>
            </a:r>
            <a:r>
              <a:rPr lang="en-US" altLang="fi-FI" sz="1600" dirty="0">
                <a:solidFill>
                  <a:schemeClr val="bg1"/>
                </a:solidFill>
              </a:rPr>
              <a:t>.</a:t>
            </a:r>
            <a:endParaRPr lang="en-GB" sz="1600" dirty="0">
              <a:solidFill>
                <a:schemeClr val="bg1"/>
              </a:solidFill>
            </a:endParaRPr>
          </a:p>
        </p:txBody>
      </p:sp>
      <p:cxnSp>
        <p:nvCxnSpPr>
          <p:cNvPr id="13" name="Straight Connector 17"/>
          <p:cNvCxnSpPr/>
          <p:nvPr/>
        </p:nvCxnSpPr>
        <p:spPr>
          <a:xfrm>
            <a:off x="1644460" y="3360373"/>
            <a:ext cx="6356540" cy="0"/>
          </a:xfrm>
          <a:prstGeom prst="line">
            <a:avLst/>
          </a:prstGeom>
          <a:ln w="1270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5"/>
          <p:cNvCxnSpPr/>
          <p:nvPr/>
        </p:nvCxnSpPr>
        <p:spPr>
          <a:xfrm>
            <a:off x="1666684" y="1489468"/>
            <a:ext cx="6356275" cy="0"/>
          </a:xfrm>
          <a:prstGeom prst="line">
            <a:avLst/>
          </a:prstGeom>
          <a:ln w="1270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0674814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5</a:t>
            </a:fld>
            <a:endParaRPr lang="en-US"/>
          </a:p>
        </p:txBody>
      </p:sp>
      <p:cxnSp>
        <p:nvCxnSpPr>
          <p:cNvPr id="11" name="Straight Connector 6"/>
          <p:cNvCxnSpPr/>
          <p:nvPr/>
        </p:nvCxnSpPr>
        <p:spPr>
          <a:xfrm>
            <a:off x="1650821" y="1487882"/>
            <a:ext cx="6153150" cy="0"/>
          </a:xfrm>
          <a:prstGeom prst="line">
            <a:avLst/>
          </a:prstGeom>
          <a:ln w="12700" cmpd="sng">
            <a:solidFill>
              <a:srgbClr val="002E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7"/>
          <p:cNvSpPr/>
          <p:nvPr/>
        </p:nvSpPr>
        <p:spPr>
          <a:xfrm>
            <a:off x="1607029" y="1829381"/>
            <a:ext cx="624073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lnSpc>
                <a:spcPct val="100000"/>
              </a:lnSpc>
              <a:spcBef>
                <a:spcPts val="0"/>
              </a:spcBef>
            </a:pPr>
            <a:r>
              <a:rPr lang="en-US" altLang="en-US" sz="1600" dirty="0"/>
              <a:t>Finland’s water sector always ranks high in international comparisons.</a:t>
            </a:r>
            <a:endParaRPr lang="en-GB" sz="1600" b="1" dirty="0">
              <a:solidFill>
                <a:srgbClr val="002EA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850168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6</a:t>
            </a:fld>
            <a:endParaRPr lang="en-US"/>
          </a:p>
        </p:txBody>
      </p:sp>
      <p:cxnSp>
        <p:nvCxnSpPr>
          <p:cNvPr id="11" name="Straight Connector 6"/>
          <p:cNvCxnSpPr/>
          <p:nvPr/>
        </p:nvCxnSpPr>
        <p:spPr>
          <a:xfrm>
            <a:off x="1650821" y="2045984"/>
            <a:ext cx="6153150" cy="0"/>
          </a:xfrm>
          <a:prstGeom prst="line">
            <a:avLst/>
          </a:prstGeom>
          <a:ln w="12700" cmpd="sng">
            <a:solidFill>
              <a:srgbClr val="002E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7"/>
          <p:cNvSpPr/>
          <p:nvPr/>
        </p:nvSpPr>
        <p:spPr>
          <a:xfrm>
            <a:off x="1563237" y="1483106"/>
            <a:ext cx="61043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600" dirty="0"/>
              <a:t>Since the early 1900’s the responsibility of water supply is shared. </a:t>
            </a:r>
          </a:p>
          <a:p>
            <a:endParaRPr lang="fi-FI" altLang="en-US" sz="1600" dirty="0"/>
          </a:p>
          <a:p>
            <a:endParaRPr lang="fi-FI" altLang="en-US" sz="1600" dirty="0"/>
          </a:p>
          <a:p>
            <a:r>
              <a:rPr lang="en-US" altLang="en-US" sz="1600" dirty="0"/>
              <a:t>It has been developed by cooperation between a variety of private and municipal organizations.</a:t>
            </a:r>
          </a:p>
        </p:txBody>
      </p:sp>
    </p:spTree>
    <p:extLst>
      <p:ext uri="{BB962C8B-B14F-4D97-AF65-F5344CB8AC3E}">
        <p14:creationId xmlns:p14="http://schemas.microsoft.com/office/powerpoint/2010/main" val="1287727642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" name="Kuva 6" descr="A man is looking at jars filled with water. 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684070" y="4823932"/>
            <a:ext cx="6121400" cy="14334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800" cap="all" spc="300" baseline="0">
                <a:solidFill>
                  <a:schemeClr val="accent1"/>
                </a:solidFill>
              </a:defRPr>
            </a:lvl1pPr>
          </a:lstStyle>
          <a:p>
            <a:pPr algn="r"/>
            <a:r>
              <a:rPr lang="fi-FI" kern="800" cap="none" dirty="0">
                <a:solidFill>
                  <a:schemeClr val="tx2"/>
                </a:solidFill>
                <a:latin typeface="+mj-lt"/>
              </a:rPr>
              <a:t>Photo: Riitta </a:t>
            </a:r>
            <a:r>
              <a:rPr lang="fi-FI" kern="800" cap="none" dirty="0" err="1">
                <a:solidFill>
                  <a:schemeClr val="tx2"/>
                </a:solidFill>
                <a:latin typeface="+mj-lt"/>
              </a:rPr>
              <a:t>Supperi</a:t>
            </a:r>
            <a:r>
              <a:rPr lang="fi-FI" kern="800" cap="none" dirty="0">
                <a:solidFill>
                  <a:schemeClr val="tx2"/>
                </a:solidFill>
                <a:latin typeface="+mj-lt"/>
              </a:rPr>
              <a:t> / Keksi / Team Finland</a:t>
            </a:r>
            <a:endParaRPr lang="fi-FI" kern="800" cap="none" noProof="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5" name="Rectangle 8"/>
          <p:cNvSpPr/>
          <p:nvPr/>
        </p:nvSpPr>
        <p:spPr>
          <a:xfrm>
            <a:off x="3785616" y="304038"/>
            <a:ext cx="5015866" cy="253060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indent="-169200" algn="r">
              <a:lnSpc>
                <a:spcPct val="80000"/>
              </a:lnSpc>
            </a:pPr>
            <a:r>
              <a:rPr lang="en-US" sz="6000" spc="-300" dirty="0">
                <a:solidFill>
                  <a:schemeClr val="bg1"/>
                </a:solidFill>
                <a:latin typeface="+mj-lt"/>
              </a:rPr>
              <a:t>STRENGTH OF </a:t>
            </a:r>
            <a:br>
              <a:rPr lang="en-US" sz="6000" spc="-300" dirty="0">
                <a:solidFill>
                  <a:schemeClr val="bg1"/>
                </a:solidFill>
                <a:latin typeface="+mj-lt"/>
              </a:rPr>
            </a:br>
            <a:r>
              <a:rPr lang="en-US" sz="6000" spc="-300" dirty="0">
                <a:solidFill>
                  <a:schemeClr val="bg1"/>
                </a:solidFill>
                <a:latin typeface="+mj-lt"/>
              </a:rPr>
              <a:t>THE FINNISH </a:t>
            </a:r>
            <a:br>
              <a:rPr lang="en-US" sz="6000" spc="-300" dirty="0">
                <a:latin typeface="+mj-lt"/>
              </a:rPr>
            </a:br>
            <a:r>
              <a:rPr lang="en-US" sz="6000" spc="-300" dirty="0">
                <a:latin typeface="+mj-lt"/>
              </a:rPr>
              <a:t>WATER SECTOR</a:t>
            </a:r>
            <a:endParaRPr lang="en-US" sz="6000" b="1" spc="-300" dirty="0">
              <a:latin typeface="+mj-lt"/>
              <a:ea typeface="Finlandica" charset="0"/>
              <a:cs typeface="Finland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779145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4" name="Rectangle 7"/>
          <p:cNvSpPr/>
          <p:nvPr/>
        </p:nvSpPr>
        <p:spPr>
          <a:xfrm>
            <a:off x="1590669" y="1753907"/>
            <a:ext cx="624073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lnSpc>
                <a:spcPct val="100000"/>
              </a:lnSpc>
              <a:spcBef>
                <a:spcPts val="0"/>
              </a:spcBef>
            </a:pPr>
            <a:r>
              <a:rPr lang="en-US" sz="1600" dirty="0"/>
              <a:t>Versatile and international water know-how, world-class excellence.</a:t>
            </a:r>
            <a:endParaRPr lang="en-GB" sz="1600" b="1" dirty="0">
              <a:solidFill>
                <a:srgbClr val="002EA2"/>
              </a:solidFill>
            </a:endParaRPr>
          </a:p>
        </p:txBody>
      </p:sp>
      <p:sp>
        <p:nvSpPr>
          <p:cNvPr id="7" name="Rectangle 7"/>
          <p:cNvSpPr/>
          <p:nvPr/>
        </p:nvSpPr>
        <p:spPr>
          <a:xfrm>
            <a:off x="1590669" y="2243731"/>
            <a:ext cx="624073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lnSpc>
                <a:spcPct val="100000"/>
              </a:lnSpc>
              <a:spcBef>
                <a:spcPts val="0"/>
              </a:spcBef>
            </a:pPr>
            <a:r>
              <a:rPr lang="en-US" sz="1600" dirty="0"/>
              <a:t>Appropriate sector legislation and effective administration.</a:t>
            </a:r>
            <a:endParaRPr lang="en-GB" sz="1600" b="1" dirty="0">
              <a:solidFill>
                <a:srgbClr val="002EA2"/>
              </a:solidFill>
            </a:endParaRPr>
          </a:p>
        </p:txBody>
      </p:sp>
      <p:sp>
        <p:nvSpPr>
          <p:cNvPr id="9" name="Rectangle 7"/>
          <p:cNvSpPr/>
          <p:nvPr/>
        </p:nvSpPr>
        <p:spPr>
          <a:xfrm>
            <a:off x="1590669" y="2768771"/>
            <a:ext cx="624073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lnSpc>
                <a:spcPct val="100000"/>
              </a:lnSpc>
              <a:spcBef>
                <a:spcPts val="0"/>
              </a:spcBef>
            </a:pPr>
            <a:r>
              <a:rPr lang="en-US" sz="1600" dirty="0"/>
              <a:t>Good cooperation with other sectors and NGOs.</a:t>
            </a:r>
            <a:endParaRPr lang="en-GB" sz="1600" b="1" dirty="0">
              <a:solidFill>
                <a:srgbClr val="002EA2"/>
              </a:solidFill>
            </a:endParaRPr>
          </a:p>
        </p:txBody>
      </p:sp>
      <p:sp>
        <p:nvSpPr>
          <p:cNvPr id="12" name="Rectangle 7"/>
          <p:cNvSpPr/>
          <p:nvPr/>
        </p:nvSpPr>
        <p:spPr>
          <a:xfrm>
            <a:off x="1590669" y="3293811"/>
            <a:ext cx="624073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lnSpc>
                <a:spcPct val="100000"/>
              </a:lnSpc>
              <a:spcBef>
                <a:spcPts val="0"/>
              </a:spcBef>
            </a:pPr>
            <a:r>
              <a:rPr lang="en-US" sz="1600" dirty="0"/>
              <a:t>Long tradition of consumer initiative.</a:t>
            </a:r>
            <a:endParaRPr lang="en-GB" sz="1600" b="1" dirty="0">
              <a:solidFill>
                <a:srgbClr val="002EA2"/>
              </a:solidFill>
            </a:endParaRPr>
          </a:p>
        </p:txBody>
      </p:sp>
      <p:sp>
        <p:nvSpPr>
          <p:cNvPr id="15" name="Rectangle 7"/>
          <p:cNvSpPr/>
          <p:nvPr/>
        </p:nvSpPr>
        <p:spPr>
          <a:xfrm>
            <a:off x="1595956" y="1226447"/>
            <a:ext cx="65604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lnSpc>
                <a:spcPct val="100000"/>
              </a:lnSpc>
              <a:spcBef>
                <a:spcPts val="0"/>
              </a:spcBef>
            </a:pPr>
            <a:r>
              <a:rPr lang="en-US" b="1" dirty="0"/>
              <a:t>STRENGHT OF THE FINNISH WATER SECTOR</a:t>
            </a:r>
            <a:endParaRPr lang="en-GB" b="1" dirty="0">
              <a:solidFill>
                <a:srgbClr val="002EA2"/>
              </a:solidFill>
            </a:endParaRPr>
          </a:p>
        </p:txBody>
      </p:sp>
      <p:cxnSp>
        <p:nvCxnSpPr>
          <p:cNvPr id="8" name="Straight Connector 6"/>
          <p:cNvCxnSpPr/>
          <p:nvPr/>
        </p:nvCxnSpPr>
        <p:spPr>
          <a:xfrm>
            <a:off x="1678253" y="2174000"/>
            <a:ext cx="6153150" cy="0"/>
          </a:xfrm>
          <a:prstGeom prst="line">
            <a:avLst/>
          </a:prstGeom>
          <a:ln w="12700" cmpd="sng">
            <a:solidFill>
              <a:srgbClr val="002E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6"/>
          <p:cNvCxnSpPr/>
          <p:nvPr/>
        </p:nvCxnSpPr>
        <p:spPr>
          <a:xfrm>
            <a:off x="1678253" y="2686064"/>
            <a:ext cx="6153150" cy="0"/>
          </a:xfrm>
          <a:prstGeom prst="line">
            <a:avLst/>
          </a:prstGeom>
          <a:ln w="12700" cmpd="sng">
            <a:solidFill>
              <a:srgbClr val="002E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6"/>
          <p:cNvCxnSpPr/>
          <p:nvPr/>
        </p:nvCxnSpPr>
        <p:spPr>
          <a:xfrm>
            <a:off x="1678253" y="3207272"/>
            <a:ext cx="6153150" cy="0"/>
          </a:xfrm>
          <a:prstGeom prst="line">
            <a:avLst/>
          </a:prstGeom>
          <a:ln w="12700" cmpd="sng">
            <a:solidFill>
              <a:srgbClr val="002E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0824162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4" name="Kuva 3" descr="A chart that says Quality water is influenced by regulation, legislation, administration, education, users, maintenance and management, planning and implementation, technology and research. ">
            <a:extLst>
              <a:ext uri="{FF2B5EF4-FFF2-40B4-BE49-F238E27FC236}">
                <a16:creationId xmlns:a16="http://schemas.microsoft.com/office/drawing/2014/main" id="{4FC92059-6F3F-4EEF-ACAA-0773F0CEF2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818" y="0"/>
            <a:ext cx="583836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041767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Finland -the digital hub of Northern Europe_FINLANDICA">
  <a:themeElements>
    <a:clrScheme name="Team Finland">
      <a:dk1>
        <a:srgbClr val="002EA2"/>
      </a:dk1>
      <a:lt1>
        <a:sysClr val="window" lastClr="FFFFFF"/>
      </a:lt1>
      <a:dk2>
        <a:srgbClr val="000000"/>
      </a:dk2>
      <a:lt2>
        <a:srgbClr val="F0F0F0"/>
      </a:lt2>
      <a:accent1>
        <a:srgbClr val="002EA2"/>
      </a:accent1>
      <a:accent2>
        <a:srgbClr val="D9D9D9"/>
      </a:accent2>
      <a:accent3>
        <a:srgbClr val="A2A2A2"/>
      </a:accent3>
      <a:accent4>
        <a:srgbClr val="525252"/>
      </a:accent4>
      <a:accent5>
        <a:srgbClr val="5977C3"/>
      </a:accent5>
      <a:accent6>
        <a:srgbClr val="A6B6DF"/>
      </a:accent6>
      <a:hlink>
        <a:srgbClr val="002EA2"/>
      </a:hlink>
      <a:folHlink>
        <a:srgbClr val="525252"/>
      </a:folHlink>
    </a:clrScheme>
    <a:fontScheme name="Team Finland">
      <a:majorFont>
        <a:latin typeface="Finlandica"/>
        <a:ea typeface=""/>
        <a:cs typeface=""/>
      </a:majorFont>
      <a:minorFont>
        <a:latin typeface="Finland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36000" tIns="36000" rIns="36000" bIns="36000" rtlCol="0">
        <a:spAutoFit/>
      </a:bodyPr>
      <a:lstStyle>
        <a:defPPr>
          <a:defRPr sz="14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Team Finland">
      <a:dk1>
        <a:srgbClr val="002EA2"/>
      </a:dk1>
      <a:lt1>
        <a:sysClr val="window" lastClr="FFFFFF"/>
      </a:lt1>
      <a:dk2>
        <a:srgbClr val="000000"/>
      </a:dk2>
      <a:lt2>
        <a:srgbClr val="F0F0F0"/>
      </a:lt2>
      <a:accent1>
        <a:srgbClr val="002EA2"/>
      </a:accent1>
      <a:accent2>
        <a:srgbClr val="D9D9D9"/>
      </a:accent2>
      <a:accent3>
        <a:srgbClr val="A2A2A2"/>
      </a:accent3>
      <a:accent4>
        <a:srgbClr val="525252"/>
      </a:accent4>
      <a:accent5>
        <a:srgbClr val="5977C3"/>
      </a:accent5>
      <a:accent6>
        <a:srgbClr val="A6B6DF"/>
      </a:accent6>
      <a:hlink>
        <a:srgbClr val="002EA2"/>
      </a:hlink>
      <a:folHlink>
        <a:srgbClr val="525252"/>
      </a:folHlink>
    </a:clrScheme>
    <a:fontScheme name="Team Finland">
      <a:majorFont>
        <a:latin typeface="Finlandica"/>
        <a:ea typeface=""/>
        <a:cs typeface=""/>
      </a:majorFont>
      <a:minorFont>
        <a:latin typeface="Finland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am Finland">
      <a:dk1>
        <a:srgbClr val="002EA2"/>
      </a:dk1>
      <a:lt1>
        <a:sysClr val="window" lastClr="FFFFFF"/>
      </a:lt1>
      <a:dk2>
        <a:srgbClr val="000000"/>
      </a:dk2>
      <a:lt2>
        <a:srgbClr val="F0F0F0"/>
      </a:lt2>
      <a:accent1>
        <a:srgbClr val="002EA2"/>
      </a:accent1>
      <a:accent2>
        <a:srgbClr val="D9D9D9"/>
      </a:accent2>
      <a:accent3>
        <a:srgbClr val="A2A2A2"/>
      </a:accent3>
      <a:accent4>
        <a:srgbClr val="525252"/>
      </a:accent4>
      <a:accent5>
        <a:srgbClr val="5977C3"/>
      </a:accent5>
      <a:accent6>
        <a:srgbClr val="A6B6DF"/>
      </a:accent6>
      <a:hlink>
        <a:srgbClr val="002EA2"/>
      </a:hlink>
      <a:folHlink>
        <a:srgbClr val="525252"/>
      </a:folHlink>
    </a:clrScheme>
    <a:fontScheme name="Team Finland">
      <a:majorFont>
        <a:latin typeface="Finlandica"/>
        <a:ea typeface=""/>
        <a:cs typeface=""/>
      </a:majorFont>
      <a:minorFont>
        <a:latin typeface="Finland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Finland -the digital hub of Northern Europe_FINLANDICA</Template>
  <TotalTime>1457</TotalTime>
  <Words>378</Words>
  <Application>Microsoft Office PowerPoint</Application>
  <PresentationFormat>Näytössä katseltava esitys (16:9)</PresentationFormat>
  <Paragraphs>61</Paragraphs>
  <Slides>16</Slides>
  <Notes>5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16</vt:i4>
      </vt:variant>
    </vt:vector>
  </HeadingPairs>
  <TitlesOfParts>
    <vt:vector size="19" baseType="lpstr">
      <vt:lpstr>Arial</vt:lpstr>
      <vt:lpstr>Finlandica</vt:lpstr>
      <vt:lpstr>Finland -the digital hub of Northern Europe_FINLANDICA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Facts and figures</vt:lpstr>
      <vt:lpstr>PowerPoint-esitys</vt:lpstr>
      <vt:lpstr>PowerPoint-esitys</vt:lpstr>
      <vt:lpstr>PowerPoint-esitys</vt:lpstr>
      <vt:lpstr>PowerPoint-esitys</vt:lpstr>
      <vt:lpstr>PowerPoint-esitys</vt:lpstr>
    </vt:vector>
  </TitlesOfParts>
  <Manager>Hasan &amp; Partners</Manager>
  <Company>VIP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vnkbrandm</dc:creator>
  <cp:lastModifiedBy>Sanni Honkavaara</cp:lastModifiedBy>
  <cp:revision>158</cp:revision>
  <cp:lastPrinted>2016-03-07T13:26:53Z</cp:lastPrinted>
  <dcterms:created xsi:type="dcterms:W3CDTF">2015-10-23T09:45:44Z</dcterms:created>
  <dcterms:modified xsi:type="dcterms:W3CDTF">2020-10-05T11:28:53Z</dcterms:modified>
</cp:coreProperties>
</file>