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00" r:id="rId3"/>
    <p:sldId id="301" r:id="rId4"/>
    <p:sldId id="302" r:id="rId5"/>
    <p:sldId id="320" r:id="rId6"/>
    <p:sldId id="304" r:id="rId7"/>
    <p:sldId id="318" r:id="rId8"/>
    <p:sldId id="305" r:id="rId9"/>
    <p:sldId id="307" r:id="rId10"/>
    <p:sldId id="308" r:id="rId11"/>
    <p:sldId id="309" r:id="rId12"/>
    <p:sldId id="310" r:id="rId13"/>
    <p:sldId id="311" r:id="rId14"/>
    <p:sldId id="312" r:id="rId15"/>
    <p:sldId id="319" r:id="rId16"/>
    <p:sldId id="299" r:id="rId17"/>
    <p:sldId id="314" r:id="rId18"/>
    <p:sldId id="315" r:id="rId19"/>
    <p:sldId id="316" r:id="rId20"/>
    <p:sldId id="317" r:id="rId2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693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ED0"/>
    <a:srgbClr val="C7B6D0"/>
    <a:srgbClr val="BBC3D0"/>
    <a:srgbClr val="B7B6C9"/>
    <a:srgbClr val="FFC371"/>
    <a:srgbClr val="B7B6A7"/>
    <a:srgbClr val="A6C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75"/>
    <p:restoredTop sz="97619"/>
  </p:normalViewPr>
  <p:slideViewPr>
    <p:cSldViewPr snapToGrid="0" snapToObjects="1" showGuides="1">
      <p:cViewPr>
        <p:scale>
          <a:sx n="115" d="100"/>
          <a:sy n="115" d="100"/>
        </p:scale>
        <p:origin x="848" y="440"/>
      </p:cViewPr>
      <p:guideLst>
        <p:guide pos="69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1" d="100"/>
          <a:sy n="141" d="100"/>
        </p:scale>
        <p:origin x="4160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60253-4C6B-CF45-A022-CA3F9A0FC343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E9A2A-88C7-4541-A2F9-BDCE57CE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4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4340B-6C25-D045-8024-0722346D2D9F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9A60D-FB9B-C143-A4EC-6513EACD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5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A60D-FB9B-C143-A4EC-6513EACD45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1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A60D-FB9B-C143-A4EC-6513EACD45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6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1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5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5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4609" y="131610"/>
            <a:ext cx="960648" cy="7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383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accent3"/>
              </a:solidFill>
            </a:endParaRP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-14912" y="6368816"/>
            <a:ext cx="550263" cy="375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2BF48-62CC-9142-958D-B48A9AA43A19}" type="slidenum">
              <a:rPr lang="en-US" sz="1000" smtClean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pPr/>
              <a:t>‹#›</a:t>
            </a:fld>
            <a:endParaRPr lang="en-US" sz="100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91" y="237968"/>
            <a:ext cx="1292816" cy="911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863" y="-177657"/>
            <a:ext cx="2670885" cy="1742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529" y="322391"/>
            <a:ext cx="879305" cy="6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99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19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accent3"/>
              </a:solidFill>
            </a:endParaRP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-14912" y="6368816"/>
            <a:ext cx="550263" cy="375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2BF48-62CC-9142-958D-B48A9AA43A19}" type="slidenum">
              <a:rPr lang="en-US" sz="1000" smtClean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pPr/>
              <a:t>‹#›</a:t>
            </a:fld>
            <a:endParaRPr lang="en-US" sz="100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257352"/>
            <a:ext cx="990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91" y="237968"/>
            <a:ext cx="1292816" cy="91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863" y="-177657"/>
            <a:ext cx="2670885" cy="1742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529" y="322391"/>
            <a:ext cx="879305" cy="6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33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  <p15:guide id="2" pos="14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8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6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8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CDF7-CB6A-7D49-80ED-6F3E661D3A7B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8"/>
          <p:cNvSpPr txBox="1">
            <a:spLocks/>
          </p:cNvSpPr>
          <p:nvPr userDrawn="1"/>
        </p:nvSpPr>
        <p:spPr>
          <a:xfrm>
            <a:off x="615115" y="951918"/>
            <a:ext cx="5817670" cy="622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inlandica" charset="0"/>
                <a:ea typeface="Finlandica" charset="0"/>
                <a:cs typeface="Finlandica" charset="0"/>
              </a:defRPr>
            </a:lvl1pPr>
          </a:lstStyle>
          <a:p>
            <a:r>
              <a:rPr lang="en-US" sz="4400" smtClean="0"/>
              <a:t>Headline</a:t>
            </a:r>
            <a:endParaRPr lang="en-US" sz="4400"/>
          </a:p>
        </p:txBody>
      </p:sp>
      <p:sp>
        <p:nvSpPr>
          <p:cNvPr id="8" name="Title 8"/>
          <p:cNvSpPr txBox="1">
            <a:spLocks/>
          </p:cNvSpPr>
          <p:nvPr userDrawn="1"/>
        </p:nvSpPr>
        <p:spPr>
          <a:xfrm>
            <a:off x="642257" y="1769046"/>
            <a:ext cx="2739235" cy="742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inlandica" charset="0"/>
                <a:ea typeface="Finlandica" charset="0"/>
                <a:cs typeface="Finlandica" charset="0"/>
              </a:defRPr>
            </a:lvl1pPr>
          </a:lstStyle>
          <a:p>
            <a:r>
              <a:rPr lang="en-US" sz="3000" b="0" smtClean="0"/>
              <a:t>Text</a:t>
            </a:r>
            <a:endParaRPr lang="en-US" sz="3000" b="0"/>
          </a:p>
        </p:txBody>
      </p:sp>
      <p:sp>
        <p:nvSpPr>
          <p:cNvPr id="9" name="Title 8"/>
          <p:cNvSpPr txBox="1">
            <a:spLocks/>
          </p:cNvSpPr>
          <p:nvPr userDrawn="1"/>
        </p:nvSpPr>
        <p:spPr>
          <a:xfrm>
            <a:off x="635176" y="1377244"/>
            <a:ext cx="232363" cy="383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inlandica" charset="0"/>
                <a:ea typeface="Finlandica" charset="0"/>
                <a:cs typeface="Finlandica" charset="0"/>
              </a:defRPr>
            </a:lvl1pPr>
          </a:lstStyle>
          <a:p>
            <a:r>
              <a:rPr lang="en-US" sz="3000" b="1" smtClean="0"/>
              <a:t>_</a:t>
            </a:r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6354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3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3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3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6" b="3593"/>
          <a:stretch/>
        </p:blipFill>
        <p:spPr>
          <a:xfrm>
            <a:off x="2" y="0"/>
            <a:ext cx="9905998" cy="68853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906000" cy="6885384"/>
          </a:xfrm>
          <a:prstGeom prst="rect">
            <a:avLst/>
          </a:prstGeom>
          <a:solidFill>
            <a:srgbClr val="BFBED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BFBED0"/>
                </a:solidFill>
              </a:rPr>
              <a:t> </a:t>
            </a:r>
            <a:endParaRPr lang="en-US" dirty="0">
              <a:solidFill>
                <a:srgbClr val="BFBED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15554" y="2341563"/>
            <a:ext cx="4062412" cy="16510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THE STORY OF FINLAND 100</a:t>
            </a:r>
          </a:p>
        </p:txBody>
      </p:sp>
      <p:cxnSp>
        <p:nvCxnSpPr>
          <p:cNvPr id="4" name="Elbow Connector 3"/>
          <p:cNvCxnSpPr/>
          <p:nvPr/>
        </p:nvCxnSpPr>
        <p:spPr>
          <a:xfrm rot="10800000" flipV="1">
            <a:off x="-16707897" y="2770910"/>
            <a:ext cx="16500079" cy="573694"/>
          </a:xfrm>
          <a:prstGeom prst="bent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-16686" y="1304926"/>
            <a:ext cx="9402792" cy="7768851"/>
          </a:xfrm>
          <a:prstGeom prst="bent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2" t="4706" r="932" b="4706"/>
          <a:stretch/>
        </p:blipFill>
        <p:spPr>
          <a:xfrm>
            <a:off x="0" y="0"/>
            <a:ext cx="9906000" cy="342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"/>
            <a:ext cx="9906000" cy="3419475"/>
          </a:xfrm>
          <a:prstGeom prst="rect">
            <a:avLst/>
          </a:prstGeom>
          <a:solidFill>
            <a:srgbClr val="BFBED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77212" y="4753334"/>
            <a:ext cx="30056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Thanks to long democratic tradition, we are very law abiding. 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2522" y="3512247"/>
            <a:ext cx="1725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  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GB" sz="12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2</a:t>
            </a:r>
            <a:r>
              <a:rPr lang="en-GB" sz="1200" baseline="300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nd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Corruption Perceptions Index.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GB" sz="12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1</a:t>
            </a:r>
            <a:r>
              <a:rPr lang="en-GB" sz="1200" baseline="300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st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World Press Freedom Index.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>
            <a:off x="-4343399" y="1600202"/>
            <a:ext cx="14812297" cy="4918587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6" b="3846"/>
          <a:stretch/>
        </p:blipFill>
        <p:spPr>
          <a:xfrm>
            <a:off x="0" y="3438000"/>
            <a:ext cx="9906000" cy="34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438000"/>
            <a:ext cx="9906000" cy="3420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0985" y="749780"/>
            <a:ext cx="285412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It has made us the most stable country in the world. 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25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1135415" y="1864607"/>
            <a:ext cx="7236178" cy="2919942"/>
          </a:xfrm>
          <a:prstGeom prst="bentConnector3">
            <a:avLst>
              <a:gd name="adj1" fmla="val 33931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278" y="2054884"/>
            <a:ext cx="1601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Most stable nation in the world: 1</a:t>
            </a:r>
            <a:r>
              <a:rPr lang="en-GB" sz="1200" baseline="300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st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Fragile States Index.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6" b="3846"/>
          <a:stretch/>
        </p:blipFill>
        <p:spPr>
          <a:xfrm>
            <a:off x="0" y="0"/>
            <a:ext cx="4952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0"/>
            <a:ext cx="4952999" cy="6858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0800000">
            <a:off x="-3517900" y="1266835"/>
            <a:ext cx="13970552" cy="919774"/>
          </a:xfrm>
          <a:prstGeom prst="bentConnector3">
            <a:avLst>
              <a:gd name="adj1" fmla="val 30676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64137" y="2440192"/>
            <a:ext cx="275969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 … And helped reach the top of all kinds of country rankings. 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03" r="987"/>
          <a:stretch/>
        </p:blipFill>
        <p:spPr>
          <a:xfrm>
            <a:off x="4953000" y="0"/>
            <a:ext cx="4953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cxnSp>
        <p:nvCxnSpPr>
          <p:cNvPr id="5" name="Elbow Connector 4"/>
          <p:cNvCxnSpPr/>
          <p:nvPr/>
        </p:nvCxnSpPr>
        <p:spPr>
          <a:xfrm rot="10800000" flipV="1">
            <a:off x="-3552371" y="1649703"/>
            <a:ext cx="15138648" cy="3951741"/>
          </a:xfrm>
          <a:prstGeom prst="bentConnector3">
            <a:avLst>
              <a:gd name="adj1" fmla="val 52397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29952" y="1858793"/>
            <a:ext cx="138373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2</a:t>
            </a:r>
            <a:r>
              <a:rPr lang="en-GB" sz="1200" baseline="300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nd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Fairest Country for Children.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Maternity package introduced </a:t>
            </a:r>
          </a:p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in 1938.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8349" y="3848247"/>
            <a:ext cx="28853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As there are so few of us, we can’t afford to leave anyone behind </a:t>
            </a:r>
          </a:p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– big or small. 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9" b="8642"/>
          <a:stretch/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rgbClr val="BFBED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 rot="10800000">
            <a:off x="-2144309" y="1642565"/>
            <a:ext cx="20256719" cy="4135385"/>
          </a:xfrm>
          <a:prstGeom prst="bentConnector3">
            <a:avLst>
              <a:gd name="adj1" fmla="val 50000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139652" y="5139471"/>
            <a:ext cx="1272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1</a:t>
            </a:r>
            <a:r>
              <a:rPr lang="en-GB" sz="1200" baseline="300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st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World’s Most Literate Nations.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0491" y="1936190"/>
            <a:ext cx="262743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That’s why world-class health-care and education are available for all.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25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2" t="4706" r="932" b="4706"/>
          <a:stretch/>
        </p:blipFill>
        <p:spPr>
          <a:xfrm>
            <a:off x="0" y="0"/>
            <a:ext cx="9906000" cy="34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906000" cy="3420000"/>
          </a:xfrm>
          <a:prstGeom prst="rect">
            <a:avLst/>
          </a:prstGeom>
          <a:solidFill>
            <a:srgbClr val="BFBE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4125" y="4906490"/>
            <a:ext cx="260527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Consequently, our work force is one of the most educated in the world.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25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-296790" y="3258660"/>
            <a:ext cx="10857950" cy="2892831"/>
          </a:xfrm>
          <a:prstGeom prst="bentConnector3">
            <a:avLst>
              <a:gd name="adj1" fmla="val 50000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72455" y="3844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779566" y="70468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517297" y="67983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69337" y="3603639"/>
            <a:ext cx="2591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87% of Finnish people over the </a:t>
            </a:r>
            <a:b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age of 25 hold at least an upper secondary education certificate. </a:t>
            </a:r>
          </a:p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Almost 42% hold a higher education degree.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" t="4360" r="557" b="4360"/>
          <a:stretch/>
        </p:blipFill>
        <p:spPr>
          <a:xfrm>
            <a:off x="0" y="0"/>
            <a:ext cx="9906000" cy="3420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0" y="0"/>
            <a:ext cx="9906000" cy="3420000"/>
          </a:xfrm>
          <a:prstGeom prst="rect">
            <a:avLst/>
          </a:prstGeom>
          <a:solidFill>
            <a:srgbClr val="BFBED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 </a:t>
            </a:r>
          </a:p>
        </p:txBody>
      </p:sp>
      <p:cxnSp>
        <p:nvCxnSpPr>
          <p:cNvPr id="27" name="Elbow Connector 26"/>
          <p:cNvCxnSpPr/>
          <p:nvPr/>
        </p:nvCxnSpPr>
        <p:spPr>
          <a:xfrm>
            <a:off x="-1368305" y="2562961"/>
            <a:ext cx="12823988" cy="3891078"/>
          </a:xfrm>
          <a:prstGeom prst="bentConnector3">
            <a:avLst>
              <a:gd name="adj1" fmla="val 50000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642" y="322391"/>
            <a:ext cx="811666" cy="66966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246466" y="3612675"/>
            <a:ext cx="17217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Over 70% of Finland is forest.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Biggest archipelago in the world.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1</a:t>
            </a:r>
            <a:r>
              <a:rPr lang="en-GB" sz="1200" baseline="300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st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Greenest Country in the World.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23691" y="4663195"/>
            <a:ext cx="318228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Our unique relationship with nature means that sustainable thinking comes naturally to us. 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25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1" t="4418" r="621" b="4418"/>
          <a:stretch/>
        </p:blipFill>
        <p:spPr>
          <a:xfrm>
            <a:off x="0" y="3798000"/>
            <a:ext cx="9906000" cy="306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795234"/>
            <a:ext cx="9906000" cy="3062766"/>
          </a:xfrm>
          <a:prstGeom prst="rect">
            <a:avLst/>
          </a:prstGeom>
          <a:solidFill>
            <a:srgbClr val="BFBE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cxnSp>
        <p:nvCxnSpPr>
          <p:cNvPr id="24" name="Elbow Connector 23"/>
          <p:cNvCxnSpPr/>
          <p:nvPr/>
        </p:nvCxnSpPr>
        <p:spPr>
          <a:xfrm rot="10800000" flipV="1">
            <a:off x="-338527" y="885216"/>
            <a:ext cx="11464651" cy="4930968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56824" y="2577021"/>
            <a:ext cx="211622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188 000 lakes with water good enough to drink.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GB" sz="12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2</a:t>
            </a:r>
            <a:r>
              <a:rPr lang="en-GB" sz="1200" baseline="300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nd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global clean tech index.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GB" sz="12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3</a:t>
            </a:r>
            <a:r>
              <a:rPr lang="en-GB" sz="1200" baseline="300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rd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Cleanest Air in the World</a:t>
            </a:r>
          </a:p>
          <a:p>
            <a:r>
              <a:rPr lang="en-GB" sz="12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3 million saunas</a:t>
            </a:r>
            <a:r>
              <a: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.</a:t>
            </a:r>
          </a:p>
          <a:p>
            <a:endParaRPr lang="en-US" sz="16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7865" y="1128778"/>
            <a:ext cx="240431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Finland is the cleanest country in the world </a:t>
            </a:r>
          </a:p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– in many ways. 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25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65" b="3627"/>
          <a:stretch/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rgbClr val="BFBED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-294968" y="1247854"/>
            <a:ext cx="11340792" cy="2720897"/>
          </a:xfrm>
          <a:prstGeom prst="bentConnector3">
            <a:avLst>
              <a:gd name="adj1" fmla="val 40814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611384" y="1463782"/>
            <a:ext cx="265125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Finland is an active member of the Nordic, European and global families. 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25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88486" y="3412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41832" y="4129369"/>
            <a:ext cx="13605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Finland joins European Union in 1995.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President </a:t>
            </a:r>
            <a:r>
              <a:rPr lang="en-GB" sz="1200" dirty="0" err="1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Martti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GB" sz="1200" dirty="0" err="1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Ahtisaari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wins Nobel Peace Prize in 2008.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GB" sz="1600" dirty="0"/>
              <a:t> </a:t>
            </a:r>
            <a:endParaRPr lang="en-US" sz="1600" dirty="0"/>
          </a:p>
          <a:p>
            <a:endParaRPr lang="en-US" sz="16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1"/>
          <a:stretch/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rgbClr val="BFBE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cxnSp>
        <p:nvCxnSpPr>
          <p:cNvPr id="3" name="Elbow Connector 2"/>
          <p:cNvCxnSpPr/>
          <p:nvPr/>
        </p:nvCxnSpPr>
        <p:spPr>
          <a:xfrm rot="10800000">
            <a:off x="-2550288" y="1494916"/>
            <a:ext cx="12216330" cy="4489389"/>
          </a:xfrm>
          <a:prstGeom prst="bentConnector3">
            <a:avLst>
              <a:gd name="adj1" fmla="val 23686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52241" y="1492613"/>
            <a:ext cx="25726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 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GB" sz="12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1</a:t>
            </a:r>
            <a:r>
              <a:rPr lang="en-GB" sz="1200" baseline="300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st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Quality of Life in </a:t>
            </a:r>
          </a:p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the EU.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GB" sz="12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5</a:t>
            </a:r>
            <a:r>
              <a:rPr lang="en-GB" sz="1200" baseline="300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th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World Happiness </a:t>
            </a:r>
          </a:p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Report.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1816" y="4245366"/>
            <a:ext cx="264343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All of this makes Finland a great place to live, visit or do business. 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25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3846" b="3846"/>
          <a:stretch/>
        </p:blipFill>
        <p:spPr>
          <a:xfrm>
            <a:off x="0" y="3438000"/>
            <a:ext cx="9906000" cy="342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3438000"/>
            <a:ext cx="9906000" cy="3420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604555" y="808049"/>
            <a:ext cx="2903701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In 2017, Finland celebrates 100 years of independence and more than 100 years of uninterrupted democracy. </a:t>
            </a:r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-2917471" y="1361029"/>
            <a:ext cx="10778837" cy="5544000"/>
          </a:xfrm>
          <a:prstGeom prst="bentConnector3">
            <a:avLst>
              <a:gd name="adj1" fmla="val 56639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59695" y="1660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" t="4427" r="630" b="442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151"/>
            <a:ext cx="9906000" cy="6858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BFBED0"/>
                </a:solidFill>
              </a:rPr>
              <a:t>  </a:t>
            </a:r>
            <a:endParaRPr lang="en-US" dirty="0">
              <a:solidFill>
                <a:srgbClr val="BFBED0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 flipV="1">
            <a:off x="-714050" y="1373831"/>
            <a:ext cx="10683240" cy="4741798"/>
          </a:xfrm>
          <a:prstGeom prst="bentConnector3">
            <a:avLst>
              <a:gd name="adj1" fmla="val 61822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49897" y="-1911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7102" y="4715734"/>
            <a:ext cx="2527915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Join us in celebrating our first centenary.</a:t>
            </a:r>
            <a:endParaRPr lang="en-US" sz="2300" b="1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GB" sz="4000" i="1" dirty="0">
                <a:solidFill>
                  <a:schemeClr val="bg1"/>
                </a:solidFill>
              </a:rPr>
              <a:t> 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642" y="322391"/>
            <a:ext cx="811666" cy="669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15"/>
          <a:stretch/>
        </p:blipFill>
        <p:spPr>
          <a:xfrm>
            <a:off x="4989000" y="0"/>
            <a:ext cx="4917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98016" y="-9625"/>
            <a:ext cx="4907983" cy="6858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-1968498" y="1866900"/>
            <a:ext cx="15608298" cy="4305299"/>
          </a:xfrm>
          <a:prstGeom prst="bentConnector3">
            <a:avLst>
              <a:gd name="adj1" fmla="val 78072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8790" y="2143498"/>
            <a:ext cx="216692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The secret of our success is that we’ve had a lot of practice. 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" t="2380" r="-1" b="5778"/>
          <a:stretch/>
        </p:blipFill>
        <p:spPr>
          <a:xfrm>
            <a:off x="0" y="0"/>
            <a:ext cx="4952999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0"/>
            <a:ext cx="4952999" cy="6858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-1407160" y="2316480"/>
            <a:ext cx="15890240" cy="3068320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24913" y="4399521"/>
            <a:ext cx="1159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Autonomous Grand Duchy of Finland in 1809.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9862" y="2600355"/>
            <a:ext cx="221122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We became autonomous 208 years ago.</a:t>
            </a:r>
            <a:r>
              <a:rPr lang="fi-FI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25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2" t="4706" r="932" b="4706"/>
          <a:stretch/>
        </p:blipFill>
        <p:spPr>
          <a:xfrm>
            <a:off x="0" y="0"/>
            <a:ext cx="9906000" cy="342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906000" cy="3420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rot="5400000">
            <a:off x="-7372271" y="1680277"/>
            <a:ext cx="13246423" cy="8954219"/>
          </a:xfrm>
          <a:prstGeom prst="bentConnector3">
            <a:avLst>
              <a:gd name="adj1" fmla="val 51464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89177" y="3625123"/>
            <a:ext cx="15413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For over 150 years Finland has been built with the help </a:t>
            </a:r>
          </a:p>
          <a:p>
            <a:r>
              <a: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of representative democracy which has laid the foundations of the Finnish parliament</a:t>
            </a:r>
            <a:r>
              <a:rPr lang="en-US" sz="1200" baseline="300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288" y="5326427"/>
            <a:ext cx="2888162" cy="109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Finnish parliament established in 1906.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2300"/>
              </a:lnSpc>
            </a:pPr>
            <a:r>
              <a:rPr lang="en-US" sz="2500" b="1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t="3852" b="3852"/>
          <a:stretch/>
        </p:blipFill>
        <p:spPr>
          <a:xfrm>
            <a:off x="512" y="0"/>
            <a:ext cx="9905488" cy="342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906000" cy="3420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BFBED0"/>
                </a:solidFill>
              </a:rPr>
              <a:t> </a:t>
            </a:r>
            <a:endParaRPr lang="en-US" dirty="0">
              <a:solidFill>
                <a:srgbClr val="BFBED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cxnSp>
        <p:nvCxnSpPr>
          <p:cNvPr id="12" name="Elbow Connector 11"/>
          <p:cNvCxnSpPr/>
          <p:nvPr/>
        </p:nvCxnSpPr>
        <p:spPr>
          <a:xfrm rot="10800000" flipV="1">
            <a:off x="-203199" y="-1140014"/>
            <a:ext cx="12348137" cy="7363013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riangle 24"/>
          <p:cNvSpPr/>
          <p:nvPr/>
        </p:nvSpPr>
        <p:spPr>
          <a:xfrm rot="5400000">
            <a:off x="9219630" y="1066852"/>
            <a:ext cx="205808" cy="17742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45205" y="5467376"/>
            <a:ext cx="1156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First 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open and free elections in 1907. 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2357" y="3647273"/>
            <a:ext cx="216117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We’ve had democratic elections for 110 years.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8" t="3830" r="2" b="4253"/>
          <a:stretch/>
        </p:blipFill>
        <p:spPr>
          <a:xfrm>
            <a:off x="-45076" y="0"/>
            <a:ext cx="499480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5076" y="0"/>
            <a:ext cx="4998076" cy="6858000"/>
          </a:xfrm>
          <a:prstGeom prst="rect">
            <a:avLst/>
          </a:prstGeom>
          <a:solidFill>
            <a:srgbClr val="BFBE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-96592" y="1328747"/>
            <a:ext cx="12941006" cy="4627731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53617" y="4987198"/>
            <a:ext cx="1347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19 out of 200 members of the parliament were women in 1907.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8229" y="1613579"/>
            <a:ext cx="242530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Finland is the first country </a:t>
            </a:r>
            <a:r>
              <a:rPr lang="en-GB" sz="2300" b="1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in the world </a:t>
            </a:r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to grant </a:t>
            </a:r>
            <a:r>
              <a:rPr lang="en-US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both women and men full political rights in 1906.</a:t>
            </a:r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 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47"/>
          <a:stretch/>
        </p:blipFill>
        <p:spPr>
          <a:xfrm>
            <a:off x="-62754" y="0"/>
            <a:ext cx="501575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62754" y="0"/>
            <a:ext cx="5015754" cy="6858000"/>
          </a:xfrm>
          <a:prstGeom prst="rect">
            <a:avLst/>
          </a:prstGeom>
          <a:solidFill>
            <a:srgbClr val="BFBE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-225380" y="1387929"/>
            <a:ext cx="12118026" cy="3267784"/>
          </a:xfrm>
          <a:prstGeom prst="bentConnector3">
            <a:avLst>
              <a:gd name="adj1" fmla="val 4357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103694" y="3495504"/>
            <a:ext cx="1418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3</a:t>
            </a:r>
            <a:r>
              <a:rPr lang="en-GB" sz="1200" baseline="300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rd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Global Gender Gap Report.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GB" sz="12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2</a:t>
            </a:r>
            <a:r>
              <a:rPr lang="en-GB" sz="1200" baseline="300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nd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State of the World’s Mothers Report.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6591" y="1631150"/>
            <a:ext cx="2580170" cy="143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Women</a:t>
            </a:r>
            <a:r>
              <a:rPr lang="fi-FI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’s</a:t>
            </a:r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position has remained strong ever since. 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25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" t="5514" r="830" b="5514"/>
          <a:stretch/>
        </p:blipFill>
        <p:spPr>
          <a:xfrm>
            <a:off x="4953000" y="0"/>
            <a:ext cx="50292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53000" y="0"/>
            <a:ext cx="5029200" cy="6858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-1164336" y="1231900"/>
            <a:ext cx="11146536" cy="3184652"/>
          </a:xfrm>
          <a:prstGeom prst="bentConnector3">
            <a:avLst>
              <a:gd name="adj1" fmla="val 52848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796988" y="2467485"/>
            <a:ext cx="2117434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Finland gained independence in 1917 – one hundred years ago.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412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nland100">
      <a:dk1>
        <a:srgbClr val="FEFFFF"/>
      </a:dk1>
      <a:lt1>
        <a:srgbClr val="FEFFFF"/>
      </a:lt1>
      <a:dk2>
        <a:srgbClr val="FEFFFF"/>
      </a:dk2>
      <a:lt2>
        <a:srgbClr val="FEFFFF"/>
      </a:lt2>
      <a:accent1>
        <a:srgbClr val="002EA2"/>
      </a:accent1>
      <a:accent2>
        <a:srgbClr val="FEFFFF"/>
      </a:accent2>
      <a:accent3>
        <a:srgbClr val="EDEDED"/>
      </a:accent3>
      <a:accent4>
        <a:srgbClr val="FEFFFF"/>
      </a:accent4>
      <a:accent5>
        <a:srgbClr val="FEFFFF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2829</TotalTime>
  <Words>438</Words>
  <Application>Microsoft Macintosh PowerPoint</Application>
  <PresentationFormat>A4 Paper (210x297 mm)</PresentationFormat>
  <Paragraphs>76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Finlandica</vt:lpstr>
      <vt:lpstr>Arial</vt:lpstr>
      <vt:lpstr>Office Theme</vt:lpstr>
      <vt:lpstr>THE STORY OF FINLAND 100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 Piipponen</dc:creator>
  <cp:lastModifiedBy>Kira Piipponen</cp:lastModifiedBy>
  <cp:revision>209</cp:revision>
  <cp:lastPrinted>2016-09-30T10:48:16Z</cp:lastPrinted>
  <dcterms:created xsi:type="dcterms:W3CDTF">2016-08-19T10:08:09Z</dcterms:created>
  <dcterms:modified xsi:type="dcterms:W3CDTF">2017-02-20T09:09:18Z</dcterms:modified>
</cp:coreProperties>
</file>