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0" r:id="rId3"/>
    <p:sldId id="301" r:id="rId4"/>
    <p:sldId id="302" r:id="rId5"/>
    <p:sldId id="320" r:id="rId6"/>
    <p:sldId id="304" r:id="rId7"/>
    <p:sldId id="318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9" r:id="rId16"/>
    <p:sldId id="299" r:id="rId17"/>
    <p:sldId id="314" r:id="rId18"/>
    <p:sldId id="315" r:id="rId19"/>
    <p:sldId id="316" r:id="rId20"/>
    <p:sldId id="317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693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D0"/>
    <a:srgbClr val="C7B6D0"/>
    <a:srgbClr val="BBC3D0"/>
    <a:srgbClr val="B7B6C9"/>
    <a:srgbClr val="FFC371"/>
    <a:srgbClr val="B7B6A7"/>
    <a:srgbClr val="A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7"/>
    <p:restoredTop sz="97619"/>
  </p:normalViewPr>
  <p:slideViewPr>
    <p:cSldViewPr snapToGrid="0" snapToObjects="1" showGuides="1">
      <p:cViewPr>
        <p:scale>
          <a:sx n="153" d="100"/>
          <a:sy n="153" d="100"/>
        </p:scale>
        <p:origin x="280" y="664"/>
      </p:cViewPr>
      <p:guideLst>
        <p:guide pos="69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1" d="100"/>
          <a:sy n="141" d="100"/>
        </p:scale>
        <p:origin x="416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0253-4C6B-CF45-A022-CA3F9A0FC343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9A2A-88C7-4541-A2F9-BDCE57CE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340B-6C25-D045-8024-0722346D2D9F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A60D-FB9B-C143-A4EC-6513EACD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A60D-FB9B-C143-A4EC-6513EACD4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A60D-FB9B-C143-A4EC-6513EACD4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63" y="-177657"/>
            <a:ext cx="2670885" cy="17429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609" y="131610"/>
            <a:ext cx="960648" cy="7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8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-14912" y="6368816"/>
            <a:ext cx="550263" cy="375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2BF48-62CC-9142-958D-B48A9AA43A19}" type="slidenum">
              <a:rPr lang="en-US" sz="1000" smtClean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pPr/>
              <a:t>‹#›</a:t>
            </a:fld>
            <a:endParaRPr lang="en-US" sz="100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1" y="237968"/>
            <a:ext cx="1292816" cy="911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63" y="-177657"/>
            <a:ext cx="2670885" cy="1742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29" y="322391"/>
            <a:ext cx="879305" cy="6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9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7">
          <p15:clr>
            <a:srgbClr val="FBAE40"/>
          </p15:clr>
        </p15:guide>
        <p15:guide id="2" pos="19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-14912" y="6368816"/>
            <a:ext cx="550263" cy="375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2BF48-62CC-9142-958D-B48A9AA43A19}" type="slidenum">
              <a:rPr lang="en-US" sz="1000" smtClean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pPr/>
              <a:t>‹#›</a:t>
            </a:fld>
            <a:endParaRPr lang="en-US" sz="100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57352"/>
            <a:ext cx="990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1" y="237968"/>
            <a:ext cx="1292816" cy="911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863" y="-177657"/>
            <a:ext cx="2670885" cy="1742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29" y="322391"/>
            <a:ext cx="879305" cy="6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" userDrawn="1">
          <p15:clr>
            <a:srgbClr val="FBAE40"/>
          </p15:clr>
        </p15:guide>
        <p15:guide id="2" pos="1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CDF7-CB6A-7D49-80ED-6F3E661D3A7B}" type="datetimeFigureOut">
              <a:rPr lang="en-US" smtClean="0"/>
              <a:t>9/30/16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BF48-62CC-9142-958D-B48A9AA43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615115" y="951918"/>
            <a:ext cx="5817670" cy="622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4400" smtClean="0"/>
              <a:t>Headline</a:t>
            </a:r>
            <a:endParaRPr lang="en-US" sz="4400"/>
          </a:p>
        </p:txBody>
      </p:sp>
      <p:sp>
        <p:nvSpPr>
          <p:cNvPr id="8" name="Title 8"/>
          <p:cNvSpPr txBox="1">
            <a:spLocks/>
          </p:cNvSpPr>
          <p:nvPr userDrawn="1"/>
        </p:nvSpPr>
        <p:spPr>
          <a:xfrm>
            <a:off x="642257" y="1769046"/>
            <a:ext cx="2739235" cy="74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3000" b="0" smtClean="0"/>
              <a:t>Text</a:t>
            </a:r>
            <a:endParaRPr lang="en-US" sz="3000" b="0"/>
          </a:p>
        </p:txBody>
      </p:sp>
      <p:sp>
        <p:nvSpPr>
          <p:cNvPr id="9" name="Title 8"/>
          <p:cNvSpPr txBox="1">
            <a:spLocks/>
          </p:cNvSpPr>
          <p:nvPr userDrawn="1"/>
        </p:nvSpPr>
        <p:spPr>
          <a:xfrm>
            <a:off x="635176" y="1377244"/>
            <a:ext cx="232363" cy="38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inlandica" charset="0"/>
                <a:ea typeface="Finlandica" charset="0"/>
                <a:cs typeface="Finlandica" charset="0"/>
              </a:defRPr>
            </a:lvl1pPr>
          </a:lstStyle>
          <a:p>
            <a:r>
              <a:rPr lang="en-US" sz="3000" b="1" smtClean="0"/>
              <a:t>_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6354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593"/>
          <a:stretch/>
        </p:blipFill>
        <p:spPr>
          <a:xfrm>
            <a:off x="2" y="0"/>
            <a:ext cx="9905998" cy="68853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906000" cy="6885384"/>
          </a:xfrm>
          <a:prstGeom prst="rect">
            <a:avLst/>
          </a:prstGeom>
          <a:solidFill>
            <a:srgbClr val="BFBED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BFBED0"/>
                </a:solidFill>
              </a:rPr>
              <a:t> </a:t>
            </a:r>
            <a:endParaRPr lang="en-US" dirty="0">
              <a:solidFill>
                <a:srgbClr val="BFBED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15554" y="2341563"/>
            <a:ext cx="4062412" cy="1651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THE STORY OF FINLAND 100</a:t>
            </a:r>
          </a:p>
        </p:txBody>
      </p:sp>
      <p:cxnSp>
        <p:nvCxnSpPr>
          <p:cNvPr id="4" name="Elbow Connector 3"/>
          <p:cNvCxnSpPr/>
          <p:nvPr/>
        </p:nvCxnSpPr>
        <p:spPr>
          <a:xfrm rot="10800000" flipV="1">
            <a:off x="-16707897" y="2770910"/>
            <a:ext cx="16500079" cy="573694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-16686" y="1304926"/>
            <a:ext cx="9402792" cy="7768851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35381" y="5294524"/>
            <a:ext cx="691758" cy="2387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9906000" cy="3419475"/>
          </a:xfrm>
          <a:prstGeom prst="rect">
            <a:avLst/>
          </a:prstGeom>
          <a:solidFill>
            <a:srgbClr val="BFB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77212" y="4445761"/>
            <a:ext cx="30056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Thanks to long democratic tradition, we are very law abiding.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2522" y="3512247"/>
            <a:ext cx="1725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  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Corruption Perceptions Index.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1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st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World Press Freedom Index.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-4343399" y="1600202"/>
            <a:ext cx="14812297" cy="4918587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42003" y="4564898"/>
            <a:ext cx="18028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76626" y="6036046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/>
        </p:blipFill>
        <p:spPr>
          <a:xfrm>
            <a:off x="0" y="3438000"/>
            <a:ext cx="9906000" cy="34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43800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0985" y="608462"/>
            <a:ext cx="285412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It has made us the most stable country in the world.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1135415" y="1864607"/>
            <a:ext cx="7236178" cy="2919942"/>
          </a:xfrm>
          <a:prstGeom prst="bentConnector3">
            <a:avLst>
              <a:gd name="adj1" fmla="val 33931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24278" y="2054884"/>
            <a:ext cx="1601735" cy="675933"/>
            <a:chOff x="5983817" y="2095423"/>
            <a:chExt cx="1601735" cy="675933"/>
          </a:xfrm>
        </p:grpSpPr>
        <p:sp>
          <p:nvSpPr>
            <p:cNvPr id="6" name="Rectangle 5"/>
            <p:cNvSpPr/>
            <p:nvPr/>
          </p:nvSpPr>
          <p:spPr>
            <a:xfrm>
              <a:off x="5983817" y="2095423"/>
              <a:ext cx="1601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Most stable nation in the world: 1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st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Fragile States Index.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083558" y="2771356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3657601" y="1790521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6" b="3846"/>
          <a:stretch/>
        </p:blipFill>
        <p:spPr>
          <a:xfrm>
            <a:off x="0" y="0"/>
            <a:ext cx="4952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0"/>
            <a:ext cx="4952999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-3517900" y="1266835"/>
            <a:ext cx="13970552" cy="919774"/>
          </a:xfrm>
          <a:prstGeom prst="bentConnector3">
            <a:avLst>
              <a:gd name="adj1" fmla="val 30676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64137" y="2440192"/>
            <a:ext cx="2759697" cy="1242875"/>
            <a:chOff x="5119946" y="2418419"/>
            <a:chExt cx="2759697" cy="1242875"/>
          </a:xfrm>
        </p:grpSpPr>
        <p:sp>
          <p:nvSpPr>
            <p:cNvPr id="9" name="Rectangle 8"/>
            <p:cNvSpPr/>
            <p:nvPr/>
          </p:nvSpPr>
          <p:spPr>
            <a:xfrm>
              <a:off x="5119946" y="2418419"/>
              <a:ext cx="2759697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 … And helped reach the top of all kinds of country rankings.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219700" y="3661294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3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03" r="987"/>
          <a:stretch/>
        </p:blipFill>
        <p:spPr>
          <a:xfrm>
            <a:off x="4953000" y="0"/>
            <a:ext cx="4953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-3552371" y="1649703"/>
            <a:ext cx="15138648" cy="3951741"/>
          </a:xfrm>
          <a:prstGeom prst="bentConnector3">
            <a:avLst>
              <a:gd name="adj1" fmla="val 52397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29952" y="1858793"/>
            <a:ext cx="1383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2</a:t>
            </a:r>
            <a:r>
              <a:rPr lang="en-GB" sz="1200" baseline="300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nd</a:t>
            </a:r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 Fairest Country for Children.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Maternity package introduced </a:t>
            </a:r>
          </a:p>
          <a:p>
            <a:r>
              <a:rPr lang="en-GB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&gt; in 1938.</a:t>
            </a:r>
            <a:endParaRPr lang="en-US" sz="12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924010" y="3276269"/>
            <a:ext cx="18028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28349" y="3607176"/>
            <a:ext cx="2885321" cy="1862048"/>
            <a:chOff x="322718" y="3698075"/>
            <a:chExt cx="2885321" cy="1862048"/>
          </a:xfrm>
        </p:grpSpPr>
        <p:sp>
          <p:nvSpPr>
            <p:cNvPr id="4" name="Rectangle 3"/>
            <p:cNvSpPr/>
            <p:nvPr/>
          </p:nvSpPr>
          <p:spPr>
            <a:xfrm>
              <a:off x="322718" y="3698075"/>
              <a:ext cx="2885321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As there are so few of us, we can’t afford to leave anyone behind </a:t>
              </a:r>
            </a:p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– big or small.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95288" y="5288850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7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" b="8642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rot="10800000">
            <a:off x="-2144309" y="1642565"/>
            <a:ext cx="20256719" cy="4135385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39652" y="4989640"/>
            <a:ext cx="1272195" cy="954107"/>
            <a:chOff x="7758651" y="4920127"/>
            <a:chExt cx="1272195" cy="954107"/>
          </a:xfrm>
        </p:grpSpPr>
        <p:sp>
          <p:nvSpPr>
            <p:cNvPr id="9" name="Rectangle 8"/>
            <p:cNvSpPr/>
            <p:nvPr/>
          </p:nvSpPr>
          <p:spPr>
            <a:xfrm>
              <a:off x="7758651" y="4920127"/>
              <a:ext cx="12721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1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st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World’s Most Literate Nations.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848889" y="5414968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240491" y="1936190"/>
            <a:ext cx="2627436" cy="1892826"/>
            <a:chOff x="4859491" y="1973619"/>
            <a:chExt cx="2627436" cy="1892826"/>
          </a:xfrm>
        </p:grpSpPr>
        <p:sp>
          <p:nvSpPr>
            <p:cNvPr id="6" name="Rectangle 5"/>
            <p:cNvSpPr/>
            <p:nvPr/>
          </p:nvSpPr>
          <p:spPr>
            <a:xfrm>
              <a:off x="4859491" y="1973619"/>
              <a:ext cx="2627436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That’s why world-class health-care and education are available for all.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967288" y="3522934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7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4125" y="4906490"/>
            <a:ext cx="26052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Consequently, our work force is one of the most educated in the world.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-296790" y="3258660"/>
            <a:ext cx="10857950" cy="2892831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72455" y="3844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79566" y="7046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517297" y="6798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69337" y="3603639"/>
            <a:ext cx="2591752" cy="1051598"/>
            <a:chOff x="6488337" y="3611695"/>
            <a:chExt cx="2591752" cy="1051598"/>
          </a:xfrm>
        </p:grpSpPr>
        <p:sp>
          <p:nvSpPr>
            <p:cNvPr id="18" name="Rectangle 17"/>
            <p:cNvSpPr/>
            <p:nvPr/>
          </p:nvSpPr>
          <p:spPr>
            <a:xfrm>
              <a:off x="6488337" y="3611695"/>
              <a:ext cx="25917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87% of Finnish people over the </a:t>
              </a:r>
              <a:b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</a:b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age of 25 hold at least an upper secondary education certificate. </a:t>
              </a: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Almost 42% hold a higher education degree.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88414" y="4663293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4091214" y="6438248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" t="4360" r="557" b="4360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 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-1368305" y="2562961"/>
            <a:ext cx="12823988" cy="3891078"/>
          </a:xfrm>
          <a:prstGeom prst="bentConnector3">
            <a:avLst>
              <a:gd name="adj1" fmla="val 50000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42" y="322391"/>
            <a:ext cx="811666" cy="6696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46466" y="3612675"/>
            <a:ext cx="1721756" cy="1692771"/>
            <a:chOff x="2734834" y="3590902"/>
            <a:chExt cx="1721756" cy="1692771"/>
          </a:xfrm>
        </p:grpSpPr>
        <p:sp>
          <p:nvSpPr>
            <p:cNvPr id="29" name="Rectangle 28"/>
            <p:cNvSpPr/>
            <p:nvPr/>
          </p:nvSpPr>
          <p:spPr>
            <a:xfrm>
              <a:off x="2734834" y="3590902"/>
              <a:ext cx="1721756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Over 70% of Finland is forest.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Biggest archipelago in the world.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1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st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Greenest Country in the World.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838638" y="4814872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423691" y="4399622"/>
            <a:ext cx="3182283" cy="1892826"/>
            <a:chOff x="4977310" y="4366964"/>
            <a:chExt cx="3182283" cy="1892826"/>
          </a:xfrm>
        </p:grpSpPr>
        <p:sp>
          <p:nvSpPr>
            <p:cNvPr id="20" name="Rectangle 19"/>
            <p:cNvSpPr/>
            <p:nvPr/>
          </p:nvSpPr>
          <p:spPr>
            <a:xfrm>
              <a:off x="4977310" y="4366964"/>
              <a:ext cx="3182283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Our unique relationship with nature means that sustainable thinking comes naturally to us.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081947" y="5965995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9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" t="4418" r="621" b="4418"/>
          <a:stretch/>
        </p:blipFill>
        <p:spPr>
          <a:xfrm>
            <a:off x="0" y="3798000"/>
            <a:ext cx="9906000" cy="30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795234"/>
            <a:ext cx="9906000" cy="3062766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0800000" flipV="1">
            <a:off x="-338527" y="885216"/>
            <a:ext cx="11464651" cy="4930968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56824" y="2460640"/>
            <a:ext cx="2116221" cy="1508105"/>
            <a:chOff x="4122851" y="3197469"/>
            <a:chExt cx="2116221" cy="1508105"/>
          </a:xfrm>
        </p:grpSpPr>
        <p:sp>
          <p:nvSpPr>
            <p:cNvPr id="18" name="Rectangle 17"/>
            <p:cNvSpPr/>
            <p:nvPr/>
          </p:nvSpPr>
          <p:spPr>
            <a:xfrm>
              <a:off x="4122851" y="3197469"/>
              <a:ext cx="2116221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188 000 lakes with water good enough to drink.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2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nd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global clean tech index.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3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rd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Cleanest Air in the World</a:t>
              </a: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3 million saunas</a:t>
              </a:r>
              <a:r>
                <a:rPr lang="en-US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.</a:t>
              </a:r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224569" y="4238999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677865" y="1128778"/>
            <a:ext cx="2404312" cy="1892826"/>
            <a:chOff x="6750351" y="4190977"/>
            <a:chExt cx="2404312" cy="1892826"/>
          </a:xfrm>
        </p:grpSpPr>
        <p:sp>
          <p:nvSpPr>
            <p:cNvPr id="15" name="Rectangle 14"/>
            <p:cNvSpPr/>
            <p:nvPr/>
          </p:nvSpPr>
          <p:spPr>
            <a:xfrm>
              <a:off x="6750351" y="4190977"/>
              <a:ext cx="2404312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Finland is the cleanest country in the world </a:t>
              </a:r>
            </a:p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– in many ways.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856769" y="5781144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1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5" b="3627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-294968" y="1247854"/>
            <a:ext cx="11340792" cy="2720897"/>
          </a:xfrm>
          <a:prstGeom prst="bentConnector3">
            <a:avLst>
              <a:gd name="adj1" fmla="val 40814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11384" y="1463782"/>
            <a:ext cx="26512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is an active member of the Nordic, European and global families.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25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88486" y="3412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41832" y="4107067"/>
            <a:ext cx="1360572" cy="2123658"/>
            <a:chOff x="4760828" y="4107067"/>
            <a:chExt cx="1360572" cy="2123658"/>
          </a:xfrm>
        </p:grpSpPr>
        <p:sp>
          <p:nvSpPr>
            <p:cNvPr id="6" name="Rectangle 5"/>
            <p:cNvSpPr/>
            <p:nvPr/>
          </p:nvSpPr>
          <p:spPr>
            <a:xfrm>
              <a:off x="4760828" y="4107067"/>
              <a:ext cx="1360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Finland joins European Union in 1995.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President </a:t>
              </a:r>
              <a:r>
                <a:rPr lang="en-GB" sz="1200" dirty="0" err="1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Martti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</a:t>
              </a:r>
              <a:r>
                <a:rPr lang="en-GB" sz="1200" dirty="0" err="1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Ahtisaari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wins Nobel Peace Prize in 2008.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600" dirty="0"/>
                <a:t> </a:t>
              </a:r>
              <a:endParaRPr lang="en-US" sz="1600" dirty="0"/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6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859338" y="5517139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6715126" y="3052822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1"/>
          <a:stretch/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-2550288" y="1494916"/>
            <a:ext cx="12216330" cy="4489389"/>
          </a:xfrm>
          <a:prstGeom prst="bentConnector3">
            <a:avLst>
              <a:gd name="adj1" fmla="val 23686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52241" y="1481462"/>
            <a:ext cx="2572647" cy="1384995"/>
            <a:chOff x="4693012" y="1535890"/>
            <a:chExt cx="2572647" cy="1384995"/>
          </a:xfrm>
        </p:grpSpPr>
        <p:sp>
          <p:nvSpPr>
            <p:cNvPr id="8" name="Rectangle 7"/>
            <p:cNvSpPr/>
            <p:nvPr/>
          </p:nvSpPr>
          <p:spPr>
            <a:xfrm>
              <a:off x="4693012" y="1535890"/>
              <a:ext cx="257264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 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1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st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Quality of Life in </a:t>
              </a: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the EU.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5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th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World Happiness </a:t>
              </a:r>
            </a:p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Report.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88189" y="2603691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951816" y="4079112"/>
            <a:ext cx="2643436" cy="1892826"/>
            <a:chOff x="6619834" y="4057341"/>
            <a:chExt cx="2643436" cy="1892826"/>
          </a:xfrm>
        </p:grpSpPr>
        <p:sp>
          <p:nvSpPr>
            <p:cNvPr id="5" name="Rectangle 4"/>
            <p:cNvSpPr/>
            <p:nvPr/>
          </p:nvSpPr>
          <p:spPr>
            <a:xfrm>
              <a:off x="6619834" y="4057341"/>
              <a:ext cx="2643436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All of this makes Finland a great place to live, visit or do business.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712566" y="5599728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3846" b="3846"/>
          <a:stretch/>
        </p:blipFill>
        <p:spPr>
          <a:xfrm>
            <a:off x="0" y="3438000"/>
            <a:ext cx="9906000" cy="34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43800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04555" y="808049"/>
            <a:ext cx="290370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In 2017, Finland celebrates 100 years of independence and more than 100 years of uninterrupted democracy. </a:t>
            </a: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-2917471" y="1361029"/>
            <a:ext cx="10778837" cy="5544000"/>
          </a:xfrm>
          <a:prstGeom prst="bentConnector3">
            <a:avLst>
              <a:gd name="adj1" fmla="val 56639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1096" y="3098256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9695" y="1660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t="4427" r="630" b="442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BFBED0"/>
                </a:solidFill>
              </a:rPr>
              <a:t>  </a:t>
            </a:r>
            <a:endParaRPr lang="en-US" dirty="0">
              <a:solidFill>
                <a:srgbClr val="BFBED0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-714050" y="1373831"/>
            <a:ext cx="10683240" cy="4741798"/>
          </a:xfrm>
          <a:prstGeom prst="bentConnector3">
            <a:avLst>
              <a:gd name="adj1" fmla="val 61822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9897" y="-1911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7102" y="4505077"/>
            <a:ext cx="252791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Join us in celebrating our first centenary.</a:t>
            </a:r>
            <a:endParaRPr lang="en-US" sz="2300" b="1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GB" sz="4000" i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642" y="322391"/>
            <a:ext cx="811666" cy="6696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00139" y="5715563"/>
            <a:ext cx="61138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5"/>
          <a:stretch/>
        </p:blipFill>
        <p:spPr>
          <a:xfrm>
            <a:off x="4989000" y="0"/>
            <a:ext cx="4917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8016" y="-9625"/>
            <a:ext cx="4907983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-1968498" y="1866900"/>
            <a:ext cx="15608298" cy="4305299"/>
          </a:xfrm>
          <a:prstGeom prst="bentConnector3">
            <a:avLst>
              <a:gd name="adj1" fmla="val 78072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8790" y="2143498"/>
            <a:ext cx="21669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The secret of our success is that we’ve had a lot of practice. 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6" y="3691007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" t="2380" r="-1" b="5778"/>
          <a:stretch/>
        </p:blipFill>
        <p:spPr>
          <a:xfrm>
            <a:off x="0" y="0"/>
            <a:ext cx="4952999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0"/>
            <a:ext cx="4952999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-1407160" y="2316480"/>
            <a:ext cx="15890240" cy="306832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24913" y="4266518"/>
            <a:ext cx="1159166" cy="870033"/>
            <a:chOff x="5012151" y="4293813"/>
            <a:chExt cx="1159166" cy="870033"/>
          </a:xfrm>
        </p:grpSpPr>
        <p:sp>
          <p:nvSpPr>
            <p:cNvPr id="8" name="Rectangle 7"/>
            <p:cNvSpPr/>
            <p:nvPr/>
          </p:nvSpPr>
          <p:spPr>
            <a:xfrm>
              <a:off x="5012151" y="4293813"/>
              <a:ext cx="11591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Autonomous Grand Duchy of Finland in 1809.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112445" y="5163846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59862" y="2600355"/>
            <a:ext cx="2211223" cy="1538883"/>
            <a:chOff x="6492509" y="2818721"/>
            <a:chExt cx="2211223" cy="1538883"/>
          </a:xfrm>
        </p:grpSpPr>
        <p:sp>
          <p:nvSpPr>
            <p:cNvPr id="5" name="Rectangle 4"/>
            <p:cNvSpPr/>
            <p:nvPr/>
          </p:nvSpPr>
          <p:spPr>
            <a:xfrm>
              <a:off x="6492509" y="2818721"/>
              <a:ext cx="2211223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We became autonomous 208 years ago.</a:t>
              </a:r>
              <a:r>
                <a:rPr lang="fi-FI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88125" y="4065262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4706" r="932" b="4706"/>
          <a:stretch/>
        </p:blipFill>
        <p:spPr>
          <a:xfrm>
            <a:off x="0" y="0"/>
            <a:ext cx="9906000" cy="342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 rot="5400000">
            <a:off x="-7372271" y="1680277"/>
            <a:ext cx="13246423" cy="8954219"/>
          </a:xfrm>
          <a:prstGeom prst="bentConnector3">
            <a:avLst>
              <a:gd name="adj1" fmla="val 51464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89177" y="3625123"/>
            <a:ext cx="1541339" cy="1602036"/>
            <a:chOff x="3527700" y="3558912"/>
            <a:chExt cx="1541339" cy="1602036"/>
          </a:xfrm>
        </p:grpSpPr>
        <p:sp>
          <p:nvSpPr>
            <p:cNvPr id="20" name="Rectangle 19"/>
            <p:cNvSpPr/>
            <p:nvPr/>
          </p:nvSpPr>
          <p:spPr>
            <a:xfrm>
              <a:off x="3527700" y="3558912"/>
              <a:ext cx="15413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For over 150 years Finland has been built with the help </a:t>
              </a:r>
            </a:p>
            <a:p>
              <a:r>
                <a:rPr lang="en-US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of representative democracy which has laid the foundations of the Finnish parliament</a:t>
              </a:r>
              <a:r>
                <a:rPr lang="en-US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.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627924" y="5160948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76288" y="5176797"/>
            <a:ext cx="2888162" cy="1095172"/>
            <a:chOff x="1030846" y="4828988"/>
            <a:chExt cx="2769032" cy="1095172"/>
          </a:xfrm>
        </p:grpSpPr>
        <p:sp>
          <p:nvSpPr>
            <p:cNvPr id="15" name="Rectangle 14"/>
            <p:cNvSpPr/>
            <p:nvPr/>
          </p:nvSpPr>
          <p:spPr>
            <a:xfrm>
              <a:off x="1030846" y="4828988"/>
              <a:ext cx="2769032" cy="1095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Finnish parliament established in 1906.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pPr>
                <a:lnSpc>
                  <a:spcPts val="2300"/>
                </a:lnSpc>
              </a:pPr>
              <a:r>
                <a:rPr lang="en-US" sz="2500" b="1" dirty="0">
                  <a:solidFill>
                    <a:schemeClr val="bg1"/>
                  </a:solidFill>
                  <a:latin typeface="Finlandica" charset="0"/>
                  <a:ea typeface="Finlandica" charset="0"/>
                  <a:cs typeface="Finlandica" charset="0"/>
                </a:rPr>
                <a:t> 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128968" y="5661000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t="3852" b="3852"/>
          <a:stretch/>
        </p:blipFill>
        <p:spPr>
          <a:xfrm>
            <a:off x="512" y="0"/>
            <a:ext cx="9905488" cy="34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906000" cy="3420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BFBED0"/>
                </a:solidFill>
              </a:rPr>
              <a:t> </a:t>
            </a:r>
            <a:endParaRPr lang="en-US" dirty="0">
              <a:solidFill>
                <a:srgbClr val="BFBED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 rot="10800000" flipV="1">
            <a:off x="-203199" y="-1140014"/>
            <a:ext cx="12348137" cy="7363013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le 24"/>
          <p:cNvSpPr/>
          <p:nvPr/>
        </p:nvSpPr>
        <p:spPr>
          <a:xfrm rot="5400000">
            <a:off x="9219630" y="1066852"/>
            <a:ext cx="205808" cy="1774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45205" y="5284496"/>
            <a:ext cx="1156061" cy="680059"/>
            <a:chOff x="4364204" y="5304375"/>
            <a:chExt cx="1156061" cy="680059"/>
          </a:xfrm>
        </p:grpSpPr>
        <p:sp>
          <p:nvSpPr>
            <p:cNvPr id="10" name="Rectangle 9"/>
            <p:cNvSpPr/>
            <p:nvPr/>
          </p:nvSpPr>
          <p:spPr>
            <a:xfrm>
              <a:off x="4364204" y="5304375"/>
              <a:ext cx="11560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First 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open and free elections in 1907. 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464050" y="5984434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212357" y="3647273"/>
            <a:ext cx="2161177" cy="1589320"/>
            <a:chOff x="5831356" y="3705023"/>
            <a:chExt cx="2161177" cy="1589320"/>
          </a:xfrm>
        </p:grpSpPr>
        <p:sp>
          <p:nvSpPr>
            <p:cNvPr id="7" name="Rectangle 6"/>
            <p:cNvSpPr/>
            <p:nvPr/>
          </p:nvSpPr>
          <p:spPr>
            <a:xfrm>
              <a:off x="5831356" y="3705023"/>
              <a:ext cx="216117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We’ve had democratic elections for 110 years.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940425" y="5294343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8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" t="3830" r="2" b="4253"/>
          <a:stretch/>
        </p:blipFill>
        <p:spPr>
          <a:xfrm>
            <a:off x="-45076" y="0"/>
            <a:ext cx="499480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5076" y="0"/>
            <a:ext cx="4998076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-96592" y="1328747"/>
            <a:ext cx="12941006" cy="4627731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11806" y="4812632"/>
            <a:ext cx="1347869" cy="865908"/>
            <a:chOff x="4676213" y="4867223"/>
            <a:chExt cx="1347869" cy="865908"/>
          </a:xfrm>
        </p:grpSpPr>
        <p:sp>
          <p:nvSpPr>
            <p:cNvPr id="17" name="Rectangle 16"/>
            <p:cNvSpPr/>
            <p:nvPr/>
          </p:nvSpPr>
          <p:spPr>
            <a:xfrm>
              <a:off x="4676213" y="4867223"/>
              <a:ext cx="1347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19 out of 200 members of the parliament were women in 1907.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774150" y="5733131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778229" y="1613579"/>
            <a:ext cx="2425303" cy="2288204"/>
            <a:chOff x="6232176" y="1554028"/>
            <a:chExt cx="2582465" cy="2288204"/>
          </a:xfrm>
        </p:grpSpPr>
        <p:sp>
          <p:nvSpPr>
            <p:cNvPr id="4" name="Rectangle 3"/>
            <p:cNvSpPr/>
            <p:nvPr/>
          </p:nvSpPr>
          <p:spPr>
            <a:xfrm>
              <a:off x="6232176" y="1554028"/>
              <a:ext cx="2582465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Finland is the first country </a:t>
              </a:r>
              <a:r>
                <a:rPr lang="en-GB" sz="2300" b="1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in the world </a:t>
              </a:r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to grant </a:t>
              </a:r>
              <a:r>
                <a:rPr lang="en-US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both women and men full political rights in 1906.</a:t>
              </a:r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360553" y="3842232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9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7"/>
          <a:stretch/>
        </p:blipFill>
        <p:spPr>
          <a:xfrm>
            <a:off x="-62754" y="0"/>
            <a:ext cx="501575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2754" y="0"/>
            <a:ext cx="5015754" cy="6858000"/>
          </a:xfrm>
          <a:prstGeom prst="rect">
            <a:avLst/>
          </a:prstGeom>
          <a:solidFill>
            <a:srgbClr val="BFBE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-225380" y="1387929"/>
            <a:ext cx="12118026" cy="3267784"/>
          </a:xfrm>
          <a:prstGeom prst="bentConnector3">
            <a:avLst>
              <a:gd name="adj1" fmla="val 4357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8" y="-177657"/>
            <a:ext cx="2465432" cy="17429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03694" y="3294383"/>
            <a:ext cx="1418224" cy="1077608"/>
            <a:chOff x="4728296" y="3335326"/>
            <a:chExt cx="1418224" cy="1077608"/>
          </a:xfrm>
        </p:grpSpPr>
        <p:sp>
          <p:nvSpPr>
            <p:cNvPr id="7" name="Rectangle 6"/>
            <p:cNvSpPr/>
            <p:nvPr/>
          </p:nvSpPr>
          <p:spPr>
            <a:xfrm>
              <a:off x="4728296" y="3335326"/>
              <a:ext cx="141822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 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3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rd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Global Gender Gap Report.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r>
                <a:rPr lang="en-GB" sz="12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&gt;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2</a:t>
              </a:r>
              <a:r>
                <a:rPr lang="en-GB" sz="1200" baseline="300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nd</a:t>
              </a:r>
              <a:r>
                <a:rPr lang="en-GB" sz="1200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State of the World’s Mothers Report.</a:t>
              </a:r>
              <a:endParaRPr lang="en-US" sz="1200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822979" y="4412934"/>
              <a:ext cx="180280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876591" y="1631150"/>
            <a:ext cx="2580170" cy="1432700"/>
            <a:chOff x="6529963" y="1658445"/>
            <a:chExt cx="2580170" cy="1432700"/>
          </a:xfrm>
        </p:grpSpPr>
        <p:sp>
          <p:nvSpPr>
            <p:cNvPr id="5" name="Rectangle 4"/>
            <p:cNvSpPr/>
            <p:nvPr/>
          </p:nvSpPr>
          <p:spPr>
            <a:xfrm>
              <a:off x="6529963" y="1658445"/>
              <a:ext cx="2580170" cy="1432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Women</a:t>
              </a:r>
              <a:r>
                <a:rPr lang="fi-FI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’s</a:t>
              </a:r>
              <a:r>
                <a:rPr lang="en-GB" sz="2300" b="1" dirty="0">
                  <a:solidFill>
                    <a:schemeClr val="accent1"/>
                  </a:solidFill>
                  <a:latin typeface="Finlandica" charset="0"/>
                  <a:ea typeface="Finlandica" charset="0"/>
                  <a:cs typeface="Finlandica" charset="0"/>
                </a:rPr>
                <a:t> position has remained strong ever since. </a:t>
              </a:r>
              <a:endParaRPr lang="en-US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  <a:p>
              <a:endParaRPr lang="en-US" sz="25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624638" y="2799465"/>
              <a:ext cx="61138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" t="5514" r="830" b="5514"/>
          <a:stretch/>
        </p:blipFill>
        <p:spPr>
          <a:xfrm>
            <a:off x="4953000" y="0"/>
            <a:ext cx="50292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0"/>
            <a:ext cx="5029200" cy="6858000"/>
          </a:xfrm>
          <a:prstGeom prst="rect">
            <a:avLst/>
          </a:prstGeom>
          <a:solidFill>
            <a:srgbClr val="BFBED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BFBED0"/>
                </a:solidFill>
              </a:rPr>
              <a:t> </a:t>
            </a: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-1164336" y="1231900"/>
            <a:ext cx="11146536" cy="3184652"/>
          </a:xfrm>
          <a:prstGeom prst="bentConnector3">
            <a:avLst>
              <a:gd name="adj1" fmla="val 52848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796988" y="2259666"/>
            <a:ext cx="2117434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b="1" dirty="0">
                <a:solidFill>
                  <a:schemeClr val="accent1"/>
                </a:solidFill>
                <a:latin typeface="Finlandica" charset="0"/>
                <a:ea typeface="Finlandica" charset="0"/>
                <a:cs typeface="Finlandica" charset="0"/>
              </a:rPr>
              <a:t>Finland gained independence in 1917 – one hundred years ago.</a:t>
            </a:r>
            <a:endParaRPr lang="en-US" sz="2300" b="1" dirty="0">
              <a:solidFill>
                <a:schemeClr val="accent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08" y="131610"/>
            <a:ext cx="886752" cy="73161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892301" y="4029142"/>
            <a:ext cx="61138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land100">
      <a:dk1>
        <a:srgbClr val="FEFFFF"/>
      </a:dk1>
      <a:lt1>
        <a:srgbClr val="FEFFFF"/>
      </a:lt1>
      <a:dk2>
        <a:srgbClr val="FEFFFF"/>
      </a:dk2>
      <a:lt2>
        <a:srgbClr val="FEFFFF"/>
      </a:lt2>
      <a:accent1>
        <a:srgbClr val="002EA2"/>
      </a:accent1>
      <a:accent2>
        <a:srgbClr val="FEFFFF"/>
      </a:accent2>
      <a:accent3>
        <a:srgbClr val="EDEDED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438</Words>
  <Application>Microsoft Macintosh PowerPoint</Application>
  <PresentationFormat>A4 Paper (210x297 mm)</PresentationFormat>
  <Paragraphs>76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Finlandica</vt:lpstr>
      <vt:lpstr>Arial</vt:lpstr>
      <vt:lpstr>Office Theme</vt:lpstr>
      <vt:lpstr>THE STORY OF FINLAND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Piipponen</dc:creator>
  <cp:lastModifiedBy>Kira Piipponen</cp:lastModifiedBy>
  <cp:revision>205</cp:revision>
  <cp:lastPrinted>2016-09-30T10:48:16Z</cp:lastPrinted>
  <dcterms:created xsi:type="dcterms:W3CDTF">2016-08-19T10:08:09Z</dcterms:created>
  <dcterms:modified xsi:type="dcterms:W3CDTF">2016-09-30T12:08:47Z</dcterms:modified>
</cp:coreProperties>
</file>