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7" r:id="rId5"/>
    <p:sldId id="272" r:id="rId6"/>
    <p:sldId id="271" r:id="rId7"/>
    <p:sldId id="261" r:id="rId8"/>
    <p:sldId id="268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5" r:id="rId17"/>
  </p:sldIdLst>
  <p:sldSz cx="9144000" cy="5143500" type="screen16x9"/>
  <p:notesSz cx="6858000" cy="9144000"/>
  <p:embeddedFontLst>
    <p:embeddedFont>
      <p:font typeface="Finlandica" panose="020B0604020202020204" charset="0"/>
      <p:regular r:id="rId20"/>
      <p:bold r:id="rId21"/>
    </p:embeddedFont>
    <p:embeddedFont>
      <p:font typeface="Finlandica Bold" panose="020B0604020202020204" charset="0"/>
      <p:bold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3162" userDrawn="1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 userDrawn="1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9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/>
    <p:restoredTop sz="93857" autoAdjust="0"/>
  </p:normalViewPr>
  <p:slideViewPr>
    <p:cSldViewPr showGuides="1">
      <p:cViewPr varScale="1">
        <p:scale>
          <a:sx n="85" d="100"/>
          <a:sy n="85" d="100"/>
        </p:scale>
        <p:origin x="720" y="64"/>
      </p:cViewPr>
      <p:guideLst>
        <p:guide orient="horz" pos="1620"/>
        <p:guide orient="horz" pos="305"/>
        <p:guide orient="horz" pos="3162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  <p:guide pos="9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10.10.2018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10.10.2018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66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13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90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81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08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46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41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70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10.10.2018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enderequalityprize.fi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m.fi/en/gender-equality" TargetMode="External"/><Relationship Id="rId2" Type="http://schemas.openxmlformats.org/officeDocument/2006/relationships/hyperlink" Target="http://stm.fi/en/minister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tasa-arvo.fi/web/fi/etusivu" TargetMode="External"/><Relationship Id="rId4" Type="http://schemas.openxmlformats.org/officeDocument/2006/relationships/hyperlink" Target="http://tane.fi/etusiv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kunta.fi/EN/lakiensaataminen/valiokunnat/tyoelama-ja-tasaarvovaliokunta/Pages/default.aspx" TargetMode="External"/><Relationship Id="rId2" Type="http://schemas.openxmlformats.org/officeDocument/2006/relationships/hyperlink" Target="http://yvtltk.fi/en/index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stat.fi/tup/tasaarvo/index_en.html" TargetMode="External"/><Relationship Id="rId4" Type="http://schemas.openxmlformats.org/officeDocument/2006/relationships/hyperlink" Target="https://www.thl.fi/en/web/gender-equalit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812" y="1436800"/>
            <a:ext cx="8784976" cy="2088233"/>
          </a:xfrm>
        </p:spPr>
        <p:txBody>
          <a:bodyPr/>
          <a:lstStyle/>
          <a:p>
            <a: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Finland, a cool </a:t>
            </a:r>
            <a:b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      </a:t>
            </a:r>
            <a:r>
              <a:rPr lang="en-US" sz="6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Arctic country </a:t>
            </a:r>
            <a: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/>
            </a:r>
            <a:b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endParaRPr lang="en-US" sz="6000" b="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554287" y="4872815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tx1"/>
                </a:solidFill>
                <a:latin typeface="Finlandica" charset="0"/>
              </a:rPr>
              <a:t>Photo: Arctic Snow Hotel, Sinettä, Rovaniemi</a:t>
            </a:r>
            <a:endParaRPr lang="fi-FI" kern="0" cap="none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7755" r="765" b="794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pic>
        <p:nvPicPr>
          <p:cNvPr id="9" name="Picture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37814"/>
            <a:ext cx="7462304" cy="2650160"/>
          </a:xfrm>
          <a:prstGeom prst="rect">
            <a:avLst/>
          </a:prstGeom>
        </p:spPr>
      </p:pic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554287" y="4872815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Photo: Hannu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Huhtamo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,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Ministry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of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Social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Affairs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and Health</a:t>
            </a:r>
          </a:p>
        </p:txBody>
      </p:sp>
      <p:sp>
        <p:nvSpPr>
          <p:cNvPr id="12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19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1528407" y="2051313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We believe that equality is possible in all societies. That is why Finland has for many years </a:t>
            </a:r>
            <a:r>
              <a:rPr lang="en-US" sz="160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prioritized 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the role and rights of women and girls in 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its 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development cooperation</a:t>
            </a:r>
            <a:r>
              <a:rPr lang="en-US" sz="1568" b="0" dirty="0">
                <a:sym typeface="Georgia"/>
              </a:rPr>
              <a:t>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4. WHY FINLAND?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28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1528407" y="2051313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Solutions to the problems in the world will not be found without equality and including women in decision-making. </a:t>
            </a: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</a:rPr>
              <a:t> </a:t>
            </a: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Thanks to our world-class expertise, education system and research, Finland wants to find joyful and practical </a:t>
            </a:r>
            <a:r>
              <a:rPr lang="en-US" sz="160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solutions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 to both local and global challenges related to gender equality.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5. WHY FINLAND?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99416" y="2808000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49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253" r="24751" b="36510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2554287" y="4872815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Photo: Pia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Inberg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, Keksi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794" y="555526"/>
            <a:ext cx="8318411" cy="2315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4200"/>
              </a:lnSpc>
            </a:pPr>
            <a:r>
              <a:rPr lang="en-US" sz="4000" b="1" cap="all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SEND YOUR </a:t>
            </a:r>
            <a:br>
              <a:rPr lang="en-US" sz="4000" b="1" cap="all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4000" b="1" cap="all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SUGGESTIONS</a:t>
            </a:r>
          </a:p>
          <a:p>
            <a:pPr>
              <a:lnSpc>
                <a:spcPts val="4200"/>
              </a:lnSpc>
            </a:pPr>
            <a:r>
              <a:rPr lang="en-US" sz="4000" cap="all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October 25 </a:t>
            </a:r>
            <a:r>
              <a:rPr lang="en-US" sz="4000" cap="all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TO </a:t>
            </a:r>
            <a:br>
              <a:rPr lang="en-US" sz="4000" cap="all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4000" cap="all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DECEMBER</a:t>
            </a:r>
            <a:r>
              <a:rPr lang="en-US" sz="4000" cap="all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4000" cap="all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31, </a:t>
            </a:r>
            <a:r>
              <a:rPr lang="en-US" sz="4000" cap="all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2018</a:t>
            </a:r>
            <a:r>
              <a:rPr lang="en-US" sz="4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4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&gt;genderequalityprize.fi</a:t>
            </a:r>
          </a:p>
          <a:p>
            <a:pPr>
              <a:lnSpc>
                <a:spcPts val="4400"/>
              </a:lnSpc>
            </a:pPr>
            <a:endParaRPr lang="en-US" sz="40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4400"/>
              </a:lnSpc>
            </a:pPr>
            <a:endParaRPr lang="en-US" sz="40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4400"/>
              </a:lnSpc>
            </a:pPr>
            <a:endParaRPr lang="en-US" sz="40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4400"/>
              </a:lnSpc>
            </a:pPr>
            <a:r>
              <a:rPr lang="en-US" sz="4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br>
              <a:rPr lang="en-US" sz="4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4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   </a:t>
            </a:r>
            <a:r>
              <a:rPr lang="fr-FR" sz="4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/>
            </a:r>
            <a:br>
              <a:rPr lang="fr-FR" sz="4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endParaRPr lang="en-US" sz="40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7610" y="2715766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genderequalityprize.fi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14392" y="1951609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LEARN MORE ABOUT </a:t>
            </a:r>
            <a:b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THE INTERNATIONAL </a:t>
            </a:r>
            <a:r>
              <a:rPr lang="en-US" sz="2400" cap="all" dirty="0">
                <a:latin typeface="Finlandica" charset="0"/>
                <a:ea typeface="Finlandica" charset="0"/>
                <a:cs typeface="Finlandica" charset="0"/>
                <a:sym typeface="Helvetica"/>
              </a:rPr>
              <a:t>Gender Equality Prize</a:t>
            </a:r>
          </a:p>
          <a:p>
            <a:r>
              <a:rPr lang="en-US" sz="2400" cap="all" dirty="0">
                <a:latin typeface="Finlandica" charset="0"/>
                <a:ea typeface="Finlandica" charset="0"/>
                <a:cs typeface="Finlandica" charset="0"/>
                <a:sym typeface="Helvetica"/>
              </a:rPr>
              <a:t>#IGEP</a:t>
            </a:r>
            <a:endParaRPr lang="en-US" sz="2400" cap="all" dirty="0"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0165"/>
            <a:ext cx="3240360" cy="11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9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14392" y="1586448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LEARN MORE ABOUT </a:t>
            </a:r>
            <a:b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Equality in FINLAND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7610" y="2387911"/>
            <a:ext cx="62407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Minister for Family </a:t>
            </a:r>
            <a:r>
              <a:rPr lang="en-US" altLang="fi-FI" sz="160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Affairs and </a:t>
            </a:r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Social Services</a:t>
            </a:r>
            <a:b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</a:br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(responsible for gender equality)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3"/>
              </a:rPr>
              <a:t>Ministry of Social Affairs and Health: Gender Equality Unit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4"/>
              </a:rPr>
              <a:t>Council for Gender Equality (TANE)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5"/>
              </a:rPr>
              <a:t>Ombudsman for Equality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84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14392" y="1586448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LEARN MORE ABOUT </a:t>
            </a:r>
            <a:b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Equality in FINLAND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7610" y="2387911"/>
            <a:ext cx="62407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National Discrimination and Equality Tribunal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3"/>
              </a:rPr>
              <a:t>Employment and Equality Committee in the Finnish Parliament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4"/>
              </a:rPr>
              <a:t>Minna – Centre for Gender Equality Information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5"/>
              </a:rPr>
              <a:t>Statistics Finland: Gender Equality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/>
          </a:p>
          <a:p>
            <a:endParaRPr lang="en-US" altLang="fi-FI" sz="1600" dirty="0"/>
          </a:p>
          <a:p>
            <a:endParaRPr lang="en-US" altLang="fi-FI" sz="1600" dirty="0"/>
          </a:p>
          <a:p>
            <a:endParaRPr lang="en-US" altLang="fi-FI" sz="1600" dirty="0"/>
          </a:p>
          <a:p>
            <a:endParaRPr lang="en-US" altLang="fi-FI" sz="1600" dirty="0"/>
          </a:p>
          <a:p>
            <a:endParaRPr lang="en-US" altLang="fi-FI" sz="1600" dirty="0"/>
          </a:p>
        </p:txBody>
      </p:sp>
      <p:sp>
        <p:nvSpPr>
          <p:cNvPr id="11" name="Rectangle 14"/>
          <p:cNvSpPr/>
          <p:nvPr/>
        </p:nvSpPr>
        <p:spPr>
          <a:xfrm>
            <a:off x="1394504" y="3730880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fi-FI" sz="1600" dirty="0"/>
          </a:p>
        </p:txBody>
      </p:sp>
      <p:sp>
        <p:nvSpPr>
          <p:cNvPr id="12" name="Rectangle 14"/>
          <p:cNvSpPr/>
          <p:nvPr/>
        </p:nvSpPr>
        <p:spPr>
          <a:xfrm>
            <a:off x="1403648" y="432075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fi-FI" sz="1600" dirty="0"/>
          </a:p>
        </p:txBody>
      </p:sp>
    </p:spTree>
    <p:extLst>
      <p:ext uri="{BB962C8B-B14F-4D97-AF65-F5344CB8AC3E}">
        <p14:creationId xmlns:p14="http://schemas.microsoft.com/office/powerpoint/2010/main" val="177422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10.10.2018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5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C2C14-6E95-4EF0-AB2C-A4DB63E630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73465" y="1493085"/>
            <a:ext cx="6237606" cy="229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1920"/>
              </a:lnSpc>
            </a:pPr>
            <a:r>
              <a:rPr lang="en-US" sz="1600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sym typeface="Helvetica"/>
              </a:rPr>
              <a:t> </a:t>
            </a:r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  <a:sym typeface="Helvetica"/>
            </a:endParaRPr>
          </a:p>
          <a:p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defTabSz="457200">
              <a:lnSpc>
                <a:spcPts val="1920"/>
              </a:lnSpc>
            </a:pPr>
            <a:r>
              <a:rPr lang="en-US" sz="1600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sym typeface="Helvetica"/>
              </a:rPr>
              <a:t>To celebrate Finland’s 100 years of independence in 2017 the Government of Finland established the International Gender Equality Prize.</a:t>
            </a:r>
          </a:p>
          <a:p>
            <a:pPr defTabSz="457200">
              <a:lnSpc>
                <a:spcPts val="1920"/>
              </a:lnSpc>
            </a:pPr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  <a:sym typeface="Helvetica"/>
            </a:endParaRPr>
          </a:p>
          <a:p>
            <a:pPr defTabSz="457200">
              <a:lnSpc>
                <a:spcPts val="1920"/>
              </a:lnSpc>
            </a:pPr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defTabSz="457200">
              <a:lnSpc>
                <a:spcPts val="1920"/>
              </a:lnSpc>
            </a:pPr>
            <a:r>
              <a:rPr lang="en-GB" sz="1600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The prize is awarded biennially – the next time will be in 2019.</a:t>
            </a:r>
            <a:endParaRPr lang="en-GB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15693" y="3219822"/>
            <a:ext cx="615315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6"/>
          <p:cNvCxnSpPr/>
          <p:nvPr/>
        </p:nvCxnSpPr>
        <p:spPr>
          <a:xfrm>
            <a:off x="1515693" y="2139702"/>
            <a:ext cx="615315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41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01475" y="3147814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</p:txBody>
      </p:sp>
      <p:sp>
        <p:nvSpPr>
          <p:cNvPr id="9" name="Title 13"/>
          <p:cNvSpPr txBox="1">
            <a:spLocks/>
          </p:cNvSpPr>
          <p:nvPr/>
        </p:nvSpPr>
        <p:spPr>
          <a:xfrm>
            <a:off x="1517087" y="2067694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primary goal of the International Gender Equality Prize is advancing gender equality across the world. </a:t>
            </a: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6845" y="3045447"/>
            <a:ext cx="623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</a:pPr>
            <a: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recipient of the prize is given an opportunity to identify an issue or action that advances equality for allocation of the prize </a:t>
            </a:r>
            <a:r>
              <a:rPr lang="en-US" sz="1600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amount</a:t>
            </a:r>
            <a:r>
              <a:rPr lang="en-US" sz="1600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.</a:t>
            </a:r>
            <a:endParaRPr lang="en-US" sz="1600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GB" sz="1600" dirty="0">
              <a:solidFill>
                <a:srgbClr val="67257A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522291" y="220889"/>
            <a:ext cx="5736880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99416" y="2823835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THE PURPOSE OF THE PRIZE</a:t>
            </a:r>
          </a:p>
        </p:txBody>
      </p:sp>
    </p:spTree>
    <p:extLst>
      <p:ext uri="{BB962C8B-B14F-4D97-AF65-F5344CB8AC3E}">
        <p14:creationId xmlns:p14="http://schemas.microsoft.com/office/powerpoint/2010/main" val="419991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1521480" y="1059582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920"/>
              </a:lnSpc>
            </a:pPr>
            <a:r>
              <a:rPr lang="en-US" sz="1600" b="0" cap="none" dirty="0" smtClean="0">
                <a:solidFill>
                  <a:srgbClr val="67257A"/>
                </a:solidFill>
              </a:rPr>
              <a:t> </a:t>
            </a:r>
            <a:endParaRPr lang="en-US" sz="1600" b="0" cap="none" dirty="0">
              <a:solidFill>
                <a:srgbClr val="67257A"/>
              </a:solidFill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award is apolitical, and is granted by the Prime Minister’s Office based on the recommendation of an independent prize committee.  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47664" y="2499742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orakulmio 1"/>
          <p:cNvSpPr/>
          <p:nvPr/>
        </p:nvSpPr>
        <p:spPr>
          <a:xfrm>
            <a:off x="1475656" y="2727602"/>
            <a:ext cx="6048672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</a:pPr>
            <a: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Suggestions can be submitted on the website genderequalityprize.fi from </a:t>
            </a:r>
            <a:r>
              <a:rPr lang="en-US" sz="1600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October 25 to December 31</a:t>
            </a:r>
            <a: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, </a:t>
            </a:r>
            <a:r>
              <a:rPr lang="en-US" sz="1600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2018. </a:t>
            </a:r>
            <a:endParaRPr lang="en-US" sz="1600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1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1528407" y="2051313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prize will be awarded to a distinguished defender and builder of equality. The winner will identify a cause, an innovative endeavor or action to which the recipient grants the prize 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amount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of the International Gender Equality Prize.</a:t>
            </a:r>
          </a:p>
          <a:p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prize 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recipient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will be announced 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in autumn 2019.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PRIZE </a:t>
            </a:r>
            <a:r>
              <a:rPr lang="en-US" sz="2000" dirty="0" smtClean="0">
                <a:solidFill>
                  <a:srgbClr val="67257A"/>
                </a:solidFill>
                <a:latin typeface="Finlandica Bold" panose="00000800000000000000" pitchFamily="2" charset="0"/>
              </a:rPr>
              <a:t>RECIPIENT &amp; </a:t>
            </a:r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PROCESS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99416" y="3291830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41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r="1538" b="3376"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2627064" y="4872815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Photo: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Plugi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Oy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8205" y="2450439"/>
            <a:ext cx="8318411" cy="2315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6600"/>
              </a:lnSpc>
            </a:pPr>
            <a:r>
              <a:rPr lang="en-US" sz="84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WHY </a:t>
            </a:r>
            <a:br>
              <a:rPr lang="en-US" sz="84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8400" b="1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   FINLAND?  </a:t>
            </a:r>
            <a:r>
              <a:rPr lang="fr-FR" sz="6800" dirty="0">
                <a:solidFill>
                  <a:schemeClr val="bg1"/>
                </a:solidFill>
                <a:ea typeface="Finlandica" charset="0"/>
                <a:cs typeface="Finlandica" charset="0"/>
              </a:rPr>
              <a:t/>
            </a:r>
            <a:br>
              <a:rPr lang="fr-FR" sz="6800" dirty="0">
                <a:solidFill>
                  <a:schemeClr val="bg1"/>
                </a:solidFill>
                <a:ea typeface="Finlandica" charset="0"/>
                <a:cs typeface="Finlandica" charset="0"/>
              </a:rPr>
            </a:br>
            <a:endParaRPr lang="en-US" sz="6800" dirty="0">
              <a:solidFill>
                <a:schemeClr val="bg1"/>
              </a:solidFill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6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8406" y="1173361"/>
            <a:ext cx="6427969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1. WHY FINLAND?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191995" y="1449069"/>
            <a:ext cx="686400" cy="3600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rgbClr val="67257A"/>
              </a:solidFill>
              <a:latin typeface="Finlandica Bold" panose="000008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09225"/>
            <a:ext cx="1874074" cy="2343212"/>
          </a:xfrm>
          <a:prstGeom prst="rect">
            <a:avLst/>
          </a:prstGeom>
        </p:spPr>
      </p:pic>
      <p:sp>
        <p:nvSpPr>
          <p:cNvPr id="15" name="Title 13"/>
          <p:cNvSpPr txBox="1">
            <a:spLocks/>
          </p:cNvSpPr>
          <p:nvPr/>
        </p:nvSpPr>
        <p:spPr>
          <a:xfrm>
            <a:off x="1509436" y="3886048"/>
            <a:ext cx="3131879" cy="923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Gender equality has been one of our fundamental values ever since.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4552" y="19956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Finland was the first country to </a:t>
            </a:r>
            <a:b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</a:br>
            <a: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give full political rights to women in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414552" y="3322432"/>
            <a:ext cx="3373472" cy="56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9000" b="1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1906.</a:t>
            </a:r>
            <a:endParaRPr lang="en-US" sz="9000" b="1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27064" y="4803998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Finland’s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official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girl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power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emoji</a:t>
            </a:r>
            <a:endParaRPr lang="fi-FI" kern="0" cap="none" spc="0" dirty="0">
              <a:solidFill>
                <a:srgbClr val="67257A"/>
              </a:solidFill>
              <a:latin typeface="Finlandica" charset="0"/>
            </a:endParaRPr>
          </a:p>
          <a:p>
            <a:pPr algn="r"/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Illustration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: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ThisisFINLAND.fi</a:t>
            </a:r>
            <a:endParaRPr lang="fi-FI" kern="0" cap="none" spc="0" dirty="0">
              <a:solidFill>
                <a:srgbClr val="67257A"/>
              </a:solidFill>
              <a:latin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05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528407" y="2051313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Finland’s successes and rapid </a:t>
            </a:r>
            <a:r>
              <a:rPr lang="en-US" sz="160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development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 is in part based on our ability to value equality across gender roles and definitions. </a:t>
            </a: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  <a:sym typeface="Georgia"/>
            </a:endParaRP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  <a:sym typeface="Georgia"/>
            </a:endParaRP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Everyone had an equal opportunity and importance in our developing society — a truth and value that we still hold dear to and can be witnessed in Finland today.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95425" y="2787650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28406" y="1173361"/>
            <a:ext cx="6427969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2. WHY FINLAND?</a:t>
            </a:r>
          </a:p>
        </p:txBody>
      </p:sp>
    </p:spTree>
    <p:extLst>
      <p:ext uri="{BB962C8B-B14F-4D97-AF65-F5344CB8AC3E}">
        <p14:creationId xmlns:p14="http://schemas.microsoft.com/office/powerpoint/2010/main" val="2554405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1528407" y="2051313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Our </a:t>
            </a:r>
            <a:r>
              <a:rPr lang="en-US" sz="160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growth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 from one of Europe’s poorest agricultural countries to the top of all financial, social and ecological ratings is based on equality. </a:t>
            </a: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  <a:sym typeface="Georgia"/>
            </a:endParaRP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  <a:sym typeface="Georgia"/>
            </a:endParaRP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Finland is among the best countries in the world to be a mother and a girl, and the best-performing country in the world when it comes to human capital potential. The entire talent of our small country — not only 50% of it — is fully utilized.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3. WHY FINLAND?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99416" y="2787774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85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tic know-how_ARIAL">
  <a:themeElements>
    <a:clrScheme name="Custom 9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Val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Arctic know-how_ARIAL</Template>
  <TotalTime>3799</TotalTime>
  <Words>552</Words>
  <Application>Microsoft Office PowerPoint</Application>
  <PresentationFormat>Näytössä katseltava esitys (16:9)</PresentationFormat>
  <Paragraphs>145</Paragraphs>
  <Slides>16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Finlandica</vt:lpstr>
      <vt:lpstr>Finlandica Bold</vt:lpstr>
      <vt:lpstr>Helvetica</vt:lpstr>
      <vt:lpstr>Arial</vt:lpstr>
      <vt:lpstr>Georgia</vt:lpstr>
      <vt:lpstr>Arctic know-how_ARIAL</vt:lpstr>
      <vt:lpstr>Finland, a cool        Arctic country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vnkrissan</dc:creator>
  <cp:lastModifiedBy>Westerstråhle Peter</cp:lastModifiedBy>
  <cp:revision>107</cp:revision>
  <cp:lastPrinted>2015-12-22T11:29:53Z</cp:lastPrinted>
  <dcterms:created xsi:type="dcterms:W3CDTF">2015-11-18T08:56:38Z</dcterms:created>
  <dcterms:modified xsi:type="dcterms:W3CDTF">2018-10-10T07:04:17Z</dcterms:modified>
</cp:coreProperties>
</file>