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5" r:id="rId1"/>
    <p:sldMasterId id="2147483682" r:id="rId2"/>
  </p:sldMasterIdLst>
  <p:notesMasterIdLst>
    <p:notesMasterId r:id="rId26"/>
  </p:notesMasterIdLst>
  <p:handoutMasterIdLst>
    <p:handoutMasterId r:id="rId27"/>
  </p:handoutMasterIdLst>
  <p:sldIdLst>
    <p:sldId id="257" r:id="rId3"/>
    <p:sldId id="303" r:id="rId4"/>
    <p:sldId id="278" r:id="rId5"/>
    <p:sldId id="261" r:id="rId6"/>
    <p:sldId id="280" r:id="rId7"/>
    <p:sldId id="287" r:id="rId8"/>
    <p:sldId id="291" r:id="rId9"/>
    <p:sldId id="281" r:id="rId10"/>
    <p:sldId id="279" r:id="rId11"/>
    <p:sldId id="282" r:id="rId12"/>
    <p:sldId id="277" r:id="rId13"/>
    <p:sldId id="270" r:id="rId14"/>
    <p:sldId id="286" r:id="rId15"/>
    <p:sldId id="296" r:id="rId16"/>
    <p:sldId id="283" r:id="rId17"/>
    <p:sldId id="298" r:id="rId18"/>
    <p:sldId id="299" r:id="rId19"/>
    <p:sldId id="304" r:id="rId20"/>
    <p:sldId id="301" r:id="rId21"/>
    <p:sldId id="284" r:id="rId22"/>
    <p:sldId id="285" r:id="rId23"/>
    <p:sldId id="305" r:id="rId24"/>
    <p:sldId id="267" r:id="rId25"/>
  </p:sldIdLst>
  <p:sldSz cx="9144000" cy="5143500" type="screen16x9"/>
  <p:notesSz cx="6858000" cy="9144000"/>
  <p:embeddedFontLst>
    <p:embeddedFont>
      <p:font typeface="Finlandica" panose="00000500000000000000" pitchFamily="2" charset="0"/>
      <p:regular r:id="rId28"/>
      <p:bold r:id="rId29"/>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5">
          <p15:clr>
            <a:srgbClr val="A4A3A4"/>
          </p15:clr>
        </p15:guide>
        <p15:guide id="3" orient="horz" pos="2754">
          <p15:clr>
            <a:srgbClr val="A4A3A4"/>
          </p15:clr>
        </p15:guide>
        <p15:guide id="4" orient="horz" pos="531">
          <p15:clr>
            <a:srgbClr val="A4A3A4"/>
          </p15:clr>
        </p15:guide>
        <p15:guide id="5" orient="horz" pos="940">
          <p15:clr>
            <a:srgbClr val="A4A3A4"/>
          </p15:clr>
        </p15:guide>
        <p15:guide id="6" orient="horz" pos="849">
          <p15:clr>
            <a:srgbClr val="A4A3A4"/>
          </p15:clr>
        </p15:guide>
        <p15:guide id="7" orient="horz" pos="1756">
          <p15:clr>
            <a:srgbClr val="A4A3A4"/>
          </p15:clr>
        </p15:guide>
        <p15:guide id="8" pos="2880">
          <p15:clr>
            <a:srgbClr val="A4A3A4"/>
          </p15:clr>
        </p15:guide>
        <p15:guide id="9" pos="295">
          <p15:clr>
            <a:srgbClr val="A4A3A4"/>
          </p15:clr>
        </p15:guide>
        <p15:guide id="10" pos="5465">
          <p15:clr>
            <a:srgbClr val="A4A3A4"/>
          </p15:clr>
        </p15:guide>
        <p15:guide id="11" pos="1156">
          <p15:clr>
            <a:srgbClr val="A4A3A4"/>
          </p15:clr>
        </p15:guide>
        <p15:guide id="12" pos="1973">
          <p15:clr>
            <a:srgbClr val="A4A3A4"/>
          </p15:clr>
        </p15:guide>
        <p15:guide id="13" pos="3787">
          <p15:clr>
            <a:srgbClr val="A4A3A4"/>
          </p15:clr>
        </p15:guide>
        <p15:guide id="14" pos="460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1" autoAdjust="0"/>
    <p:restoredTop sz="94613"/>
  </p:normalViewPr>
  <p:slideViewPr>
    <p:cSldViewPr showGuides="1">
      <p:cViewPr varScale="1">
        <p:scale>
          <a:sx n="110" d="100"/>
          <a:sy n="110" d="100"/>
        </p:scale>
        <p:origin x="658" y="67"/>
      </p:cViewPr>
      <p:guideLst>
        <p:guide orient="horz" pos="1620"/>
        <p:guide orient="horz" pos="305"/>
        <p:guide orient="horz" pos="2754"/>
        <p:guide orient="horz" pos="531"/>
        <p:guide orient="horz" pos="940"/>
        <p:guide orient="horz" pos="849"/>
        <p:guide orient="horz" pos="1756"/>
        <p:guide pos="2880"/>
        <p:guide pos="295"/>
        <p:guide pos="5465"/>
        <p:guide pos="1156"/>
        <p:guide pos="1973"/>
        <p:guide pos="3787"/>
        <p:guide pos="4604"/>
      </p:guideLst>
    </p:cSldViewPr>
  </p:slideViewPr>
  <p:notesTextViewPr>
    <p:cViewPr>
      <p:scale>
        <a:sx n="1" d="1"/>
        <a:sy n="1" d="1"/>
      </p:scale>
      <p:origin x="0" y="0"/>
    </p:cViewPr>
  </p:notesTextViewPr>
  <p:notesViewPr>
    <p:cSldViewPr showGuides="1">
      <p:cViewPr varScale="1">
        <p:scale>
          <a:sx n="86" d="100"/>
          <a:sy n="86" d="100"/>
        </p:scale>
        <p:origin x="-381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90968A-C5CD-48D6-8084-81464DC378B1}" type="datetimeFigureOut">
              <a:rPr lang="fi-FI" sz="800" smtClean="0"/>
              <a:t>6.5.2020</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022C6F-5F5C-45CE-A66E-8D600E059F7A}" type="slidenum">
              <a:rPr lang="fi-FI" sz="800" smtClean="0"/>
              <a:t>‹#›</a:t>
            </a:fld>
            <a:endParaRPr lang="fi-FI" sz="800"/>
          </a:p>
        </p:txBody>
      </p:sp>
    </p:spTree>
    <p:extLst>
      <p:ext uri="{BB962C8B-B14F-4D97-AF65-F5344CB8AC3E}">
        <p14:creationId xmlns:p14="http://schemas.microsoft.com/office/powerpoint/2010/main" val="3631649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F012230E-46B9-4165-8898-A333A13AD8A2}" type="datetimeFigureOut">
              <a:rPr lang="fi-FI" smtClean="0"/>
              <a:pPr/>
              <a:t>6.5.2020</a:t>
            </a:fld>
            <a:endParaRPr lang="fi-FI"/>
          </a:p>
        </p:txBody>
      </p:sp>
      <p:sp>
        <p:nvSpPr>
          <p:cNvPr id="4" name="Slide Image Placeholder 3"/>
          <p:cNvSpPr>
            <a:spLocks noGrp="1" noRot="1" noChangeAspect="1"/>
          </p:cNvSpPr>
          <p:nvPr>
            <p:ph type="sldImg" idx="2"/>
          </p:nvPr>
        </p:nvSpPr>
        <p:spPr>
          <a:xfrm>
            <a:off x="692696" y="861129"/>
            <a:ext cx="5472608" cy="3078342"/>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94EC3156-D817-4798-A24F-2085AE082267}" type="slidenum">
              <a:rPr lang="fi-FI" smtClean="0"/>
              <a:pPr/>
              <a:t>‹#›</a:t>
            </a:fld>
            <a:endParaRPr lang="fi-FI"/>
          </a:p>
        </p:txBody>
      </p:sp>
    </p:spTree>
    <p:extLst>
      <p:ext uri="{BB962C8B-B14F-4D97-AF65-F5344CB8AC3E}">
        <p14:creationId xmlns:p14="http://schemas.microsoft.com/office/powerpoint/2010/main" val="261333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a:t>
            </a:fld>
            <a:endParaRPr lang="fi-FI"/>
          </a:p>
        </p:txBody>
      </p:sp>
    </p:spTree>
    <p:extLst>
      <p:ext uri="{BB962C8B-B14F-4D97-AF65-F5344CB8AC3E}">
        <p14:creationId xmlns:p14="http://schemas.microsoft.com/office/powerpoint/2010/main" val="294632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50" y="860425"/>
            <a:ext cx="5473700" cy="3079750"/>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4EC3156-D817-4798-A24F-2085AE082267}" type="slidenum">
              <a:rPr lang="fi-FI" smtClean="0"/>
              <a:pPr/>
              <a:t>2</a:t>
            </a:fld>
            <a:endParaRPr lang="fi-FI"/>
          </a:p>
        </p:txBody>
      </p:sp>
    </p:spTree>
    <p:extLst>
      <p:ext uri="{BB962C8B-B14F-4D97-AF65-F5344CB8AC3E}">
        <p14:creationId xmlns:p14="http://schemas.microsoft.com/office/powerpoint/2010/main" val="4175836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800" b="0" i="0" u="none" strike="noStrike" kern="1200" cap="none" spc="0" normalizeH="0" noProof="0" dirty="0" smtClean="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20000"/>
              </a:lnSpc>
              <a:spcBef>
                <a:spcPts val="200"/>
              </a:spcBef>
              <a:spcAft>
                <a:spcPts val="0"/>
              </a:spcAft>
              <a:buClrTx/>
              <a:buSzTx/>
              <a:buNone/>
              <a:tabLst/>
              <a:defRPr/>
            </a:pPr>
            <a:endParaRPr kumimoji="0" lang="en-GB" sz="800" b="0" i="0" u="none" strike="noStrike" kern="1200" cap="none" spc="0" normalizeH="0" noProof="0" dirty="0" smtClean="0">
              <a:ln>
                <a:noFill/>
              </a:ln>
              <a:solidFill>
                <a:schemeClr val="bg1"/>
              </a:solidFill>
              <a:effectLst/>
              <a:uLnTx/>
              <a:uFillTx/>
              <a:latin typeface="+mn-lt"/>
              <a:ea typeface="+mn-ea"/>
              <a:cs typeface="+mn-cs"/>
            </a:endParaRPr>
          </a:p>
          <a:p>
            <a:pPr marL="0" lvl="0" indent="0">
              <a:buNone/>
              <a:defRPr/>
            </a:pPr>
            <a:r>
              <a:rPr lang="en-GB" sz="800" b="1" kern="1200" dirty="0" smtClean="0">
                <a:solidFill>
                  <a:schemeClr val="bg1"/>
                </a:solidFill>
                <a:latin typeface="+mn-lt"/>
                <a:ea typeface="+mn-ea"/>
                <a:cs typeface="+mn-cs"/>
              </a:rPr>
              <a:t>Source: Statistics Finland</a:t>
            </a:r>
          </a:p>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5</a:t>
            </a:fld>
            <a:endParaRPr lang="fi-FI"/>
          </a:p>
        </p:txBody>
      </p:sp>
    </p:spTree>
    <p:extLst>
      <p:ext uri="{BB962C8B-B14F-4D97-AF65-F5344CB8AC3E}">
        <p14:creationId xmlns:p14="http://schemas.microsoft.com/office/powerpoint/2010/main" val="1989221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lag">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CBDEA8-9BD5-0C44-913D-A31C1281868F}" type="datetime1">
              <a:rPr lang="fi-FI" smtClean="0"/>
              <a:t>6.5.2020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grpSp>
        <p:nvGrpSpPr>
          <p:cNvPr id="14" name="Group 13"/>
          <p:cNvGrpSpPr>
            <a:grpSpLocks noChangeAspect="1"/>
          </p:cNvGrpSpPr>
          <p:nvPr userDrawn="1"/>
        </p:nvGrpSpPr>
        <p:grpSpPr>
          <a:xfrm>
            <a:off x="3131863" y="1693158"/>
            <a:ext cx="2880000" cy="1757183"/>
            <a:chOff x="6372200" y="3003798"/>
            <a:chExt cx="720725" cy="439738"/>
          </a:xfrm>
        </p:grpSpPr>
        <p:sp>
          <p:nvSpPr>
            <p:cNvPr id="15"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2649212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bg>
      <p:bgPr>
        <a:solidFill>
          <a:schemeClr val="accent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baseline="0"/>
            </a:lvl1pPr>
          </a:lstStyle>
          <a:p>
            <a:r>
              <a:rPr lang="en-US" dirty="0" smtClean="0"/>
              <a:t>Insert Picture</a:t>
            </a:r>
            <a:endParaRPr lang="en-US" dirty="0"/>
          </a:p>
        </p:txBody>
      </p:sp>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F1D5B0E4-9D3D-1B43-812D-DC44E791024D}" type="datetime1">
              <a:rPr lang="fi-FI" smtClean="0"/>
              <a:t>6.5.2020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4595294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35150" y="1492250"/>
            <a:ext cx="2664842"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92250"/>
            <a:ext cx="2660650"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CC14F9-EB2B-0D4F-8F28-271F12107DB4}" type="datetime1">
              <a:rPr lang="fi-FI" smtClean="0"/>
              <a:t>6.5.2020</a:t>
            </a:fld>
            <a:endParaRPr lang="en-US"/>
          </a:p>
        </p:txBody>
      </p:sp>
      <p:sp>
        <p:nvSpPr>
          <p:cNvPr id="6" name="Footer Placeholder 5"/>
          <p:cNvSpPr>
            <a:spLocks noGrp="1"/>
          </p:cNvSpPr>
          <p:nvPr>
            <p:ph type="ftr" sz="quarter" idx="11"/>
          </p:nvPr>
        </p:nvSpPr>
        <p:spPr/>
        <p:txBody>
          <a:bodyPr/>
          <a:lstStyle/>
          <a:p>
            <a:r>
              <a:rPr lang="en-US" smtClean="0"/>
              <a:t>Footer Here</a:t>
            </a:r>
            <a:endParaRPr lang="en-US" dirty="0"/>
          </a:p>
        </p:txBody>
      </p:sp>
      <p:sp>
        <p:nvSpPr>
          <p:cNvPr id="7" name="Slide Number Placeholder 6"/>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79621141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5150"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150" y="1779662"/>
            <a:ext cx="2662238"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4009"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779662"/>
            <a:ext cx="2663824"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11E6EC-92F7-6B4E-8279-5EB71B38C0C5}" type="datetime1">
              <a:rPr lang="fi-FI" smtClean="0"/>
              <a:t>6.5.2020</a:t>
            </a:fld>
            <a:endParaRPr lang="en-US"/>
          </a:p>
        </p:txBody>
      </p:sp>
      <p:sp>
        <p:nvSpPr>
          <p:cNvPr id="8" name="Footer Placeholder 7"/>
          <p:cNvSpPr>
            <a:spLocks noGrp="1"/>
          </p:cNvSpPr>
          <p:nvPr>
            <p:ph type="ftr" sz="quarter" idx="11"/>
          </p:nvPr>
        </p:nvSpPr>
        <p:spPr/>
        <p:txBody>
          <a:bodyPr/>
          <a:lstStyle/>
          <a:p>
            <a:r>
              <a:rPr lang="en-US" smtClean="0"/>
              <a:t>Footer Here</a:t>
            </a:r>
            <a:endParaRPr lang="en-US"/>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34438130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5150" y="1492251"/>
            <a:ext cx="5473700"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150" y="1779662"/>
            <a:ext cx="5473700"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F00B84-8DDB-8C40-AD8F-F50D046CC222}" type="datetime1">
              <a:rPr lang="fi-FI" smtClean="0"/>
              <a:t>6.5.2020</a:t>
            </a:fld>
            <a:endParaRPr lang="en-US"/>
          </a:p>
        </p:txBody>
      </p:sp>
      <p:sp>
        <p:nvSpPr>
          <p:cNvPr id="8" name="Footer Placeholder 7"/>
          <p:cNvSpPr>
            <a:spLocks noGrp="1"/>
          </p:cNvSpPr>
          <p:nvPr>
            <p:ph type="ftr" sz="quarter" idx="11"/>
          </p:nvPr>
        </p:nvSpPr>
        <p:spPr/>
        <p:txBody>
          <a:bodyPr/>
          <a:lstStyle/>
          <a:p>
            <a:r>
              <a:rPr lang="en-US" smtClean="0"/>
              <a:t>Footer Here</a:t>
            </a:r>
            <a:endParaRPr lang="en-US"/>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31298431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F63E03-6B74-054C-8C1B-76808F4A963F}" type="datetime1">
              <a:rPr lang="fi-FI" smtClean="0"/>
              <a:t>6.5.2020</a:t>
            </a:fld>
            <a:endParaRPr lang="en-US"/>
          </a:p>
        </p:txBody>
      </p:sp>
      <p:sp>
        <p:nvSpPr>
          <p:cNvPr id="4" name="Footer Placeholder 3"/>
          <p:cNvSpPr>
            <a:spLocks noGrp="1"/>
          </p:cNvSpPr>
          <p:nvPr>
            <p:ph type="ftr" sz="quarter" idx="11"/>
          </p:nvPr>
        </p:nvSpPr>
        <p:spPr/>
        <p:txBody>
          <a:bodyPr/>
          <a:lstStyle/>
          <a:p>
            <a:r>
              <a:rPr lang="en-US" smtClean="0"/>
              <a:t>Footer Here</a:t>
            </a:r>
            <a:endParaRPr lang="en-US"/>
          </a:p>
        </p:txBody>
      </p:sp>
      <p:sp>
        <p:nvSpPr>
          <p:cNvPr id="5" name="Slide Number Placeholder 4"/>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9123979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2736850" cy="863427"/>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835150" y="1492249"/>
            <a:ext cx="2736850" cy="28797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8"/>
          <p:cNvSpPr>
            <a:spLocks noGrp="1"/>
          </p:cNvSpPr>
          <p:nvPr>
            <p:ph type="pic" sz="quarter" idx="13" hasCustomPrompt="1"/>
          </p:nvPr>
        </p:nvSpPr>
        <p:spPr>
          <a:xfrm>
            <a:off x="5292725" y="0"/>
            <a:ext cx="3851275" cy="5143500"/>
          </a:xfrm>
          <a:solidFill>
            <a:schemeClr val="accent2"/>
          </a:solidFill>
        </p:spPr>
        <p:txBody>
          <a:bodyPr/>
          <a:lstStyle>
            <a:lvl1pPr marL="0" indent="0">
              <a:buFontTx/>
              <a:buNone/>
              <a:defRPr sz="1400"/>
            </a:lvl1pPr>
          </a:lstStyle>
          <a:p>
            <a:r>
              <a:rPr lang="en-US" dirty="0" smtClean="0"/>
              <a:t>Insert Picture</a:t>
            </a:r>
            <a:endParaRPr lang="en-US" dirty="0"/>
          </a:p>
        </p:txBody>
      </p:sp>
      <p:sp>
        <p:nvSpPr>
          <p:cNvPr id="4" name="Date Placeholder 3"/>
          <p:cNvSpPr>
            <a:spLocks noGrp="1"/>
          </p:cNvSpPr>
          <p:nvPr>
            <p:ph type="dt" sz="half" idx="10"/>
          </p:nvPr>
        </p:nvSpPr>
        <p:spPr/>
        <p:txBody>
          <a:bodyPr/>
          <a:lstStyle/>
          <a:p>
            <a:fld id="{516A5A40-F9D2-9F41-9B67-6B25AE089B08}" type="datetime1">
              <a:rPr lang="fi-FI" smtClean="0"/>
              <a:t>6.5.2020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97403236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F3A67-8930-2C4B-8A90-863E1F9BC8A2}" type="datetime1">
              <a:rPr lang="fi-FI" smtClean="0"/>
              <a:t>6.5.2020</a:t>
            </a:fld>
            <a:endParaRPr lang="en-US"/>
          </a:p>
        </p:txBody>
      </p:sp>
      <p:sp>
        <p:nvSpPr>
          <p:cNvPr id="3" name="Footer Placeholder 2"/>
          <p:cNvSpPr>
            <a:spLocks noGrp="1"/>
          </p:cNvSpPr>
          <p:nvPr>
            <p:ph type="ftr" sz="quarter" idx="11"/>
          </p:nvPr>
        </p:nvSpPr>
        <p:spPr/>
        <p:txBody>
          <a:bodyPr/>
          <a:lstStyle/>
          <a:p>
            <a:r>
              <a:rPr lang="en-US" smtClean="0"/>
              <a:t>Footer Here</a:t>
            </a:r>
            <a:endParaRPr lang="en-US"/>
          </a:p>
        </p:txBody>
      </p:sp>
      <p:sp>
        <p:nvSpPr>
          <p:cNvPr id="4" name="Slide Number Placeholder 3"/>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85493112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idx="1"/>
          </p:nvPr>
        </p:nvSpPr>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03D30AE1-D009-49A6-AFBC-48C836E46FD5}" type="datetime1">
              <a:rPr lang="fi-FI" smtClean="0"/>
              <a:t>6.5.2020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52628614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idx="1"/>
          </p:nvPr>
        </p:nvSpPr>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48CB6E6A-F1BF-4D0B-8E96-152A3DAE3272}" type="datetime1">
              <a:rPr lang="fi-FI" smtClean="0"/>
              <a:t>6.5.2020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10769781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i-FI" smtClean="0"/>
              <a:t>Click to edit Master title style</a:t>
            </a:r>
            <a:endParaRPr lang="en-US"/>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fi-FI" smtClean="0"/>
              <a:t>Click to edit Master text styles</a:t>
            </a:r>
          </a:p>
          <a:p>
            <a:pPr lvl="1"/>
            <a:r>
              <a:rPr lang="fi-FI" smtClean="0"/>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BB7EA1DF-865A-4043-89D3-51B1EE7AF1CF}" type="datetime1">
              <a:rPr lang="fi-FI" smtClean="0"/>
              <a:t>6.5.2020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Tree>
    <p:extLst>
      <p:ext uri="{BB962C8B-B14F-4D97-AF65-F5344CB8AC3E}">
        <p14:creationId xmlns:p14="http://schemas.microsoft.com/office/powerpoint/2010/main" val="28590146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614"/>
            <a:ext cx="5473700" cy="1440161"/>
          </a:xfrm>
        </p:spPr>
        <p:txBody>
          <a:bodyPr anchor="b" anchorCtr="0"/>
          <a:lstStyle>
            <a:lvl1pPr>
              <a:lnSpc>
                <a:spcPct val="80000"/>
              </a:lnSpc>
              <a:defRPr sz="5400" cap="all" baseline="0"/>
            </a:lvl1pPr>
          </a:lstStyle>
          <a:p>
            <a:r>
              <a:rPr lang="en-US" dirty="0" smtClean="0"/>
              <a:t>headline</a:t>
            </a:r>
            <a:endParaRPr lang="en-US" dirty="0"/>
          </a:p>
        </p:txBody>
      </p:sp>
      <p:sp>
        <p:nvSpPr>
          <p:cNvPr id="3" name="Subtitle 2"/>
          <p:cNvSpPr>
            <a:spLocks noGrp="1"/>
          </p:cNvSpPr>
          <p:nvPr>
            <p:ph type="subTitle" idx="1"/>
          </p:nvPr>
        </p:nvSpPr>
        <p:spPr>
          <a:xfrm>
            <a:off x="1835150" y="2787774"/>
            <a:ext cx="5473700" cy="648072"/>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C9FF73-6F0C-C549-A81B-BD4518F8C2F1}" type="datetime1">
              <a:rPr lang="fi-FI" smtClean="0"/>
              <a:t>6.5.2020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70640603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ue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smtClean="0"/>
              <a:t>headline</a:t>
            </a:r>
            <a:endParaRPr lang="en-US" dirty="0"/>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34F1219C-CC65-A542-8DC7-51655A330D86}" type="datetime1">
              <a:rPr lang="fi-FI" smtClean="0"/>
              <a:t>6.5.2020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4761199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solidFill>
          <a:schemeClr val="accent2"/>
        </a:soli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a:lvl1pPr>
          </a:lstStyle>
          <a:p>
            <a:r>
              <a:rPr lang="en-US" dirty="0" smtClean="0"/>
              <a:t>Insert Picture</a:t>
            </a:r>
            <a:endParaRPr lang="en-US" dirty="0"/>
          </a:p>
        </p:txBody>
      </p:sp>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smtClean="0"/>
              <a:t>headline</a:t>
            </a:r>
            <a:endParaRPr lang="en-US" dirty="0"/>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063EC306-42DD-6D4F-9E16-BE9B3280393F}" type="datetime1">
              <a:rPr lang="fi-FI" smtClean="0"/>
              <a:t>6.5.2020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6316029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61757-E20E-604B-9756-4A12243286F2}" type="datetime1">
              <a:rPr lang="fi-FI" smtClean="0"/>
              <a:t>6.5.2020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87721623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EE2011-BF93-9647-A265-1814C6D8624D}" type="datetime1">
              <a:rPr lang="fi-FI" smtClean="0"/>
              <a:t>6.5.2020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a:grpSpLocks noChangeAspect="1"/>
          </p:cNvGrpSpPr>
          <p:nvPr userDrawn="1"/>
        </p:nvGrpSpPr>
        <p:grpSpPr>
          <a:xfrm>
            <a:off x="468313" y="484188"/>
            <a:ext cx="588028" cy="358775"/>
            <a:chOff x="6372200" y="3003798"/>
            <a:chExt cx="720725" cy="439738"/>
          </a:xfrm>
        </p:grpSpPr>
        <p:sp>
          <p:nvSpPr>
            <p:cNvPr id="10"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9838297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en-US" smtClean="0"/>
              <a:t>Click to edit Master text styles</a:t>
            </a:r>
          </a:p>
          <a:p>
            <a:pPr lvl="1"/>
            <a:r>
              <a:rPr lang="en-US" smtClean="0"/>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1A6F99EF-3FC0-E447-A2D4-A4C2515297EF}" type="datetime1">
              <a:rPr lang="fi-FI" smtClean="0"/>
              <a:t>6.5.2020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8582759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8C59C2F-8A8A-2C41-8FED-B9EAA7D2E2FE}" type="datetime1">
              <a:rPr lang="fi-FI" smtClean="0"/>
              <a:t>6.5.2020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81063478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EC326A0E-0851-E14C-9288-F734202D7CC6}" type="datetime1">
              <a:rPr lang="fi-FI" smtClean="0"/>
              <a:t>6.5.2020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7665738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en-US" noProof="0" smtClean="0"/>
              <a:t>Click to edit Master title style</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dirty="0" smtClean="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5CF5E0E5-8AA0-704A-AD7D-94A7C6D4DDB2}" type="datetime1">
              <a:rPr lang="fi-FI" noProof="0" smtClean="0"/>
              <a:t>6.5.2020</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smtClean="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
        <p:nvSpPr>
          <p:cNvPr id="76" name="Freeform 11"/>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6"/>
          <p:cNvSpPr>
            <a:spLocks/>
          </p:cNvSpPr>
          <p:nvPr/>
        </p:nvSpPr>
        <p:spPr bwMode="auto">
          <a:xfrm>
            <a:off x="468313" y="484188"/>
            <a:ext cx="588028" cy="358775"/>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Tree>
    <p:extLst>
      <p:ext uri="{BB962C8B-B14F-4D97-AF65-F5344CB8AC3E}">
        <p14:creationId xmlns:p14="http://schemas.microsoft.com/office/powerpoint/2010/main" val="143046447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ransition spd="med">
    <p:fade/>
  </p:transition>
  <p:timing>
    <p:tnLst>
      <p:par>
        <p:cTn id="1" dur="indefinite" restart="never" nodeType="tmRoot"/>
      </p:par>
    </p:tnLst>
  </p:timing>
  <p:hf sldNum="0" hdr="0" ftr="0" dt="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fi-FI" noProof="0" dirty="0" err="1" smtClean="0"/>
              <a:t>Click</a:t>
            </a:r>
            <a:r>
              <a:rPr lang="fi-FI" noProof="0" dirty="0" smtClean="0"/>
              <a:t> to </a:t>
            </a:r>
            <a:r>
              <a:rPr lang="fi-FI" noProof="0" dirty="0" err="1" smtClean="0"/>
              <a:t>edit</a:t>
            </a:r>
            <a:r>
              <a:rPr lang="fi-FI" noProof="0" dirty="0" smtClean="0"/>
              <a:t> Master </a:t>
            </a:r>
            <a:r>
              <a:rPr lang="fi-FI" noProof="0" dirty="0" err="1" smtClean="0"/>
              <a:t>title</a:t>
            </a:r>
            <a:r>
              <a:rPr lang="fi-FI" noProof="0" dirty="0" smtClean="0"/>
              <a:t> </a:t>
            </a:r>
            <a:r>
              <a:rPr lang="fi-FI" noProof="0" dirty="0" err="1" smtClean="0"/>
              <a:t>style</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endParaRPr lang="fi-FI" noProof="0" dirty="0" smtClean="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E1373DCC-2263-4F88-B652-EFBDCB9320F8}" type="datetime1">
              <a:rPr lang="fi-FI" noProof="0" smtClean="0"/>
              <a:t>6.5.2020</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smtClean="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Tree>
    <p:extLst>
      <p:ext uri="{BB962C8B-B14F-4D97-AF65-F5344CB8AC3E}">
        <p14:creationId xmlns:p14="http://schemas.microsoft.com/office/powerpoint/2010/main" val="17381726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ransition spd="med">
    <p:fade/>
  </p:transition>
  <p:timing>
    <p:tnLst>
      <p:par>
        <p:cTn id="1" dur="indefinite" restart="never" nodeType="tmRoot"/>
      </p:par>
    </p:tnLst>
  </p:timing>
  <p:hf hdr="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896312"/>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3096890" cy="863427"/>
          </a:xfrm>
        </p:spPr>
        <p:txBody>
          <a:bodyPr/>
          <a:lstStyle/>
          <a:p>
            <a:r>
              <a:rPr lang="fi-FI" dirty="0" err="1" smtClean="0"/>
              <a:t>Finland’s</a:t>
            </a:r>
            <a:r>
              <a:rPr lang="fi-FI" dirty="0" smtClean="0"/>
              <a:t> </a:t>
            </a:r>
            <a:r>
              <a:rPr lang="fi-FI" dirty="0" err="1" smtClean="0"/>
              <a:t>basic</a:t>
            </a:r>
            <a:r>
              <a:rPr lang="fi-FI" dirty="0" smtClean="0"/>
              <a:t> </a:t>
            </a:r>
            <a:r>
              <a:rPr lang="fi-FI" dirty="0" err="1" smtClean="0"/>
              <a:t>income</a:t>
            </a:r>
            <a:r>
              <a:rPr lang="fi-FI" dirty="0" smtClean="0"/>
              <a:t> 2017–2018…</a:t>
            </a:r>
            <a:endParaRPr lang="fi-FI" dirty="0"/>
          </a:p>
        </p:txBody>
      </p:sp>
      <p:sp>
        <p:nvSpPr>
          <p:cNvPr id="3" name="Content Placeholder 2"/>
          <p:cNvSpPr>
            <a:spLocks noGrp="1"/>
          </p:cNvSpPr>
          <p:nvPr>
            <p:ph idx="1"/>
          </p:nvPr>
        </p:nvSpPr>
        <p:spPr>
          <a:xfrm>
            <a:off x="1763688" y="1491630"/>
            <a:ext cx="2736850" cy="2664296"/>
          </a:xfrm>
        </p:spPr>
        <p:txBody>
          <a:bodyPr/>
          <a:lstStyle/>
          <a:p>
            <a:r>
              <a:rPr lang="fi-FI" dirty="0" err="1" smtClean="0">
                <a:solidFill>
                  <a:srgbClr val="002EA2"/>
                </a:solidFill>
              </a:rPr>
              <a:t>was</a:t>
            </a:r>
            <a:r>
              <a:rPr lang="fi-FI" dirty="0" smtClean="0">
                <a:solidFill>
                  <a:srgbClr val="002EA2"/>
                </a:solidFill>
              </a:rPr>
              <a:t> a tax</a:t>
            </a:r>
            <a:r>
              <a:rPr lang="fi-FI" dirty="0">
                <a:solidFill>
                  <a:srgbClr val="002EA2"/>
                </a:solidFill>
              </a:rPr>
              <a:t>-</a:t>
            </a:r>
            <a:r>
              <a:rPr lang="fi-FI" dirty="0" smtClean="0">
                <a:solidFill>
                  <a:srgbClr val="002EA2"/>
                </a:solidFill>
              </a:rPr>
              <a:t>free </a:t>
            </a:r>
            <a:r>
              <a:rPr lang="fi-FI" dirty="0" err="1" smtClean="0">
                <a:solidFill>
                  <a:srgbClr val="002EA2"/>
                </a:solidFill>
              </a:rPr>
              <a:t>benefit</a:t>
            </a:r>
            <a:endParaRPr lang="fi-FI" dirty="0" smtClean="0">
              <a:solidFill>
                <a:srgbClr val="002EA2"/>
              </a:solidFill>
            </a:endParaRPr>
          </a:p>
          <a:p>
            <a:r>
              <a:rPr lang="fi-FI" dirty="0" err="1" smtClean="0"/>
              <a:t>was</a:t>
            </a:r>
            <a:r>
              <a:rPr lang="fi-FI" dirty="0" smtClean="0"/>
              <a:t> </a:t>
            </a:r>
            <a:r>
              <a:rPr lang="fi-FI" dirty="0" err="1" smtClean="0"/>
              <a:t>taken</a:t>
            </a:r>
            <a:r>
              <a:rPr lang="fi-FI" dirty="0" smtClean="0"/>
              <a:t> into </a:t>
            </a:r>
            <a:r>
              <a:rPr lang="fi-FI" dirty="0" err="1" smtClean="0"/>
              <a:t>account</a:t>
            </a:r>
            <a:r>
              <a:rPr lang="fi-FI" dirty="0" smtClean="0"/>
              <a:t> in </a:t>
            </a:r>
            <a:r>
              <a:rPr lang="fi-FI" dirty="0" err="1" smtClean="0"/>
              <a:t>or</a:t>
            </a:r>
            <a:r>
              <a:rPr lang="fi-FI" dirty="0" smtClean="0"/>
              <a:t> </a:t>
            </a:r>
            <a:r>
              <a:rPr lang="fi-FI" dirty="0" err="1" smtClean="0"/>
              <a:t>deducted</a:t>
            </a:r>
            <a:r>
              <a:rPr lang="fi-FI" dirty="0" smtClean="0"/>
              <a:t> </a:t>
            </a:r>
            <a:r>
              <a:rPr lang="fi-FI" dirty="0" err="1" smtClean="0"/>
              <a:t>from</a:t>
            </a:r>
            <a:r>
              <a:rPr lang="fi-FI" dirty="0" smtClean="0"/>
              <a:t> </a:t>
            </a:r>
            <a:r>
              <a:rPr lang="fi-FI" dirty="0" err="1" smtClean="0"/>
              <a:t>most</a:t>
            </a:r>
            <a:r>
              <a:rPr lang="fi-FI" dirty="0" smtClean="0"/>
              <a:t> </a:t>
            </a:r>
            <a:r>
              <a:rPr lang="fi-FI" dirty="0" err="1" smtClean="0"/>
              <a:t>other</a:t>
            </a:r>
            <a:r>
              <a:rPr lang="fi-FI" dirty="0" smtClean="0"/>
              <a:t> social </a:t>
            </a:r>
            <a:r>
              <a:rPr lang="fi-FI" dirty="0" err="1" smtClean="0"/>
              <a:t>benefits</a:t>
            </a:r>
            <a:endParaRPr lang="fi-FI" dirty="0"/>
          </a:p>
          <a:p>
            <a:r>
              <a:rPr lang="fi-FI" dirty="0" err="1" smtClean="0"/>
              <a:t>was</a:t>
            </a:r>
            <a:r>
              <a:rPr lang="fi-FI" dirty="0" smtClean="0"/>
              <a:t> </a:t>
            </a:r>
            <a:r>
              <a:rPr lang="fi-FI" dirty="0" err="1"/>
              <a:t>not</a:t>
            </a:r>
            <a:r>
              <a:rPr lang="fi-FI" dirty="0"/>
              <a:t> </a:t>
            </a:r>
            <a:r>
              <a:rPr lang="fi-FI" dirty="0" err="1" smtClean="0"/>
              <a:t>reduced</a:t>
            </a:r>
            <a:r>
              <a:rPr lang="fi-FI" dirty="0" smtClean="0"/>
              <a:t> </a:t>
            </a:r>
            <a:r>
              <a:rPr lang="fi-FI" dirty="0" err="1"/>
              <a:t>by</a:t>
            </a:r>
            <a:r>
              <a:rPr lang="fi-FI" dirty="0"/>
              <a:t> </a:t>
            </a:r>
            <a:r>
              <a:rPr lang="fi-FI" dirty="0" err="1"/>
              <a:t>any</a:t>
            </a:r>
            <a:r>
              <a:rPr lang="fi-FI" dirty="0"/>
              <a:t> </a:t>
            </a:r>
            <a:r>
              <a:rPr lang="fi-FI" dirty="0" err="1"/>
              <a:t>other</a:t>
            </a:r>
            <a:r>
              <a:rPr lang="fi-FI" dirty="0"/>
              <a:t> </a:t>
            </a:r>
            <a:r>
              <a:rPr lang="fi-FI" dirty="0" err="1"/>
              <a:t>income</a:t>
            </a:r>
            <a:r>
              <a:rPr lang="fi-FI" dirty="0"/>
              <a:t> the </a:t>
            </a:r>
            <a:r>
              <a:rPr lang="fi-FI" dirty="0" err="1"/>
              <a:t>participant</a:t>
            </a:r>
            <a:r>
              <a:rPr lang="fi-FI" dirty="0"/>
              <a:t> </a:t>
            </a:r>
            <a:r>
              <a:rPr lang="fi-FI" dirty="0" err="1"/>
              <a:t>may</a:t>
            </a:r>
            <a:r>
              <a:rPr lang="fi-FI" dirty="0"/>
              <a:t> </a:t>
            </a:r>
            <a:r>
              <a:rPr lang="fi-FI" dirty="0" err="1" smtClean="0"/>
              <a:t>have</a:t>
            </a:r>
            <a:endParaRPr lang="fi-FI" dirty="0" smtClean="0"/>
          </a:p>
          <a:p>
            <a:r>
              <a:rPr lang="fi-FI" dirty="0" err="1" smtClean="0"/>
              <a:t>was</a:t>
            </a:r>
            <a:r>
              <a:rPr lang="fi-FI" dirty="0" smtClean="0"/>
              <a:t> </a:t>
            </a:r>
            <a:r>
              <a:rPr lang="fi-FI" dirty="0" err="1" smtClean="0"/>
              <a:t>compulsory</a:t>
            </a:r>
            <a:r>
              <a:rPr lang="fi-FI" dirty="0" smtClean="0"/>
              <a:t> to </a:t>
            </a:r>
            <a:r>
              <a:rPr lang="fi-FI" dirty="0" err="1" smtClean="0"/>
              <a:t>those</a:t>
            </a:r>
            <a:r>
              <a:rPr lang="fi-FI" dirty="0" smtClean="0"/>
              <a:t> </a:t>
            </a:r>
            <a:r>
              <a:rPr lang="fi-FI" dirty="0" err="1" smtClean="0"/>
              <a:t>selected</a:t>
            </a:r>
            <a:r>
              <a:rPr lang="fi-FI" dirty="0" smtClean="0"/>
              <a:t> to the trial</a:t>
            </a:r>
          </a:p>
          <a:p>
            <a:endParaRPr lang="fi-FI" dirty="0" smtClean="0">
              <a:solidFill>
                <a:srgbClr val="002EA2"/>
              </a:solidFill>
            </a:endParaRPr>
          </a:p>
        </p:txBody>
      </p:sp>
      <p:sp>
        <p:nvSpPr>
          <p:cNvPr id="7" name="Content Placeholder 2"/>
          <p:cNvSpPr txBox="1">
            <a:spLocks/>
          </p:cNvSpPr>
          <p:nvPr/>
        </p:nvSpPr>
        <p:spPr>
          <a:xfrm>
            <a:off x="3275856" y="4011910"/>
            <a:ext cx="1800200" cy="864096"/>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buNone/>
            </a:pPr>
            <a:endParaRPr lang="fi-FI" sz="1000" dirty="0">
              <a:solidFill>
                <a:srgbClr val="002EA2"/>
              </a:solidFill>
            </a:endParaRPr>
          </a:p>
        </p:txBody>
      </p:sp>
      <p:pic>
        <p:nvPicPr>
          <p:cNvPr id="13" name="Picture Placeholder 12"/>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5482" b="5482"/>
          <a:stretch>
            <a:fillRect/>
          </a:stretch>
        </p:blipFill>
        <p:spPr/>
      </p:pic>
      <p:sp>
        <p:nvSpPr>
          <p:cNvPr id="9" name="Sisällön paikkamerkki 8"/>
          <p:cNvSpPr txBox="1">
            <a:spLocks/>
          </p:cNvSpPr>
          <p:nvPr/>
        </p:nvSpPr>
        <p:spPr>
          <a:xfrm>
            <a:off x="6663024" y="627534"/>
            <a:ext cx="2340768" cy="2448272"/>
          </a:xfrm>
          <a:prstGeom prst="rect">
            <a:avLst/>
          </a:prstGeom>
          <a:noFill/>
          <a:ln w="12700">
            <a:solidFill>
              <a:schemeClr val="bg1"/>
            </a:solidFill>
          </a:ln>
        </p:spPr>
        <p:txBody>
          <a:bodyPr vert="horz" lIns="180000" tIns="144000" rIns="144000" bIns="144000" rtlCol="0" anchor="ctr"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nSpc>
                <a:spcPct val="100000"/>
              </a:lnSpc>
              <a:spcBef>
                <a:spcPts val="0"/>
              </a:spcBef>
              <a:buNone/>
            </a:pPr>
            <a:r>
              <a:rPr lang="en-US" sz="1500" b="1" cap="all" dirty="0">
                <a:solidFill>
                  <a:schemeClr val="bg1"/>
                </a:solidFill>
              </a:rPr>
              <a:t>The participants </a:t>
            </a:r>
            <a:r>
              <a:rPr lang="en-US" sz="1500" b="1" cap="all" dirty="0" smtClean="0">
                <a:solidFill>
                  <a:schemeClr val="bg1"/>
                </a:solidFill>
              </a:rPr>
              <a:t>were </a:t>
            </a:r>
            <a:r>
              <a:rPr lang="en-US" sz="1500" b="1" cap="all" dirty="0">
                <a:solidFill>
                  <a:schemeClr val="bg1"/>
                </a:solidFill>
              </a:rPr>
              <a:t>paid a basic income regardless of any other income they may have </a:t>
            </a:r>
            <a:r>
              <a:rPr lang="en-US" sz="1500" b="1" cap="all" dirty="0" smtClean="0">
                <a:solidFill>
                  <a:schemeClr val="bg1"/>
                </a:solidFill>
              </a:rPr>
              <a:t>had or </a:t>
            </a:r>
            <a:r>
              <a:rPr lang="en-US" sz="1500" b="1" cap="all" dirty="0">
                <a:solidFill>
                  <a:schemeClr val="bg1"/>
                </a:solidFill>
              </a:rPr>
              <a:t>whether they </a:t>
            </a:r>
            <a:r>
              <a:rPr lang="en-US" sz="1500" b="1" cap="all" dirty="0" smtClean="0">
                <a:solidFill>
                  <a:schemeClr val="bg1"/>
                </a:solidFill>
              </a:rPr>
              <a:t>were actively </a:t>
            </a:r>
            <a:r>
              <a:rPr lang="en-US" sz="1500" b="1" cap="all" dirty="0">
                <a:solidFill>
                  <a:schemeClr val="bg1"/>
                </a:solidFill>
              </a:rPr>
              <a:t>looking for </a:t>
            </a:r>
            <a:r>
              <a:rPr lang="en-US" sz="1500" b="1" cap="all" dirty="0" smtClean="0">
                <a:solidFill>
                  <a:schemeClr val="bg1"/>
                </a:solidFill>
              </a:rPr>
              <a:t>work</a:t>
            </a:r>
            <a:endParaRPr lang="en-GB" sz="800" b="1" dirty="0" smtClean="0">
              <a:solidFill>
                <a:schemeClr val="bg1"/>
              </a:solidFill>
            </a:endParaRPr>
          </a:p>
        </p:txBody>
      </p:sp>
    </p:spTree>
    <p:extLst>
      <p:ext uri="{BB962C8B-B14F-4D97-AF65-F5344CB8AC3E}">
        <p14:creationId xmlns:p14="http://schemas.microsoft.com/office/powerpoint/2010/main" val="4270257142"/>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The </a:t>
            </a:r>
            <a:r>
              <a:rPr lang="fi-FI" dirty="0" err="1" smtClean="0"/>
              <a:t>set-up</a:t>
            </a:r>
            <a:r>
              <a:rPr lang="fi-FI" dirty="0" smtClean="0"/>
              <a:t> of the </a:t>
            </a:r>
            <a:r>
              <a:rPr lang="fi-FI" dirty="0" err="1" smtClean="0"/>
              <a:t>experiment</a:t>
            </a:r>
            <a:endParaRPr lang="fi-FI" dirty="0"/>
          </a:p>
        </p:txBody>
      </p:sp>
      <p:sp>
        <p:nvSpPr>
          <p:cNvPr id="3" name="Content Placeholder 2"/>
          <p:cNvSpPr>
            <a:spLocks noGrp="1"/>
          </p:cNvSpPr>
          <p:nvPr>
            <p:ph idx="1"/>
          </p:nvPr>
        </p:nvSpPr>
        <p:spPr>
          <a:xfrm>
            <a:off x="1763688" y="1347614"/>
            <a:ext cx="5473700" cy="2879701"/>
          </a:xfrm>
        </p:spPr>
        <p:txBody>
          <a:bodyPr/>
          <a:lstStyle/>
          <a:p>
            <a:r>
              <a:rPr lang="en-GB" dirty="0" smtClean="0"/>
              <a:t>The </a:t>
            </a:r>
            <a:r>
              <a:rPr lang="en-GB" dirty="0"/>
              <a:t>nationwide </a:t>
            </a:r>
            <a:r>
              <a:rPr lang="en-GB" dirty="0" smtClean="0"/>
              <a:t>experiment was implemented </a:t>
            </a:r>
            <a:r>
              <a:rPr lang="en-GB" dirty="0"/>
              <a:t>by the Social Insurance Institution of Finland (</a:t>
            </a:r>
            <a:r>
              <a:rPr lang="en-GB" dirty="0" err="1" smtClean="0"/>
              <a:t>Kela</a:t>
            </a:r>
            <a:r>
              <a:rPr lang="en-GB" dirty="0" smtClean="0"/>
              <a:t>).</a:t>
            </a:r>
          </a:p>
          <a:p>
            <a:r>
              <a:rPr lang="en-GB" dirty="0" smtClean="0"/>
              <a:t>The participants </a:t>
            </a:r>
            <a:r>
              <a:rPr lang="en-GB" dirty="0"/>
              <a:t>were selected by random </a:t>
            </a:r>
            <a:r>
              <a:rPr lang="en-GB" dirty="0" smtClean="0"/>
              <a:t>sample from people receiving </a:t>
            </a:r>
            <a:r>
              <a:rPr lang="fi-FI" dirty="0" err="1" smtClean="0"/>
              <a:t>basic</a:t>
            </a:r>
            <a:r>
              <a:rPr lang="fi-FI" dirty="0" smtClean="0"/>
              <a:t> </a:t>
            </a:r>
            <a:r>
              <a:rPr lang="fi-FI" dirty="0" err="1"/>
              <a:t>unemloyment</a:t>
            </a:r>
            <a:r>
              <a:rPr lang="fi-FI" dirty="0"/>
              <a:t> </a:t>
            </a:r>
            <a:r>
              <a:rPr lang="fi-FI" dirty="0" err="1"/>
              <a:t>benefits</a:t>
            </a:r>
            <a:r>
              <a:rPr lang="fi-FI" dirty="0"/>
              <a:t> </a:t>
            </a:r>
            <a:r>
              <a:rPr lang="fi-FI" dirty="0" smtClean="0"/>
              <a:t>in </a:t>
            </a:r>
            <a:r>
              <a:rPr lang="fi-FI" dirty="0" err="1"/>
              <a:t>November</a:t>
            </a:r>
            <a:r>
              <a:rPr lang="fi-FI" dirty="0"/>
              <a:t> </a:t>
            </a:r>
            <a:r>
              <a:rPr lang="fi-FI" dirty="0" smtClean="0"/>
              <a:t>2016.</a:t>
            </a:r>
          </a:p>
          <a:p>
            <a:r>
              <a:rPr lang="fi-FI" dirty="0" smtClean="0"/>
              <a:t>The </a:t>
            </a:r>
            <a:r>
              <a:rPr lang="fi-FI" dirty="0" err="1"/>
              <a:t>experiment</a:t>
            </a:r>
            <a:r>
              <a:rPr lang="fi-FI" dirty="0"/>
              <a:t> </a:t>
            </a:r>
            <a:r>
              <a:rPr lang="fi-FI" dirty="0" err="1" smtClean="0"/>
              <a:t>was</a:t>
            </a:r>
            <a:r>
              <a:rPr lang="fi-FI" dirty="0" smtClean="0"/>
              <a:t> </a:t>
            </a:r>
            <a:r>
              <a:rPr lang="fi-FI" dirty="0" err="1"/>
              <a:t>designed</a:t>
            </a:r>
            <a:r>
              <a:rPr lang="fi-FI" dirty="0"/>
              <a:t> in a </a:t>
            </a:r>
            <a:r>
              <a:rPr lang="fi-FI" dirty="0" err="1"/>
              <a:t>way</a:t>
            </a:r>
            <a:r>
              <a:rPr lang="fi-FI" dirty="0"/>
              <a:t> </a:t>
            </a:r>
            <a:r>
              <a:rPr lang="fi-FI" dirty="0" err="1"/>
              <a:t>that</a:t>
            </a:r>
            <a:r>
              <a:rPr lang="fi-FI" dirty="0"/>
              <a:t> </a:t>
            </a:r>
            <a:r>
              <a:rPr lang="fi-FI" dirty="0" err="1"/>
              <a:t>ensures</a:t>
            </a:r>
            <a:r>
              <a:rPr lang="fi-FI" dirty="0"/>
              <a:t> </a:t>
            </a:r>
            <a:r>
              <a:rPr lang="fi-FI" dirty="0" err="1"/>
              <a:t>that</a:t>
            </a:r>
            <a:r>
              <a:rPr lang="fi-FI" dirty="0"/>
              <a:t> no </a:t>
            </a:r>
            <a:r>
              <a:rPr lang="fi-FI" dirty="0" err="1"/>
              <a:t>participant</a:t>
            </a:r>
            <a:r>
              <a:rPr lang="fi-FI" dirty="0"/>
              <a:t> </a:t>
            </a:r>
            <a:r>
              <a:rPr lang="fi-FI" dirty="0" err="1"/>
              <a:t>will</a:t>
            </a:r>
            <a:r>
              <a:rPr lang="fi-FI" dirty="0"/>
              <a:t> </a:t>
            </a:r>
            <a:r>
              <a:rPr lang="fi-FI" dirty="0" err="1"/>
              <a:t>suffer</a:t>
            </a:r>
            <a:r>
              <a:rPr lang="fi-FI" dirty="0"/>
              <a:t> </a:t>
            </a:r>
            <a:r>
              <a:rPr lang="fi-FI" dirty="0" err="1"/>
              <a:t>negative</a:t>
            </a:r>
            <a:r>
              <a:rPr lang="fi-FI" dirty="0"/>
              <a:t> </a:t>
            </a:r>
            <a:r>
              <a:rPr lang="fi-FI" dirty="0" err="1"/>
              <a:t>financial</a:t>
            </a:r>
            <a:r>
              <a:rPr lang="fi-FI" dirty="0"/>
              <a:t> </a:t>
            </a:r>
            <a:r>
              <a:rPr lang="fi-FI" dirty="0" err="1" smtClean="0"/>
              <a:t>consequences</a:t>
            </a:r>
            <a:r>
              <a:rPr lang="fi-FI" dirty="0" smtClean="0"/>
              <a:t>.</a:t>
            </a:r>
            <a:endParaRPr lang="en-GB" dirty="0" smtClean="0"/>
          </a:p>
          <a:p>
            <a:endParaRPr lang="en-GB" dirty="0" smtClean="0"/>
          </a:p>
          <a:p>
            <a:endParaRPr lang="en-GB" dirty="0"/>
          </a:p>
        </p:txBody>
      </p:sp>
    </p:spTree>
    <p:extLst>
      <p:ext uri="{BB962C8B-B14F-4D97-AF65-F5344CB8AC3E}">
        <p14:creationId xmlns:p14="http://schemas.microsoft.com/office/powerpoint/2010/main" val="770431981"/>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p:spPr>
      </p:pic>
      <p:sp>
        <p:nvSpPr>
          <p:cNvPr id="9" name="Sisällön paikkamerkki 8"/>
          <p:cNvSpPr txBox="1">
            <a:spLocks/>
          </p:cNvSpPr>
          <p:nvPr/>
        </p:nvSpPr>
        <p:spPr>
          <a:xfrm>
            <a:off x="5947484" y="843558"/>
            <a:ext cx="2268760" cy="2304256"/>
          </a:xfrm>
          <a:prstGeom prst="rect">
            <a:avLst/>
          </a:prstGeom>
          <a:noFill/>
          <a:ln w="12700">
            <a:solidFill>
              <a:schemeClr val="bg1"/>
            </a:solidFill>
          </a:ln>
        </p:spPr>
        <p:txBody>
          <a:bodyPr vert="horz" lIns="180000" tIns="144000" rIns="144000" bIns="144000" rtlCol="0" anchor="ctr"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lnSpc>
                <a:spcPct val="100000"/>
              </a:lnSpc>
              <a:spcBef>
                <a:spcPts val="0"/>
              </a:spcBef>
              <a:buNone/>
            </a:pPr>
            <a:r>
              <a:rPr lang="en-US" sz="1500" b="1" cap="all" dirty="0">
                <a:solidFill>
                  <a:schemeClr val="bg1"/>
                </a:solidFill>
              </a:rPr>
              <a:t>no application </a:t>
            </a:r>
            <a:r>
              <a:rPr lang="en-US" sz="1500" b="1" cap="all" dirty="0" smtClean="0">
                <a:solidFill>
                  <a:schemeClr val="bg1"/>
                </a:solidFill>
              </a:rPr>
              <a:t>WAS necessary,</a:t>
            </a:r>
            <a:endParaRPr lang="en-US" sz="1500" b="1" cap="all" dirty="0">
              <a:solidFill>
                <a:schemeClr val="bg1"/>
              </a:solidFill>
            </a:endParaRPr>
          </a:p>
          <a:p>
            <a:pPr marL="0" indent="0">
              <a:lnSpc>
                <a:spcPct val="100000"/>
              </a:lnSpc>
              <a:spcBef>
                <a:spcPts val="0"/>
              </a:spcBef>
              <a:buNone/>
            </a:pPr>
            <a:r>
              <a:rPr lang="en-US" sz="1500" b="1" cap="all" dirty="0">
                <a:solidFill>
                  <a:schemeClr val="bg1"/>
                </a:solidFill>
              </a:rPr>
              <a:t>the power of sanctions </a:t>
            </a:r>
            <a:r>
              <a:rPr lang="en-US" sz="1500" b="1" cap="all" dirty="0" smtClean="0">
                <a:solidFill>
                  <a:schemeClr val="bg1"/>
                </a:solidFill>
              </a:rPr>
              <a:t>WAS reduced and</a:t>
            </a:r>
            <a:endParaRPr lang="en-US" sz="1500" b="1" cap="all" dirty="0">
              <a:solidFill>
                <a:schemeClr val="bg1"/>
              </a:solidFill>
            </a:endParaRPr>
          </a:p>
          <a:p>
            <a:pPr marL="0" indent="0">
              <a:lnSpc>
                <a:spcPct val="100000"/>
              </a:lnSpc>
              <a:spcBef>
                <a:spcPts val="0"/>
              </a:spcBef>
              <a:buNone/>
            </a:pPr>
            <a:r>
              <a:rPr lang="en-US" sz="1500" b="1" cap="all" dirty="0">
                <a:solidFill>
                  <a:schemeClr val="bg1"/>
                </a:solidFill>
              </a:rPr>
              <a:t>work incentives </a:t>
            </a:r>
            <a:r>
              <a:rPr lang="en-US" sz="1500" b="1" cap="all" dirty="0" smtClean="0">
                <a:solidFill>
                  <a:schemeClr val="bg1"/>
                </a:solidFill>
              </a:rPr>
              <a:t>WERE increased</a:t>
            </a:r>
            <a:endParaRPr lang="en-US" sz="1500" b="1" cap="all" dirty="0">
              <a:solidFill>
                <a:schemeClr val="bg1"/>
              </a:solidFill>
            </a:endParaRPr>
          </a:p>
        </p:txBody>
      </p:sp>
      <p:sp>
        <p:nvSpPr>
          <p:cNvPr id="13" name="Suorakulmio 1"/>
          <p:cNvSpPr/>
          <p:nvPr/>
        </p:nvSpPr>
        <p:spPr>
          <a:xfrm>
            <a:off x="5947484" y="411510"/>
            <a:ext cx="2268760" cy="553998"/>
          </a:xfrm>
          <a:prstGeom prst="rect">
            <a:avLst/>
          </a:prstGeom>
        </p:spPr>
        <p:txBody>
          <a:bodyPr wrap="square" anchor="ctr">
            <a:spAutoFit/>
          </a:bodyPr>
          <a:lstStyle/>
          <a:p>
            <a:pPr lvl="0"/>
            <a:r>
              <a:rPr lang="fi-FI" b="1" cap="all" dirty="0" err="1" smtClean="0">
                <a:solidFill>
                  <a:schemeClr val="bg1"/>
                </a:solidFill>
              </a:rPr>
              <a:t>relevant</a:t>
            </a:r>
            <a:r>
              <a:rPr lang="fi-FI" b="1" cap="all" dirty="0" smtClean="0">
                <a:solidFill>
                  <a:schemeClr val="bg1"/>
                </a:solidFill>
              </a:rPr>
              <a:t> </a:t>
            </a:r>
            <a:r>
              <a:rPr lang="fi-FI" b="1" cap="all" dirty="0" err="1" smtClean="0">
                <a:solidFill>
                  <a:schemeClr val="bg1"/>
                </a:solidFill>
              </a:rPr>
              <a:t>changes</a:t>
            </a:r>
            <a:r>
              <a:rPr lang="fi-FI" b="1" cap="all" dirty="0" smtClean="0">
                <a:solidFill>
                  <a:schemeClr val="bg1"/>
                </a:solidFill>
              </a:rPr>
              <a:t>:</a:t>
            </a:r>
            <a:endParaRPr lang="en-US" b="1" cap="all" dirty="0" smtClean="0">
              <a:solidFill>
                <a:schemeClr val="bg1"/>
              </a:solidFill>
            </a:endParaRPr>
          </a:p>
          <a:p>
            <a:pPr lvl="0"/>
            <a:endParaRPr lang="en-US" sz="1200" b="1" dirty="0">
              <a:solidFill>
                <a:schemeClr val="bg1"/>
              </a:solidFill>
            </a:endParaRPr>
          </a:p>
        </p:txBody>
      </p:sp>
      <p:sp>
        <p:nvSpPr>
          <p:cNvPr id="15" name="Sisällön paikkamerkki 8"/>
          <p:cNvSpPr txBox="1">
            <a:spLocks/>
          </p:cNvSpPr>
          <p:nvPr/>
        </p:nvSpPr>
        <p:spPr>
          <a:xfrm>
            <a:off x="5947484" y="349118"/>
            <a:ext cx="2268760" cy="2806620"/>
          </a:xfrm>
          <a:prstGeom prst="rect">
            <a:avLst/>
          </a:prstGeom>
          <a:noFill/>
          <a:ln w="12700">
            <a:solidFill>
              <a:schemeClr val="bg1"/>
            </a:solidFill>
          </a:ln>
        </p:spPr>
        <p:txBody>
          <a:bodyPr vert="horz" lIns="180000" tIns="144000" rIns="144000" bIns="144000" rtlCol="0" anchor="ctr"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a:lnSpc>
                <a:spcPct val="100000"/>
              </a:lnSpc>
              <a:spcBef>
                <a:spcPts val="0"/>
              </a:spcBef>
            </a:pPr>
            <a:endParaRPr lang="en-US" sz="1500" b="1" cap="all" dirty="0">
              <a:solidFill>
                <a:schemeClr val="bg1"/>
              </a:solidFill>
            </a:endParaRPr>
          </a:p>
        </p:txBody>
      </p:sp>
    </p:spTree>
    <p:extLst>
      <p:ext uri="{BB962C8B-B14F-4D97-AF65-F5344CB8AC3E}">
        <p14:creationId xmlns:p14="http://schemas.microsoft.com/office/powerpoint/2010/main" val="2442803614"/>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Data </a:t>
            </a:r>
            <a:r>
              <a:rPr lang="fi-FI" dirty="0" err="1" smtClean="0"/>
              <a:t>gathered</a:t>
            </a:r>
            <a:r>
              <a:rPr lang="fi-FI" dirty="0" smtClean="0"/>
              <a:t> </a:t>
            </a:r>
            <a:r>
              <a:rPr lang="fi-FI" dirty="0" err="1" smtClean="0"/>
              <a:t>during</a:t>
            </a:r>
            <a:r>
              <a:rPr lang="fi-FI" dirty="0" smtClean="0"/>
              <a:t> the trial:</a:t>
            </a:r>
            <a:endParaRPr lang="fi-FI" dirty="0"/>
          </a:p>
        </p:txBody>
      </p:sp>
      <p:sp>
        <p:nvSpPr>
          <p:cNvPr id="3" name="Content Placeholder 2"/>
          <p:cNvSpPr>
            <a:spLocks noGrp="1"/>
          </p:cNvSpPr>
          <p:nvPr>
            <p:ph idx="1"/>
          </p:nvPr>
        </p:nvSpPr>
        <p:spPr>
          <a:xfrm>
            <a:off x="1763688" y="1491630"/>
            <a:ext cx="2736850" cy="3096344"/>
          </a:xfrm>
        </p:spPr>
        <p:txBody>
          <a:bodyPr/>
          <a:lstStyle/>
          <a:p>
            <a:r>
              <a:rPr lang="en-US" dirty="0">
                <a:solidFill>
                  <a:srgbClr val="002EA2"/>
                </a:solidFill>
              </a:rPr>
              <a:t>e</a:t>
            </a:r>
            <a:r>
              <a:rPr lang="en-US" dirty="0" smtClean="0">
                <a:solidFill>
                  <a:srgbClr val="002EA2"/>
                </a:solidFill>
              </a:rPr>
              <a:t>mployment</a:t>
            </a:r>
          </a:p>
          <a:p>
            <a:r>
              <a:rPr lang="en-US" dirty="0">
                <a:solidFill>
                  <a:srgbClr val="002EA2"/>
                </a:solidFill>
              </a:rPr>
              <a:t>m</a:t>
            </a:r>
            <a:r>
              <a:rPr lang="en-US" dirty="0" smtClean="0">
                <a:solidFill>
                  <a:srgbClr val="002EA2"/>
                </a:solidFill>
              </a:rPr>
              <a:t>arket </a:t>
            </a:r>
            <a:r>
              <a:rPr lang="en-US" dirty="0">
                <a:solidFill>
                  <a:srgbClr val="002EA2"/>
                </a:solidFill>
              </a:rPr>
              <a:t>income</a:t>
            </a:r>
          </a:p>
          <a:p>
            <a:r>
              <a:rPr lang="en-US" dirty="0">
                <a:solidFill>
                  <a:srgbClr val="002EA2"/>
                </a:solidFill>
              </a:rPr>
              <a:t>r</a:t>
            </a:r>
            <a:r>
              <a:rPr lang="en-US" dirty="0" smtClean="0">
                <a:solidFill>
                  <a:srgbClr val="002EA2"/>
                </a:solidFill>
              </a:rPr>
              <a:t>egistration </a:t>
            </a:r>
            <a:r>
              <a:rPr lang="en-US" dirty="0">
                <a:solidFill>
                  <a:srgbClr val="002EA2"/>
                </a:solidFill>
              </a:rPr>
              <a:t>as a jobseeker</a:t>
            </a:r>
          </a:p>
          <a:p>
            <a:r>
              <a:rPr lang="en-US" dirty="0" smtClean="0">
                <a:solidFill>
                  <a:srgbClr val="002EA2"/>
                </a:solidFill>
              </a:rPr>
              <a:t>participation in </a:t>
            </a:r>
            <a:r>
              <a:rPr lang="en-US" dirty="0">
                <a:solidFill>
                  <a:srgbClr val="002EA2"/>
                </a:solidFill>
              </a:rPr>
              <a:t>employment promotion measures</a:t>
            </a:r>
          </a:p>
          <a:p>
            <a:r>
              <a:rPr lang="en-US" dirty="0" smtClean="0">
                <a:solidFill>
                  <a:srgbClr val="002EA2"/>
                </a:solidFill>
              </a:rPr>
              <a:t>social </a:t>
            </a:r>
            <a:r>
              <a:rPr lang="en-US" dirty="0">
                <a:solidFill>
                  <a:srgbClr val="002EA2"/>
                </a:solidFill>
              </a:rPr>
              <a:t>benefit </a:t>
            </a:r>
            <a:r>
              <a:rPr lang="en-US" dirty="0" smtClean="0">
                <a:solidFill>
                  <a:srgbClr val="002EA2"/>
                </a:solidFill>
              </a:rPr>
              <a:t>take-up</a:t>
            </a:r>
            <a:endParaRPr lang="en-US" dirty="0">
              <a:solidFill>
                <a:srgbClr val="002EA2"/>
              </a:solidFill>
            </a:endParaRPr>
          </a:p>
          <a:p>
            <a:pPr marL="0" lvl="0" indent="0">
              <a:buNone/>
            </a:pPr>
            <a:r>
              <a:rPr lang="fi-FI" dirty="0" smtClean="0">
                <a:solidFill>
                  <a:srgbClr val="002EA2"/>
                </a:solidFill>
              </a:rPr>
              <a:t> </a:t>
            </a:r>
          </a:p>
          <a:p>
            <a:pPr marL="0" indent="0">
              <a:buNone/>
            </a:pPr>
            <a:endParaRPr lang="fi-FI" sz="2400" b="1" dirty="0">
              <a:latin typeface="+mj-lt"/>
            </a:endParaRPr>
          </a:p>
        </p:txBody>
      </p:sp>
      <p:pic>
        <p:nvPicPr>
          <p:cNvPr id="8" name="Picture Placeholder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5364000" y="-20538"/>
            <a:ext cx="3780000" cy="5164038"/>
          </a:xfrm>
        </p:spPr>
      </p:pic>
    </p:spTree>
    <p:extLst>
      <p:ext uri="{BB962C8B-B14F-4D97-AF65-F5344CB8AC3E}">
        <p14:creationId xmlns:p14="http://schemas.microsoft.com/office/powerpoint/2010/main" val="2272535025"/>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Exceptional</a:t>
            </a:r>
            <a:r>
              <a:rPr lang="fi-FI" dirty="0" smtClean="0"/>
              <a:t> </a:t>
            </a:r>
            <a:r>
              <a:rPr lang="fi-FI" dirty="0" err="1" smtClean="0"/>
              <a:t>experiment</a:t>
            </a:r>
            <a:endParaRPr lang="en-US" dirty="0"/>
          </a:p>
        </p:txBody>
      </p:sp>
      <p:sp>
        <p:nvSpPr>
          <p:cNvPr id="3" name="Content Placeholder 2"/>
          <p:cNvSpPr>
            <a:spLocks noGrp="1"/>
          </p:cNvSpPr>
          <p:nvPr>
            <p:ph idx="1"/>
          </p:nvPr>
        </p:nvSpPr>
        <p:spPr>
          <a:xfrm>
            <a:off x="1763688" y="1491630"/>
            <a:ext cx="5904656" cy="2879701"/>
          </a:xfrm>
        </p:spPr>
        <p:txBody>
          <a:bodyPr/>
          <a:lstStyle/>
          <a:p>
            <a:pPr marL="0" indent="0">
              <a:buNone/>
            </a:pPr>
            <a:r>
              <a:rPr lang="en-US" dirty="0" smtClean="0"/>
              <a:t>The </a:t>
            </a:r>
            <a:r>
              <a:rPr lang="en-US" dirty="0"/>
              <a:t>Finnish basic income experiment was the world’s first basic income experiment that was nationwide, statutory and based on a </a:t>
            </a:r>
            <a:r>
              <a:rPr lang="en-US" dirty="0" err="1"/>
              <a:t>randomised</a:t>
            </a:r>
            <a:r>
              <a:rPr lang="en-US" dirty="0"/>
              <a:t> field experiment. </a:t>
            </a:r>
            <a:endParaRPr lang="en-US" dirty="0" smtClean="0"/>
          </a:p>
          <a:p>
            <a:pPr marL="0" indent="0">
              <a:buNone/>
            </a:pPr>
            <a:endParaRPr lang="en-US" dirty="0"/>
          </a:p>
          <a:p>
            <a:pPr marL="0" indent="0">
              <a:buNone/>
            </a:pPr>
            <a:r>
              <a:rPr lang="en-US" dirty="0" smtClean="0"/>
              <a:t>Participation </a:t>
            </a:r>
            <a:r>
              <a:rPr lang="en-US" dirty="0"/>
              <a:t>in the experiment was not voluntary, which means that it is possible to draw more reliable conclusions of the effects of the experiment than was the case in previous experiments which were based on voluntary participation</a:t>
            </a:r>
            <a:r>
              <a:rPr lang="en-US" dirty="0" smtClean="0"/>
              <a:t>.</a:t>
            </a:r>
            <a:endParaRPr lang="en-US" dirty="0"/>
          </a:p>
        </p:txBody>
      </p:sp>
    </p:spTree>
    <p:extLst>
      <p:ext uri="{BB962C8B-B14F-4D97-AF65-F5344CB8AC3E}">
        <p14:creationId xmlns:p14="http://schemas.microsoft.com/office/powerpoint/2010/main" val="2739274774"/>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2952874" cy="863427"/>
          </a:xfrm>
        </p:spPr>
        <p:txBody>
          <a:bodyPr/>
          <a:lstStyle/>
          <a:p>
            <a:r>
              <a:rPr lang="en-US" dirty="0" err="1" smtClean="0"/>
              <a:t>Analysing</a:t>
            </a:r>
            <a:r>
              <a:rPr lang="en-US" dirty="0" smtClean="0"/>
              <a:t> the effects</a:t>
            </a:r>
            <a:endParaRPr lang="fi-FI" dirty="0"/>
          </a:p>
        </p:txBody>
      </p:sp>
      <p:sp>
        <p:nvSpPr>
          <p:cNvPr id="3" name="Content Placeholder 2"/>
          <p:cNvSpPr>
            <a:spLocks noGrp="1"/>
          </p:cNvSpPr>
          <p:nvPr>
            <p:ph idx="1"/>
          </p:nvPr>
        </p:nvSpPr>
        <p:spPr>
          <a:xfrm>
            <a:off x="1835150" y="1419622"/>
            <a:ext cx="3240360" cy="2592289"/>
          </a:xfrm>
        </p:spPr>
        <p:txBody>
          <a:bodyPr/>
          <a:lstStyle/>
          <a:p>
            <a:r>
              <a:rPr lang="en-GB" dirty="0"/>
              <a:t>Analysis of the effects </a:t>
            </a:r>
            <a:r>
              <a:rPr lang="en-GB" dirty="0" smtClean="0"/>
              <a:t>begun in January 2019 after </a:t>
            </a:r>
            <a:r>
              <a:rPr lang="en-GB" dirty="0"/>
              <a:t>the experiment </a:t>
            </a:r>
            <a:r>
              <a:rPr lang="en-GB" dirty="0" smtClean="0"/>
              <a:t>had ended.</a:t>
            </a:r>
            <a:endParaRPr lang="en-GB" dirty="0"/>
          </a:p>
          <a:p>
            <a:r>
              <a:rPr lang="en-GB" dirty="0"/>
              <a:t>T</a:t>
            </a:r>
            <a:r>
              <a:rPr lang="en-GB" dirty="0" smtClean="0"/>
              <a:t>he </a:t>
            </a:r>
            <a:r>
              <a:rPr lang="en-GB" dirty="0"/>
              <a:t>effect </a:t>
            </a:r>
            <a:r>
              <a:rPr lang="en-GB" dirty="0" smtClean="0"/>
              <a:t>of basic income on </a:t>
            </a:r>
            <a:r>
              <a:rPr lang="en-GB" dirty="0"/>
              <a:t>the employment rate and wellbeing of the </a:t>
            </a:r>
            <a:r>
              <a:rPr lang="en-GB" dirty="0" smtClean="0"/>
              <a:t>participants was evaluated.</a:t>
            </a:r>
          </a:p>
          <a:p>
            <a:r>
              <a:rPr lang="en-US" dirty="0"/>
              <a:t>The results will </a:t>
            </a:r>
            <a:r>
              <a:rPr lang="en-US" dirty="0" smtClean="0"/>
              <a:t>were </a:t>
            </a:r>
            <a:r>
              <a:rPr lang="en-US" dirty="0"/>
              <a:t>published in stages during 2019 and </a:t>
            </a:r>
            <a:r>
              <a:rPr lang="en-US" dirty="0" smtClean="0"/>
              <a:t>2020.</a:t>
            </a:r>
            <a:endParaRPr lang="en-GB" dirty="0" smtClean="0"/>
          </a:p>
        </p:txBody>
      </p:sp>
      <p:pic>
        <p:nvPicPr>
          <p:cNvPr id="4" name="Picture Placeholder 3"/>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5364088" y="0"/>
            <a:ext cx="3779911" cy="5144400"/>
          </a:xfrm>
        </p:spPr>
      </p:pic>
      <p:sp>
        <p:nvSpPr>
          <p:cNvPr id="6" name="Sisällön paikkamerkki 8"/>
          <p:cNvSpPr txBox="1">
            <a:spLocks/>
          </p:cNvSpPr>
          <p:nvPr/>
        </p:nvSpPr>
        <p:spPr>
          <a:xfrm>
            <a:off x="6663024" y="627534"/>
            <a:ext cx="2340768" cy="2448272"/>
          </a:xfrm>
          <a:prstGeom prst="rect">
            <a:avLst/>
          </a:prstGeom>
          <a:noFill/>
          <a:ln w="12700">
            <a:solidFill>
              <a:schemeClr val="bg1"/>
            </a:solidFill>
          </a:ln>
        </p:spPr>
        <p:txBody>
          <a:bodyPr vert="horz" lIns="180000" tIns="144000" rIns="144000" bIns="144000" rtlCol="0" anchor="ctr"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nSpc>
                <a:spcPct val="100000"/>
              </a:lnSpc>
              <a:spcBef>
                <a:spcPts val="0"/>
              </a:spcBef>
              <a:buNone/>
            </a:pPr>
            <a:r>
              <a:rPr lang="en-US" sz="1500" b="1" cap="all" dirty="0">
                <a:solidFill>
                  <a:schemeClr val="bg1"/>
                </a:solidFill>
              </a:rPr>
              <a:t>No findings </a:t>
            </a:r>
            <a:r>
              <a:rPr lang="en-US" sz="1500" b="1" cap="all" dirty="0" smtClean="0">
                <a:solidFill>
                  <a:schemeClr val="bg1"/>
                </a:solidFill>
              </a:rPr>
              <a:t>were </a:t>
            </a:r>
            <a:r>
              <a:rPr lang="en-US" sz="1500" b="1" cap="all" dirty="0">
                <a:solidFill>
                  <a:schemeClr val="bg1"/>
                </a:solidFill>
              </a:rPr>
              <a:t>reported while the experiment </a:t>
            </a:r>
            <a:r>
              <a:rPr lang="en-US" sz="1500" b="1" cap="all" dirty="0" smtClean="0">
                <a:solidFill>
                  <a:schemeClr val="bg1"/>
                </a:solidFill>
              </a:rPr>
              <a:t>was underway </a:t>
            </a:r>
            <a:r>
              <a:rPr lang="en-US" sz="1500" b="1" cap="all" dirty="0">
                <a:solidFill>
                  <a:schemeClr val="bg1"/>
                </a:solidFill>
              </a:rPr>
              <a:t>because of the possibility of influencing the </a:t>
            </a:r>
            <a:r>
              <a:rPr lang="en-US" sz="1500" b="1" cap="all" dirty="0" err="1" smtClean="0">
                <a:solidFill>
                  <a:schemeClr val="bg1"/>
                </a:solidFill>
              </a:rPr>
              <a:t>behaviour</a:t>
            </a:r>
            <a:r>
              <a:rPr lang="en-US" sz="1500" b="1" cap="all" dirty="0" smtClean="0">
                <a:solidFill>
                  <a:schemeClr val="bg1"/>
                </a:solidFill>
              </a:rPr>
              <a:t> </a:t>
            </a:r>
            <a:r>
              <a:rPr lang="en-US" sz="1500" b="1" cap="all" dirty="0">
                <a:solidFill>
                  <a:schemeClr val="bg1"/>
                </a:solidFill>
              </a:rPr>
              <a:t>of the test and control </a:t>
            </a:r>
            <a:r>
              <a:rPr lang="en-US" sz="1500" b="1" cap="all" dirty="0" smtClean="0">
                <a:solidFill>
                  <a:schemeClr val="bg1"/>
                </a:solidFill>
              </a:rPr>
              <a:t>groups</a:t>
            </a:r>
            <a:endParaRPr lang="en-GB" sz="800" b="1" dirty="0" smtClean="0">
              <a:solidFill>
                <a:schemeClr val="bg1"/>
              </a:solidFill>
            </a:endParaRPr>
          </a:p>
        </p:txBody>
      </p:sp>
    </p:spTree>
    <p:extLst>
      <p:ext uri="{BB962C8B-B14F-4D97-AF65-F5344CB8AC3E}">
        <p14:creationId xmlns:p14="http://schemas.microsoft.com/office/powerpoint/2010/main" val="4294543867"/>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R</a:t>
            </a:r>
            <a:r>
              <a:rPr lang="fi-FI" dirty="0" err="1" smtClean="0"/>
              <a:t>esults</a:t>
            </a:r>
            <a:r>
              <a:rPr lang="fi-FI" dirty="0" smtClean="0"/>
              <a:t> of </a:t>
            </a:r>
            <a:r>
              <a:rPr lang="fi-FI" dirty="0" err="1" smtClean="0"/>
              <a:t>the</a:t>
            </a:r>
            <a:r>
              <a:rPr lang="fi-FI" dirty="0" smtClean="0"/>
              <a:t> </a:t>
            </a:r>
            <a:r>
              <a:rPr lang="fi-FI" dirty="0" err="1" smtClean="0"/>
              <a:t>experiment</a:t>
            </a:r>
            <a:r>
              <a:rPr lang="fi-FI" dirty="0" smtClean="0"/>
              <a:t>: </a:t>
            </a:r>
            <a:r>
              <a:rPr lang="fi-FI" dirty="0" err="1" smtClean="0"/>
              <a:t>employment</a:t>
            </a:r>
            <a:endParaRPr lang="en-US" dirty="0"/>
          </a:p>
        </p:txBody>
      </p:sp>
      <p:sp>
        <p:nvSpPr>
          <p:cNvPr id="3" name="Content Placeholder 2"/>
          <p:cNvSpPr>
            <a:spLocks noGrp="1"/>
          </p:cNvSpPr>
          <p:nvPr>
            <p:ph idx="1"/>
          </p:nvPr>
        </p:nvSpPr>
        <p:spPr>
          <a:xfrm>
            <a:off x="1763688" y="1491630"/>
            <a:ext cx="5832648" cy="2879701"/>
          </a:xfrm>
        </p:spPr>
        <p:txBody>
          <a:bodyPr/>
          <a:lstStyle/>
          <a:p>
            <a:pPr marL="0" indent="0">
              <a:buNone/>
            </a:pPr>
            <a:r>
              <a:rPr lang="en-US" dirty="0" smtClean="0"/>
              <a:t>The </a:t>
            </a:r>
            <a:r>
              <a:rPr lang="en-US" dirty="0"/>
              <a:t>employment rate for basic income recipients </a:t>
            </a:r>
            <a:r>
              <a:rPr lang="en-US" b="1" dirty="0"/>
              <a:t>improved slightly</a:t>
            </a:r>
            <a:r>
              <a:rPr lang="en-US" dirty="0"/>
              <a:t> more during this period than for the control group</a:t>
            </a:r>
            <a:r>
              <a:rPr lang="en-US" dirty="0" smtClean="0"/>
              <a:t>. The </a:t>
            </a:r>
            <a:r>
              <a:rPr lang="en-US" dirty="0"/>
              <a:t>experiment </a:t>
            </a:r>
            <a:r>
              <a:rPr lang="en-US" dirty="0" smtClean="0"/>
              <a:t>also enabled participation </a:t>
            </a:r>
            <a:r>
              <a:rPr lang="en-US" dirty="0"/>
              <a:t>in society for instance through voluntary work or informal care</a:t>
            </a:r>
            <a:r>
              <a:rPr lang="en-US" dirty="0" smtClean="0"/>
              <a:t>.</a:t>
            </a:r>
          </a:p>
          <a:p>
            <a:pPr marL="0" indent="0">
              <a:buNone/>
            </a:pPr>
            <a:endParaRPr lang="en-US" dirty="0"/>
          </a:p>
          <a:p>
            <a:pPr marL="0" indent="0">
              <a:buNone/>
            </a:pPr>
            <a:r>
              <a:rPr lang="en-US" sz="1400" dirty="0" smtClean="0"/>
              <a:t>However, the </a:t>
            </a:r>
            <a:r>
              <a:rPr lang="en-US" sz="1400" dirty="0"/>
              <a:t>interpretation of the effects of the experiment </a:t>
            </a:r>
            <a:r>
              <a:rPr lang="en-US" sz="1400" dirty="0" smtClean="0"/>
              <a:t>was complicated </a:t>
            </a:r>
            <a:r>
              <a:rPr lang="en-US" sz="1400" dirty="0"/>
              <a:t>by the introduction of </a:t>
            </a:r>
            <a:r>
              <a:rPr lang="en-US" sz="1400" dirty="0" smtClean="0"/>
              <a:t>a new </a:t>
            </a:r>
            <a:r>
              <a:rPr lang="en-US" sz="1400" dirty="0"/>
              <a:t>activation model at the beginning of 2018, which meant more stringent entitlement criteria for unemployment benefits </a:t>
            </a:r>
            <a:r>
              <a:rPr lang="en-US" sz="1400" dirty="0" smtClean="0"/>
              <a:t>asymmetrically in </a:t>
            </a:r>
            <a:r>
              <a:rPr lang="en-US" sz="1400" dirty="0"/>
              <a:t>both groups. </a:t>
            </a:r>
            <a:endParaRPr lang="en-US" sz="1400" dirty="0" smtClean="0"/>
          </a:p>
        </p:txBody>
      </p:sp>
    </p:spTree>
    <p:extLst>
      <p:ext uri="{BB962C8B-B14F-4D97-AF65-F5344CB8AC3E}">
        <p14:creationId xmlns:p14="http://schemas.microsoft.com/office/powerpoint/2010/main" val="2300275650"/>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R</a:t>
            </a:r>
            <a:r>
              <a:rPr lang="fi-FI" dirty="0" err="1" smtClean="0"/>
              <a:t>esults</a:t>
            </a:r>
            <a:r>
              <a:rPr lang="fi-FI" dirty="0" smtClean="0"/>
              <a:t> of </a:t>
            </a:r>
            <a:r>
              <a:rPr lang="fi-FI" dirty="0" err="1" smtClean="0"/>
              <a:t>the</a:t>
            </a:r>
            <a:r>
              <a:rPr lang="fi-FI" dirty="0" smtClean="0"/>
              <a:t> </a:t>
            </a:r>
            <a:r>
              <a:rPr lang="fi-FI" dirty="0" err="1" smtClean="0"/>
              <a:t>experiment</a:t>
            </a:r>
            <a:r>
              <a:rPr lang="fi-FI" dirty="0" smtClean="0"/>
              <a:t>: </a:t>
            </a:r>
            <a:r>
              <a:rPr lang="fi-FI" dirty="0" err="1" smtClean="0"/>
              <a:t>wellbeing</a:t>
            </a:r>
            <a:endParaRPr lang="en-US" dirty="0"/>
          </a:p>
        </p:txBody>
      </p:sp>
      <p:sp>
        <p:nvSpPr>
          <p:cNvPr id="3" name="Content Placeholder 2"/>
          <p:cNvSpPr>
            <a:spLocks noGrp="1"/>
          </p:cNvSpPr>
          <p:nvPr>
            <p:ph idx="1"/>
          </p:nvPr>
        </p:nvSpPr>
        <p:spPr>
          <a:xfrm>
            <a:off x="1763688" y="1491630"/>
            <a:ext cx="5832648" cy="2879701"/>
          </a:xfrm>
        </p:spPr>
        <p:txBody>
          <a:bodyPr/>
          <a:lstStyle/>
          <a:p>
            <a:pPr marL="0" indent="0">
              <a:buNone/>
            </a:pPr>
            <a:r>
              <a:rPr lang="en-US" dirty="0" smtClean="0"/>
              <a:t>The </a:t>
            </a:r>
            <a:r>
              <a:rPr lang="en-US" dirty="0"/>
              <a:t>recipients of a basic income </a:t>
            </a:r>
            <a:r>
              <a:rPr lang="en-US" b="1" dirty="0"/>
              <a:t>perceived their wellbeing as being better</a:t>
            </a:r>
            <a:r>
              <a:rPr lang="en-US" dirty="0"/>
              <a:t> than did those in the control group.</a:t>
            </a:r>
          </a:p>
          <a:p>
            <a:pPr marL="0" indent="0">
              <a:buNone/>
            </a:pPr>
            <a:endParaRPr lang="en-US" dirty="0"/>
          </a:p>
          <a:p>
            <a:pPr marL="0" indent="0">
              <a:buNone/>
            </a:pPr>
            <a:r>
              <a:rPr lang="en-US" dirty="0" smtClean="0"/>
              <a:t>They </a:t>
            </a:r>
            <a:r>
              <a:rPr lang="en-US" dirty="0"/>
              <a:t>were more satisfied with their lives and experienced less mental strain, depression, sadness and loneliness. They also had a more positive perception of their cognitive </a:t>
            </a:r>
            <a:r>
              <a:rPr lang="en-US" dirty="0" smtClean="0"/>
              <a:t>abilities and </a:t>
            </a:r>
            <a:r>
              <a:rPr lang="en-US" dirty="0"/>
              <a:t>ability to concentrate. </a:t>
            </a:r>
            <a:r>
              <a:rPr lang="en-US" dirty="0" smtClean="0"/>
              <a:t>In </a:t>
            </a:r>
            <a:r>
              <a:rPr lang="en-US" dirty="0"/>
              <a:t>addition, </a:t>
            </a:r>
            <a:r>
              <a:rPr lang="en-US" dirty="0" smtClean="0"/>
              <a:t>they had </a:t>
            </a:r>
            <a:r>
              <a:rPr lang="en-US" dirty="0"/>
              <a:t>a more positive perception of their income and economic wellbeing than the control group.</a:t>
            </a:r>
            <a:endParaRPr lang="en-US" dirty="0" smtClean="0"/>
          </a:p>
        </p:txBody>
      </p:sp>
    </p:spTree>
    <p:extLst>
      <p:ext uri="{BB962C8B-B14F-4D97-AF65-F5344CB8AC3E}">
        <p14:creationId xmlns:p14="http://schemas.microsoft.com/office/powerpoint/2010/main" val="1194084862"/>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8879" y="-956642"/>
            <a:ext cx="9192879" cy="6132422"/>
          </a:xfrm>
        </p:spPr>
      </p:pic>
      <p:sp>
        <p:nvSpPr>
          <p:cNvPr id="9" name="Sisällön paikkamerkki 8"/>
          <p:cNvSpPr txBox="1">
            <a:spLocks/>
          </p:cNvSpPr>
          <p:nvPr/>
        </p:nvSpPr>
        <p:spPr>
          <a:xfrm>
            <a:off x="5292080" y="2355726"/>
            <a:ext cx="3168352" cy="2232248"/>
          </a:xfrm>
          <a:prstGeom prst="rect">
            <a:avLst/>
          </a:prstGeom>
          <a:noFill/>
          <a:ln w="12700">
            <a:solidFill>
              <a:schemeClr val="bg1"/>
            </a:solidFill>
          </a:ln>
        </p:spPr>
        <p:txBody>
          <a:bodyPr vert="horz" lIns="180000" tIns="144000" rIns="144000" bIns="144000" rtlCol="0" anchor="ctr"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lnSpc>
                <a:spcPct val="100000"/>
              </a:lnSpc>
              <a:spcBef>
                <a:spcPts val="0"/>
              </a:spcBef>
              <a:buNone/>
            </a:pPr>
            <a:r>
              <a:rPr lang="en-US" sz="1500" b="1" cap="all" dirty="0" smtClean="0">
                <a:solidFill>
                  <a:schemeClr val="bg1"/>
                </a:solidFill>
              </a:rPr>
              <a:t>basic </a:t>
            </a:r>
            <a:r>
              <a:rPr lang="en-US" sz="1500" b="1" cap="all" dirty="0">
                <a:solidFill>
                  <a:schemeClr val="bg1"/>
                </a:solidFill>
              </a:rPr>
              <a:t>income </a:t>
            </a:r>
            <a:r>
              <a:rPr lang="en-US" sz="1500" b="1" cap="all" dirty="0" smtClean="0">
                <a:solidFill>
                  <a:schemeClr val="bg1"/>
                </a:solidFill>
              </a:rPr>
              <a:t>recipients ALSO </a:t>
            </a:r>
            <a:r>
              <a:rPr lang="en-US" sz="1500" b="1" cap="all" dirty="0">
                <a:solidFill>
                  <a:schemeClr val="bg1"/>
                </a:solidFill>
              </a:rPr>
              <a:t>trusted other people and the institutions in society </a:t>
            </a:r>
            <a:r>
              <a:rPr lang="en-US" sz="1500" b="1" cap="all" dirty="0" smtClean="0">
                <a:solidFill>
                  <a:schemeClr val="bg1"/>
                </a:solidFill>
              </a:rPr>
              <a:t>MORE </a:t>
            </a:r>
            <a:r>
              <a:rPr lang="en-US" sz="1500" b="1" cap="all" dirty="0">
                <a:solidFill>
                  <a:schemeClr val="bg1"/>
                </a:solidFill>
              </a:rPr>
              <a:t>and were more confident in their own future and their ability to influence things than the control </a:t>
            </a:r>
            <a:r>
              <a:rPr lang="en-US" sz="1500" b="1" cap="all" dirty="0" smtClean="0">
                <a:solidFill>
                  <a:schemeClr val="bg1"/>
                </a:solidFill>
              </a:rPr>
              <a:t>group </a:t>
            </a:r>
            <a:endParaRPr lang="en-US" sz="1500" b="1" cap="all" dirty="0">
              <a:solidFill>
                <a:schemeClr val="bg1"/>
              </a:solidFill>
            </a:endParaRPr>
          </a:p>
        </p:txBody>
      </p:sp>
    </p:spTree>
    <p:extLst>
      <p:ext uri="{BB962C8B-B14F-4D97-AF65-F5344CB8AC3E}">
        <p14:creationId xmlns:p14="http://schemas.microsoft.com/office/powerpoint/2010/main" val="2944919269"/>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2952874" cy="863427"/>
          </a:xfrm>
        </p:spPr>
        <p:txBody>
          <a:bodyPr/>
          <a:lstStyle/>
          <a:p>
            <a:r>
              <a:rPr lang="en-US" dirty="0"/>
              <a:t>Diverse effects and starting points</a:t>
            </a:r>
            <a:endParaRPr lang="fi-FI" dirty="0"/>
          </a:p>
        </p:txBody>
      </p:sp>
      <p:sp>
        <p:nvSpPr>
          <p:cNvPr id="3" name="Content Placeholder 2"/>
          <p:cNvSpPr>
            <a:spLocks noGrp="1"/>
          </p:cNvSpPr>
          <p:nvPr>
            <p:ph idx="1"/>
          </p:nvPr>
        </p:nvSpPr>
        <p:spPr>
          <a:xfrm>
            <a:off x="1835150" y="1635645"/>
            <a:ext cx="3168898" cy="2592289"/>
          </a:xfrm>
        </p:spPr>
        <p:txBody>
          <a:bodyPr/>
          <a:lstStyle/>
          <a:p>
            <a:r>
              <a:rPr lang="en-US" dirty="0"/>
              <a:t>Basic income </a:t>
            </a:r>
            <a:r>
              <a:rPr lang="en-US" dirty="0" smtClean="0"/>
              <a:t>increased </a:t>
            </a:r>
            <a:r>
              <a:rPr lang="en-US" dirty="0"/>
              <a:t>activity </a:t>
            </a:r>
            <a:r>
              <a:rPr lang="en-US" dirty="0" smtClean="0"/>
              <a:t>and employment among </a:t>
            </a:r>
            <a:r>
              <a:rPr lang="en-US" dirty="0"/>
              <a:t>those who were active already </a:t>
            </a:r>
            <a:r>
              <a:rPr lang="en-US" dirty="0" smtClean="0"/>
              <a:t>before the experiment. </a:t>
            </a:r>
            <a:endParaRPr lang="en-US" dirty="0"/>
          </a:p>
          <a:p>
            <a:r>
              <a:rPr lang="en-US" dirty="0" smtClean="0"/>
              <a:t>Basic income didn’t solve the problems of those who were in </a:t>
            </a:r>
            <a:r>
              <a:rPr lang="en-US" dirty="0"/>
              <a:t>a challenging life situation before the </a:t>
            </a:r>
            <a:r>
              <a:rPr lang="en-US" dirty="0" smtClean="0"/>
              <a:t>experiment.</a:t>
            </a:r>
            <a:endParaRPr lang="en-US" dirty="0"/>
          </a:p>
          <a:p>
            <a:pPr marL="0" indent="0">
              <a:buNone/>
            </a:pPr>
            <a:endParaRPr lang="en-US" dirty="0" smtClean="0"/>
          </a:p>
        </p:txBody>
      </p:sp>
      <p:pic>
        <p:nvPicPr>
          <p:cNvPr id="4" name="Picture Placeholder 3"/>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5537100" y="0"/>
            <a:ext cx="3606900" cy="5144400"/>
          </a:xfrm>
        </p:spPr>
      </p:pic>
      <p:sp>
        <p:nvSpPr>
          <p:cNvPr id="6" name="Sisällön paikkamerkki 8"/>
          <p:cNvSpPr txBox="1">
            <a:spLocks/>
          </p:cNvSpPr>
          <p:nvPr/>
        </p:nvSpPr>
        <p:spPr>
          <a:xfrm>
            <a:off x="6300192" y="3219822"/>
            <a:ext cx="2592288" cy="1836205"/>
          </a:xfrm>
          <a:prstGeom prst="rect">
            <a:avLst/>
          </a:prstGeom>
          <a:noFill/>
          <a:ln w="12700">
            <a:solidFill>
              <a:schemeClr val="bg1"/>
            </a:solidFill>
          </a:ln>
        </p:spPr>
        <p:txBody>
          <a:bodyPr vert="horz" lIns="180000" tIns="144000" rIns="144000" bIns="144000" rtlCol="0" anchor="ctr"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nSpc>
                <a:spcPct val="100000"/>
              </a:lnSpc>
              <a:spcBef>
                <a:spcPts val="0"/>
              </a:spcBef>
              <a:buNone/>
            </a:pPr>
            <a:r>
              <a:rPr lang="en-US" sz="1500" b="1" cap="all" dirty="0" smtClean="0">
                <a:solidFill>
                  <a:schemeClr val="bg1"/>
                </a:solidFill>
              </a:rPr>
              <a:t>The experiment showed that in </a:t>
            </a:r>
            <a:r>
              <a:rPr lang="en-US" sz="1500" b="1" cap="all" dirty="0" err="1" smtClean="0">
                <a:solidFill>
                  <a:schemeClr val="bg1"/>
                </a:solidFill>
              </a:rPr>
              <a:t>finland</a:t>
            </a:r>
            <a:r>
              <a:rPr lang="en-US" sz="1500" b="1" cap="all" dirty="0" smtClean="0">
                <a:solidFill>
                  <a:schemeClr val="bg1"/>
                </a:solidFill>
              </a:rPr>
              <a:t>, the arranging of an extensive social experiment is possible from a legislative viewpoint</a:t>
            </a:r>
            <a:endParaRPr lang="en-GB" sz="800" b="1" dirty="0" smtClean="0">
              <a:solidFill>
                <a:schemeClr val="bg1"/>
              </a:solidFill>
            </a:endParaRPr>
          </a:p>
        </p:txBody>
      </p:sp>
      <p:pic>
        <p:nvPicPr>
          <p:cNvPr id="7" name="Picture Placeholder 4"/>
          <p:cNvPicPr>
            <a:picLocks noChangeAspect="1"/>
          </p:cNvPicPr>
          <p:nvPr/>
        </p:nvPicPr>
        <p:blipFill>
          <a:blip r:embed="rId3" cstate="print">
            <a:extLst>
              <a:ext uri="{28A0092B-C50C-407E-A947-70E740481C1C}">
                <a14:useLocalDpi xmlns:a14="http://schemas.microsoft.com/office/drawing/2010/main" val="0"/>
              </a:ext>
            </a:extLst>
          </a:blip>
          <a:srcRect l="82" r="82"/>
          <a:stretch>
            <a:fillRect/>
          </a:stretch>
        </p:blipFill>
        <p:spPr>
          <a:xfrm>
            <a:off x="5537100" y="0"/>
            <a:ext cx="3606900" cy="5143500"/>
          </a:xfrm>
          <a:prstGeom prst="rect">
            <a:avLst/>
          </a:prstGeom>
          <a:solidFill>
            <a:schemeClr val="accent2"/>
          </a:solidFill>
        </p:spPr>
      </p:pic>
    </p:spTree>
    <p:extLst>
      <p:ext uri="{BB962C8B-B14F-4D97-AF65-F5344CB8AC3E}">
        <p14:creationId xmlns:p14="http://schemas.microsoft.com/office/powerpoint/2010/main" val="2020805011"/>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798A44D-0DC4-D647-A671-9C5CCEB8F0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3256"/>
            <a:ext cx="9201599" cy="6142067"/>
          </a:xfrm>
          <a:prstGeom prst="rect">
            <a:avLst/>
          </a:prstGeom>
        </p:spPr>
      </p:pic>
      <p:sp>
        <p:nvSpPr>
          <p:cNvPr id="7" name="Freeform 7"/>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11"/>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Rectangle 9"/>
          <p:cNvSpPr/>
          <p:nvPr/>
        </p:nvSpPr>
        <p:spPr>
          <a:xfrm>
            <a:off x="1259632" y="1491630"/>
            <a:ext cx="8208912" cy="2425518"/>
          </a:xfrm>
          <a:prstGeom prst="rect">
            <a:avLst/>
          </a:prstGeom>
        </p:spPr>
        <p:txBody>
          <a:bodyPr wrap="square" lIns="0" tIns="0" rIns="0" bIns="0">
            <a:noAutofit/>
          </a:bodyPr>
          <a:lstStyle/>
          <a:p>
            <a:pPr>
              <a:lnSpc>
                <a:spcPts val="6020"/>
              </a:lnSpc>
              <a:tabLst>
                <a:tab pos="2147888" algn="l"/>
              </a:tabLst>
            </a:pPr>
            <a:r>
              <a:rPr lang="en-US" sz="7200" dirty="0" smtClean="0">
                <a:solidFill>
                  <a:schemeClr val="bg1"/>
                </a:solidFill>
                <a:latin typeface="+mj-lt"/>
              </a:rPr>
              <a:t>FINLAND’S </a:t>
            </a:r>
          </a:p>
          <a:p>
            <a:pPr>
              <a:lnSpc>
                <a:spcPts val="6020"/>
              </a:lnSpc>
              <a:tabLst>
                <a:tab pos="2147888" algn="l"/>
              </a:tabLst>
            </a:pPr>
            <a:r>
              <a:rPr lang="en-US" sz="7200" b="1" dirty="0" smtClean="0">
                <a:solidFill>
                  <a:schemeClr val="bg1"/>
                </a:solidFill>
                <a:latin typeface="+mj-lt"/>
              </a:rPr>
              <a:t>BASIC INCOME </a:t>
            </a:r>
            <a:r>
              <a:rPr lang="en-US" sz="7200" dirty="0" smtClean="0">
                <a:solidFill>
                  <a:schemeClr val="bg1"/>
                </a:solidFill>
                <a:latin typeface="+mj-lt"/>
              </a:rPr>
              <a:t>EXPERIMENT </a:t>
            </a:r>
            <a:r>
              <a:rPr lang="en-US" sz="1200" dirty="0" smtClean="0">
                <a:solidFill>
                  <a:schemeClr val="bg1"/>
                </a:solidFill>
                <a:latin typeface="+mj-lt"/>
              </a:rPr>
              <a:t/>
            </a:r>
            <a:br>
              <a:rPr lang="en-US" sz="1200" dirty="0" smtClean="0">
                <a:solidFill>
                  <a:schemeClr val="bg1"/>
                </a:solidFill>
                <a:latin typeface="+mj-lt"/>
              </a:rPr>
            </a:br>
            <a:r>
              <a:rPr lang="en-US" sz="1200" dirty="0" smtClean="0">
                <a:solidFill>
                  <a:schemeClr val="bg1"/>
                </a:solidFill>
                <a:latin typeface="+mj-lt"/>
              </a:rPr>
              <a:t>				</a:t>
            </a:r>
            <a:r>
              <a:rPr lang="en-US" sz="3500" b="1" dirty="0" smtClean="0">
                <a:solidFill>
                  <a:schemeClr val="bg1"/>
                </a:solidFill>
              </a:rPr>
              <a:t>2017–2018</a:t>
            </a:r>
            <a:r>
              <a:rPr lang="en-US" sz="4000" b="1" dirty="0" smtClean="0">
                <a:solidFill>
                  <a:schemeClr val="bg1"/>
                </a:solidFill>
              </a:rPr>
              <a:t> </a:t>
            </a:r>
            <a:endParaRPr lang="en-US" sz="4000" b="1" dirty="0">
              <a:solidFill>
                <a:schemeClr val="bg1"/>
              </a:solidFill>
            </a:endParaRPr>
          </a:p>
        </p:txBody>
      </p:sp>
    </p:spTree>
    <p:extLst>
      <p:ext uri="{BB962C8B-B14F-4D97-AF65-F5344CB8AC3E}">
        <p14:creationId xmlns:p14="http://schemas.microsoft.com/office/powerpoint/2010/main" val="3673158551"/>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067694"/>
            <a:ext cx="5473701" cy="1295524"/>
          </a:xfrm>
        </p:spPr>
        <p:txBody>
          <a:bodyPr/>
          <a:lstStyle/>
          <a:p>
            <a:r>
              <a:rPr lang="en-US" sz="1800" b="0" dirty="0"/>
              <a:t/>
            </a:r>
            <a:br>
              <a:rPr lang="en-US" sz="1800" b="0" dirty="0"/>
            </a:br>
            <a:r>
              <a:rPr lang="en-US" sz="1800" b="0" dirty="0"/>
              <a:t/>
            </a:r>
            <a:br>
              <a:rPr lang="en-US" sz="1800" b="0" dirty="0"/>
            </a:br>
            <a:r>
              <a:rPr lang="en-US" sz="1800" b="0" dirty="0"/>
              <a:t/>
            </a:r>
            <a:br>
              <a:rPr lang="en-US" sz="1800" b="0" dirty="0"/>
            </a:br>
            <a:r>
              <a:rPr lang="en-US" sz="1800" b="0" dirty="0"/>
              <a:t/>
            </a:r>
            <a:br>
              <a:rPr lang="en-US" sz="1800" b="0" dirty="0"/>
            </a:br>
            <a:r>
              <a:rPr lang="en-US" sz="1800" b="0" dirty="0"/>
              <a:t/>
            </a:r>
            <a:br>
              <a:rPr lang="en-US" sz="1800" b="0" dirty="0"/>
            </a:br>
            <a:r>
              <a:rPr lang="en-US" sz="1800" b="0" dirty="0"/>
              <a:t>The basic income experiment </a:t>
            </a:r>
            <a:r>
              <a:rPr lang="en-US" sz="1800" b="0" dirty="0" smtClean="0"/>
              <a:t>attracted great </a:t>
            </a:r>
            <a:r>
              <a:rPr lang="en-US" sz="1800" b="0" dirty="0"/>
              <a:t>interest internationally. </a:t>
            </a:r>
            <a:r>
              <a:rPr lang="en-US" sz="1800" b="0" dirty="0" smtClean="0"/>
              <a:t>Enquiries </a:t>
            </a:r>
            <a:r>
              <a:rPr lang="en-US" sz="1800" b="0" dirty="0"/>
              <a:t>from </a:t>
            </a:r>
            <a:r>
              <a:rPr lang="en-US" sz="1800" b="0" dirty="0" smtClean="0"/>
              <a:t>foreign media, government officials, </a:t>
            </a:r>
            <a:r>
              <a:rPr lang="en-US" sz="1800" b="0" dirty="0" err="1" smtClean="0"/>
              <a:t>organisations</a:t>
            </a:r>
            <a:r>
              <a:rPr lang="en-US" sz="1800" b="0" dirty="0" smtClean="0"/>
              <a:t> and researchers arrived on an almost daily basis.</a:t>
            </a:r>
            <a:r>
              <a:rPr lang="en-US" sz="1800" b="0" dirty="0"/>
              <a:t/>
            </a:r>
            <a:br>
              <a:rPr lang="en-US" sz="1800" b="0" dirty="0"/>
            </a:br>
            <a:endParaRPr lang="fi-FI" sz="1800" b="0" dirty="0"/>
          </a:p>
        </p:txBody>
      </p:sp>
    </p:spTree>
    <p:extLst>
      <p:ext uri="{BB962C8B-B14F-4D97-AF65-F5344CB8AC3E}">
        <p14:creationId xmlns:p14="http://schemas.microsoft.com/office/powerpoint/2010/main" val="803351991"/>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However, context is important. </a:t>
            </a:r>
          </a:p>
          <a:p>
            <a:pPr marL="0" indent="0">
              <a:buNone/>
            </a:pPr>
            <a:endParaRPr lang="en-US" dirty="0"/>
          </a:p>
          <a:p>
            <a:pPr marL="0" indent="0">
              <a:buNone/>
            </a:pPr>
            <a:r>
              <a:rPr lang="en-US" dirty="0"/>
              <a:t>For many, the existence of </a:t>
            </a:r>
            <a:r>
              <a:rPr lang="en-US" dirty="0" smtClean="0"/>
              <a:t>Finland’s current </a:t>
            </a:r>
            <a:r>
              <a:rPr lang="en-US" dirty="0"/>
              <a:t>extensive social safety net </a:t>
            </a:r>
            <a:r>
              <a:rPr lang="en-US" dirty="0" smtClean="0"/>
              <a:t>is </a:t>
            </a:r>
            <a:r>
              <a:rPr lang="en-US" dirty="0"/>
              <a:t>remarkable in and of </a:t>
            </a:r>
            <a:r>
              <a:rPr lang="en-US" dirty="0" smtClean="0"/>
              <a:t>itself. </a:t>
            </a:r>
            <a:endParaRPr lang="en-US" dirty="0"/>
          </a:p>
          <a:p>
            <a:pPr marL="0" indent="0">
              <a:buNone/>
            </a:pPr>
            <a:endParaRPr lang="fi-FI" dirty="0"/>
          </a:p>
        </p:txBody>
      </p:sp>
      <p:pic>
        <p:nvPicPr>
          <p:cNvPr id="4" name="Picture Placeholder 3"/>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92" r="92"/>
          <a:stretch>
            <a:fillRect/>
          </a:stretch>
        </p:blipFill>
        <p:spPr/>
      </p:pic>
    </p:spTree>
    <p:extLst>
      <p:ext uri="{BB962C8B-B14F-4D97-AF65-F5344CB8AC3E}">
        <p14:creationId xmlns:p14="http://schemas.microsoft.com/office/powerpoint/2010/main" val="2893542486"/>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5696" y="987574"/>
            <a:ext cx="3240360" cy="2592289"/>
          </a:xfrm>
        </p:spPr>
        <p:txBody>
          <a:bodyPr/>
          <a:lstStyle/>
          <a:p>
            <a:pPr marL="0" indent="0">
              <a:buNone/>
            </a:pPr>
            <a:r>
              <a:rPr lang="en-US" dirty="0"/>
              <a:t>The </a:t>
            </a:r>
            <a:r>
              <a:rPr lang="en-US" dirty="0" smtClean="0"/>
              <a:t>experiment </a:t>
            </a:r>
            <a:r>
              <a:rPr lang="en-US" dirty="0"/>
              <a:t>was successful and it provided new </a:t>
            </a:r>
            <a:r>
              <a:rPr lang="en-US" dirty="0" smtClean="0"/>
              <a:t>information. The implementation </a:t>
            </a:r>
            <a:r>
              <a:rPr lang="en-US" dirty="0"/>
              <a:t>also showed that </a:t>
            </a:r>
            <a:r>
              <a:rPr lang="en-US" dirty="0" smtClean="0"/>
              <a:t>an extensive </a:t>
            </a:r>
            <a:r>
              <a:rPr lang="en-US" dirty="0"/>
              <a:t>social </a:t>
            </a:r>
            <a:r>
              <a:rPr lang="en-US" dirty="0" smtClean="0"/>
              <a:t>experiment </a:t>
            </a:r>
            <a:r>
              <a:rPr lang="en-US" dirty="0"/>
              <a:t>is possible from a legislative </a:t>
            </a:r>
            <a:r>
              <a:rPr lang="en-US" dirty="0" smtClean="0"/>
              <a:t>viewpoint.</a:t>
            </a:r>
          </a:p>
          <a:p>
            <a:pPr marL="0" indent="0">
              <a:buNone/>
            </a:pPr>
            <a:endParaRPr lang="en-US" dirty="0"/>
          </a:p>
          <a:p>
            <a:pPr marL="0" indent="0">
              <a:buNone/>
            </a:pPr>
            <a:r>
              <a:rPr lang="en-US" dirty="0" smtClean="0"/>
              <a:t>The </a:t>
            </a:r>
            <a:r>
              <a:rPr lang="en-US" dirty="0"/>
              <a:t>lessons </a:t>
            </a:r>
            <a:r>
              <a:rPr lang="en-US" dirty="0" smtClean="0"/>
              <a:t>learned provide </a:t>
            </a:r>
            <a:r>
              <a:rPr lang="en-US" dirty="0"/>
              <a:t>a solid base for the planning of new ambitious social experiments.</a:t>
            </a:r>
          </a:p>
          <a:p>
            <a:pPr marL="0" indent="0">
              <a:buNone/>
            </a:pPr>
            <a:endParaRPr lang="en-US" dirty="0" smtClean="0"/>
          </a:p>
        </p:txBody>
      </p:sp>
      <p:pic>
        <p:nvPicPr>
          <p:cNvPr id="4" name="Picture Placeholder 3"/>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5537100" y="0"/>
            <a:ext cx="3606900" cy="5144400"/>
          </a:xfrm>
        </p:spPr>
      </p:pic>
    </p:spTree>
    <p:extLst>
      <p:ext uri="{BB962C8B-B14F-4D97-AF65-F5344CB8AC3E}">
        <p14:creationId xmlns:p14="http://schemas.microsoft.com/office/powerpoint/2010/main" val="2151616364"/>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Thank you</a:t>
            </a:r>
            <a:endParaRPr lang="fi-FI" dirty="0"/>
          </a:p>
        </p:txBody>
      </p:sp>
    </p:spTree>
    <p:extLst>
      <p:ext uri="{BB962C8B-B14F-4D97-AF65-F5344CB8AC3E}">
        <p14:creationId xmlns:p14="http://schemas.microsoft.com/office/powerpoint/2010/main" val="90327131"/>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b="1" dirty="0" smtClean="0">
                <a:latin typeface="+mj-lt"/>
              </a:rPr>
              <a:t>In Finland, income security is guaranteed to everyone. </a:t>
            </a:r>
            <a:endParaRPr lang="fi-FI" sz="2400" b="1" dirty="0">
              <a:latin typeface="+mj-lt"/>
            </a:endParaRPr>
          </a:p>
        </p:txBody>
      </p:sp>
      <p:pic>
        <p:nvPicPr>
          <p:cNvPr id="4" name="Picture Placeholder 3"/>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2" r="82"/>
          <a:stretch>
            <a:fillRect/>
          </a:stretch>
        </p:blipFill>
        <p:spPr/>
      </p:pic>
    </p:spTree>
    <p:extLst>
      <p:ext uri="{BB962C8B-B14F-4D97-AF65-F5344CB8AC3E}">
        <p14:creationId xmlns:p14="http://schemas.microsoft.com/office/powerpoint/2010/main" val="175095302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851670"/>
            <a:ext cx="5473701" cy="1224136"/>
          </a:xfrm>
        </p:spPr>
        <p:txBody>
          <a:bodyPr/>
          <a:lstStyle/>
          <a:p>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However, the basis of the current social security system was laid down in a different time. Experimentation with new ideas can lead to solutions that better fit present-day challenges.</a:t>
            </a:r>
            <a:endParaRPr lang="fi-FI" sz="1800" b="0" dirty="0"/>
          </a:p>
        </p:txBody>
      </p:sp>
    </p:spTree>
    <p:extLst>
      <p:ext uri="{BB962C8B-B14F-4D97-AF65-F5344CB8AC3E}">
        <p14:creationId xmlns:p14="http://schemas.microsoft.com/office/powerpoint/2010/main" val="104392053"/>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2" name="Subtitle 2"/>
          <p:cNvSpPr txBox="1">
            <a:spLocks/>
          </p:cNvSpPr>
          <p:nvPr/>
        </p:nvSpPr>
        <p:spPr>
          <a:xfrm>
            <a:off x="228660" y="4708916"/>
            <a:ext cx="2609232" cy="110548"/>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buNone/>
            </a:pPr>
            <a:endParaRPr lang="en-US" sz="800" dirty="0">
              <a:solidFill>
                <a:schemeClr val="bg1"/>
              </a:solidFill>
            </a:endParaRPr>
          </a:p>
        </p:txBody>
      </p:sp>
      <p:sp>
        <p:nvSpPr>
          <p:cNvPr id="13" name="Sisällön paikkamerkki 8"/>
          <p:cNvSpPr txBox="1">
            <a:spLocks/>
          </p:cNvSpPr>
          <p:nvPr/>
        </p:nvSpPr>
        <p:spPr>
          <a:xfrm>
            <a:off x="6663025" y="1804973"/>
            <a:ext cx="2340768" cy="2958364"/>
          </a:xfrm>
          <a:prstGeom prst="rect">
            <a:avLst/>
          </a:prstGeom>
          <a:noFill/>
          <a:ln w="12700">
            <a:solidFill>
              <a:schemeClr val="bg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14" name="Sisällön paikkamerkki 8"/>
          <p:cNvSpPr txBox="1">
            <a:spLocks/>
          </p:cNvSpPr>
          <p:nvPr/>
        </p:nvSpPr>
        <p:spPr>
          <a:xfrm>
            <a:off x="6663024" y="2315065"/>
            <a:ext cx="2340768" cy="2448272"/>
          </a:xfrm>
          <a:prstGeom prst="rect">
            <a:avLst/>
          </a:prstGeom>
          <a:noFill/>
          <a:ln w="12700">
            <a:solidFill>
              <a:schemeClr val="bg1"/>
            </a:solidFill>
          </a:ln>
        </p:spPr>
        <p:txBody>
          <a:bodyPr vert="horz" lIns="180000" tIns="144000" rIns="144000" bIns="144000" rtlCol="0" anchor="ctr"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nSpc>
                <a:spcPct val="100000"/>
              </a:lnSpc>
              <a:spcBef>
                <a:spcPts val="0"/>
              </a:spcBef>
              <a:buNone/>
            </a:pPr>
            <a:r>
              <a:rPr lang="en-US" sz="1500" b="1" cap="all" dirty="0">
                <a:solidFill>
                  <a:schemeClr val="bg1"/>
                </a:solidFill>
              </a:rPr>
              <a:t>“A periodic cash payment unconditionally delivered to all on an individual basis, without means-test or work requirement.” </a:t>
            </a:r>
          </a:p>
          <a:p>
            <a:pPr marL="0" indent="0">
              <a:lnSpc>
                <a:spcPct val="100000"/>
              </a:lnSpc>
              <a:spcBef>
                <a:spcPts val="0"/>
              </a:spcBef>
              <a:buNone/>
            </a:pPr>
            <a:endParaRPr lang="en-GB" sz="800" b="1" dirty="0" smtClean="0">
              <a:solidFill>
                <a:schemeClr val="bg1"/>
              </a:solidFill>
            </a:endParaRPr>
          </a:p>
          <a:p>
            <a:pPr marL="0" indent="0">
              <a:lnSpc>
                <a:spcPct val="100000"/>
              </a:lnSpc>
              <a:spcBef>
                <a:spcPts val="0"/>
              </a:spcBef>
              <a:buNone/>
            </a:pPr>
            <a:r>
              <a:rPr lang="en-GB" sz="800" b="1" dirty="0" smtClean="0">
                <a:solidFill>
                  <a:schemeClr val="bg1"/>
                </a:solidFill>
              </a:rPr>
              <a:t>Source: </a:t>
            </a:r>
            <a:r>
              <a:rPr lang="en-US" sz="800" b="1" dirty="0">
                <a:solidFill>
                  <a:schemeClr val="bg1"/>
                </a:solidFill>
              </a:rPr>
              <a:t>Basic Income Earth Network BIEN</a:t>
            </a:r>
          </a:p>
          <a:p>
            <a:pPr marL="0" indent="0">
              <a:lnSpc>
                <a:spcPct val="100000"/>
              </a:lnSpc>
              <a:spcBef>
                <a:spcPts val="0"/>
              </a:spcBef>
              <a:buNone/>
            </a:pPr>
            <a:endParaRPr lang="en-GB" sz="800" b="1" dirty="0">
              <a:solidFill>
                <a:schemeClr val="bg1"/>
              </a:solidFill>
            </a:endParaRPr>
          </a:p>
        </p:txBody>
      </p:sp>
      <p:sp>
        <p:nvSpPr>
          <p:cNvPr id="2" name="Suorakulmio 1"/>
          <p:cNvSpPr/>
          <p:nvPr/>
        </p:nvSpPr>
        <p:spPr>
          <a:xfrm>
            <a:off x="6732240" y="1854068"/>
            <a:ext cx="3066432" cy="553998"/>
          </a:xfrm>
          <a:prstGeom prst="rect">
            <a:avLst/>
          </a:prstGeom>
        </p:spPr>
        <p:txBody>
          <a:bodyPr wrap="square" anchor="ctr">
            <a:spAutoFit/>
          </a:bodyPr>
          <a:lstStyle/>
          <a:p>
            <a:pPr lvl="0"/>
            <a:r>
              <a:rPr lang="en-US" b="1" cap="all" dirty="0" smtClean="0">
                <a:solidFill>
                  <a:schemeClr val="bg1"/>
                </a:solidFill>
              </a:rPr>
              <a:t>BASIC INCOME IS</a:t>
            </a:r>
          </a:p>
          <a:p>
            <a:pPr lvl="0"/>
            <a:endParaRPr lang="en-US" sz="1200" b="1" dirty="0">
              <a:solidFill>
                <a:schemeClr val="bg1"/>
              </a:solidFill>
            </a:endParaRPr>
          </a:p>
        </p:txBody>
      </p:sp>
      <p:sp>
        <p:nvSpPr>
          <p:cNvPr id="15" name="Title 1"/>
          <p:cNvSpPr>
            <a:spLocks noGrp="1"/>
          </p:cNvSpPr>
          <p:nvPr>
            <p:ph type="title"/>
          </p:nvPr>
        </p:nvSpPr>
        <p:spPr>
          <a:xfrm>
            <a:off x="1262381" y="1671650"/>
            <a:ext cx="2592834" cy="1800200"/>
          </a:xfrm>
        </p:spPr>
        <p:txBody>
          <a:bodyPr/>
          <a:lstStyle/>
          <a:p>
            <a:r>
              <a:rPr lang="en-US" dirty="0" smtClean="0">
                <a:solidFill>
                  <a:schemeClr val="bg1"/>
                </a:solidFill>
              </a:rPr>
              <a:t>A basic income experiment was launched in Finland in 2017.</a:t>
            </a:r>
            <a:endParaRPr lang="en-US" dirty="0">
              <a:solidFill>
                <a:schemeClr val="bg1"/>
              </a:solidFill>
            </a:endParaRPr>
          </a:p>
        </p:txBody>
      </p:sp>
    </p:spTree>
    <p:extLst>
      <p:ext uri="{BB962C8B-B14F-4D97-AF65-F5344CB8AC3E}">
        <p14:creationId xmlns:p14="http://schemas.microsoft.com/office/powerpoint/2010/main" val="1243014177"/>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The </a:t>
            </a:r>
            <a:r>
              <a:rPr lang="fi-FI" dirty="0" err="1" smtClean="0"/>
              <a:t>experimental</a:t>
            </a:r>
            <a:r>
              <a:rPr lang="fi-FI" dirty="0" smtClean="0"/>
              <a:t> </a:t>
            </a:r>
            <a:r>
              <a:rPr lang="fi-FI" dirty="0" err="1" smtClean="0"/>
              <a:t>Finnish</a:t>
            </a:r>
            <a:r>
              <a:rPr lang="fi-FI" dirty="0" smtClean="0"/>
              <a:t> </a:t>
            </a:r>
            <a:r>
              <a:rPr lang="fi-FI" dirty="0" err="1" smtClean="0"/>
              <a:t>attitude</a:t>
            </a:r>
            <a:endParaRPr lang="fi-FI" dirty="0"/>
          </a:p>
        </p:txBody>
      </p:sp>
      <p:sp>
        <p:nvSpPr>
          <p:cNvPr id="3" name="Content Placeholder 2"/>
          <p:cNvSpPr>
            <a:spLocks noGrp="1"/>
          </p:cNvSpPr>
          <p:nvPr>
            <p:ph idx="1"/>
          </p:nvPr>
        </p:nvSpPr>
        <p:spPr>
          <a:xfrm>
            <a:off x="1763688" y="1491630"/>
            <a:ext cx="2736850" cy="2087613"/>
          </a:xfrm>
        </p:spPr>
        <p:txBody>
          <a:bodyPr/>
          <a:lstStyle/>
          <a:p>
            <a:pPr marL="0" indent="0">
              <a:buNone/>
            </a:pPr>
            <a:r>
              <a:rPr lang="en-US" dirty="0">
                <a:solidFill>
                  <a:srgbClr val="002EA2"/>
                </a:solidFill>
              </a:rPr>
              <a:t>Basic income is </a:t>
            </a:r>
            <a:r>
              <a:rPr lang="en-US" dirty="0" smtClean="0">
                <a:solidFill>
                  <a:srgbClr val="002EA2"/>
                </a:solidFill>
              </a:rPr>
              <a:t>one </a:t>
            </a:r>
            <a:r>
              <a:rPr lang="en-US" dirty="0">
                <a:solidFill>
                  <a:srgbClr val="002EA2"/>
                </a:solidFill>
              </a:rPr>
              <a:t>example </a:t>
            </a:r>
            <a:r>
              <a:rPr lang="en-US" dirty="0" smtClean="0">
                <a:solidFill>
                  <a:srgbClr val="002EA2"/>
                </a:solidFill>
              </a:rPr>
              <a:t>in a long line of public policy pilot experiments </a:t>
            </a:r>
            <a:r>
              <a:rPr lang="en-US" dirty="0">
                <a:solidFill>
                  <a:srgbClr val="002EA2"/>
                </a:solidFill>
              </a:rPr>
              <a:t>that </a:t>
            </a:r>
            <a:r>
              <a:rPr lang="en-US" dirty="0" smtClean="0">
                <a:solidFill>
                  <a:srgbClr val="002EA2"/>
                </a:solidFill>
              </a:rPr>
              <a:t>seek </a:t>
            </a:r>
            <a:r>
              <a:rPr lang="en-US" dirty="0">
                <a:solidFill>
                  <a:srgbClr val="002EA2"/>
                </a:solidFill>
              </a:rPr>
              <a:t>to produce information to support decision-making.</a:t>
            </a:r>
          </a:p>
          <a:p>
            <a:pPr marL="0" lvl="0" indent="0">
              <a:buNone/>
            </a:pPr>
            <a:r>
              <a:rPr lang="fi-FI" dirty="0" smtClean="0">
                <a:solidFill>
                  <a:srgbClr val="002EA2"/>
                </a:solidFill>
              </a:rPr>
              <a:t> </a:t>
            </a:r>
          </a:p>
          <a:p>
            <a:pPr marL="0" indent="0">
              <a:buNone/>
            </a:pPr>
            <a:endParaRPr lang="fi-FI" sz="2400" b="1" dirty="0">
              <a:latin typeface="+mj-lt"/>
            </a:endParaRPr>
          </a:p>
        </p:txBody>
      </p:sp>
      <p:sp>
        <p:nvSpPr>
          <p:cNvPr id="7" name="Content Placeholder 2"/>
          <p:cNvSpPr txBox="1">
            <a:spLocks/>
          </p:cNvSpPr>
          <p:nvPr/>
        </p:nvSpPr>
        <p:spPr>
          <a:xfrm>
            <a:off x="2339752" y="3939902"/>
            <a:ext cx="2736304" cy="1080120"/>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buNone/>
            </a:pPr>
            <a:r>
              <a:rPr lang="fi-FI" sz="2400" b="1" dirty="0" smtClean="0">
                <a:solidFill>
                  <a:srgbClr val="002EA2"/>
                </a:solidFill>
              </a:rPr>
              <a:t>Baby </a:t>
            </a:r>
            <a:r>
              <a:rPr lang="fi-FI" sz="2400" b="1" dirty="0" err="1" smtClean="0">
                <a:solidFill>
                  <a:srgbClr val="002EA2"/>
                </a:solidFill>
              </a:rPr>
              <a:t>boxes</a:t>
            </a:r>
            <a:endParaRPr lang="fi-FI" sz="2400" b="1" dirty="0" smtClean="0">
              <a:solidFill>
                <a:srgbClr val="002EA2"/>
              </a:solidFill>
            </a:endParaRPr>
          </a:p>
          <a:p>
            <a:pPr marL="0" lvl="0" indent="0">
              <a:buNone/>
            </a:pPr>
            <a:r>
              <a:rPr lang="fi-FI" sz="1000" dirty="0" smtClean="0">
                <a:solidFill>
                  <a:srgbClr val="002EA2"/>
                </a:solidFill>
              </a:rPr>
              <a:t>The </a:t>
            </a:r>
            <a:r>
              <a:rPr lang="fi-FI" sz="1000" dirty="0" err="1" smtClean="0">
                <a:solidFill>
                  <a:srgbClr val="002EA2"/>
                </a:solidFill>
              </a:rPr>
              <a:t>maternity</a:t>
            </a:r>
            <a:r>
              <a:rPr lang="fi-FI" sz="1000" dirty="0" smtClean="0">
                <a:solidFill>
                  <a:srgbClr val="002EA2"/>
                </a:solidFill>
              </a:rPr>
              <a:t> </a:t>
            </a:r>
            <a:r>
              <a:rPr lang="fi-FI" sz="1000" dirty="0" err="1" smtClean="0">
                <a:solidFill>
                  <a:srgbClr val="002EA2"/>
                </a:solidFill>
              </a:rPr>
              <a:t>package</a:t>
            </a:r>
            <a:r>
              <a:rPr lang="fi-FI" sz="1000" dirty="0" smtClean="0">
                <a:solidFill>
                  <a:srgbClr val="002EA2"/>
                </a:solidFill>
              </a:rPr>
              <a:t>, </a:t>
            </a:r>
            <a:r>
              <a:rPr lang="fi-FI" sz="1000" dirty="0" err="1" smtClean="0">
                <a:solidFill>
                  <a:srgbClr val="002EA2"/>
                </a:solidFill>
              </a:rPr>
              <a:t>or</a:t>
            </a:r>
            <a:r>
              <a:rPr lang="fi-FI" sz="1000" dirty="0" smtClean="0">
                <a:solidFill>
                  <a:srgbClr val="002EA2"/>
                </a:solidFill>
              </a:rPr>
              <a:t> baby box, is an </a:t>
            </a:r>
            <a:r>
              <a:rPr lang="fi-FI" sz="1000" dirty="0" err="1" smtClean="0">
                <a:solidFill>
                  <a:srgbClr val="002EA2"/>
                </a:solidFill>
              </a:rPr>
              <a:t>example</a:t>
            </a:r>
            <a:r>
              <a:rPr lang="fi-FI" sz="1000" dirty="0" smtClean="0">
                <a:solidFill>
                  <a:srgbClr val="002EA2"/>
                </a:solidFill>
              </a:rPr>
              <a:t> of an </a:t>
            </a:r>
            <a:r>
              <a:rPr lang="fi-FI" sz="1000" dirty="0" err="1" smtClean="0">
                <a:solidFill>
                  <a:srgbClr val="002EA2"/>
                </a:solidFill>
              </a:rPr>
              <a:t>experimental</a:t>
            </a:r>
            <a:r>
              <a:rPr lang="fi-FI" sz="1000" dirty="0" smtClean="0">
                <a:solidFill>
                  <a:srgbClr val="002EA2"/>
                </a:solidFill>
              </a:rPr>
              <a:t> </a:t>
            </a:r>
            <a:r>
              <a:rPr lang="fi-FI" sz="1000" dirty="0" err="1" smtClean="0">
                <a:solidFill>
                  <a:srgbClr val="002EA2"/>
                </a:solidFill>
              </a:rPr>
              <a:t>Finnish</a:t>
            </a:r>
            <a:r>
              <a:rPr lang="fi-FI" sz="1000" dirty="0" smtClean="0">
                <a:solidFill>
                  <a:srgbClr val="002EA2"/>
                </a:solidFill>
              </a:rPr>
              <a:t> social </a:t>
            </a:r>
            <a:r>
              <a:rPr lang="fi-FI" sz="1000" dirty="0" err="1" smtClean="0">
                <a:solidFill>
                  <a:srgbClr val="002EA2"/>
                </a:solidFill>
              </a:rPr>
              <a:t>innovation</a:t>
            </a:r>
            <a:r>
              <a:rPr lang="fi-FI" sz="1000" dirty="0" smtClean="0">
                <a:solidFill>
                  <a:srgbClr val="002EA2"/>
                </a:solidFill>
              </a:rPr>
              <a:t>.</a:t>
            </a:r>
            <a:endParaRPr lang="fi-FI" sz="1000" dirty="0">
              <a:solidFill>
                <a:srgbClr val="002EA2"/>
              </a:solidFill>
            </a:endParaRPr>
          </a:p>
        </p:txBody>
      </p:sp>
      <p:pic>
        <p:nvPicPr>
          <p:cNvPr id="5" name="Picture Placeholder 4"/>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5482" b="5482"/>
          <a:stretch>
            <a:fillRect/>
          </a:stretch>
        </p:blipFill>
        <p:spPr/>
      </p:pic>
    </p:spTree>
    <p:extLst>
      <p:ext uri="{BB962C8B-B14F-4D97-AF65-F5344CB8AC3E}">
        <p14:creationId xmlns:p14="http://schemas.microsoft.com/office/powerpoint/2010/main" val="905060275"/>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C</a:t>
            </a:r>
            <a:r>
              <a:rPr lang="fi-FI" dirty="0" err="1" smtClean="0"/>
              <a:t>ontinuous</a:t>
            </a:r>
            <a:r>
              <a:rPr lang="fi-FI" dirty="0" smtClean="0"/>
              <a:t> </a:t>
            </a:r>
            <a:r>
              <a:rPr lang="fi-FI" dirty="0" err="1"/>
              <a:t>improvement</a:t>
            </a:r>
            <a:endParaRPr lang="en-US" dirty="0"/>
          </a:p>
        </p:txBody>
      </p:sp>
      <p:sp>
        <p:nvSpPr>
          <p:cNvPr id="3" name="Content Placeholder 2"/>
          <p:cNvSpPr>
            <a:spLocks noGrp="1"/>
          </p:cNvSpPr>
          <p:nvPr>
            <p:ph idx="1"/>
          </p:nvPr>
        </p:nvSpPr>
        <p:spPr>
          <a:xfrm>
            <a:off x="1763688" y="1491630"/>
            <a:ext cx="5689178" cy="2879701"/>
          </a:xfrm>
        </p:spPr>
        <p:txBody>
          <a:bodyPr/>
          <a:lstStyle/>
          <a:p>
            <a:pPr marL="0" indent="0">
              <a:buNone/>
            </a:pPr>
            <a:r>
              <a:rPr lang="en-US" dirty="0" smtClean="0"/>
              <a:t>In </a:t>
            </a:r>
            <a:r>
              <a:rPr lang="en-US" dirty="0"/>
              <a:t>2015, </a:t>
            </a:r>
            <a:r>
              <a:rPr lang="en-US" dirty="0" smtClean="0"/>
              <a:t>the </a:t>
            </a:r>
            <a:r>
              <a:rPr lang="en-US" dirty="0"/>
              <a:t>Prime Minister’s Office launched </a:t>
            </a:r>
            <a:r>
              <a:rPr lang="en-US" dirty="0" smtClean="0"/>
              <a:t>a </a:t>
            </a:r>
            <a:r>
              <a:rPr lang="en-US" dirty="0"/>
              <a:t>priority project promoting a culture of </a:t>
            </a:r>
            <a:r>
              <a:rPr lang="en-US" dirty="0" smtClean="0"/>
              <a:t>experimentation. </a:t>
            </a:r>
            <a:r>
              <a:rPr lang="en-US" dirty="0"/>
              <a:t>The Experimental Finland </a:t>
            </a:r>
            <a:r>
              <a:rPr lang="en-US" dirty="0" err="1"/>
              <a:t>programme</a:t>
            </a:r>
            <a:r>
              <a:rPr lang="en-US" dirty="0"/>
              <a:t> </a:t>
            </a:r>
            <a:r>
              <a:rPr lang="en-US" dirty="0" smtClean="0"/>
              <a:t>was set </a:t>
            </a:r>
            <a:r>
              <a:rPr lang="en-US" dirty="0"/>
              <a:t>to find innovative ways to develop society and services.</a:t>
            </a:r>
          </a:p>
          <a:p>
            <a:pPr marL="0" indent="0">
              <a:buNone/>
            </a:pPr>
            <a:endParaRPr lang="en-US" sz="1000" dirty="0"/>
          </a:p>
          <a:p>
            <a:pPr marL="0" indent="0">
              <a:buNone/>
            </a:pPr>
            <a:r>
              <a:rPr lang="en-US" dirty="0"/>
              <a:t>The Finnish orientation towards continuous improvement is also reflected in the unique Committee for the Future, which has existed under the auspices of the Finnish Parliament since 1993.</a:t>
            </a:r>
          </a:p>
        </p:txBody>
      </p:sp>
    </p:spTree>
    <p:extLst>
      <p:ext uri="{BB962C8B-B14F-4D97-AF65-F5344CB8AC3E}">
        <p14:creationId xmlns:p14="http://schemas.microsoft.com/office/powerpoint/2010/main" val="3939387201"/>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Basic </a:t>
            </a:r>
            <a:r>
              <a:rPr lang="fi-FI" dirty="0" err="1"/>
              <a:t>Income</a:t>
            </a:r>
            <a:r>
              <a:rPr lang="fi-FI" dirty="0"/>
              <a:t> Experiment 2017–2018</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563638"/>
            <a:ext cx="7632102" cy="2664296"/>
          </a:xfrm>
        </p:spPr>
      </p:pic>
    </p:spTree>
    <p:extLst>
      <p:ext uri="{BB962C8B-B14F-4D97-AF65-F5344CB8AC3E}">
        <p14:creationId xmlns:p14="http://schemas.microsoft.com/office/powerpoint/2010/main" val="2305641390"/>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2880866" cy="863427"/>
          </a:xfrm>
        </p:spPr>
        <p:txBody>
          <a:bodyPr/>
          <a:lstStyle/>
          <a:p>
            <a:r>
              <a:rPr lang="fi-FI" dirty="0" smtClean="0"/>
              <a:t>The </a:t>
            </a:r>
            <a:r>
              <a:rPr lang="fi-FI" dirty="0" err="1" smtClean="0"/>
              <a:t>aim</a:t>
            </a:r>
            <a:r>
              <a:rPr lang="fi-FI" dirty="0" smtClean="0"/>
              <a:t> of </a:t>
            </a:r>
            <a:r>
              <a:rPr lang="fi-FI" dirty="0" err="1" smtClean="0"/>
              <a:t>the</a:t>
            </a:r>
            <a:r>
              <a:rPr lang="fi-FI" dirty="0" smtClean="0"/>
              <a:t> </a:t>
            </a:r>
            <a:r>
              <a:rPr lang="fi-FI" dirty="0" err="1" smtClean="0"/>
              <a:t>basic</a:t>
            </a:r>
            <a:r>
              <a:rPr lang="fi-FI" dirty="0" smtClean="0"/>
              <a:t> </a:t>
            </a:r>
            <a:r>
              <a:rPr lang="fi-FI" dirty="0" err="1" smtClean="0"/>
              <a:t>income</a:t>
            </a:r>
            <a:r>
              <a:rPr lang="fi-FI" dirty="0" smtClean="0"/>
              <a:t> </a:t>
            </a:r>
            <a:r>
              <a:rPr lang="fi-FI" dirty="0" err="1" smtClean="0"/>
              <a:t>experiment</a:t>
            </a:r>
            <a:r>
              <a:rPr lang="fi-FI" dirty="0" smtClean="0"/>
              <a:t> </a:t>
            </a:r>
            <a:r>
              <a:rPr lang="fi-FI" dirty="0" err="1" smtClean="0"/>
              <a:t>was</a:t>
            </a:r>
            <a:r>
              <a:rPr lang="fi-FI" dirty="0" smtClean="0"/>
              <a:t> to…</a:t>
            </a:r>
            <a:endParaRPr lang="fi-FI" dirty="0"/>
          </a:p>
        </p:txBody>
      </p:sp>
      <p:sp>
        <p:nvSpPr>
          <p:cNvPr id="3" name="Content Placeholder 2"/>
          <p:cNvSpPr>
            <a:spLocks noGrp="1"/>
          </p:cNvSpPr>
          <p:nvPr>
            <p:ph idx="1"/>
          </p:nvPr>
        </p:nvSpPr>
        <p:spPr>
          <a:xfrm>
            <a:off x="1763688" y="1923678"/>
            <a:ext cx="2880320" cy="2087613"/>
          </a:xfrm>
        </p:spPr>
        <p:txBody>
          <a:bodyPr/>
          <a:lstStyle/>
          <a:p>
            <a:r>
              <a:rPr lang="en-US" dirty="0">
                <a:solidFill>
                  <a:srgbClr val="002EA2"/>
                </a:solidFill>
              </a:rPr>
              <a:t>f</a:t>
            </a:r>
            <a:r>
              <a:rPr lang="en-US" dirty="0" smtClean="0">
                <a:solidFill>
                  <a:srgbClr val="002EA2"/>
                </a:solidFill>
              </a:rPr>
              <a:t>ind out if the social security model </a:t>
            </a:r>
            <a:r>
              <a:rPr lang="fi-FI" dirty="0" err="1" smtClean="0">
                <a:solidFill>
                  <a:srgbClr val="002EA2"/>
                </a:solidFill>
              </a:rPr>
              <a:t>could</a:t>
            </a:r>
            <a:r>
              <a:rPr lang="fi-FI" dirty="0" smtClean="0">
                <a:solidFill>
                  <a:srgbClr val="002EA2"/>
                </a:solidFill>
              </a:rPr>
              <a:t> </a:t>
            </a:r>
            <a:r>
              <a:rPr lang="fi-FI" dirty="0" err="1" smtClean="0">
                <a:solidFill>
                  <a:srgbClr val="002EA2"/>
                </a:solidFill>
              </a:rPr>
              <a:t>be</a:t>
            </a:r>
            <a:r>
              <a:rPr lang="fi-FI" dirty="0" smtClean="0">
                <a:solidFill>
                  <a:srgbClr val="002EA2"/>
                </a:solidFill>
              </a:rPr>
              <a:t> </a:t>
            </a:r>
            <a:r>
              <a:rPr lang="fi-FI" dirty="0" err="1" smtClean="0">
                <a:solidFill>
                  <a:srgbClr val="002EA2"/>
                </a:solidFill>
              </a:rPr>
              <a:t>simplified</a:t>
            </a:r>
            <a:r>
              <a:rPr lang="fi-FI" dirty="0">
                <a:solidFill>
                  <a:srgbClr val="002EA2"/>
                </a:solidFill>
              </a:rPr>
              <a:t> </a:t>
            </a:r>
            <a:r>
              <a:rPr lang="fi-FI" dirty="0" smtClean="0">
                <a:solidFill>
                  <a:srgbClr val="002EA2"/>
                </a:solidFill>
              </a:rPr>
              <a:t>and</a:t>
            </a:r>
          </a:p>
          <a:p>
            <a:r>
              <a:rPr lang="fi-FI" dirty="0" err="1" smtClean="0">
                <a:solidFill>
                  <a:srgbClr val="002EA2"/>
                </a:solidFill>
              </a:rPr>
              <a:t>provide</a:t>
            </a:r>
            <a:r>
              <a:rPr lang="fi-FI" dirty="0" smtClean="0">
                <a:solidFill>
                  <a:srgbClr val="002EA2"/>
                </a:solidFill>
              </a:rPr>
              <a:t> a </a:t>
            </a:r>
            <a:r>
              <a:rPr lang="fi-FI" dirty="0" err="1" smtClean="0">
                <a:solidFill>
                  <a:srgbClr val="002EA2"/>
                </a:solidFill>
              </a:rPr>
              <a:t>stronger</a:t>
            </a:r>
            <a:r>
              <a:rPr lang="fi-FI" dirty="0" smtClean="0">
                <a:solidFill>
                  <a:srgbClr val="002EA2"/>
                </a:solidFill>
              </a:rPr>
              <a:t> </a:t>
            </a:r>
            <a:r>
              <a:rPr lang="fi-FI" dirty="0" err="1" smtClean="0">
                <a:solidFill>
                  <a:srgbClr val="002EA2"/>
                </a:solidFill>
              </a:rPr>
              <a:t>incentive</a:t>
            </a:r>
            <a:r>
              <a:rPr lang="fi-FI" dirty="0" smtClean="0">
                <a:solidFill>
                  <a:srgbClr val="002EA2"/>
                </a:solidFill>
              </a:rPr>
              <a:t> for </a:t>
            </a:r>
            <a:r>
              <a:rPr lang="fi-FI" dirty="0" err="1" smtClean="0">
                <a:solidFill>
                  <a:srgbClr val="002EA2"/>
                </a:solidFill>
              </a:rPr>
              <a:t>finding</a:t>
            </a:r>
            <a:r>
              <a:rPr lang="fi-FI" dirty="0" smtClean="0">
                <a:solidFill>
                  <a:srgbClr val="002EA2"/>
                </a:solidFill>
              </a:rPr>
              <a:t> </a:t>
            </a:r>
            <a:r>
              <a:rPr lang="fi-FI" dirty="0" err="1" smtClean="0">
                <a:solidFill>
                  <a:srgbClr val="002EA2"/>
                </a:solidFill>
              </a:rPr>
              <a:t>employment</a:t>
            </a:r>
            <a:r>
              <a:rPr lang="fi-FI" dirty="0" smtClean="0">
                <a:solidFill>
                  <a:srgbClr val="002EA2"/>
                </a:solidFill>
              </a:rPr>
              <a:t>.*</a:t>
            </a:r>
          </a:p>
          <a:p>
            <a:pPr marL="0" lvl="0" indent="0">
              <a:buNone/>
            </a:pPr>
            <a:r>
              <a:rPr lang="fi-FI" dirty="0" smtClean="0">
                <a:solidFill>
                  <a:srgbClr val="002EA2"/>
                </a:solidFill>
              </a:rPr>
              <a:t> </a:t>
            </a:r>
          </a:p>
          <a:p>
            <a:pPr marL="0" indent="0">
              <a:buNone/>
            </a:pPr>
            <a:endParaRPr lang="fi-FI" sz="2400" b="1" dirty="0">
              <a:latin typeface="+mj-lt"/>
            </a:endParaRPr>
          </a:p>
        </p:txBody>
      </p:sp>
      <p:pic>
        <p:nvPicPr>
          <p:cNvPr id="8" name="Picture Placeholder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79" r="79"/>
          <a:stretch>
            <a:fillRect/>
          </a:stretch>
        </p:blipFill>
        <p:spPr/>
      </p:pic>
      <p:sp>
        <p:nvSpPr>
          <p:cNvPr id="7" name="Content Placeholder 2"/>
          <p:cNvSpPr txBox="1">
            <a:spLocks/>
          </p:cNvSpPr>
          <p:nvPr/>
        </p:nvSpPr>
        <p:spPr>
          <a:xfrm>
            <a:off x="2627784" y="4299942"/>
            <a:ext cx="2714921" cy="864096"/>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buNone/>
            </a:pPr>
            <a:r>
              <a:rPr lang="fi-FI" sz="1000" dirty="0" smtClean="0">
                <a:solidFill>
                  <a:srgbClr val="002EA2"/>
                </a:solidFill>
              </a:rPr>
              <a:t>*At </a:t>
            </a:r>
            <a:r>
              <a:rPr lang="fi-FI" sz="1000" dirty="0" err="1">
                <a:solidFill>
                  <a:srgbClr val="002EA2"/>
                </a:solidFill>
              </a:rPr>
              <a:t>present</a:t>
            </a:r>
            <a:r>
              <a:rPr lang="fi-FI" sz="1000" dirty="0">
                <a:solidFill>
                  <a:srgbClr val="002EA2"/>
                </a:solidFill>
              </a:rPr>
              <a:t>, </a:t>
            </a:r>
            <a:r>
              <a:rPr lang="fi-FI" sz="1000" dirty="0" err="1">
                <a:solidFill>
                  <a:srgbClr val="002EA2"/>
                </a:solidFill>
              </a:rPr>
              <a:t>finding</a:t>
            </a:r>
            <a:r>
              <a:rPr lang="fi-FI" sz="1000" dirty="0">
                <a:solidFill>
                  <a:srgbClr val="002EA2"/>
                </a:solidFill>
              </a:rPr>
              <a:t> a </a:t>
            </a:r>
            <a:r>
              <a:rPr lang="fi-FI" sz="1000" dirty="0" err="1">
                <a:solidFill>
                  <a:srgbClr val="002EA2"/>
                </a:solidFill>
              </a:rPr>
              <a:t>job</a:t>
            </a:r>
            <a:r>
              <a:rPr lang="fi-FI" sz="1000" dirty="0">
                <a:solidFill>
                  <a:srgbClr val="002EA2"/>
                </a:solidFill>
              </a:rPr>
              <a:t> </a:t>
            </a:r>
            <a:r>
              <a:rPr lang="fi-FI" sz="1000" dirty="0" err="1">
                <a:solidFill>
                  <a:srgbClr val="002EA2"/>
                </a:solidFill>
              </a:rPr>
              <a:t>doesn’t</a:t>
            </a:r>
            <a:r>
              <a:rPr lang="fi-FI" sz="1000" dirty="0">
                <a:solidFill>
                  <a:srgbClr val="002EA2"/>
                </a:solidFill>
              </a:rPr>
              <a:t> </a:t>
            </a:r>
            <a:r>
              <a:rPr lang="fi-FI" sz="1000" dirty="0" err="1">
                <a:solidFill>
                  <a:srgbClr val="002EA2"/>
                </a:solidFill>
              </a:rPr>
              <a:t>necessarily</a:t>
            </a:r>
            <a:r>
              <a:rPr lang="fi-FI" sz="1000" dirty="0">
                <a:solidFill>
                  <a:srgbClr val="002EA2"/>
                </a:solidFill>
              </a:rPr>
              <a:t> </a:t>
            </a:r>
            <a:r>
              <a:rPr lang="fi-FI" sz="1000" dirty="0" err="1">
                <a:solidFill>
                  <a:srgbClr val="002EA2"/>
                </a:solidFill>
              </a:rPr>
              <a:t>increase</a:t>
            </a:r>
            <a:r>
              <a:rPr lang="fi-FI" sz="1000" dirty="0">
                <a:solidFill>
                  <a:srgbClr val="002EA2"/>
                </a:solidFill>
              </a:rPr>
              <a:t> the </a:t>
            </a:r>
            <a:r>
              <a:rPr lang="fi-FI" sz="1000" dirty="0" err="1">
                <a:solidFill>
                  <a:srgbClr val="002EA2"/>
                </a:solidFill>
              </a:rPr>
              <a:t>income</a:t>
            </a:r>
            <a:r>
              <a:rPr lang="fi-FI" sz="1000" dirty="0">
                <a:solidFill>
                  <a:srgbClr val="002EA2"/>
                </a:solidFill>
              </a:rPr>
              <a:t> of an </a:t>
            </a:r>
            <a:r>
              <a:rPr lang="fi-FI" sz="1000" dirty="0" err="1" smtClean="0">
                <a:solidFill>
                  <a:srgbClr val="002EA2"/>
                </a:solidFill>
              </a:rPr>
              <a:t>unemployed</a:t>
            </a:r>
            <a:r>
              <a:rPr lang="fi-FI" sz="1000" dirty="0" smtClean="0">
                <a:solidFill>
                  <a:srgbClr val="002EA2"/>
                </a:solidFill>
              </a:rPr>
              <a:t> person, </a:t>
            </a:r>
            <a:r>
              <a:rPr lang="fi-FI" sz="1000" dirty="0" err="1" smtClean="0">
                <a:solidFill>
                  <a:srgbClr val="002EA2"/>
                </a:solidFill>
              </a:rPr>
              <a:t>because</a:t>
            </a:r>
            <a:r>
              <a:rPr lang="fi-FI" sz="1000" dirty="0">
                <a:solidFill>
                  <a:srgbClr val="002EA2"/>
                </a:solidFill>
              </a:rPr>
              <a:t> </a:t>
            </a:r>
            <a:r>
              <a:rPr lang="fi-FI" sz="1000" dirty="0" err="1" smtClean="0">
                <a:solidFill>
                  <a:srgbClr val="002EA2"/>
                </a:solidFill>
              </a:rPr>
              <a:t>earnings</a:t>
            </a:r>
            <a:r>
              <a:rPr lang="fi-FI" sz="1000" dirty="0" smtClean="0">
                <a:solidFill>
                  <a:srgbClr val="002EA2"/>
                </a:solidFill>
              </a:rPr>
              <a:t> </a:t>
            </a:r>
            <a:r>
              <a:rPr lang="fi-FI" sz="1000" dirty="0" err="1" smtClean="0">
                <a:solidFill>
                  <a:srgbClr val="002EA2"/>
                </a:solidFill>
              </a:rPr>
              <a:t>lower</a:t>
            </a:r>
            <a:r>
              <a:rPr lang="fi-FI" sz="1000" dirty="0" smtClean="0">
                <a:solidFill>
                  <a:srgbClr val="002EA2"/>
                </a:solidFill>
              </a:rPr>
              <a:t> social </a:t>
            </a:r>
            <a:r>
              <a:rPr lang="fi-FI" sz="1000" dirty="0" err="1" smtClean="0">
                <a:solidFill>
                  <a:srgbClr val="002EA2"/>
                </a:solidFill>
              </a:rPr>
              <a:t>benefits</a:t>
            </a:r>
            <a:r>
              <a:rPr lang="fi-FI" sz="1000" dirty="0" smtClean="0">
                <a:solidFill>
                  <a:srgbClr val="002EA2"/>
                </a:solidFill>
              </a:rPr>
              <a:t>. </a:t>
            </a:r>
            <a:endParaRPr lang="fi-FI" sz="1000" dirty="0">
              <a:solidFill>
                <a:srgbClr val="002EA2"/>
              </a:solidFill>
            </a:endParaRPr>
          </a:p>
        </p:txBody>
      </p:sp>
    </p:spTree>
    <p:extLst>
      <p:ext uri="{BB962C8B-B14F-4D97-AF65-F5344CB8AC3E}">
        <p14:creationId xmlns:p14="http://schemas.microsoft.com/office/powerpoint/2010/main" val="365269190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Finland_sample-3">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Finland_sample-3" id="{6FAB1604-9D14-244B-882D-43918BB39F72}" vid="{192F1151-D6F4-5B41-8D6D-8226306E68D8}"/>
    </a:ext>
  </a:extLst>
</a:theme>
</file>

<file path=ppt/theme/theme2.xml><?xml version="1.0" encoding="utf-8"?>
<a:theme xmlns:a="http://schemas.openxmlformats.org/drawingml/2006/main" name="1_Suomi Finland Blanco">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Finland_sample-3" id="{6FAB1604-9D14-244B-882D-43918BB39F72}" vid="{93BE7513-DF57-F74C-996A-32E01F2B7527}"/>
    </a:ext>
  </a:extLst>
</a:theme>
</file>

<file path=ppt/theme/theme3.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Finland_sample-3</Template>
  <TotalTime>8393</TotalTime>
  <Words>928</Words>
  <Application>Microsoft Office PowerPoint</Application>
  <PresentationFormat>On-screen Show (16:9)</PresentationFormat>
  <Paragraphs>81</Paragraphs>
  <Slides>23</Slides>
  <Notes>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23</vt:i4>
      </vt:variant>
    </vt:vector>
  </HeadingPairs>
  <TitlesOfParts>
    <vt:vector size="27" baseType="lpstr">
      <vt:lpstr>Finlandica</vt:lpstr>
      <vt:lpstr>Arial</vt:lpstr>
      <vt:lpstr>Finland_sample-3</vt:lpstr>
      <vt:lpstr>1_Suomi Finland Blanco</vt:lpstr>
      <vt:lpstr>PowerPoint Presentation</vt:lpstr>
      <vt:lpstr>PowerPoint Presentation</vt:lpstr>
      <vt:lpstr>PowerPoint Presentation</vt:lpstr>
      <vt:lpstr>     However, the basis of the current social security system was laid down in a different time. Experimentation with new ideas can lead to solutions that better fit present-day challenges.</vt:lpstr>
      <vt:lpstr>A basic income experiment was launched in Finland in 2017.</vt:lpstr>
      <vt:lpstr>The experimental Finnish attitude</vt:lpstr>
      <vt:lpstr>Continuous improvement</vt:lpstr>
      <vt:lpstr>Basic Income Experiment 2017–2018</vt:lpstr>
      <vt:lpstr>The aim of the basic income experiment was to…</vt:lpstr>
      <vt:lpstr>Finland’s basic income 2017–2018…</vt:lpstr>
      <vt:lpstr>The set-up of the experiment</vt:lpstr>
      <vt:lpstr>PowerPoint Presentation</vt:lpstr>
      <vt:lpstr>Data gathered during the trial:</vt:lpstr>
      <vt:lpstr>Exceptional experiment</vt:lpstr>
      <vt:lpstr>Analysing the effects</vt:lpstr>
      <vt:lpstr>Results of the experiment: employment</vt:lpstr>
      <vt:lpstr>Results of the experiment: wellbeing</vt:lpstr>
      <vt:lpstr>PowerPoint Presentation</vt:lpstr>
      <vt:lpstr>Diverse effects and starting points</vt:lpstr>
      <vt:lpstr>     The basic income experiment attracted great interest internationally. Enquiries from foreign media, government officials, organisations and researchers arrived on an almost daily basis. </vt:lpstr>
      <vt:lpstr>PowerPoint Presentation</vt:lpstr>
      <vt:lpstr>PowerPoint Presentation</vt:lpstr>
      <vt:lpstr>Thank you</vt:lpstr>
    </vt:vector>
  </TitlesOfParts>
  <Manager>Hasan &amp; Partners</Manager>
  <Company>FORMIN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Pappi Meira</dc:creator>
  <cp:lastModifiedBy>Pappi Meira</cp:lastModifiedBy>
  <cp:revision>140</cp:revision>
  <dcterms:created xsi:type="dcterms:W3CDTF">2018-03-13T11:13:27Z</dcterms:created>
  <dcterms:modified xsi:type="dcterms:W3CDTF">2020-05-06T15:05:04Z</dcterms:modified>
</cp:coreProperties>
</file>