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1" r:id="rId4"/>
  </p:sldMasterIdLst>
  <p:notesMasterIdLst>
    <p:notesMasterId r:id="rId30"/>
  </p:notesMasterIdLst>
  <p:handoutMasterIdLst>
    <p:handoutMasterId r:id="rId31"/>
  </p:handoutMasterIdLst>
  <p:sldIdLst>
    <p:sldId id="446" r:id="rId5"/>
    <p:sldId id="417" r:id="rId6"/>
    <p:sldId id="427" r:id="rId7"/>
    <p:sldId id="426" r:id="rId8"/>
    <p:sldId id="451" r:id="rId9"/>
    <p:sldId id="452" r:id="rId10"/>
    <p:sldId id="421" r:id="rId11"/>
    <p:sldId id="442" r:id="rId12"/>
    <p:sldId id="453" r:id="rId13"/>
    <p:sldId id="436" r:id="rId14"/>
    <p:sldId id="447" r:id="rId15"/>
    <p:sldId id="424" r:id="rId16"/>
    <p:sldId id="454" r:id="rId17"/>
    <p:sldId id="428" r:id="rId18"/>
    <p:sldId id="455" r:id="rId19"/>
    <p:sldId id="443" r:id="rId20"/>
    <p:sldId id="444" r:id="rId21"/>
    <p:sldId id="411" r:id="rId22"/>
    <p:sldId id="372" r:id="rId23"/>
    <p:sldId id="439" r:id="rId24"/>
    <p:sldId id="413" r:id="rId25"/>
    <p:sldId id="432" r:id="rId26"/>
    <p:sldId id="433" r:id="rId27"/>
    <p:sldId id="434" r:id="rId28"/>
    <p:sldId id="456" r:id="rId29"/>
  </p:sldIdLst>
  <p:sldSz cx="24384000" cy="13716000"/>
  <p:notesSz cx="6669088" cy="9872663"/>
  <p:embeddedFontLst>
    <p:embeddedFont>
      <p:font typeface="Calibri" panose="020F0502020204030204" pitchFamily="34" charset="0"/>
      <p:regular r:id="rId32"/>
      <p:bold r:id="rId33"/>
      <p:italic r:id="rId34"/>
      <p:boldItalic r:id="rId35"/>
    </p:embeddedFont>
    <p:embeddedFont>
      <p:font typeface="Finlandica Bold" panose="00000800000000000000" pitchFamily="2" charset="0"/>
      <p:bold r:id="rId36"/>
    </p:embeddedFont>
    <p:embeddedFont>
      <p:font typeface="Helvetica" panose="020B0604020202020204" pitchFamily="34" charset="0"/>
      <p:regular r:id="rId37"/>
      <p:bold r:id="rId38"/>
      <p:italic r:id="rId39"/>
      <p:boldItalic r:id="rId40"/>
    </p:embeddedFont>
    <p:embeddedFont>
      <p:font typeface="Finlandica" panose="00000500000000000000" pitchFamily="2" charset="0"/>
      <p:regular r:id="rId41"/>
      <p:bold r:id="rId4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itinen Kaija" initials="L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74BE"/>
    <a:srgbClr val="002EA2"/>
    <a:srgbClr val="64DC3C"/>
    <a:srgbClr val="FF3231"/>
    <a:srgbClr val="FF9B00"/>
    <a:srgbClr val="00199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90" autoAdjust="0"/>
    <p:restoredTop sz="91719" autoAdjust="0"/>
  </p:normalViewPr>
  <p:slideViewPr>
    <p:cSldViewPr snapToGrid="0">
      <p:cViewPr varScale="1">
        <p:scale>
          <a:sx n="50" d="100"/>
          <a:sy n="50" d="100"/>
        </p:scale>
        <p:origin x="1380" y="78"/>
      </p:cViewPr>
      <p:guideLst>
        <p:guide orient="horz" pos="4320"/>
        <p:guide pos="7680"/>
      </p:guideLst>
    </p:cSldViewPr>
  </p:slideViewPr>
  <p:notesTextViewPr>
    <p:cViewPr>
      <p:scale>
        <a:sx n="1" d="1"/>
        <a:sy n="1" d="1"/>
      </p:scale>
      <p:origin x="0" y="0"/>
    </p:cViewPr>
  </p:notesTextViewPr>
  <p:sorterViewPr>
    <p:cViewPr>
      <p:scale>
        <a:sx n="66" d="100"/>
        <a:sy n="66" d="100"/>
      </p:scale>
      <p:origin x="0" y="-8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US" dirty="0">
              <a:latin typeface="Finlandica" panose="00000500000000000000" pitchFamily="50" charset="0"/>
            </a:endParaRPr>
          </a:p>
        </p:txBody>
      </p:sp>
      <p:sp>
        <p:nvSpPr>
          <p:cNvPr id="3" name="Date Placeholder 2"/>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A6158A12-1774-42B8-8C43-D5B51B3DE8A4}" type="datetimeFigureOut">
              <a:rPr lang="en-US" smtClean="0">
                <a:latin typeface="Finlandica" panose="00000500000000000000" pitchFamily="50" charset="0"/>
              </a:rPr>
              <a:t>4/11/2018</a:t>
            </a:fld>
            <a:endParaRPr lang="en-US" dirty="0">
              <a:latin typeface="Finlandica" panose="00000500000000000000" pitchFamily="50" charset="0"/>
            </a:endParaRPr>
          </a:p>
        </p:txBody>
      </p:sp>
      <p:sp>
        <p:nvSpPr>
          <p:cNvPr id="4" name="Footer Placeholder 3"/>
          <p:cNvSpPr>
            <a:spLocks noGrp="1"/>
          </p:cNvSpPr>
          <p:nvPr>
            <p:ph type="ftr" sz="quarter" idx="2"/>
          </p:nvPr>
        </p:nvSpPr>
        <p:spPr>
          <a:xfrm>
            <a:off x="0" y="9377363"/>
            <a:ext cx="2889250" cy="495300"/>
          </a:xfrm>
          <a:prstGeom prst="rect">
            <a:avLst/>
          </a:prstGeom>
        </p:spPr>
        <p:txBody>
          <a:bodyPr vert="horz" lIns="91440" tIns="45720" rIns="91440" bIns="45720" rtlCol="0" anchor="b"/>
          <a:lstStyle>
            <a:lvl1pPr algn="l">
              <a:defRPr sz="1200"/>
            </a:lvl1pPr>
          </a:lstStyle>
          <a:p>
            <a:endParaRPr lang="en-US" dirty="0">
              <a:latin typeface="Finlandica" panose="00000500000000000000" pitchFamily="50" charset="0"/>
            </a:endParaRPr>
          </a:p>
        </p:txBody>
      </p:sp>
      <p:sp>
        <p:nvSpPr>
          <p:cNvPr id="5" name="Slide Number Placeholder 4"/>
          <p:cNvSpPr>
            <a:spLocks noGrp="1"/>
          </p:cNvSpPr>
          <p:nvPr>
            <p:ph type="sldNum" sz="quarter" idx="3"/>
          </p:nvPr>
        </p:nvSpPr>
        <p:spPr>
          <a:xfrm>
            <a:off x="3778250" y="9377363"/>
            <a:ext cx="2889250" cy="495300"/>
          </a:xfrm>
          <a:prstGeom prst="rect">
            <a:avLst/>
          </a:prstGeom>
        </p:spPr>
        <p:txBody>
          <a:bodyPr vert="horz" lIns="91440" tIns="45720" rIns="91440" bIns="45720" rtlCol="0" anchor="b"/>
          <a:lstStyle>
            <a:lvl1pPr algn="r">
              <a:defRPr sz="1200"/>
            </a:lvl1pPr>
          </a:lstStyle>
          <a:p>
            <a:fld id="{54B2A7DC-1464-42D7-992E-DA313B4220B9}" type="slidenum">
              <a:rPr lang="en-US" smtClean="0">
                <a:latin typeface="Finlandica" panose="00000500000000000000" pitchFamily="50" charset="0"/>
              </a:rPr>
              <a:t>‹#›</a:t>
            </a:fld>
            <a:endParaRPr lang="en-US" dirty="0">
              <a:latin typeface="Finlandica" panose="00000500000000000000" pitchFamily="50" charset="0"/>
            </a:endParaRPr>
          </a:p>
        </p:txBody>
      </p:sp>
    </p:spTree>
    <p:extLst>
      <p:ext uri="{BB962C8B-B14F-4D97-AF65-F5344CB8AC3E}">
        <p14:creationId xmlns:p14="http://schemas.microsoft.com/office/powerpoint/2010/main" val="3739153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42863" y="739775"/>
            <a:ext cx="6583362" cy="3703638"/>
          </a:xfrm>
          <a:prstGeom prst="rect">
            <a:avLst/>
          </a:prstGeom>
        </p:spPr>
        <p:txBody>
          <a:bodyPr/>
          <a:lstStyle/>
          <a:p>
            <a:endParaRPr dirty="0"/>
          </a:p>
        </p:txBody>
      </p:sp>
      <p:sp>
        <p:nvSpPr>
          <p:cNvPr id="457" name="Shape 457"/>
          <p:cNvSpPr>
            <a:spLocks noGrp="1"/>
          </p:cNvSpPr>
          <p:nvPr>
            <p:ph type="body" sz="quarter" idx="1"/>
          </p:nvPr>
        </p:nvSpPr>
        <p:spPr>
          <a:xfrm>
            <a:off x="889212" y="4689515"/>
            <a:ext cx="4890665" cy="4442698"/>
          </a:xfrm>
          <a:prstGeom prst="rect">
            <a:avLst/>
          </a:prstGeom>
        </p:spPr>
        <p:txBody>
          <a:bodyPr/>
          <a:lstStyle/>
          <a:p>
            <a:endParaRPr dirty="0"/>
          </a:p>
        </p:txBody>
      </p:sp>
    </p:spTree>
    <p:extLst>
      <p:ext uri="{BB962C8B-B14F-4D97-AF65-F5344CB8AC3E}">
        <p14:creationId xmlns:p14="http://schemas.microsoft.com/office/powerpoint/2010/main" val="4266874157"/>
      </p:ext>
    </p:extLst>
  </p:cSld>
  <p:clrMap bg1="lt1" tx1="dk1" bg2="lt2" tx2="dk2" accent1="accent1" accent2="accent2" accent3="accent3" accent4="accent4" accent5="accent5" accent6="accent6" hlink="hlink" folHlink="folHlink"/>
  <p:notesStyle>
    <a:lvl1pPr defTabSz="1828800" latinLnBrk="0">
      <a:defRPr sz="2400">
        <a:latin typeface="Finlandica" panose="00000500000000000000" pitchFamily="50" charset="0"/>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kern="1200" dirty="0">
                <a:solidFill>
                  <a:schemeClr val="tx1"/>
                </a:solidFill>
                <a:effectLst/>
                <a:sym typeface="Calibri"/>
              </a:rPr>
              <a:t>As the </a:t>
            </a:r>
            <a:r>
              <a:rPr lang="en-GB" sz="2400" b="1" u="sng" kern="1200" dirty="0">
                <a:solidFill>
                  <a:schemeClr val="tx1"/>
                </a:solidFill>
                <a:effectLst/>
                <a:sym typeface="Calibri"/>
              </a:rPr>
              <a:t>fastest route between Northern Europe and Asia</a:t>
            </a:r>
            <a:r>
              <a:rPr lang="en-GB" sz="2400" kern="1200" dirty="0">
                <a:solidFill>
                  <a:schemeClr val="tx1"/>
                </a:solidFill>
                <a:effectLst/>
                <a:sym typeface="Calibri"/>
              </a:rPr>
              <a:t>, Helsinki Airport is an increasingly popular gateway also to the</a:t>
            </a:r>
            <a:r>
              <a:rPr lang="en-GB" sz="2400" kern="1200" baseline="0" dirty="0">
                <a:solidFill>
                  <a:schemeClr val="tx1"/>
                </a:solidFill>
                <a:effectLst/>
                <a:sym typeface="Calibri"/>
              </a:rPr>
              <a:t> </a:t>
            </a:r>
            <a:r>
              <a:rPr lang="en-GB" sz="2400" kern="1200" dirty="0">
                <a:solidFill>
                  <a:schemeClr val="tx1"/>
                </a:solidFill>
                <a:effectLst/>
                <a:sym typeface="Calibri"/>
              </a:rPr>
              <a:t>Far East.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transfer times on </a:t>
            </a:r>
            <a:r>
              <a:rPr lang="en-US" dirty="0" err="1"/>
              <a:t>Finnair</a:t>
            </a:r>
            <a:r>
              <a:rPr lang="en-US" dirty="0"/>
              <a:t> flights between Europe and Asia are designed to suit business travellers.</a:t>
            </a:r>
          </a:p>
          <a:p>
            <a:endParaRPr lang="en-US" dirty="0"/>
          </a:p>
        </p:txBody>
      </p:sp>
    </p:spTree>
    <p:extLst>
      <p:ext uri="{BB962C8B-B14F-4D97-AF65-F5344CB8AC3E}">
        <p14:creationId xmlns:p14="http://schemas.microsoft.com/office/powerpoint/2010/main" val="42996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Flow feelings by </a:t>
            </a:r>
            <a:r>
              <a:rPr lang="en-US" dirty="0" err="1">
                <a:effectLst/>
              </a:rPr>
              <a:t>Jussi</a:t>
            </a:r>
            <a:r>
              <a:rPr lang="en-US" dirty="0">
                <a:effectLst/>
              </a:rPr>
              <a:t> </a:t>
            </a:r>
            <a:r>
              <a:rPr lang="en-US" dirty="0" err="1">
                <a:effectLst/>
              </a:rPr>
              <a:t>Hellstén</a:t>
            </a:r>
            <a:r>
              <a:rPr lang="en-US" dirty="0">
                <a:effectLst/>
              </a:rPr>
              <a:t>  </a:t>
            </a:r>
            <a:r>
              <a:rPr lang="en-US" sz="2400" b="0" i="0" kern="1200" dirty="0">
                <a:solidFill>
                  <a:schemeClr val="tx1"/>
                </a:solidFill>
                <a:effectLst/>
                <a:latin typeface="Finlandica" panose="00000500000000000000" pitchFamily="50" charset="0"/>
                <a:ea typeface="+mj-ea"/>
                <a:cs typeface="+mj-cs"/>
                <a:sym typeface="Calibri"/>
              </a:rPr>
              <a:t>20140808_2240__MG_6986-Edit_4362.jpg</a:t>
            </a:r>
            <a:r>
              <a:rPr lang="en-US" sz="2400" b="0" i="0" kern="1200" baseline="0" dirty="0">
                <a:solidFill>
                  <a:schemeClr val="tx1"/>
                </a:solidFill>
                <a:effectLst/>
                <a:latin typeface="Finlandica" panose="00000500000000000000" pitchFamily="50" charset="0"/>
                <a:ea typeface="+mj-ea"/>
                <a:cs typeface="+mj-cs"/>
                <a:sym typeface="Calibri"/>
              </a:rPr>
              <a:t>   </a:t>
            </a:r>
            <a:r>
              <a:rPr lang="en-US" sz="2400" b="0" i="0" kern="1200" dirty="0" err="1">
                <a:solidFill>
                  <a:schemeClr val="tx1"/>
                </a:solidFill>
                <a:effectLst/>
                <a:latin typeface="Finlandica" panose="00000500000000000000" pitchFamily="50" charset="0"/>
                <a:ea typeface="+mj-ea"/>
                <a:cs typeface="+mj-cs"/>
                <a:sym typeface="Calibri"/>
              </a:rPr>
              <a:t>Jussi</a:t>
            </a:r>
            <a:r>
              <a:rPr lang="en-US" sz="2400" b="0" i="0" kern="1200" dirty="0">
                <a:solidFill>
                  <a:schemeClr val="tx1"/>
                </a:solidFill>
                <a:effectLst/>
                <a:latin typeface="Finlandica" panose="00000500000000000000" pitchFamily="50" charset="0"/>
                <a:ea typeface="+mj-ea"/>
                <a:cs typeface="+mj-cs"/>
                <a:sym typeface="Calibri"/>
              </a:rPr>
              <a:t> </a:t>
            </a:r>
            <a:r>
              <a:rPr lang="en-US" sz="2400" b="0" i="0" kern="1200" dirty="0" err="1">
                <a:solidFill>
                  <a:schemeClr val="tx1"/>
                </a:solidFill>
                <a:effectLst/>
                <a:latin typeface="Finlandica" panose="00000500000000000000" pitchFamily="50" charset="0"/>
                <a:ea typeface="+mj-ea"/>
                <a:cs typeface="+mj-cs"/>
                <a:sym typeface="Calibri"/>
              </a:rPr>
              <a:t>Hellstén</a:t>
            </a:r>
            <a:r>
              <a:rPr lang="en-US" sz="2400" b="0" i="0" kern="1200" dirty="0">
                <a:solidFill>
                  <a:schemeClr val="tx1"/>
                </a:solidFill>
                <a:effectLst/>
                <a:latin typeface="Finlandica" panose="00000500000000000000" pitchFamily="50" charset="0"/>
                <a:ea typeface="+mj-ea"/>
                <a:cs typeface="+mj-cs"/>
                <a:sym typeface="Calibri"/>
              </a:rPr>
              <a:t> / Visit Helsinki</a:t>
            </a:r>
          </a:p>
          <a:p>
            <a:endParaRPr lang="fi-FI" sz="2400" b="0" i="0" kern="1200" dirty="0">
              <a:solidFill>
                <a:schemeClr val="tx1"/>
              </a:solidFill>
              <a:effectLst/>
              <a:latin typeface="Finlandica" panose="00000500000000000000" pitchFamily="50" charset="0"/>
              <a:ea typeface="+mj-ea"/>
              <a:cs typeface="+mj-cs"/>
              <a:sym typeface="Calibri"/>
            </a:endParaRPr>
          </a:p>
          <a:p>
            <a:pPr lvl="0">
              <a:buFont typeface="Arial" panose="020B0604020202020204" pitchFamily="34" charset="0"/>
              <a:buChar char="•"/>
            </a:pPr>
            <a:r>
              <a:rPr lang="fi-FI" sz="2400" b="0" dirty="0">
                <a:solidFill>
                  <a:schemeClr val="bg1"/>
                </a:solidFill>
              </a:rPr>
              <a:t>In the summer time, there are many music</a:t>
            </a:r>
            <a:r>
              <a:rPr lang="fi-FI" sz="2400" b="0" baseline="0" dirty="0">
                <a:solidFill>
                  <a:schemeClr val="bg1"/>
                </a:solidFill>
              </a:rPr>
              <a:t> and culture festivals every week, see list here: https://en.wikipedia.org/wiki/List_of_festivals_in_Finland</a:t>
            </a:r>
            <a:endParaRPr lang="fi-FI" sz="2400" b="0" dirty="0">
              <a:solidFill>
                <a:schemeClr val="bg1"/>
              </a:solidFill>
            </a:endParaRPr>
          </a:p>
          <a:p>
            <a:pPr lvl="0">
              <a:buFont typeface="Arial" panose="020B0604020202020204" pitchFamily="34" charset="0"/>
              <a:buChar char="•"/>
            </a:pPr>
            <a:endParaRPr lang="en-US" sz="2400" b="0" dirty="0">
              <a:solidFill>
                <a:schemeClr val="bg1"/>
              </a:solidFill>
            </a:endParaRPr>
          </a:p>
          <a:p>
            <a:pPr lvl="0">
              <a:buFont typeface="Arial" panose="020B0604020202020204" pitchFamily="34" charset="0"/>
              <a:buChar char="•"/>
            </a:pPr>
            <a:r>
              <a:rPr lang="en-US" sz="2400" b="0" dirty="0">
                <a:solidFill>
                  <a:schemeClr val="bg1"/>
                </a:solidFill>
              </a:rPr>
              <a:t>Some are international, e.g. Flow Festival has been awarded the Music &amp; Media Finland Best Festival award four times in 2009, 2010, 2011 and 2013.</a:t>
            </a:r>
          </a:p>
          <a:p>
            <a:pPr lvl="0">
              <a:buFont typeface="Arial" panose="020B0604020202020204" pitchFamily="34" charset="0"/>
              <a:buChar char="•"/>
            </a:pPr>
            <a:endParaRPr lang="en-US" sz="2400" b="0" dirty="0">
              <a:solidFill>
                <a:schemeClr val="bg1"/>
              </a:solidFill>
            </a:endParaRPr>
          </a:p>
          <a:p>
            <a:pPr lvl="0">
              <a:buFont typeface="Arial" panose="020B0604020202020204" pitchFamily="34" charset="0"/>
              <a:buChar char="•"/>
            </a:pPr>
            <a:r>
              <a:rPr lang="en-US" sz="2400" b="0" dirty="0">
                <a:solidFill>
                  <a:schemeClr val="bg1"/>
                </a:solidFill>
              </a:rPr>
              <a:t>In 2013, Flow Festival was also nominated as "Best Medium-Sized Festival" at the European Festivals Awards (75,000 tickets sold in 2017)</a:t>
            </a:r>
          </a:p>
          <a:p>
            <a:pPr marL="171450" indent="-171450">
              <a:buFont typeface="Arial" panose="020B0604020202020204" pitchFamily="34" charset="0"/>
              <a:buChar char="•"/>
            </a:pPr>
            <a:endParaRPr lang="en-US" sz="2400" b="0" dirty="0"/>
          </a:p>
          <a:p>
            <a:pPr marL="171450" indent="-171450">
              <a:buFont typeface="Arial" panose="020B0604020202020204" pitchFamily="34" charset="0"/>
              <a:buChar char="•"/>
            </a:pPr>
            <a:r>
              <a:rPr lang="en-US" sz="2400" b="0" dirty="0"/>
              <a:t>https://www.flowfestival.com/en/75-000-visitors-enjoyed-flow-festival-this-weekend/</a:t>
            </a:r>
          </a:p>
          <a:p>
            <a:pPr marL="171450" indent="-171450">
              <a:buFont typeface="Arial" panose="020B0604020202020204" pitchFamily="34" charset="0"/>
              <a:buChar char="•"/>
            </a:pPr>
            <a:endParaRPr lang="en-US" sz="2400" dirty="0"/>
          </a:p>
          <a:p>
            <a:endParaRPr lang="en-US" sz="2400" dirty="0"/>
          </a:p>
          <a:p>
            <a:endParaRPr lang="en-US" sz="2400" b="0" i="0" kern="1200" dirty="0">
              <a:solidFill>
                <a:schemeClr val="tx1"/>
              </a:solidFill>
              <a:effectLst/>
              <a:latin typeface="Finlandica" panose="00000500000000000000" pitchFamily="50" charset="0"/>
              <a:ea typeface="+mj-ea"/>
              <a:cs typeface="+mj-cs"/>
              <a:sym typeface="Calibri"/>
            </a:endParaRPr>
          </a:p>
        </p:txBody>
      </p:sp>
    </p:spTree>
    <p:extLst>
      <p:ext uri="{BB962C8B-B14F-4D97-AF65-F5344CB8AC3E}">
        <p14:creationId xmlns:p14="http://schemas.microsoft.com/office/powerpoint/2010/main" val="390548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kern="1200" dirty="0">
                <a:solidFill>
                  <a:schemeClr val="tx1"/>
                </a:solidFill>
                <a:effectLst/>
                <a:sym typeface="Calibri"/>
              </a:rPr>
              <a:t>Electricity.</a:t>
            </a:r>
            <a:r>
              <a:rPr lang="en-GB" sz="2400" kern="1200" dirty="0">
                <a:solidFill>
                  <a:schemeClr val="tx1"/>
                </a:solidFill>
                <a:effectLst/>
                <a:sym typeface="Calibri"/>
              </a:rPr>
              <a:t> Energy prices and energy tax rate in Finland are remarkably low. Therefore, e.g. several data centres have chosen Finland for their investments. In addition, data </a:t>
            </a:r>
            <a:r>
              <a:rPr lang="en-GB" sz="2400" kern="1200" dirty="0" err="1">
                <a:solidFill>
                  <a:schemeClr val="tx1"/>
                </a:solidFill>
                <a:effectLst/>
                <a:sym typeface="Calibri"/>
              </a:rPr>
              <a:t>centers</a:t>
            </a:r>
            <a:r>
              <a:rPr lang="en-GB" sz="2400" kern="1200" dirty="0">
                <a:solidFill>
                  <a:schemeClr val="tx1"/>
                </a:solidFill>
                <a:effectLst/>
                <a:sym typeface="Calibri"/>
              </a:rPr>
              <a:t> benefit of the possibility to sell excess heat to energy network makes it 40-50 % cheaper to run a data </a:t>
            </a:r>
            <a:r>
              <a:rPr lang="en-GB" sz="2400" kern="1200" dirty="0" err="1">
                <a:solidFill>
                  <a:schemeClr val="tx1"/>
                </a:solidFill>
                <a:effectLst/>
                <a:sym typeface="Calibri"/>
              </a:rPr>
              <a:t>center</a:t>
            </a:r>
            <a:r>
              <a:rPr lang="en-GB" sz="2400" kern="1200" dirty="0">
                <a:solidFill>
                  <a:schemeClr val="tx1"/>
                </a:solidFill>
                <a:effectLst/>
                <a:sym typeface="Calibri"/>
              </a:rPr>
              <a:t> in the North than in Central Europe. Businesses profit also from Finland´s political, seismological and economic stability.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kern="1200" dirty="0">
                <a:solidFill>
                  <a:schemeClr val="tx1"/>
                </a:solidFill>
                <a:effectLst/>
                <a:sym typeface="Calibri"/>
              </a:rPr>
              <a:t>In terms of electricity supply, Finland outshines even the closest competitors. In 2015, the transmission reliability of the national grid was as high as 99,9998 %, and the average duration of forced interruptions was only 2,1 minutes.</a:t>
            </a:r>
            <a:endParaRPr lang="en-US" sz="2400" kern="1200" dirty="0">
              <a:solidFill>
                <a:schemeClr val="tx1"/>
              </a:solidFill>
              <a:effectLst/>
              <a:sym typeface="Calibri"/>
            </a:endParaRPr>
          </a:p>
        </p:txBody>
      </p:sp>
    </p:spTree>
    <p:extLst>
      <p:ext uri="{BB962C8B-B14F-4D97-AF65-F5344CB8AC3E}">
        <p14:creationId xmlns:p14="http://schemas.microsoft.com/office/powerpoint/2010/main" val="290835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828800" eaLnBrk="1" fontAlgn="auto" latinLnBrk="0" hangingPunct="1">
              <a:lnSpc>
                <a:spcPct val="100000"/>
              </a:lnSpc>
              <a:spcBef>
                <a:spcPts val="0"/>
              </a:spcBef>
              <a:spcAft>
                <a:spcPts val="0"/>
              </a:spcAft>
              <a:buClrTx/>
              <a:buSzTx/>
              <a:buFontTx/>
              <a:buNone/>
              <a:tabLst/>
              <a:defRPr/>
            </a:pPr>
            <a:r>
              <a:rPr lang="en-US" dirty="0"/>
              <a:t>5th best in the world in English Proficiency Index for Companies</a:t>
            </a:r>
          </a:p>
          <a:p>
            <a:pPr marL="0" marR="0" indent="0" defTabSz="1828800" eaLnBrk="1" fontAlgn="auto" latinLnBrk="0" hangingPunct="1">
              <a:lnSpc>
                <a:spcPct val="100000"/>
              </a:lnSpc>
              <a:spcBef>
                <a:spcPts val="0"/>
              </a:spcBef>
              <a:spcAft>
                <a:spcPts val="0"/>
              </a:spcAft>
              <a:buClrTx/>
              <a:buSzTx/>
              <a:buFontTx/>
              <a:buNone/>
              <a:tabLst/>
              <a:defRPr/>
            </a:pPr>
            <a:r>
              <a:rPr lang="en-US" dirty="0" err="1"/>
              <a:t>Source:Education</a:t>
            </a:r>
            <a:r>
              <a:rPr lang="en-US" dirty="0"/>
              <a:t> First (EF) 2016</a:t>
            </a:r>
          </a:p>
        </p:txBody>
      </p:sp>
    </p:spTree>
    <p:extLst>
      <p:ext uri="{BB962C8B-B14F-4D97-AF65-F5344CB8AC3E}">
        <p14:creationId xmlns:p14="http://schemas.microsoft.com/office/powerpoint/2010/main" val="333421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fi-FI" dirty="0" err="1"/>
              <a:t>Finnish</a:t>
            </a:r>
            <a:r>
              <a:rPr lang="fi-FI" dirty="0"/>
              <a:t> business </a:t>
            </a:r>
            <a:r>
              <a:rPr lang="fi-FI" dirty="0" err="1"/>
              <a:t>environment</a:t>
            </a:r>
            <a:r>
              <a:rPr lang="fi-FI" dirty="0"/>
              <a:t> – </a:t>
            </a:r>
            <a:r>
              <a:rPr lang="fi-FI" dirty="0" err="1"/>
              <a:t>efficient</a:t>
            </a:r>
            <a:r>
              <a:rPr lang="fi-FI" dirty="0"/>
              <a:t>, </a:t>
            </a:r>
            <a:r>
              <a:rPr lang="fi-FI" dirty="0" err="1"/>
              <a:t>stable</a:t>
            </a:r>
            <a:r>
              <a:rPr lang="fi-FI" dirty="0"/>
              <a:t>, </a:t>
            </a:r>
            <a:r>
              <a:rPr lang="fi-FI" dirty="0" err="1"/>
              <a:t>predictable</a:t>
            </a:r>
            <a:endParaRPr lang="fi-FI" dirty="0"/>
          </a:p>
          <a:p>
            <a:pPr marL="0" indent="0">
              <a:buFont typeface="+mj-lt"/>
              <a:buNone/>
            </a:pPr>
            <a:r>
              <a:rPr lang="fi-FI" dirty="0" err="1"/>
              <a:t>Supports</a:t>
            </a:r>
            <a:r>
              <a:rPr lang="fi-FI" dirty="0"/>
              <a:t> the </a:t>
            </a:r>
            <a:r>
              <a:rPr lang="fi-FI" dirty="0" err="1"/>
              <a:t>companies</a:t>
            </a:r>
            <a:r>
              <a:rPr lang="fi-FI" dirty="0"/>
              <a:t> to </a:t>
            </a:r>
            <a:r>
              <a:rPr lang="fi-FI" dirty="0" err="1"/>
              <a:t>have</a:t>
            </a:r>
            <a:r>
              <a:rPr lang="fi-FI" dirty="0"/>
              <a:t> </a:t>
            </a:r>
            <a:r>
              <a:rPr lang="fi-FI" dirty="0" err="1"/>
              <a:t>Fast</a:t>
            </a:r>
            <a:r>
              <a:rPr lang="fi-FI" baseline="0" dirty="0"/>
              <a:t> and </a:t>
            </a:r>
            <a:r>
              <a:rPr lang="fi-FI" baseline="0" dirty="0" err="1"/>
              <a:t>smooth</a:t>
            </a:r>
            <a:r>
              <a:rPr lang="fi-FI" baseline="0" dirty="0"/>
              <a:t> </a:t>
            </a:r>
            <a:r>
              <a:rPr lang="fi-FI" baseline="0" dirty="0" err="1"/>
              <a:t>set-up</a:t>
            </a:r>
            <a:r>
              <a:rPr lang="fi-FI" baseline="0" dirty="0"/>
              <a:t> of business </a:t>
            </a:r>
            <a:r>
              <a:rPr lang="fi-FI" baseline="0" dirty="0" err="1"/>
              <a:t>operations</a:t>
            </a:r>
            <a:endParaRPr lang="fi-FI" baseline="0" dirty="0"/>
          </a:p>
          <a:p>
            <a:pPr marL="0" indent="0">
              <a:buFont typeface="+mj-lt"/>
              <a:buNone/>
            </a:pPr>
            <a:r>
              <a:rPr lang="fi-FI" baseline="0" dirty="0" err="1"/>
              <a:t>Competitive</a:t>
            </a:r>
            <a:r>
              <a:rPr lang="fi-FI" baseline="0" dirty="0"/>
              <a:t> </a:t>
            </a:r>
            <a:r>
              <a:rPr lang="fi-FI" baseline="0" dirty="0" err="1"/>
              <a:t>environment</a:t>
            </a:r>
            <a:r>
              <a:rPr lang="fi-FI" baseline="0" dirty="0"/>
              <a:t> for the </a:t>
            </a:r>
            <a:r>
              <a:rPr lang="fi-FI" baseline="0" dirty="0" err="1"/>
              <a:t>companies</a:t>
            </a:r>
            <a:r>
              <a:rPr lang="fi-FI" baseline="0" dirty="0"/>
              <a:t> in Finland </a:t>
            </a:r>
            <a:r>
              <a:rPr lang="fi-FI" baseline="0" dirty="0" err="1"/>
              <a:t>through</a:t>
            </a:r>
            <a:r>
              <a:rPr lang="fi-FI" baseline="0" dirty="0"/>
              <a:t> </a:t>
            </a:r>
            <a:r>
              <a:rPr lang="fi-FI" baseline="0" dirty="0" err="1"/>
              <a:t>low</a:t>
            </a:r>
            <a:r>
              <a:rPr lang="fi-FI" baseline="0" dirty="0"/>
              <a:t> </a:t>
            </a:r>
            <a:r>
              <a:rPr lang="fi-FI" baseline="0" dirty="0" err="1"/>
              <a:t>operational</a:t>
            </a:r>
            <a:r>
              <a:rPr lang="fi-FI" baseline="0" dirty="0"/>
              <a:t> </a:t>
            </a:r>
            <a:r>
              <a:rPr lang="fi-FI" baseline="0" dirty="0" err="1"/>
              <a:t>costs</a:t>
            </a:r>
            <a:r>
              <a:rPr lang="fi-FI" baseline="0" dirty="0"/>
              <a:t>. </a:t>
            </a:r>
          </a:p>
          <a:p>
            <a:pPr marL="0" indent="0">
              <a:buFont typeface="+mj-lt"/>
              <a:buNone/>
            </a:pPr>
            <a:r>
              <a:rPr lang="fi-FI" baseline="0" dirty="0"/>
              <a:t>And </a:t>
            </a:r>
            <a:r>
              <a:rPr lang="fi-FI" baseline="0" dirty="0" err="1"/>
              <a:t>not</a:t>
            </a:r>
            <a:r>
              <a:rPr lang="fi-FI" baseline="0" dirty="0"/>
              <a:t> the </a:t>
            </a:r>
            <a:r>
              <a:rPr lang="fi-FI" baseline="0" dirty="0" err="1"/>
              <a:t>least</a:t>
            </a:r>
            <a:r>
              <a:rPr lang="fi-FI" baseline="0" dirty="0"/>
              <a:t>, the </a:t>
            </a:r>
            <a:r>
              <a:rPr lang="fi-FI" baseline="0" dirty="0" err="1"/>
              <a:t>high</a:t>
            </a:r>
            <a:r>
              <a:rPr lang="fi-FI" baseline="0" dirty="0"/>
              <a:t> </a:t>
            </a:r>
            <a:r>
              <a:rPr lang="fi-FI" baseline="0" dirty="0" err="1"/>
              <a:t>quality</a:t>
            </a:r>
            <a:r>
              <a:rPr lang="fi-FI" baseline="0" dirty="0"/>
              <a:t> of life for </a:t>
            </a:r>
            <a:r>
              <a:rPr lang="fi-FI" baseline="0" dirty="0" err="1"/>
              <a:t>expats</a:t>
            </a:r>
            <a:r>
              <a:rPr lang="fi-FI" baseline="0" dirty="0"/>
              <a:t>, </a:t>
            </a:r>
            <a:r>
              <a:rPr lang="fi-FI" baseline="0" dirty="0" err="1"/>
              <a:t>noted</a:t>
            </a:r>
            <a:r>
              <a:rPr lang="fi-FI" baseline="0" dirty="0"/>
              <a:t> </a:t>
            </a:r>
            <a:r>
              <a:rPr lang="fi-FI" baseline="0" dirty="0" err="1"/>
              <a:t>by</a:t>
            </a:r>
            <a:r>
              <a:rPr lang="fi-FI" baseline="0" dirty="0"/>
              <a:t> the </a:t>
            </a:r>
            <a:r>
              <a:rPr lang="fi-FI" baseline="0" dirty="0" err="1"/>
              <a:t>expats</a:t>
            </a:r>
            <a:r>
              <a:rPr lang="fi-FI" baseline="0" dirty="0"/>
              <a:t> </a:t>
            </a:r>
            <a:r>
              <a:rPr lang="fi-FI" baseline="0" dirty="0" err="1"/>
              <a:t>themselves</a:t>
            </a:r>
            <a:endParaRPr lang="fi-FI" dirty="0"/>
          </a:p>
          <a:p>
            <a:pPr marL="228600" indent="-228600">
              <a:buFont typeface="+mj-lt"/>
              <a:buAutoNum type="arabicPeriod"/>
            </a:pPr>
            <a:endParaRPr lang="fi-FI" dirty="0"/>
          </a:p>
          <a:p>
            <a:pPr marL="228600" indent="-228600">
              <a:buFont typeface="+mj-lt"/>
              <a:buAutoNum type="arabicPeriod"/>
            </a:pPr>
            <a:r>
              <a:rPr lang="fi-FI" dirty="0"/>
              <a:t>Top</a:t>
            </a:r>
            <a:r>
              <a:rPr lang="fi-FI" baseline="0" dirty="0"/>
              <a:t> </a:t>
            </a:r>
            <a:r>
              <a:rPr lang="fi-FI" baseline="0" dirty="0" err="1"/>
              <a:t>quality</a:t>
            </a:r>
            <a:r>
              <a:rPr lang="fi-FI" baseline="0" dirty="0"/>
              <a:t> business </a:t>
            </a:r>
            <a:r>
              <a:rPr lang="fi-FI" baseline="0" dirty="0" err="1"/>
              <a:t>environment</a:t>
            </a:r>
            <a:endParaRPr lang="fi-FI" baseline="0" dirty="0"/>
          </a:p>
          <a:p>
            <a:pPr marL="228600" lvl="0" indent="-228600">
              <a:buFont typeface="+mj-lt"/>
              <a:buAutoNum type="arabicPeriod"/>
            </a:pPr>
            <a:r>
              <a:rPr lang="fi-FI" baseline="0" dirty="0" err="1"/>
              <a:t>Fast</a:t>
            </a:r>
            <a:r>
              <a:rPr lang="fi-FI" baseline="0" dirty="0"/>
              <a:t> </a:t>
            </a:r>
            <a:r>
              <a:rPr lang="fi-FI" baseline="0" dirty="0" err="1"/>
              <a:t>start</a:t>
            </a:r>
            <a:r>
              <a:rPr lang="fi-FI" baseline="0" dirty="0"/>
              <a:t> for business </a:t>
            </a:r>
            <a:r>
              <a:rPr lang="fi-FI" baseline="0" dirty="0" err="1"/>
              <a:t>operations</a:t>
            </a:r>
            <a:endParaRPr lang="fi-FI" baseline="0" dirty="0"/>
          </a:p>
          <a:p>
            <a:pPr marL="228600" lvl="0" indent="-228600">
              <a:buFont typeface="+mj-lt"/>
              <a:buAutoNum type="arabicPeriod"/>
            </a:pPr>
            <a:r>
              <a:rPr lang="fi-FI" dirty="0" err="1"/>
              <a:t>Low</a:t>
            </a:r>
            <a:r>
              <a:rPr lang="fi-FI" dirty="0"/>
              <a:t> </a:t>
            </a:r>
            <a:r>
              <a:rPr lang="fi-FI" dirty="0" err="1"/>
              <a:t>operational</a:t>
            </a:r>
            <a:r>
              <a:rPr lang="fi-FI" dirty="0"/>
              <a:t> </a:t>
            </a:r>
            <a:r>
              <a:rPr lang="fi-FI" dirty="0" err="1"/>
              <a:t>cost</a:t>
            </a:r>
            <a:r>
              <a:rPr lang="fi-FI" dirty="0"/>
              <a:t> and </a:t>
            </a:r>
            <a:r>
              <a:rPr lang="fi-FI" dirty="0" err="1"/>
              <a:t>fast</a:t>
            </a:r>
            <a:r>
              <a:rPr lang="fi-FI" dirty="0"/>
              <a:t> </a:t>
            </a:r>
            <a:r>
              <a:rPr lang="fi-FI" dirty="0" err="1"/>
              <a:t>connections</a:t>
            </a:r>
            <a:endParaRPr lang="fi-FI"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i-FI" dirty="0" err="1"/>
              <a:t>High</a:t>
            </a:r>
            <a:r>
              <a:rPr lang="fi-FI" baseline="0" dirty="0"/>
              <a:t> </a:t>
            </a:r>
            <a:r>
              <a:rPr lang="fi-FI" baseline="0" dirty="0" err="1"/>
              <a:t>quality</a:t>
            </a:r>
            <a:r>
              <a:rPr lang="fi-FI" baseline="0" dirty="0"/>
              <a:t> of life for Korean </a:t>
            </a:r>
            <a:r>
              <a:rPr lang="fi-FI" baseline="0" dirty="0" err="1"/>
              <a:t>expats</a:t>
            </a:r>
            <a:endParaRPr lang="fi-FI"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i-FI" baseline="0" dirty="0"/>
          </a:p>
          <a:p>
            <a:r>
              <a:rPr lang="en-US" b="1" dirty="0"/>
              <a:t>COMPETENT PROFESSIONALS</a:t>
            </a:r>
          </a:p>
          <a:p>
            <a:r>
              <a:rPr lang="en-US" dirty="0"/>
              <a:t>Highly educated workforce</a:t>
            </a:r>
          </a:p>
          <a:p>
            <a:r>
              <a:rPr lang="en-US" dirty="0"/>
              <a:t>Efficient knowledge transfer between business and universities</a:t>
            </a:r>
          </a:p>
          <a:p>
            <a:pPr marL="6350" indent="-6350" algn="l"/>
            <a:endParaRPr lang="en-GB" sz="3200" b="1" dirty="0">
              <a:solidFill>
                <a:schemeClr val="bg1"/>
              </a:solidFill>
            </a:endParaRPr>
          </a:p>
          <a:p>
            <a:pPr marL="6350" indent="-6350" algn="l"/>
            <a:r>
              <a:rPr lang="en-GB" sz="3200" b="1" dirty="0">
                <a:solidFill>
                  <a:schemeClr val="bg1"/>
                </a:solidFill>
              </a:rPr>
              <a:t>CREATIVE SOLUTIONS</a:t>
            </a:r>
          </a:p>
          <a:p>
            <a:pPr marL="171450" indent="-171450" algn="l">
              <a:buFont typeface="Arial" charset="0"/>
              <a:buChar char="•"/>
            </a:pPr>
            <a:r>
              <a:rPr lang="en-GB" sz="2400" dirty="0">
                <a:solidFill>
                  <a:schemeClr val="bg1"/>
                </a:solidFill>
              </a:rPr>
              <a:t>Unconventional solutions to   conventional problems</a:t>
            </a:r>
          </a:p>
          <a:p>
            <a:pPr marL="171450" indent="-171450" algn="l">
              <a:buFont typeface="Arial" charset="0"/>
              <a:buChar char="•"/>
            </a:pPr>
            <a:r>
              <a:rPr lang="en-GB" sz="2400" dirty="0">
                <a:solidFill>
                  <a:schemeClr val="bg1"/>
                </a:solidFill>
              </a:rPr>
              <a:t>One of the global innovation hotspots</a:t>
            </a:r>
          </a:p>
          <a:p>
            <a:pPr marL="6350" indent="-6350" algn="l"/>
            <a:endParaRPr lang="en-GB" sz="3200" b="1" dirty="0">
              <a:solidFill>
                <a:schemeClr val="bg1"/>
              </a:solidFill>
            </a:endParaRPr>
          </a:p>
          <a:p>
            <a:pPr marL="6350" indent="-6350" algn="l"/>
            <a:r>
              <a:rPr lang="en-GB" sz="3200" b="1" dirty="0">
                <a:solidFill>
                  <a:schemeClr val="bg1"/>
                </a:solidFill>
              </a:rPr>
              <a:t>STABLE SOCIETY</a:t>
            </a:r>
          </a:p>
          <a:p>
            <a:pPr marL="171450" indent="-171450" algn="l">
              <a:buFont typeface="Arial" charset="0"/>
              <a:buChar char="•"/>
            </a:pPr>
            <a:r>
              <a:rPr lang="en-US" sz="2400" dirty="0">
                <a:solidFill>
                  <a:schemeClr val="bg1"/>
                </a:solidFill>
              </a:rPr>
              <a:t>FINLAND HAS BEEN RANKED THE MOST STABLE COUNTRY IN THE WORLD FOR 7 YEARS IN A ROW.</a:t>
            </a:r>
          </a:p>
          <a:p>
            <a:pPr marL="171450" indent="-171450" algn="l">
              <a:buFont typeface="Arial" charset="0"/>
              <a:buChar char="•"/>
            </a:pPr>
            <a:r>
              <a:rPr lang="en-US" sz="2400" dirty="0">
                <a:solidFill>
                  <a:schemeClr val="bg1"/>
                </a:solidFill>
              </a:rPr>
              <a:t>(The Fund For Peace - Fragile States Index)</a:t>
            </a:r>
          </a:p>
          <a:p>
            <a:pPr marL="171450" indent="-171450" algn="l">
              <a:buFont typeface="Arial" charset="0"/>
              <a:buChar char="•"/>
            </a:pPr>
            <a:r>
              <a:rPr lang="en-GB" sz="2400" dirty="0">
                <a:solidFill>
                  <a:schemeClr val="bg1"/>
                </a:solidFill>
              </a:rPr>
              <a:t>Effective social infrastructure and   governance system</a:t>
            </a:r>
          </a:p>
          <a:p>
            <a:pPr marL="171450" indent="-171450" algn="l">
              <a:buFont typeface="Arial" charset="0"/>
              <a:buChar char="•"/>
            </a:pPr>
            <a:r>
              <a:rPr lang="en-GB" sz="2400" dirty="0">
                <a:solidFill>
                  <a:schemeClr val="bg1"/>
                </a:solidFill>
              </a:rPr>
              <a:t>Country where everything works</a:t>
            </a:r>
          </a:p>
          <a:p>
            <a:pPr marL="171450" indent="-171450" algn="l">
              <a:buFont typeface="Arial" charset="0"/>
              <a:buChar char="•"/>
            </a:pPr>
            <a:endParaRPr lang="en-GB" sz="2400" dirty="0">
              <a:solidFill>
                <a:schemeClr val="bg1"/>
              </a:solidFill>
            </a:endParaRPr>
          </a:p>
          <a:p>
            <a:pPr marL="6350" indent="-6350" algn="l"/>
            <a:r>
              <a:rPr lang="en-GB" sz="3200" b="1" dirty="0">
                <a:solidFill>
                  <a:schemeClr val="bg1"/>
                </a:solidFill>
              </a:rPr>
              <a:t>FASTEST EUROPE-ASIA CONNECTIONS</a:t>
            </a:r>
          </a:p>
          <a:p>
            <a:pPr marL="171450" indent="-171450" algn="l">
              <a:buFont typeface="Arial" charset="0"/>
              <a:buChar char="•"/>
            </a:pPr>
            <a:r>
              <a:rPr lang="en-GB" sz="2400" dirty="0">
                <a:solidFill>
                  <a:schemeClr val="bg1"/>
                </a:solidFill>
              </a:rPr>
              <a:t>Fastest air route between Asia and Northern Europe</a:t>
            </a:r>
          </a:p>
          <a:p>
            <a:pPr marL="171450" indent="-171450" algn="l">
              <a:buFont typeface="Arial" charset="0"/>
              <a:buChar char="•"/>
            </a:pPr>
            <a:r>
              <a:rPr lang="en-GB" sz="2400" dirty="0">
                <a:solidFill>
                  <a:schemeClr val="bg1"/>
                </a:solidFill>
              </a:rPr>
              <a:t>Extensive logistics services to support </a:t>
            </a:r>
            <a:br>
              <a:rPr lang="en-GB" sz="2400" dirty="0">
                <a:solidFill>
                  <a:schemeClr val="bg1"/>
                </a:solidFill>
              </a:rPr>
            </a:br>
            <a:r>
              <a:rPr lang="en-GB" sz="2400" dirty="0">
                <a:solidFill>
                  <a:schemeClr val="bg1"/>
                </a:solidFill>
              </a:rPr>
              <a:t>East-West trade</a:t>
            </a:r>
          </a:p>
        </p:txBody>
      </p:sp>
    </p:spTree>
    <p:extLst>
      <p:ext uri="{BB962C8B-B14F-4D97-AF65-F5344CB8AC3E}">
        <p14:creationId xmlns:p14="http://schemas.microsoft.com/office/powerpoint/2010/main" val="201111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25484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err="1"/>
              <a:t>When</a:t>
            </a:r>
            <a:r>
              <a:rPr lang="fi-FI" dirty="0"/>
              <a:t> </a:t>
            </a:r>
            <a:r>
              <a:rPr lang="fi-FI" dirty="0" err="1"/>
              <a:t>compared</a:t>
            </a:r>
            <a:r>
              <a:rPr lang="fi-FI" dirty="0"/>
              <a:t> to </a:t>
            </a:r>
            <a:r>
              <a:rPr lang="fi-FI" dirty="0" err="1"/>
              <a:t>other</a:t>
            </a:r>
            <a:r>
              <a:rPr lang="fi-FI" dirty="0"/>
              <a:t> </a:t>
            </a:r>
            <a:r>
              <a:rPr lang="fi-FI" dirty="0" err="1"/>
              <a:t>countries</a:t>
            </a:r>
            <a:r>
              <a:rPr lang="fi-FI" dirty="0"/>
              <a:t>,</a:t>
            </a:r>
            <a:r>
              <a:rPr lang="fi-FI" baseline="0" dirty="0"/>
              <a:t> Finland </a:t>
            </a:r>
            <a:r>
              <a:rPr lang="fi-FI" baseline="0" dirty="0" err="1"/>
              <a:t>can</a:t>
            </a:r>
            <a:r>
              <a:rPr lang="fi-FI" baseline="0" dirty="0"/>
              <a:t> </a:t>
            </a:r>
            <a:r>
              <a:rPr lang="fi-FI" baseline="0" dirty="0" err="1"/>
              <a:t>be</a:t>
            </a:r>
            <a:r>
              <a:rPr lang="fi-FI" baseline="0" dirty="0"/>
              <a:t> </a:t>
            </a:r>
            <a:r>
              <a:rPr lang="fi-FI" baseline="0" dirty="0" err="1"/>
              <a:t>considered</a:t>
            </a:r>
            <a:r>
              <a:rPr lang="fi-FI" baseline="0" dirty="0"/>
              <a:t> as the </a:t>
            </a:r>
            <a:r>
              <a:rPr lang="fi-FI" baseline="0" dirty="0" err="1"/>
              <a:t>global</a:t>
            </a:r>
            <a:r>
              <a:rPr lang="fi-FI" baseline="0" dirty="0"/>
              <a:t> </a:t>
            </a:r>
            <a:r>
              <a:rPr lang="fi-FI" baseline="0" dirty="0" err="1"/>
              <a:t>leader</a:t>
            </a:r>
            <a:r>
              <a:rPr lang="fi-FI" baseline="0" dirty="0"/>
              <a:t> in R&amp;D and </a:t>
            </a:r>
            <a:r>
              <a:rPr lang="fi-FI" baseline="0" dirty="0" err="1"/>
              <a:t>innovation</a:t>
            </a:r>
            <a:r>
              <a:rPr lang="fi-FI" baseline="0" dirty="0"/>
              <a:t> </a:t>
            </a:r>
            <a:r>
              <a:rPr lang="fi-FI" baseline="0" dirty="0" err="1"/>
              <a:t>talent</a:t>
            </a:r>
            <a:endParaRPr lang="fi-FI" baseline="0" dirty="0"/>
          </a:p>
          <a:p>
            <a:pPr marL="171450" indent="-171450">
              <a:buFont typeface="Arial" panose="020B0604020202020204" pitchFamily="34" charset="0"/>
              <a:buChar char="•"/>
            </a:pPr>
            <a:endParaRPr lang="fi-FI" baseline="0" dirty="0"/>
          </a:p>
          <a:p>
            <a:pPr marL="171450" indent="-171450">
              <a:buFont typeface="Arial" panose="020B0604020202020204" pitchFamily="34" charset="0"/>
              <a:buChar char="•"/>
            </a:pPr>
            <a:r>
              <a:rPr lang="fi-FI" baseline="0" dirty="0" err="1"/>
              <a:t>We</a:t>
            </a:r>
            <a:r>
              <a:rPr lang="fi-FI" baseline="0" dirty="0"/>
              <a:t> </a:t>
            </a:r>
            <a:r>
              <a:rPr lang="fi-FI" baseline="0" dirty="0" err="1"/>
              <a:t>can</a:t>
            </a:r>
            <a:r>
              <a:rPr lang="fi-FI" baseline="0" dirty="0"/>
              <a:t> </a:t>
            </a:r>
            <a:r>
              <a:rPr lang="fi-FI" baseline="0" dirty="0" err="1"/>
              <a:t>offer</a:t>
            </a:r>
            <a:r>
              <a:rPr lang="fi-FI" baseline="0" dirty="0"/>
              <a:t> the </a:t>
            </a:r>
            <a:r>
              <a:rPr lang="fi-FI" baseline="0" dirty="0" err="1"/>
              <a:t>best</a:t>
            </a:r>
            <a:r>
              <a:rPr lang="fi-FI" baseline="0" dirty="0"/>
              <a:t> </a:t>
            </a:r>
            <a:r>
              <a:rPr lang="fi-FI" baseline="0" dirty="0" err="1"/>
              <a:t>access</a:t>
            </a:r>
            <a:r>
              <a:rPr lang="fi-FI" baseline="0" dirty="0"/>
              <a:t> to</a:t>
            </a:r>
          </a:p>
          <a:p>
            <a:pPr marL="628650" lvl="1" indent="-171450">
              <a:buFont typeface="Arial" panose="020B0604020202020204" pitchFamily="34" charset="0"/>
              <a:buChar char="•"/>
            </a:pPr>
            <a:r>
              <a:rPr lang="fi-FI" baseline="0" dirty="0">
                <a:latin typeface="Finlandica" panose="00000500000000000000" pitchFamily="50" charset="0"/>
              </a:rPr>
              <a:t>R&amp;D </a:t>
            </a:r>
            <a:r>
              <a:rPr lang="fi-FI" baseline="0" dirty="0" err="1">
                <a:latin typeface="Finlandica" panose="00000500000000000000" pitchFamily="50" charset="0"/>
              </a:rPr>
              <a:t>professionals</a:t>
            </a:r>
            <a:endParaRPr lang="fi-FI" baseline="0" dirty="0">
              <a:latin typeface="Finlandica" panose="00000500000000000000" pitchFamily="50" charset="0"/>
            </a:endParaRPr>
          </a:p>
          <a:p>
            <a:pPr marL="628650" lvl="1" indent="-171450">
              <a:buFont typeface="Arial" panose="020B0604020202020204" pitchFamily="34" charset="0"/>
              <a:buChar char="•"/>
            </a:pPr>
            <a:r>
              <a:rPr lang="fi-FI" baseline="0" dirty="0">
                <a:latin typeface="Finlandica" panose="00000500000000000000" pitchFamily="50" charset="0"/>
              </a:rPr>
              <a:t>Collaboration </a:t>
            </a:r>
            <a:r>
              <a:rPr lang="fi-FI" baseline="0" dirty="0" err="1">
                <a:latin typeface="Finlandica" panose="00000500000000000000" pitchFamily="50" charset="0"/>
              </a:rPr>
              <a:t>between</a:t>
            </a:r>
            <a:r>
              <a:rPr lang="fi-FI" baseline="0" dirty="0">
                <a:latin typeface="Finlandica" panose="00000500000000000000" pitchFamily="50" charset="0"/>
              </a:rPr>
              <a:t> </a:t>
            </a:r>
            <a:r>
              <a:rPr lang="fi-FI" baseline="0" dirty="0" err="1">
                <a:latin typeface="Finlandica" panose="00000500000000000000" pitchFamily="50" charset="0"/>
              </a:rPr>
              <a:t>universitites</a:t>
            </a:r>
            <a:r>
              <a:rPr lang="fi-FI" baseline="0" dirty="0">
                <a:latin typeface="Finlandica" panose="00000500000000000000" pitchFamily="50" charset="0"/>
              </a:rPr>
              <a:t> and </a:t>
            </a:r>
            <a:r>
              <a:rPr lang="fi-FI" baseline="0" dirty="0" err="1">
                <a:latin typeface="Finlandica" panose="00000500000000000000" pitchFamily="50" charset="0"/>
              </a:rPr>
              <a:t>industry</a:t>
            </a:r>
            <a:endParaRPr lang="fi-FI" baseline="0" dirty="0">
              <a:latin typeface="Finlandica" panose="00000500000000000000" pitchFamily="50" charset="0"/>
            </a:endParaRPr>
          </a:p>
          <a:p>
            <a:pPr marL="628650" lvl="1" indent="-171450">
              <a:buFont typeface="Arial" panose="020B0604020202020204" pitchFamily="34" charset="0"/>
              <a:buChar char="•"/>
            </a:pPr>
            <a:r>
              <a:rPr lang="fi-FI" baseline="0" dirty="0" err="1">
                <a:latin typeface="Finlandica" panose="00000500000000000000" pitchFamily="50" charset="0"/>
              </a:rPr>
              <a:t>latest</a:t>
            </a:r>
            <a:r>
              <a:rPr lang="fi-FI" baseline="0" dirty="0">
                <a:latin typeface="Finlandica" panose="00000500000000000000" pitchFamily="50" charset="0"/>
              </a:rPr>
              <a:t> </a:t>
            </a:r>
            <a:r>
              <a:rPr lang="fi-FI" baseline="0" dirty="0" err="1">
                <a:latin typeface="Finlandica" panose="00000500000000000000" pitchFamily="50" charset="0"/>
              </a:rPr>
              <a:t>technologies</a:t>
            </a:r>
            <a:r>
              <a:rPr lang="fi-FI" baseline="0" dirty="0">
                <a:latin typeface="Finlandica" panose="00000500000000000000" pitchFamily="50" charset="0"/>
              </a:rPr>
              <a:t>.</a:t>
            </a:r>
            <a:endParaRPr lang="en-US" dirty="0">
              <a:latin typeface="Finlandica" panose="00000500000000000000" pitchFamily="50" charset="0"/>
            </a:endParaRP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2400" i="0" kern="1200" dirty="0" err="1">
                <a:solidFill>
                  <a:schemeClr val="tx1"/>
                </a:solidFill>
                <a:sym typeface="Calibri"/>
              </a:rPr>
              <a:t>This</a:t>
            </a:r>
            <a:r>
              <a:rPr lang="fi-FI" sz="2400" i="0" kern="1200" dirty="0">
                <a:solidFill>
                  <a:schemeClr val="tx1"/>
                </a:solidFill>
                <a:sym typeface="Calibri"/>
              </a:rPr>
              <a:t> </a:t>
            </a:r>
            <a:r>
              <a:rPr lang="fi-FI" sz="2400" i="0" kern="1200" dirty="0" err="1">
                <a:solidFill>
                  <a:schemeClr val="tx1"/>
                </a:solidFill>
                <a:sym typeface="Calibri"/>
              </a:rPr>
              <a:t>can</a:t>
            </a:r>
            <a:r>
              <a:rPr lang="fi-FI" sz="2400" i="0" kern="1200" dirty="0">
                <a:solidFill>
                  <a:schemeClr val="tx1"/>
                </a:solidFill>
                <a:sym typeface="Calibri"/>
              </a:rPr>
              <a:t> </a:t>
            </a:r>
            <a:r>
              <a:rPr lang="fi-FI" sz="2400" i="0" kern="1200" dirty="0" err="1">
                <a:solidFill>
                  <a:schemeClr val="tx1"/>
                </a:solidFill>
                <a:sym typeface="Calibri"/>
              </a:rPr>
              <a:t>be</a:t>
            </a:r>
            <a:r>
              <a:rPr lang="fi-FI" sz="2400" i="0" kern="1200" dirty="0">
                <a:solidFill>
                  <a:schemeClr val="tx1"/>
                </a:solidFill>
                <a:sym typeface="Calibri"/>
              </a:rPr>
              <a:t> </a:t>
            </a:r>
            <a:r>
              <a:rPr lang="fi-FI" sz="2400" i="0" kern="1200" dirty="0" err="1">
                <a:solidFill>
                  <a:schemeClr val="tx1"/>
                </a:solidFill>
                <a:sym typeface="Calibri"/>
              </a:rPr>
              <a:t>also</a:t>
            </a:r>
            <a:r>
              <a:rPr lang="fi-FI" sz="2400" i="0" kern="1200" dirty="0">
                <a:solidFill>
                  <a:schemeClr val="tx1"/>
                </a:solidFill>
                <a:sym typeface="Calibri"/>
              </a:rPr>
              <a:t> </a:t>
            </a:r>
            <a:r>
              <a:rPr lang="fi-FI" sz="2400" i="0" kern="1200" dirty="0" err="1">
                <a:solidFill>
                  <a:schemeClr val="tx1"/>
                </a:solidFill>
                <a:sym typeface="Calibri"/>
              </a:rPr>
              <a:t>seen</a:t>
            </a:r>
            <a:r>
              <a:rPr lang="fi-FI" sz="2400" i="0" kern="1200" dirty="0">
                <a:solidFill>
                  <a:schemeClr val="tx1"/>
                </a:solidFill>
                <a:sym typeface="Calibri"/>
              </a:rPr>
              <a:t> in the </a:t>
            </a:r>
            <a:r>
              <a:rPr lang="fi-FI" sz="2400" i="0" kern="1200" dirty="0" err="1">
                <a:solidFill>
                  <a:schemeClr val="tx1"/>
                </a:solidFill>
                <a:sym typeface="Calibri"/>
              </a:rPr>
              <a:t>labor</a:t>
            </a:r>
            <a:r>
              <a:rPr lang="fi-FI" sz="2400" i="0" kern="1200" dirty="0">
                <a:solidFill>
                  <a:schemeClr val="tx1"/>
                </a:solidFill>
                <a:sym typeface="Calibri"/>
              </a:rPr>
              <a:t> </a:t>
            </a:r>
            <a:r>
              <a:rPr lang="fi-FI" sz="2400" i="0" kern="1200" dirty="0" err="1">
                <a:solidFill>
                  <a:schemeClr val="tx1"/>
                </a:solidFill>
                <a:sym typeface="Calibri"/>
              </a:rPr>
              <a:t>market</a:t>
            </a:r>
            <a:endParaRPr lang="fi-FI" sz="2400" i="0" kern="1200" dirty="0">
              <a:solidFill>
                <a:schemeClr val="tx1"/>
              </a:solidFill>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2400" i="0" kern="1200" dirty="0">
              <a:solidFill>
                <a:schemeClr val="tx1"/>
              </a:solidFill>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2400" i="0" kern="1200" dirty="0" err="1">
                <a:solidFill>
                  <a:schemeClr val="tx1"/>
                </a:solidFill>
                <a:sym typeface="Calibri"/>
              </a:rPr>
              <a:t>When</a:t>
            </a:r>
            <a:r>
              <a:rPr lang="fi-FI" sz="2400" i="0" kern="1200" dirty="0">
                <a:solidFill>
                  <a:schemeClr val="tx1"/>
                </a:solidFill>
                <a:sym typeface="Calibri"/>
              </a:rPr>
              <a:t> </a:t>
            </a:r>
            <a:r>
              <a:rPr lang="fi-FI" sz="2400" i="0" kern="1200" dirty="0" err="1">
                <a:solidFill>
                  <a:schemeClr val="tx1"/>
                </a:solidFill>
                <a:sym typeface="Calibri"/>
              </a:rPr>
              <a:t>looking</a:t>
            </a:r>
            <a:r>
              <a:rPr lang="fi-FI" sz="2400" i="0" kern="1200" dirty="0">
                <a:solidFill>
                  <a:schemeClr val="tx1"/>
                </a:solidFill>
                <a:sym typeface="Calibri"/>
              </a:rPr>
              <a:t> at </a:t>
            </a:r>
            <a:r>
              <a:rPr lang="fi-FI" sz="2400" i="0" kern="1200" dirty="0" err="1">
                <a:solidFill>
                  <a:schemeClr val="tx1"/>
                </a:solidFill>
                <a:sym typeface="Calibri"/>
              </a:rPr>
              <a:t>professionals</a:t>
            </a:r>
            <a:r>
              <a:rPr lang="fi-FI" sz="2400" i="0" kern="1200" dirty="0">
                <a:solidFill>
                  <a:schemeClr val="tx1"/>
                </a:solidFill>
                <a:sym typeface="Calibri"/>
              </a:rPr>
              <a:t> </a:t>
            </a:r>
            <a:r>
              <a:rPr lang="fi-FI" sz="2400" i="0" kern="1200" dirty="0" err="1">
                <a:solidFill>
                  <a:schemeClr val="tx1"/>
                </a:solidFill>
                <a:sym typeface="Calibri"/>
              </a:rPr>
              <a:t>working</a:t>
            </a:r>
            <a:r>
              <a:rPr lang="fi-FI" sz="2400" i="0" kern="1200" dirty="0">
                <a:solidFill>
                  <a:schemeClr val="tx1"/>
                </a:solidFill>
                <a:sym typeface="Calibri"/>
              </a:rPr>
              <a:t> in R&amp;D, the </a:t>
            </a:r>
            <a:r>
              <a:rPr lang="fi-FI" sz="2400" i="0" kern="1200" dirty="0" err="1">
                <a:solidFill>
                  <a:schemeClr val="tx1"/>
                </a:solidFill>
                <a:sym typeface="Calibri"/>
              </a:rPr>
              <a:t>number</a:t>
            </a:r>
            <a:r>
              <a:rPr lang="fi-FI" sz="2400" i="0" kern="1200" dirty="0">
                <a:solidFill>
                  <a:schemeClr val="tx1"/>
                </a:solidFill>
                <a:sym typeface="Calibri"/>
              </a:rPr>
              <a:t> per 1 </a:t>
            </a:r>
            <a:r>
              <a:rPr lang="fi-FI" sz="2400" i="0" kern="1200" dirty="0" err="1">
                <a:solidFill>
                  <a:schemeClr val="tx1"/>
                </a:solidFill>
                <a:sym typeface="Calibri"/>
              </a:rPr>
              <a:t>million</a:t>
            </a:r>
            <a:r>
              <a:rPr lang="fi-FI" sz="2400" i="0" kern="1200" dirty="0">
                <a:solidFill>
                  <a:schemeClr val="tx1"/>
                </a:solidFill>
                <a:sym typeface="Calibri"/>
              </a:rPr>
              <a:t> </a:t>
            </a:r>
            <a:r>
              <a:rPr lang="fi-FI" sz="2400" i="0" kern="1200" dirty="0" err="1">
                <a:solidFill>
                  <a:schemeClr val="tx1"/>
                </a:solidFill>
                <a:sym typeface="Calibri"/>
              </a:rPr>
              <a:t>population</a:t>
            </a:r>
            <a:r>
              <a:rPr lang="fi-FI" sz="2400" i="0" kern="1200" dirty="0">
                <a:solidFill>
                  <a:schemeClr val="tx1"/>
                </a:solidFill>
                <a:sym typeface="Calibri"/>
              </a:rPr>
              <a:t> is 7,482 in Finland </a:t>
            </a:r>
            <a:r>
              <a:rPr lang="fi-FI" sz="2400" i="0" kern="1200" dirty="0" err="1">
                <a:solidFill>
                  <a:schemeClr val="tx1"/>
                </a:solidFill>
                <a:sym typeface="Calibri"/>
              </a:rPr>
              <a:t>compared</a:t>
            </a:r>
            <a:r>
              <a:rPr lang="fi-FI" sz="2400" i="0" kern="1200" dirty="0">
                <a:solidFill>
                  <a:schemeClr val="tx1"/>
                </a:solidFill>
                <a:sym typeface="Calibri"/>
              </a:rPr>
              <a:t> to 3,979 in the U.S. (Lähde: </a:t>
            </a:r>
            <a:r>
              <a:rPr lang="fi-FI" sz="2400" i="0" u="sng" kern="1200" dirty="0">
                <a:solidFill>
                  <a:schemeClr val="tx1"/>
                </a:solidFill>
                <a:sym typeface="Calibri"/>
              </a:rPr>
              <a:t>http://www.bloomberg.com/graphics/2015-innovative-countries/)</a:t>
            </a:r>
            <a:endParaRPr lang="en-US" dirty="0"/>
          </a:p>
          <a:p>
            <a:endParaRPr lang="en-US" dirty="0"/>
          </a:p>
        </p:txBody>
      </p:sp>
    </p:spTree>
    <p:extLst>
      <p:ext uri="{BB962C8B-B14F-4D97-AF65-F5344CB8AC3E}">
        <p14:creationId xmlns:p14="http://schemas.microsoft.com/office/powerpoint/2010/main" val="47536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Incentives and support for land &amp; infra investments to companies operating in Finland is coordinated by the </a:t>
            </a:r>
            <a:r>
              <a:rPr lang="en-US" b="1" dirty="0" err="1"/>
              <a:t>Centres</a:t>
            </a:r>
            <a:r>
              <a:rPr lang="en-US" b="1" dirty="0"/>
              <a:t> of the Economic Development</a:t>
            </a:r>
            <a:r>
              <a:rPr lang="en-US" dirty="0"/>
              <a:t>, Transport and the Environment (ELY </a:t>
            </a:r>
            <a:r>
              <a:rPr lang="en-US" dirty="0" err="1"/>
              <a:t>Centres</a:t>
            </a:r>
            <a:r>
              <a:rPr lang="en-US" dirty="0"/>
              <a:t>), whose 15 regional offices provide advisory, training and expert services and funding for investment and development projects. Foreign owned companies in Finland can beneﬁt from several different types of aid, mainly for Development areas 1 and 2 (please see Fig 2).   </a:t>
            </a:r>
          </a:p>
          <a:p>
            <a:pPr marL="171450" indent="-171450">
              <a:buFont typeface="Arial" panose="020B0604020202020204" pitchFamily="34" charset="0"/>
              <a:buChar char="•"/>
            </a:pPr>
            <a:r>
              <a:rPr lang="en-US" dirty="0"/>
              <a:t>Capital investments from </a:t>
            </a:r>
            <a:r>
              <a:rPr lang="en-US" b="1" dirty="0"/>
              <a:t>TESI</a:t>
            </a:r>
            <a:r>
              <a:rPr lang="en-US" dirty="0"/>
              <a:t>. TESI (Finnish Industry Investment) is a 100% state owned equity investor. TESI’s mission is to invest in and develop Finland’s economic growth. It is an </a:t>
            </a:r>
            <a:r>
              <a:rPr lang="en-US" b="1" dirty="0"/>
              <a:t>active minority owner who invest on </a:t>
            </a:r>
            <a:r>
              <a:rPr lang="en-US" dirty="0"/>
              <a:t>the same terms as the private investors. </a:t>
            </a:r>
            <a:r>
              <a:rPr lang="en-US" dirty="0" err="1"/>
              <a:t>Tesi’s</a:t>
            </a:r>
            <a:r>
              <a:rPr lang="en-US" dirty="0"/>
              <a:t> share of the total investment is up to 50 %. Private investors’ share needs to be at least 50 %. Investment criteria are equal to private venture capital and private equity investors’ criteria. </a:t>
            </a:r>
            <a:r>
              <a:rPr lang="en-US" b="1" dirty="0" err="1"/>
              <a:t>Tesi</a:t>
            </a:r>
            <a:r>
              <a:rPr lang="en-US" b="1" dirty="0"/>
              <a:t> is an investor in major industrial companies </a:t>
            </a:r>
            <a:r>
              <a:rPr lang="en-US" dirty="0"/>
              <a:t>in various segments.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sym typeface="Calibri"/>
              </a:rPr>
              <a:t>Training &amp; Employment services</a:t>
            </a:r>
            <a:r>
              <a:rPr lang="en-GB" sz="1200" kern="1200" dirty="0">
                <a:solidFill>
                  <a:schemeClr val="tx1"/>
                </a:solidFill>
                <a:effectLst/>
                <a:sym typeface="Calibri"/>
              </a:rPr>
              <a:t> are offered by public service providers, such as ELY Centre’s. They offer a smooth, fast and free of charge services to cover employment and business services, such as recruitment, updating of staff skills, and training of new employees. The regional offices know the local labour force and the job market in the area. It is also free of charge to advertise open positions in ELY´s employment website, which is widely used by people living in Finland. </a:t>
            </a:r>
            <a:r>
              <a:rPr lang="en-US" sz="1200" kern="1200" dirty="0">
                <a:solidFill>
                  <a:schemeClr val="tx1"/>
                </a:solidFill>
                <a:effectLst/>
                <a:sym typeface="Calibri"/>
              </a:rPr>
              <a:t>ELY offers re-training of labor force to match with the requirements of the local companies and educates in the demand for specific skills in the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sym typeface="Calibri"/>
              </a:rPr>
              <a:t>Direct support and funding for R&amp;D and innovation is coordinated b</a:t>
            </a:r>
            <a:r>
              <a:rPr lang="en-GB" sz="1200" b="1" kern="1200" baseline="0" dirty="0">
                <a:solidFill>
                  <a:schemeClr val="tx1"/>
                </a:solidFill>
                <a:effectLst/>
                <a:sym typeface="Calibri"/>
              </a:rPr>
              <a:t>y Business Finland</a:t>
            </a:r>
            <a:r>
              <a:rPr lang="en-GB" sz="1200" kern="1200" dirty="0">
                <a:solidFill>
                  <a:schemeClr val="tx1"/>
                </a:solidFill>
                <a:effectLst/>
                <a:sym typeface="Calibri"/>
              </a:rPr>
              <a:t>, Innovation funding for Technology and </a:t>
            </a:r>
            <a:r>
              <a:rPr lang="en-GB" sz="1200" kern="1200" dirty="0" err="1">
                <a:solidFill>
                  <a:schemeClr val="tx1"/>
                </a:solidFill>
                <a:effectLst/>
                <a:sym typeface="Calibri"/>
              </a:rPr>
              <a:t>Innovation.BF</a:t>
            </a:r>
            <a:r>
              <a:rPr lang="en-GB" sz="1200" kern="1200" baseline="0" dirty="0">
                <a:solidFill>
                  <a:schemeClr val="tx1"/>
                </a:solidFill>
                <a:effectLst/>
                <a:sym typeface="Calibri"/>
              </a:rPr>
              <a:t> </a:t>
            </a:r>
            <a:r>
              <a:rPr lang="en-GB" sz="1200" kern="1200" dirty="0">
                <a:solidFill>
                  <a:schemeClr val="tx1"/>
                </a:solidFill>
                <a:effectLst/>
                <a:sym typeface="Calibri"/>
              </a:rPr>
              <a:t>funding is available for companies registered in Finland, irrespective of the beneficiary ownership. BF offers substantial incentives to support companies’ R&amp;D activities, for example:</a:t>
            </a:r>
            <a:endParaRPr lang="en-US" sz="1200" kern="1200" dirty="0">
              <a:solidFill>
                <a:schemeClr val="tx1"/>
              </a:solidFill>
              <a:effectLst/>
              <a:sym typeface="Calibri"/>
            </a:endParaRPr>
          </a:p>
          <a:p>
            <a:pPr marL="628650" lvl="1" indent="-171450">
              <a:buFont typeface="Arial" panose="020B0604020202020204" pitchFamily="34" charset="0"/>
              <a:buChar char="•"/>
            </a:pPr>
            <a:r>
              <a:rPr lang="en-GB" sz="1200" b="1" kern="1200" dirty="0">
                <a:solidFill>
                  <a:schemeClr val="tx1"/>
                </a:solidFill>
                <a:effectLst/>
                <a:latin typeface="Finlandica" panose="00000500000000000000" pitchFamily="50" charset="0"/>
                <a:sym typeface="Calibri"/>
              </a:rPr>
              <a:t>Grants for research and creation of new </a:t>
            </a:r>
            <a:r>
              <a:rPr lang="en-GB" sz="1200" b="1" kern="1200" dirty="0" err="1">
                <a:solidFill>
                  <a:schemeClr val="tx1"/>
                </a:solidFill>
                <a:effectLst/>
                <a:latin typeface="Finlandica" panose="00000500000000000000" pitchFamily="50" charset="0"/>
                <a:sym typeface="Calibri"/>
              </a:rPr>
              <a:t>knowledge.</a:t>
            </a:r>
            <a:r>
              <a:rPr lang="en-GB" sz="1200" b="0" kern="1200" dirty="0" err="1">
                <a:solidFill>
                  <a:schemeClr val="tx1"/>
                </a:solidFill>
                <a:effectLst/>
                <a:latin typeface="Finlandica" panose="00000500000000000000" pitchFamily="50" charset="0"/>
                <a:sym typeface="Calibri"/>
              </a:rPr>
              <a:t>BF</a:t>
            </a:r>
            <a:r>
              <a:rPr lang="en-GB" sz="1200" kern="1200" dirty="0">
                <a:solidFill>
                  <a:schemeClr val="tx1"/>
                </a:solidFill>
                <a:effectLst/>
                <a:latin typeface="Finlandica" panose="00000500000000000000" pitchFamily="50" charset="0"/>
                <a:sym typeface="Calibri"/>
              </a:rPr>
              <a:t> grants are intended for research and development projects that </a:t>
            </a:r>
            <a:r>
              <a:rPr lang="en-GB" sz="1200" b="1" kern="1200" dirty="0">
                <a:solidFill>
                  <a:schemeClr val="tx1"/>
                </a:solidFill>
                <a:effectLst/>
                <a:latin typeface="Finlandica" panose="00000500000000000000" pitchFamily="50" charset="0"/>
                <a:sym typeface="Calibri"/>
              </a:rPr>
              <a:t>generate new knowledge and competencies</a:t>
            </a:r>
            <a:r>
              <a:rPr lang="en-GB" sz="1200" kern="1200" dirty="0">
                <a:solidFill>
                  <a:schemeClr val="tx1"/>
                </a:solidFill>
                <a:effectLst/>
                <a:latin typeface="Finlandica" panose="00000500000000000000" pitchFamily="50" charset="0"/>
                <a:sym typeface="Calibri"/>
              </a:rPr>
              <a:t>, but not a finished product or service at this stage.</a:t>
            </a:r>
            <a:r>
              <a:rPr lang="en-GB" sz="1200" kern="1200" baseline="0" dirty="0">
                <a:solidFill>
                  <a:schemeClr val="tx1"/>
                </a:solidFill>
                <a:effectLst/>
                <a:latin typeface="Finlandica" panose="00000500000000000000" pitchFamily="50" charset="0"/>
                <a:sym typeface="Calibri"/>
              </a:rPr>
              <a:t> BF</a:t>
            </a:r>
            <a:r>
              <a:rPr lang="en-GB" sz="1200" kern="1200" dirty="0">
                <a:solidFill>
                  <a:schemeClr val="tx1"/>
                </a:solidFill>
                <a:effectLst/>
                <a:latin typeface="Finlandica" panose="00000500000000000000" pitchFamily="50" charset="0"/>
                <a:sym typeface="Calibri"/>
              </a:rPr>
              <a:t> will pay the grant to the company in arrears, based on the reported actual costs. Th</a:t>
            </a:r>
            <a:r>
              <a:rPr lang="en-GB" sz="1200" kern="1200" baseline="0" dirty="0">
                <a:solidFill>
                  <a:schemeClr val="tx1"/>
                </a:solidFill>
                <a:effectLst/>
                <a:latin typeface="Finlandica" panose="00000500000000000000" pitchFamily="50" charset="0"/>
                <a:sym typeface="Calibri"/>
              </a:rPr>
              <a:t>e BF</a:t>
            </a:r>
            <a:r>
              <a:rPr lang="en-GB" sz="1200" kern="1200" dirty="0">
                <a:solidFill>
                  <a:schemeClr val="tx1"/>
                </a:solidFill>
                <a:effectLst/>
                <a:latin typeface="Finlandica" panose="00000500000000000000" pitchFamily="50" charset="0"/>
                <a:sym typeface="Calibri"/>
              </a:rPr>
              <a:t> grant accounts for 40% of total project costs at a maximum. Large companies must spend at least 40 % of total project costs on acquiring services from SMEs or research organisations, or the project must be carried out as a genuine joint project with SMEs and research groups.</a:t>
            </a:r>
            <a:endParaRPr lang="en-US" sz="1200" kern="1200" dirty="0">
              <a:solidFill>
                <a:schemeClr val="tx1"/>
              </a:solidFill>
              <a:effectLst/>
              <a:latin typeface="Finlandica" panose="00000500000000000000" pitchFamily="50" charset="0"/>
              <a:sym typeface="Calibri"/>
            </a:endParaRPr>
          </a:p>
          <a:p>
            <a:pPr marL="628650" lvl="1" indent="-171450">
              <a:buFont typeface="Arial" panose="020B0604020202020204" pitchFamily="34" charset="0"/>
              <a:buChar char="•"/>
            </a:pPr>
            <a:r>
              <a:rPr lang="en-GB" sz="1200" b="1" kern="1200" dirty="0">
                <a:solidFill>
                  <a:schemeClr val="tx1"/>
                </a:solidFill>
                <a:effectLst/>
                <a:latin typeface="Finlandica" panose="00000500000000000000" pitchFamily="50" charset="0"/>
                <a:sym typeface="Calibri"/>
              </a:rPr>
              <a:t>Loan for development and piloting.</a:t>
            </a:r>
            <a:r>
              <a:rPr lang="en-GB" sz="1200" kern="1200" dirty="0">
                <a:solidFill>
                  <a:schemeClr val="tx1"/>
                </a:solidFill>
                <a:effectLst/>
                <a:latin typeface="Finlandica" panose="00000500000000000000" pitchFamily="50" charset="0"/>
                <a:sym typeface="Calibri"/>
              </a:rPr>
              <a:t> Loan funding </a:t>
            </a:r>
            <a:r>
              <a:rPr lang="en-GB" sz="1200" kern="1200" dirty="0" err="1">
                <a:solidFill>
                  <a:schemeClr val="tx1"/>
                </a:solidFill>
                <a:effectLst/>
                <a:latin typeface="Finlandica" panose="00000500000000000000" pitchFamily="50" charset="0"/>
                <a:sym typeface="Calibri"/>
              </a:rPr>
              <a:t>fromBF</a:t>
            </a:r>
            <a:r>
              <a:rPr lang="en-GB" sz="1200" kern="1200" dirty="0">
                <a:solidFill>
                  <a:schemeClr val="tx1"/>
                </a:solidFill>
                <a:effectLst/>
                <a:latin typeface="Finlandica" panose="00000500000000000000" pitchFamily="50" charset="0"/>
                <a:sym typeface="Calibri"/>
              </a:rPr>
              <a:t> is advantageous for companies. At the moment, the interest rate is one per cent, and no collateral is required in most cases. If the project fails or its results cannot be commercially exploited, the loan may be partially converted into a grant. For large companies</a:t>
            </a:r>
            <a:r>
              <a:rPr lang="en-GB" sz="1200" kern="1200" baseline="0" dirty="0">
                <a:solidFill>
                  <a:schemeClr val="tx1"/>
                </a:solidFill>
                <a:effectLst/>
                <a:latin typeface="Finlandica" panose="00000500000000000000" pitchFamily="50" charset="0"/>
                <a:sym typeface="Calibri"/>
              </a:rPr>
              <a:t> BF</a:t>
            </a:r>
            <a:r>
              <a:rPr lang="en-GB" sz="1200" kern="1200" dirty="0">
                <a:solidFill>
                  <a:schemeClr val="tx1"/>
                </a:solidFill>
                <a:effectLst/>
                <a:latin typeface="Finlandica" panose="00000500000000000000" pitchFamily="50" charset="0"/>
                <a:sym typeface="Calibri"/>
              </a:rPr>
              <a:t> loan accounts for 50% of total project costs at a maximum. Large corporations must spend at least 15% of total project costs on acquiring services from SMEs or research organisations, or the project must be carried out as a genuine joint project with SMEs and research groups. As a rule, the loan period is seven or ten years, of which three or five years – even more if necessary – can be amortization-free. At the beginning of the project, 30% of the loan can be granted for the project in advance. The rest of the</a:t>
            </a:r>
            <a:r>
              <a:rPr lang="en-GB" sz="1200" kern="1200" baseline="0" dirty="0">
                <a:solidFill>
                  <a:schemeClr val="tx1"/>
                </a:solidFill>
                <a:effectLst/>
                <a:latin typeface="Finlandica" panose="00000500000000000000" pitchFamily="50" charset="0"/>
                <a:sym typeface="Calibri"/>
              </a:rPr>
              <a:t> BF</a:t>
            </a:r>
            <a:r>
              <a:rPr lang="en-GB" sz="1200" kern="1200" dirty="0">
                <a:solidFill>
                  <a:schemeClr val="tx1"/>
                </a:solidFill>
                <a:effectLst/>
                <a:latin typeface="Finlandica" panose="00000500000000000000" pitchFamily="50" charset="0"/>
                <a:sym typeface="Calibri"/>
              </a:rPr>
              <a:t> funding is paid on the basis of the actual costs. </a:t>
            </a:r>
            <a:endParaRPr lang="en-US" dirty="0">
              <a:latin typeface="Finlandica" panose="00000500000000000000" pitchFamily="50" charset="0"/>
            </a:endParaRPr>
          </a:p>
          <a:p>
            <a:pPr marL="171450" indent="-171450">
              <a:buFont typeface="Arial" panose="020B0604020202020204" pitchFamily="34" charset="0"/>
              <a:buChar char="•"/>
            </a:pPr>
            <a:r>
              <a:rPr lang="en-US" dirty="0"/>
              <a:t>Loans and guarantees from </a:t>
            </a:r>
            <a:r>
              <a:rPr lang="en-US" b="1" dirty="0" err="1"/>
              <a:t>Finnvera</a:t>
            </a:r>
            <a:r>
              <a:rPr lang="en-US" dirty="0"/>
              <a:t>. </a:t>
            </a:r>
            <a:r>
              <a:rPr lang="en-US" dirty="0" err="1"/>
              <a:t>Finnvera</a:t>
            </a:r>
            <a:r>
              <a:rPr lang="en-US" dirty="0"/>
              <a:t> strengthens the operating potential and competitiveness of enterprises in Finland by offering loans, domestic guarantees, export credit guarantees and other services associated with the financing of exports. The risks included in financing are shared between </a:t>
            </a:r>
            <a:r>
              <a:rPr lang="en-US" dirty="0" err="1"/>
              <a:t>Finnvera</a:t>
            </a:r>
            <a:r>
              <a:rPr lang="en-US" dirty="0"/>
              <a:t> and other providers of financing. Examples of services offered by </a:t>
            </a:r>
            <a:r>
              <a:rPr lang="en-US" dirty="0" err="1"/>
              <a:t>Finnvera</a:t>
            </a:r>
            <a:r>
              <a:rPr lang="en-US" dirty="0"/>
              <a:t> are</a:t>
            </a:r>
          </a:p>
          <a:p>
            <a:r>
              <a:rPr lang="en-US" sz="1200" kern="1200" dirty="0" err="1">
                <a:solidFill>
                  <a:schemeClr val="tx1"/>
                </a:solidFill>
                <a:effectLst/>
                <a:sym typeface="Calibri"/>
              </a:rPr>
              <a:t>Finnvera</a:t>
            </a:r>
            <a:r>
              <a:rPr lang="en-US" sz="1200" kern="1200" dirty="0">
                <a:solidFill>
                  <a:schemeClr val="tx1"/>
                </a:solidFill>
                <a:effectLst/>
                <a:sym typeface="Calibri"/>
              </a:rPr>
              <a:t> can take part in financing arrangements for domestic investments that benefit exports. Eligible investments can include factory projects, project aiming at improving the level of processing or improving the yield, and projects involving </a:t>
            </a:r>
            <a:r>
              <a:rPr lang="en-US" sz="1200" kern="1200" dirty="0" err="1">
                <a:solidFill>
                  <a:schemeClr val="tx1"/>
                </a:solidFill>
                <a:effectLst/>
                <a:sym typeface="Calibri"/>
              </a:rPr>
              <a:t>logisctics</a:t>
            </a:r>
            <a:r>
              <a:rPr lang="en-US" sz="1200" kern="1200" dirty="0">
                <a:solidFill>
                  <a:schemeClr val="tx1"/>
                </a:solidFill>
                <a:effectLst/>
                <a:sym typeface="Calibri"/>
              </a:rPr>
              <a:t> and other areas of infrastructure development that helps to improve operating efficacy and competitiveness of exporting companies.</a:t>
            </a:r>
          </a:p>
          <a:p>
            <a:r>
              <a:rPr lang="en-US" sz="1200" kern="1200" dirty="0">
                <a:solidFill>
                  <a:schemeClr val="tx1"/>
                </a:solidFill>
                <a:effectLst/>
                <a:sym typeface="Calibri"/>
              </a:rPr>
              <a:t>&gt; Large corporations are eligible for receiving </a:t>
            </a:r>
            <a:r>
              <a:rPr lang="en-US" sz="1200" kern="1200" dirty="0" err="1">
                <a:solidFill>
                  <a:schemeClr val="tx1"/>
                </a:solidFill>
                <a:effectLst/>
                <a:sym typeface="Calibri"/>
              </a:rPr>
              <a:t>Finnvera’s</a:t>
            </a:r>
            <a:r>
              <a:rPr lang="en-US" sz="1200" kern="1200" dirty="0">
                <a:solidFill>
                  <a:schemeClr val="tx1"/>
                </a:solidFill>
                <a:effectLst/>
                <a:sym typeface="Calibri"/>
              </a:rPr>
              <a:t> export related domestic investments.</a:t>
            </a:r>
          </a:p>
          <a:p>
            <a:r>
              <a:rPr lang="en-US" sz="1200" kern="1200" dirty="0">
                <a:solidFill>
                  <a:schemeClr val="tx1"/>
                </a:solidFill>
                <a:effectLst/>
                <a:sym typeface="Calibri"/>
              </a:rPr>
              <a:t>&gt; General underwriting policy:</a:t>
            </a:r>
          </a:p>
          <a:p>
            <a:r>
              <a:rPr lang="en-US" sz="1200" kern="1200" dirty="0">
                <a:solidFill>
                  <a:schemeClr val="tx1"/>
                </a:solidFill>
                <a:effectLst/>
                <a:sym typeface="Calibri"/>
              </a:rPr>
              <a:t>&gt; </a:t>
            </a:r>
          </a:p>
          <a:p>
            <a:r>
              <a:rPr lang="en-US" sz="1200" kern="1200" dirty="0">
                <a:solidFill>
                  <a:schemeClr val="tx1"/>
                </a:solidFill>
                <a:effectLst/>
                <a:sym typeface="Calibri"/>
              </a:rPr>
              <a:t>&gt;  *   Maximum of 50% of the debt financing of the project</a:t>
            </a:r>
          </a:p>
          <a:p>
            <a:r>
              <a:rPr lang="en-US" sz="1200" kern="1200" dirty="0">
                <a:solidFill>
                  <a:schemeClr val="tx1"/>
                </a:solidFill>
                <a:effectLst/>
                <a:sym typeface="Calibri"/>
              </a:rPr>
              <a:t>&gt;  *   Pro-rata with other Senior </a:t>
            </a:r>
            <a:r>
              <a:rPr lang="en-US" sz="1200" kern="1200" dirty="0" err="1">
                <a:solidFill>
                  <a:schemeClr val="tx1"/>
                </a:solidFill>
                <a:effectLst/>
                <a:sym typeface="Calibri"/>
              </a:rPr>
              <a:t>Lendors</a:t>
            </a:r>
            <a:endParaRPr lang="en-US" sz="1200" kern="1200" dirty="0">
              <a:solidFill>
                <a:schemeClr val="tx1"/>
              </a:solidFill>
              <a:effectLst/>
              <a:sym typeface="Calibri"/>
            </a:endParaRPr>
          </a:p>
          <a:p>
            <a:r>
              <a:rPr lang="en-US" sz="1200" kern="1200" dirty="0">
                <a:solidFill>
                  <a:schemeClr val="tx1"/>
                </a:solidFill>
                <a:effectLst/>
                <a:sym typeface="Calibri"/>
              </a:rPr>
              <a:t>&gt;  *   Maximum cover of 80% (state aid rule)</a:t>
            </a:r>
          </a:p>
          <a:p>
            <a:r>
              <a:rPr lang="en-US" sz="1200" kern="1200" dirty="0">
                <a:solidFill>
                  <a:schemeClr val="tx1"/>
                </a:solidFill>
                <a:effectLst/>
                <a:sym typeface="Calibri"/>
              </a:rPr>
              <a:t>&gt;  *   Repayment period max 8.5 years</a:t>
            </a:r>
          </a:p>
          <a:p>
            <a:r>
              <a:rPr lang="en-US" sz="1200" kern="1200" dirty="0">
                <a:solidFill>
                  <a:schemeClr val="tx1"/>
                </a:solidFill>
                <a:effectLst/>
                <a:sym typeface="Calibri"/>
              </a:rPr>
              <a:t>&gt; </a:t>
            </a:r>
          </a:p>
          <a:p>
            <a:r>
              <a:rPr lang="en-US" sz="1200" kern="1200" dirty="0">
                <a:solidFill>
                  <a:schemeClr val="tx1"/>
                </a:solidFill>
                <a:effectLst/>
                <a:sym typeface="Calibri"/>
              </a:rPr>
              <a:t>&gt; </a:t>
            </a:r>
            <a:r>
              <a:rPr lang="en-US" sz="1200" kern="1200" dirty="0" err="1">
                <a:solidFill>
                  <a:schemeClr val="tx1"/>
                </a:solidFill>
                <a:effectLst/>
                <a:sym typeface="Calibri"/>
              </a:rPr>
              <a:t>Finnvera’s</a:t>
            </a:r>
            <a:r>
              <a:rPr lang="en-US" sz="1200" kern="1200" dirty="0">
                <a:solidFill>
                  <a:schemeClr val="tx1"/>
                </a:solidFill>
                <a:effectLst/>
                <a:sym typeface="Calibri"/>
              </a:rPr>
              <a:t> export credit guarantees for domestic industrial investments can be obtained for investments in machinery and equipment that help to create new export business.</a:t>
            </a:r>
          </a:p>
          <a:p>
            <a:endParaRPr lang="en-US" dirty="0"/>
          </a:p>
          <a:p>
            <a:endParaRPr lang="en-US" dirty="0"/>
          </a:p>
        </p:txBody>
      </p:sp>
    </p:spTree>
    <p:extLst>
      <p:ext uri="{BB962C8B-B14F-4D97-AF65-F5344CB8AC3E}">
        <p14:creationId xmlns:p14="http://schemas.microsoft.com/office/powerpoint/2010/main" val="646623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2895772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its fourth year, </a:t>
            </a:r>
            <a:r>
              <a:rPr lang="en-US" b="1" i="1" dirty="0"/>
              <a:t>Expat Insider</a:t>
            </a:r>
            <a:r>
              <a:rPr lang="en-US" b="1" dirty="0"/>
              <a:t> is one of the largest surveys worldwide offering </a:t>
            </a:r>
            <a:r>
              <a:rPr lang="en-US" dirty="0"/>
              <a:t>an in-depth analysis of expat life across the globe. More than 12,500 respondents representing 166 nationalities and living in 188 countries or territories answered our questions, providing unique insights into what it means to be an expat in 2017.</a:t>
            </a:r>
          </a:p>
          <a:p>
            <a:pPr marL="171450" indent="-171450">
              <a:buFont typeface="Arial" panose="020B0604020202020204" pitchFamily="34" charset="0"/>
              <a:buChar char="•"/>
            </a:pPr>
            <a:r>
              <a:rPr lang="en-US" dirty="0"/>
              <a:t>In 2017, </a:t>
            </a:r>
            <a:r>
              <a:rPr lang="en-US" b="1" dirty="0"/>
              <a:t>45 countries are included in the Family Life Index</a:t>
            </a:r>
            <a:r>
              <a:rPr lang="en-US" dirty="0"/>
              <a:t>. Each country has a minimum sample size of 40 respondents who are raising dependent children abroad. This index covers six different subcategories: availability of childcare &amp; education, costs of childcare &amp; education, quality of education, family well-being, childcare options, and options for children’s education.</a:t>
            </a:r>
          </a:p>
          <a:p>
            <a:pPr marL="171450" indent="-171450">
              <a:buFont typeface="Arial" panose="020B0604020202020204" pitchFamily="34" charset="0"/>
              <a:buChar char="•"/>
            </a:pPr>
            <a:r>
              <a:rPr lang="fi-FI" b="1" dirty="0"/>
              <a:t>NOTE: Finland </a:t>
            </a:r>
            <a:r>
              <a:rPr lang="fi-FI" b="1" dirty="0" err="1"/>
              <a:t>won</a:t>
            </a:r>
            <a:r>
              <a:rPr lang="fi-FI" b="1" dirty="0"/>
              <a:t> the </a:t>
            </a:r>
            <a:r>
              <a:rPr lang="fi-FI" b="1" dirty="0" err="1"/>
              <a:t>Family</a:t>
            </a:r>
            <a:r>
              <a:rPr lang="fi-FI" b="1" dirty="0"/>
              <a:t> Life Index </a:t>
            </a:r>
            <a:r>
              <a:rPr lang="fi-FI" b="1" dirty="0" err="1"/>
              <a:t>also</a:t>
            </a:r>
            <a:r>
              <a:rPr lang="fi-FI" b="1" dirty="0"/>
              <a:t> in 2016</a:t>
            </a:r>
          </a:p>
          <a:p>
            <a:pPr marL="171450" indent="-171450">
              <a:buFont typeface="Arial" panose="020B0604020202020204" pitchFamily="34" charset="0"/>
              <a:buChar char="•"/>
            </a:pPr>
            <a:r>
              <a:rPr lang="fi-FI" dirty="0" err="1"/>
              <a:t>Source</a:t>
            </a:r>
            <a:r>
              <a:rPr lang="fi-FI" dirty="0"/>
              <a:t>: https://www.internations.org/expat-insider/2017/family-life-index-39189</a:t>
            </a:r>
          </a:p>
          <a:p>
            <a:pPr marL="171450" indent="-171450">
              <a:buFont typeface="Arial" panose="020B0604020202020204" pitchFamily="34" charset="0"/>
              <a:buChar char="•"/>
            </a:pPr>
            <a:r>
              <a:rPr lang="en-US" dirty="0"/>
              <a:t>An impressive 72% of respondents living in Finland with their kids think that the education system is excellent, compared to a global average of 26%. Only 56% say the same for runner-up, Singapore, putting Finland clearly in the lead. In fact, one respondent even deemed Finland “one of the best places on earth to raise kids”.</a:t>
            </a:r>
            <a:endParaRPr lang="fi-FI" dirty="0"/>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73641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VISIT FINLAND IMAGE BANK: </a:t>
            </a:r>
            <a:r>
              <a:rPr lang="en-US" sz="2400" b="0" i="0" kern="1200" dirty="0">
                <a:solidFill>
                  <a:schemeClr val="tx1"/>
                </a:solidFill>
                <a:effectLst/>
                <a:latin typeface="Finlandica" panose="00000500000000000000" pitchFamily="50" charset="0"/>
                <a:ea typeface="+mj-ea"/>
                <a:cs typeface="+mj-cs"/>
                <a:sym typeface="Calibri"/>
              </a:rPr>
              <a:t>Finland_Helsinki_events_Juhlaviikot_TheNightOfArts_web_byJuliaKivela__MG_1317.jpg  </a:t>
            </a:r>
            <a:r>
              <a:rPr lang="en-US" sz="2400" b="0" i="0" kern="1200" baseline="0" dirty="0">
                <a:solidFill>
                  <a:schemeClr val="tx1"/>
                </a:solidFill>
                <a:effectLst/>
                <a:latin typeface="Finlandica" panose="00000500000000000000" pitchFamily="50" charset="0"/>
                <a:ea typeface="+mj-ea"/>
                <a:cs typeface="+mj-cs"/>
                <a:sym typeface="Calibri"/>
              </a:rPr>
              <a:t> </a:t>
            </a:r>
            <a:r>
              <a:rPr lang="en-US" dirty="0">
                <a:effectLst/>
              </a:rPr>
              <a:t>Julia </a:t>
            </a:r>
            <a:r>
              <a:rPr lang="en-US" dirty="0" err="1">
                <a:effectLst/>
              </a:rPr>
              <a:t>Kivelä</a:t>
            </a:r>
            <a:endParaRPr lang="en-US" dirty="0"/>
          </a:p>
        </p:txBody>
      </p:sp>
    </p:spTree>
    <p:extLst>
      <p:ext uri="{BB962C8B-B14F-4D97-AF65-F5344CB8AC3E}">
        <p14:creationId xmlns:p14="http://schemas.microsoft.com/office/powerpoint/2010/main" val="29690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F_BACKGROUND-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679668"/>
      </p:ext>
    </p:extLst>
  </p:cSld>
  <p:clrMapOvr>
    <a:overrideClrMapping bg1="lt1" tx1="dk1" bg2="lt2" tx2="dk2" accent1="accent1" accent2="accent2" accent3="accent3" accent4="accent4" accent5="accent5" accent6="accent6" hlink="hlink" folHlink="folHlink"/>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_MAP-1">
    <p:spTree>
      <p:nvGrpSpPr>
        <p:cNvPr id="1" name=""/>
        <p:cNvGrpSpPr/>
        <p:nvPr/>
      </p:nvGrpSpPr>
      <p:grpSpPr>
        <a:xfrm>
          <a:off x="0" y="0"/>
          <a:ext cx="0" cy="0"/>
          <a:chOff x="0" y="0"/>
          <a:chExt cx="0" cy="0"/>
        </a:xfrm>
      </p:grpSpPr>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cxnSp>
        <p:nvCxnSpPr>
          <p:cNvPr id="5" name="Straight Connector 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alaotsikko"/>
          <p:cNvSpPr txBox="1">
            <a:spLocks noGrp="1"/>
          </p:cNvSpPr>
          <p:nvPr>
            <p:ph type="body" sz="half" idx="23" hasCustomPrompt="1"/>
          </p:nvPr>
        </p:nvSpPr>
        <p:spPr>
          <a:xfrm>
            <a:off x="1001488" y="7925813"/>
            <a:ext cx="3624300" cy="2737234"/>
          </a:xfrm>
          <a:prstGeom prst="rect">
            <a:avLst/>
          </a:prstGeom>
        </p:spPr>
        <p:txBody>
          <a:bodyPr lIns="50800" tIns="50800" rIns="50800" bIns="50800">
            <a:noAutofit/>
          </a:bodyPr>
          <a:lstStyle>
            <a:lvl1pPr marL="457200" marR="0" indent="-457200" algn="l" defTabSz="825500" rtl="0" eaLnBrk="1" fontAlgn="auto" latinLnBrk="0" hangingPunct="1">
              <a:lnSpc>
                <a:spcPct val="90000"/>
              </a:lnSpc>
              <a:spcBef>
                <a:spcPts val="0"/>
              </a:spcBef>
              <a:spcAft>
                <a:spcPts val="0"/>
              </a:spcAft>
              <a:buClrTx/>
              <a:buSzTx/>
              <a:buFont typeface="Arial" charset="0"/>
              <a:buChar char="•"/>
              <a:tabLst/>
              <a:defRPr lang="en-US" sz="3400" b="0" i="0" smtClean="0">
                <a:effectLst/>
              </a:defRPr>
            </a:lvl1pPr>
          </a:lstStyle>
          <a:p>
            <a:r>
              <a:rPr lang="en-US" sz="3200" dirty="0">
                <a:solidFill>
                  <a:schemeClr val="tx2"/>
                </a:solidFill>
              </a:rPr>
              <a:t>Lorem ipsum</a:t>
            </a:r>
          </a:p>
          <a:p>
            <a:r>
              <a:rPr lang="en-US" sz="3200" dirty="0">
                <a:solidFill>
                  <a:schemeClr val="tx2"/>
                </a:solidFill>
              </a:rPr>
              <a:t>Lorem ipsum</a:t>
            </a:r>
          </a:p>
          <a:p>
            <a:r>
              <a:rPr lang="en-US" sz="3200" dirty="0">
                <a:solidFill>
                  <a:schemeClr val="tx2"/>
                </a:solidFill>
              </a:rPr>
              <a:t>Lorem ipsum</a:t>
            </a:r>
          </a:p>
          <a:p>
            <a:r>
              <a:rPr lang="en-US" sz="3200" dirty="0">
                <a:solidFill>
                  <a:schemeClr val="tx2"/>
                </a:solidFill>
              </a:rPr>
              <a:t>Lorem ipsum</a:t>
            </a:r>
          </a:p>
          <a:p>
            <a:r>
              <a:rPr lang="en-US" sz="3200" dirty="0">
                <a:solidFill>
                  <a:schemeClr val="tx2"/>
                </a:solidFill>
              </a:rPr>
              <a:t>Lorem ipsum</a:t>
            </a:r>
          </a:p>
        </p:txBody>
      </p:sp>
      <p:sp>
        <p:nvSpPr>
          <p:cNvPr id="10" name="alaotsikko"/>
          <p:cNvSpPr txBox="1">
            <a:spLocks noGrp="1"/>
          </p:cNvSpPr>
          <p:nvPr>
            <p:ph type="body" sz="half" idx="14" hasCustomPrompt="1"/>
          </p:nvPr>
        </p:nvSpPr>
        <p:spPr>
          <a:xfrm>
            <a:off x="3864077" y="1201801"/>
            <a:ext cx="16704954" cy="1055624"/>
          </a:xfrm>
          <a:prstGeom prst="rect">
            <a:avLst/>
          </a:prstGeom>
        </p:spPr>
        <p:txBody>
          <a:bodyPr lIns="50800" tIns="50800" rIns="50800" bIns="50800">
            <a:noAutofit/>
          </a:bodyPr>
          <a:lstStyle>
            <a:lvl1pPr marL="0" indent="0" algn="ctr"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en-GB" noProof="0" dirty="0"/>
              <a:t>An accelerator of global growth</a:t>
            </a:r>
          </a:p>
        </p:txBody>
      </p:sp>
      <p:sp>
        <p:nvSpPr>
          <p:cNvPr id="12" name="Text Placeholder 11">
            <a:extLst>
              <a:ext uri="{FF2B5EF4-FFF2-40B4-BE49-F238E27FC236}">
                <a16:creationId xmlns:a16="http://schemas.microsoft.com/office/drawing/2014/main" id="{697870F9-0F2B-42AD-88EB-3B6A1844F850}"/>
              </a:ext>
            </a:extLst>
          </p:cNvPr>
          <p:cNvSpPr>
            <a:spLocks noGrp="1"/>
          </p:cNvSpPr>
          <p:nvPr>
            <p:ph type="body" sz="quarter" idx="25" hasCustomPrompt="1"/>
          </p:nvPr>
        </p:nvSpPr>
        <p:spPr>
          <a:xfrm>
            <a:off x="19758212" y="6256755"/>
            <a:ext cx="3624300" cy="2589213"/>
          </a:xfrm>
          <a:prstGeom prst="rect">
            <a:avLst/>
          </a:prstGeom>
        </p:spPr>
        <p:txBody>
          <a:bodyPr/>
          <a:lstStyle>
            <a:lvl1pPr>
              <a:defRPr sz="3200"/>
            </a:lvl1pPr>
          </a:lstStyle>
          <a:p>
            <a:pPr lvl="0"/>
            <a:r>
              <a:rPr lang="en-US" dirty="0"/>
              <a:t>Lorem ipsum</a:t>
            </a:r>
          </a:p>
        </p:txBody>
      </p:sp>
      <p:pic>
        <p:nvPicPr>
          <p:cNvPr id="11" name="Picture 10"/>
          <p:cNvPicPr>
            <a:picLocks noChangeAspect="1"/>
          </p:cNvPicPr>
          <p:nvPr userDrawn="1"/>
        </p:nvPicPr>
        <p:blipFill>
          <a:blip r:embed="rId2" cstate="email">
            <a:alphaModFix amt="13000"/>
            <a:extLst>
              <a:ext uri="{28A0092B-C50C-407E-A947-70E740481C1C}">
                <a14:useLocalDpi xmlns:a14="http://schemas.microsoft.com/office/drawing/2010/main"/>
              </a:ext>
            </a:extLst>
          </a:blip>
          <a:stretch>
            <a:fillRect/>
          </a:stretch>
        </p:blipFill>
        <p:spPr>
          <a:xfrm>
            <a:off x="-3638648" y="-3860474"/>
            <a:ext cx="32634088" cy="18356674"/>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F_TEXT+M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24384000" cy="13716000"/>
          </a:xfrm>
          <a:prstGeom prst="rect">
            <a:avLst/>
          </a:prstGeom>
        </p:spPr>
      </p:pic>
      <p:sp>
        <p:nvSpPr>
          <p:cNvPr id="7" name="Rectangle 6"/>
          <p:cNvSpPr/>
          <p:nvPr userDrawn="1"/>
        </p:nvSpPr>
        <p:spPr>
          <a:xfrm>
            <a:off x="0" y="0"/>
            <a:ext cx="24384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5" name="alaotsikko"/>
          <p:cNvSpPr txBox="1">
            <a:spLocks noGrp="1"/>
          </p:cNvSpPr>
          <p:nvPr>
            <p:ph type="body" sz="half" idx="14" hasCustomPrompt="1"/>
          </p:nvPr>
        </p:nvSpPr>
        <p:spPr>
          <a:xfrm>
            <a:off x="977937" y="1201801"/>
            <a:ext cx="99440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p:txBody>
      </p:sp>
      <p:sp>
        <p:nvSpPr>
          <p:cNvPr id="6" name="alaotsikko"/>
          <p:cNvSpPr txBox="1">
            <a:spLocks noGrp="1"/>
          </p:cNvSpPr>
          <p:nvPr>
            <p:ph type="body" sz="half" idx="23" hasCustomPrompt="1"/>
          </p:nvPr>
        </p:nvSpPr>
        <p:spPr>
          <a:xfrm>
            <a:off x="977937" y="3665600"/>
            <a:ext cx="10604463" cy="6249417"/>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endParaRPr lang="en-US" sz="3200" dirty="0">
              <a:solidFill>
                <a:schemeClr val="tx2"/>
              </a:solidFill>
            </a:endParaRPr>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11753" y="1026336"/>
            <a:ext cx="15202144" cy="14338302"/>
          </a:xfrm>
          <a:prstGeom prst="rect">
            <a:avLst/>
          </a:prstGeom>
        </p:spPr>
      </p:pic>
      <p:cxnSp>
        <p:nvCxnSpPr>
          <p:cNvPr id="10" name="Straight Connector 9"/>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F_TEXT+IMG_RIGHT">
    <p:spTree>
      <p:nvGrpSpPr>
        <p:cNvPr id="1" name=""/>
        <p:cNvGrpSpPr/>
        <p:nvPr/>
      </p:nvGrpSpPr>
      <p:grpSpPr>
        <a:xfrm>
          <a:off x="0" y="0"/>
          <a:ext cx="0" cy="0"/>
          <a:chOff x="0" y="0"/>
          <a:chExt cx="0" cy="0"/>
        </a:xfrm>
      </p:grpSpPr>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5" name="Rectangle"/>
          <p:cNvSpPr/>
          <p:nvPr userDrawn="1"/>
        </p:nvSpPr>
        <p:spPr>
          <a:xfrm>
            <a:off x="12395200" y="0"/>
            <a:ext cx="11988800" cy="12064999"/>
          </a:xfrm>
          <a:prstGeom prst="rect">
            <a:avLst/>
          </a:prstGeom>
          <a:solidFill>
            <a:schemeClr val="bg2">
              <a:lumMod val="60000"/>
              <a:lumOff val="40000"/>
            </a:schemeClr>
          </a:solidFill>
          <a:ln w="12700">
            <a:miter lim="400000"/>
          </a:ln>
        </p:spPr>
        <p:txBody>
          <a:bodyPr tIns="91439" bIns="91439" anchor="ctr"/>
          <a:lstStyle/>
          <a:p>
            <a:endParaRPr dirty="0">
              <a:solidFill>
                <a:schemeClr val="tx2"/>
              </a:solidFill>
              <a:latin typeface="Finlandica" panose="00000500000000000000" pitchFamily="50" charset="0"/>
            </a:endParaRPr>
          </a:p>
        </p:txBody>
      </p:sp>
      <p:sp>
        <p:nvSpPr>
          <p:cNvPr id="6" name="Picture Placeholder 2"/>
          <p:cNvSpPr>
            <a:spLocks noGrp="1"/>
          </p:cNvSpPr>
          <p:nvPr>
            <p:ph type="pic" sz="quarter" idx="21"/>
          </p:nvPr>
        </p:nvSpPr>
        <p:spPr>
          <a:xfrm>
            <a:off x="12395200" y="0"/>
            <a:ext cx="11988800" cy="12064999"/>
          </a:xfrm>
          <a:prstGeom prst="rect">
            <a:avLst/>
          </a:prstGeom>
        </p:spPr>
        <p:txBody>
          <a:bodyPr anchor="ctr">
            <a:normAutofit/>
          </a:bodyPr>
          <a:lstStyle>
            <a:lvl1pPr marL="0" indent="0" algn="ctr">
              <a:buFontTx/>
              <a:buNone/>
              <a:defRPr sz="3000">
                <a:latin typeface="Finlandica" panose="00000500000000000000" pitchFamily="50" charset="0"/>
                <a:ea typeface="Finlandica" panose="00000500000000000000" pitchFamily="50" charset="0"/>
                <a:cs typeface="Arial" charset="0"/>
              </a:defRPr>
            </a:lvl1pPr>
          </a:lstStyle>
          <a:p>
            <a:endParaRPr lang="en-US" dirty="0"/>
          </a:p>
        </p:txBody>
      </p:sp>
      <p:sp>
        <p:nvSpPr>
          <p:cNvPr id="12" name="alaotsikko"/>
          <p:cNvSpPr txBox="1">
            <a:spLocks noGrp="1"/>
          </p:cNvSpPr>
          <p:nvPr>
            <p:ph type="body" sz="half" idx="14" hasCustomPrompt="1"/>
          </p:nvPr>
        </p:nvSpPr>
        <p:spPr>
          <a:xfrm>
            <a:off x="977937" y="1201801"/>
            <a:ext cx="6233015"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endParaRPr lang="fi-FI" dirty="0"/>
          </a:p>
        </p:txBody>
      </p:sp>
      <p:sp>
        <p:nvSpPr>
          <p:cNvPr id="14" name="alaotsikko"/>
          <p:cNvSpPr txBox="1">
            <a:spLocks noGrp="1"/>
          </p:cNvSpPr>
          <p:nvPr>
            <p:ph type="body" sz="half" idx="22" hasCustomPrompt="1"/>
          </p:nvPr>
        </p:nvSpPr>
        <p:spPr>
          <a:xfrm>
            <a:off x="9779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8"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9" name="Straight Connector 18"/>
          <p:cNvCxnSpPr/>
          <p:nvPr userDrawn="1"/>
        </p:nvCxnSpPr>
        <p:spPr>
          <a:xfrm>
            <a:off x="1001488" y="12031664"/>
            <a:ext cx="1027611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alaotsikko">
            <a:extLst>
              <a:ext uri="{FF2B5EF4-FFF2-40B4-BE49-F238E27FC236}">
                <a16:creationId xmlns:a16="http://schemas.microsoft.com/office/drawing/2014/main" id="{88F7F664-65C1-438D-847B-11CC1CABBB05}"/>
              </a:ext>
            </a:extLst>
          </p:cNvPr>
          <p:cNvSpPr txBox="1">
            <a:spLocks noGrp="1"/>
          </p:cNvSpPr>
          <p:nvPr>
            <p:ph type="body" sz="half" idx="25" hasCustomPrompt="1"/>
          </p:nvPr>
        </p:nvSpPr>
        <p:spPr>
          <a:xfrm>
            <a:off x="977937" y="5738639"/>
            <a:ext cx="9334463" cy="5894035"/>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2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Duis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dolore </a:t>
            </a:r>
            <a:r>
              <a:rPr lang="en-US" sz="3200" dirty="0" err="1">
                <a:solidFill>
                  <a:schemeClr val="tx2"/>
                </a:solidFill>
              </a:rPr>
              <a:t>eu</a:t>
            </a:r>
            <a:r>
              <a:rPr lang="en-US" sz="3200" dirty="0">
                <a:solidFill>
                  <a:schemeClr val="tx2"/>
                </a:solidFill>
              </a:rPr>
              <a:t>.</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F_TEXT-2PARAGRAPH">
    <p:spTree>
      <p:nvGrpSpPr>
        <p:cNvPr id="1" name=""/>
        <p:cNvGrpSpPr/>
        <p:nvPr/>
      </p:nvGrpSpPr>
      <p:grpSpPr>
        <a:xfrm>
          <a:off x="0" y="0"/>
          <a:ext cx="0" cy="0"/>
          <a:chOff x="0" y="0"/>
          <a:chExt cx="0" cy="0"/>
        </a:xfrm>
      </p:grpSpPr>
      <p:sp>
        <p:nvSpPr>
          <p:cNvPr id="3" name="16.1.2018"/>
          <p:cNvSpPr txBox="1"/>
          <p:nvPr userDrawn="1"/>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endParaRPr sz="2500" dirty="0">
              <a:solidFill>
                <a:srgbClr val="002EA2"/>
              </a:solidFill>
              <a:latin typeface="Finlandica" charset="0"/>
              <a:ea typeface="Finlandica" charset="0"/>
              <a:cs typeface="Finlandica"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2" name="alaotsikko"/>
          <p:cNvSpPr txBox="1">
            <a:spLocks noGrp="1"/>
          </p:cNvSpPr>
          <p:nvPr>
            <p:ph type="body" sz="half" idx="14" hasCustomPrompt="1"/>
          </p:nvPr>
        </p:nvSpPr>
        <p:spPr>
          <a:xfrm>
            <a:off x="977937" y="1201801"/>
            <a:ext cx="15481263" cy="1947800"/>
          </a:xfrm>
          <a:prstGeom prst="rect">
            <a:avLst/>
          </a:prstGeom>
        </p:spPr>
        <p:txBody>
          <a:bodyPr lIns="50800" tIns="50800" rIns="50800" bIns="50800">
            <a:noAutofit/>
          </a:bodyPr>
          <a:lstStyle>
            <a:lvl1pPr marL="0" indent="0" algn="l" defTabSz="825500">
              <a:lnSpc>
                <a:spcPct val="80000"/>
              </a:lnSpc>
              <a:spcBef>
                <a:spcPts val="0"/>
              </a:spcBef>
              <a:buSzTx/>
              <a:buFontTx/>
              <a:buNone/>
              <a:defRPr sz="8000" b="1" cap="all" spc="-359" baseline="0">
                <a:solidFill>
                  <a:srgbClr val="002EA2"/>
                </a:solidFill>
                <a:latin typeface="Finlandica" charset="0"/>
                <a:ea typeface="Finlandica" charset="0"/>
                <a:cs typeface="Finlandica" charset="0"/>
                <a:sym typeface="Arial"/>
              </a:defRPr>
            </a:lvl1pPr>
          </a:lstStyle>
          <a:p>
            <a:r>
              <a:rPr lang="fi-FI" dirty="0"/>
              <a:t>HEADER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endParaRPr lang="fi-FI" dirty="0"/>
          </a:p>
        </p:txBody>
      </p:sp>
      <p:sp>
        <p:nvSpPr>
          <p:cNvPr id="14" name="alaotsikko"/>
          <p:cNvSpPr txBox="1">
            <a:spLocks noGrp="1"/>
          </p:cNvSpPr>
          <p:nvPr>
            <p:ph type="body" sz="half" idx="22" hasCustomPrompt="1"/>
          </p:nvPr>
        </p:nvSpPr>
        <p:spPr>
          <a:xfrm>
            <a:off x="977937" y="4927267"/>
            <a:ext cx="6233015" cy="523050"/>
          </a:xfrm>
          <a:prstGeom prst="rect">
            <a:avLst/>
          </a:prstGeom>
        </p:spPr>
        <p:txBody>
          <a:bodyPr lIns="50800" tIns="50800" rIns="50800" bIns="50800">
            <a:noAutofit/>
          </a:bodyPr>
          <a:lstStyle>
            <a:lvl1pPr marL="0" indent="0" algn="l" defTabSz="825500">
              <a:lnSpc>
                <a:spcPct val="80000"/>
              </a:lnSpc>
              <a:spcBef>
                <a:spcPts val="0"/>
              </a:spcBef>
              <a:buSzTx/>
              <a:buFontTx/>
              <a:buNone/>
              <a:defRPr sz="3100" b="1" cap="none" spc="-150" baseline="0">
                <a:solidFill>
                  <a:srgbClr val="002EA2"/>
                </a:solidFill>
                <a:latin typeface="Finlandica" charset="0"/>
                <a:ea typeface="Finlandica" charset="0"/>
                <a:cs typeface="Finlandica" charset="0"/>
                <a:sym typeface="Arial"/>
              </a:defRPr>
            </a:lvl1pPr>
          </a:lstStyle>
          <a:p>
            <a:r>
              <a:rPr lang="fi-FI" dirty="0" err="1"/>
              <a:t>Lorem</a:t>
            </a:r>
            <a:r>
              <a:rPr lang="fi-FI" dirty="0"/>
              <a:t> </a:t>
            </a:r>
            <a:r>
              <a:rPr lang="fi-FI" dirty="0" err="1"/>
              <a:t>ipsum</a:t>
            </a:r>
            <a:endParaRPr lang="fi-FI" dirty="0"/>
          </a:p>
        </p:txBody>
      </p:sp>
      <p:sp>
        <p:nvSpPr>
          <p:cNvPr id="16" name="alaotsikko"/>
          <p:cNvSpPr txBox="1">
            <a:spLocks noGrp="1"/>
          </p:cNvSpPr>
          <p:nvPr>
            <p:ph type="body" sz="half" idx="23" hasCustomPrompt="1"/>
          </p:nvPr>
        </p:nvSpPr>
        <p:spPr>
          <a:xfrm>
            <a:off x="977937" y="5672200"/>
            <a:ext cx="10604463" cy="4767200"/>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a:t>
            </a:r>
          </a:p>
        </p:txBody>
      </p:sp>
      <p:sp>
        <p:nvSpPr>
          <p:cNvPr id="13" name="alaotsikko"/>
          <p:cNvSpPr txBox="1">
            <a:spLocks noGrp="1"/>
          </p:cNvSpPr>
          <p:nvPr>
            <p:ph type="body" sz="half" idx="26" hasCustomPrompt="1"/>
          </p:nvPr>
        </p:nvSpPr>
        <p:spPr>
          <a:xfrm>
            <a:off x="977937" y="3502517"/>
            <a:ext cx="9766263" cy="1018683"/>
          </a:xfrm>
          <a:prstGeom prst="rect">
            <a:avLst/>
          </a:prstGeom>
        </p:spPr>
        <p:txBody>
          <a:bodyPr lIns="50800" tIns="50800" rIns="50800" bIns="50800">
            <a:noAutofit/>
          </a:bodyPr>
          <a:lstStyle>
            <a:lvl1pPr marL="0" indent="0" algn="l" defTabSz="825500">
              <a:lnSpc>
                <a:spcPct val="90000"/>
              </a:lnSpc>
              <a:spcBef>
                <a:spcPts val="0"/>
              </a:spcBef>
              <a:buSzTx/>
              <a:buFontTx/>
              <a:buNone/>
              <a:defRPr sz="4000" b="0" cap="none" spc="-150" baseline="0">
                <a:solidFill>
                  <a:schemeClr val="tx2"/>
                </a:solidFill>
                <a:latin typeface="Finlandica" charset="0"/>
                <a:ea typeface="Finlandica" charset="0"/>
                <a:cs typeface="Finlandica" charset="0"/>
                <a:sym typeface="Arial"/>
              </a:defRPr>
            </a:lvl1pPr>
          </a:lstStyle>
          <a:p>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 </a:t>
            </a:r>
            <a:r>
              <a:rPr lang="fi-FI" dirty="0" err="1"/>
              <a:t>consectetur</a:t>
            </a:r>
            <a:r>
              <a:rPr lang="fi-FI" dirty="0"/>
              <a:t> </a:t>
            </a:r>
            <a:r>
              <a:rPr lang="fi-FI" dirty="0" err="1"/>
              <a:t>incidunt</a:t>
            </a:r>
            <a:r>
              <a:rPr lang="fi-FI" dirty="0"/>
              <a:t> </a:t>
            </a:r>
            <a:r>
              <a:rPr lang="fi-FI" dirty="0" err="1"/>
              <a:t>ut</a:t>
            </a:r>
            <a:r>
              <a:rPr lang="fi-FI" dirty="0"/>
              <a:t> </a:t>
            </a:r>
            <a:r>
              <a:rPr lang="fi-FI" dirty="0" err="1"/>
              <a:t>sit</a:t>
            </a:r>
            <a:r>
              <a:rPr lang="fi-FI" dirty="0"/>
              <a:t> </a:t>
            </a:r>
            <a:r>
              <a:rPr lang="fi-FI" dirty="0" err="1"/>
              <a:t>amet</a:t>
            </a:r>
            <a:r>
              <a:rPr lang="fi-FI" dirty="0"/>
              <a:t> </a:t>
            </a:r>
            <a:r>
              <a:rPr lang="fi-FI" dirty="0" err="1"/>
              <a:t>concecterur</a:t>
            </a:r>
            <a:r>
              <a:rPr lang="fi-FI" dirty="0"/>
              <a:t>. </a:t>
            </a:r>
          </a:p>
        </p:txBody>
      </p:sp>
      <p:cxnSp>
        <p:nvCxnSpPr>
          <p:cNvPr id="15" name="Straight Connector 14"/>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alaotsikko">
            <a:extLst>
              <a:ext uri="{FF2B5EF4-FFF2-40B4-BE49-F238E27FC236}">
                <a16:creationId xmlns:a16="http://schemas.microsoft.com/office/drawing/2014/main" id="{2AB3C3C9-10B7-43D7-B942-004CAEB94F80}"/>
              </a:ext>
            </a:extLst>
          </p:cNvPr>
          <p:cNvSpPr txBox="1">
            <a:spLocks noGrp="1"/>
          </p:cNvSpPr>
          <p:nvPr>
            <p:ph type="body" sz="half" idx="27" hasCustomPrompt="1"/>
          </p:nvPr>
        </p:nvSpPr>
        <p:spPr>
          <a:xfrm>
            <a:off x="12464140" y="5672200"/>
            <a:ext cx="10604463" cy="4767200"/>
          </a:xfrm>
          <a:prstGeom prst="rect">
            <a:avLst/>
          </a:prstGeom>
        </p:spPr>
        <p:txBody>
          <a:bodyPr lIns="50800" tIns="50800" rIns="50800" bIns="50800">
            <a:noAutofit/>
          </a:bodyPr>
          <a:lstStyle>
            <a:lvl1pPr marL="0" marR="0" indent="0" algn="l" defTabSz="825500" rtl="0" eaLnBrk="1" fontAlgn="auto" latinLnBrk="0" hangingPunct="1">
              <a:lnSpc>
                <a:spcPct val="100000"/>
              </a:lnSpc>
              <a:spcBef>
                <a:spcPts val="0"/>
              </a:spcBef>
              <a:spcAft>
                <a:spcPts val="2500"/>
              </a:spcAft>
              <a:buClrTx/>
              <a:buSzTx/>
              <a:buFontTx/>
              <a:buNone/>
              <a:tabLst/>
              <a:defRPr lang="en-US" sz="3000" b="0" i="0" smtClean="0">
                <a:effectLst/>
              </a:defRPr>
            </a:lvl1pPr>
          </a:lstStyle>
          <a:p>
            <a:r>
              <a:rPr lang="en-US" sz="3200" dirty="0">
                <a:solidFill>
                  <a:schemeClr val="tx2"/>
                </a:solidFill>
              </a:rPr>
              <a:t>Lorem ipsum dolor sit </a:t>
            </a:r>
            <a:r>
              <a:rPr lang="en-US" sz="3200" dirty="0" err="1">
                <a:solidFill>
                  <a:schemeClr val="tx2"/>
                </a:solidFill>
              </a:rPr>
              <a:t>amet</a:t>
            </a:r>
            <a:r>
              <a:rPr lang="en-US" sz="3200" dirty="0">
                <a:solidFill>
                  <a:schemeClr val="tx2"/>
                </a:solidFill>
              </a:rPr>
              <a:t>, </a:t>
            </a:r>
            <a:r>
              <a:rPr lang="en-US" sz="3200" dirty="0" err="1">
                <a:solidFill>
                  <a:schemeClr val="tx2"/>
                </a:solidFill>
              </a:rPr>
              <a:t>consectetur</a:t>
            </a:r>
            <a:r>
              <a:rPr lang="en-US" sz="3200" dirty="0">
                <a:solidFill>
                  <a:schemeClr val="tx2"/>
                </a:solidFill>
              </a:rPr>
              <a:t> </a:t>
            </a:r>
            <a:r>
              <a:rPr lang="en-US" sz="3200" dirty="0" err="1">
                <a:solidFill>
                  <a:schemeClr val="tx2"/>
                </a:solidFill>
              </a:rPr>
              <a:t>adipiscing</a:t>
            </a:r>
            <a:r>
              <a:rPr lang="en-US" sz="3200" dirty="0">
                <a:solidFill>
                  <a:schemeClr val="tx2"/>
                </a:solidFill>
              </a:rPr>
              <a:t> </a:t>
            </a:r>
            <a:r>
              <a:rPr lang="en-US" sz="3200" dirty="0" err="1">
                <a:solidFill>
                  <a:schemeClr val="tx2"/>
                </a:solidFill>
              </a:rPr>
              <a:t>elit</a:t>
            </a:r>
            <a:r>
              <a:rPr lang="en-US" sz="3200" dirty="0">
                <a:solidFill>
                  <a:schemeClr val="tx2"/>
                </a:solidFill>
              </a:rPr>
              <a:t>, </a:t>
            </a:r>
            <a:r>
              <a:rPr lang="en-US" sz="3200" dirty="0" err="1">
                <a:solidFill>
                  <a:schemeClr val="tx2"/>
                </a:solidFill>
              </a:rPr>
              <a:t>sed</a:t>
            </a:r>
            <a:r>
              <a:rPr lang="en-US" sz="3200" dirty="0">
                <a:solidFill>
                  <a:schemeClr val="tx2"/>
                </a:solidFill>
              </a:rPr>
              <a:t> do </a:t>
            </a:r>
            <a:r>
              <a:rPr lang="en-US" sz="3200" dirty="0" err="1">
                <a:solidFill>
                  <a:schemeClr val="tx2"/>
                </a:solidFill>
              </a:rPr>
              <a:t>eiusmod</a:t>
            </a:r>
            <a:r>
              <a:rPr lang="en-US" sz="3200" dirty="0">
                <a:solidFill>
                  <a:schemeClr val="tx2"/>
                </a:solidFill>
              </a:rPr>
              <a:t> </a:t>
            </a:r>
            <a:r>
              <a:rPr lang="en-US" sz="3200" dirty="0" err="1">
                <a:solidFill>
                  <a:schemeClr val="tx2"/>
                </a:solidFill>
              </a:rPr>
              <a:t>tempor</a:t>
            </a:r>
            <a:r>
              <a:rPr lang="en-US" sz="3200" dirty="0">
                <a:solidFill>
                  <a:schemeClr val="tx2"/>
                </a:solidFill>
              </a:rPr>
              <a:t> </a:t>
            </a:r>
            <a:r>
              <a:rPr lang="en-US" sz="3200" dirty="0" err="1">
                <a:solidFill>
                  <a:schemeClr val="tx2"/>
                </a:solidFill>
              </a:rPr>
              <a:t>incididunt</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labore</a:t>
            </a:r>
            <a:r>
              <a:rPr lang="en-US" sz="3200" dirty="0">
                <a:solidFill>
                  <a:schemeClr val="tx2"/>
                </a:solidFill>
              </a:rPr>
              <a:t> et </a:t>
            </a:r>
            <a:r>
              <a:rPr lang="en-US" sz="3200" dirty="0" err="1">
                <a:solidFill>
                  <a:schemeClr val="tx2"/>
                </a:solidFill>
              </a:rPr>
              <a:t>dolore</a:t>
            </a:r>
            <a:r>
              <a:rPr lang="en-US" sz="3200" dirty="0">
                <a:solidFill>
                  <a:schemeClr val="tx2"/>
                </a:solidFill>
              </a:rPr>
              <a:t> magna </a:t>
            </a:r>
            <a:r>
              <a:rPr lang="en-US" sz="3200" dirty="0" err="1">
                <a:solidFill>
                  <a:schemeClr val="tx2"/>
                </a:solidFill>
              </a:rPr>
              <a:t>aliqua</a:t>
            </a:r>
            <a:r>
              <a:rPr lang="en-US" sz="3200" dirty="0">
                <a:solidFill>
                  <a:schemeClr val="tx2"/>
                </a:solidFill>
              </a:rPr>
              <a:t>. </a:t>
            </a:r>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 </a:t>
            </a:r>
            <a:r>
              <a:rPr lang="en-US" sz="3200" dirty="0" err="1">
                <a:solidFill>
                  <a:schemeClr val="tx2"/>
                </a:solidFill>
              </a:rPr>
              <a:t>Duis</a:t>
            </a:r>
            <a:r>
              <a:rPr lang="en-US" sz="3200" dirty="0">
                <a:solidFill>
                  <a:schemeClr val="tx2"/>
                </a:solidFill>
              </a:rPr>
              <a:t> </a:t>
            </a:r>
            <a:r>
              <a:rPr lang="en-US" sz="3200" dirty="0" err="1">
                <a:solidFill>
                  <a:schemeClr val="tx2"/>
                </a:solidFill>
              </a:rPr>
              <a:t>aute</a:t>
            </a:r>
            <a:r>
              <a:rPr lang="en-US" sz="3200" dirty="0">
                <a:solidFill>
                  <a:schemeClr val="tx2"/>
                </a:solidFill>
              </a:rPr>
              <a:t> </a:t>
            </a:r>
            <a:r>
              <a:rPr lang="en-US" sz="3200" dirty="0" err="1">
                <a:solidFill>
                  <a:schemeClr val="tx2"/>
                </a:solidFill>
              </a:rPr>
              <a:t>irure</a:t>
            </a:r>
            <a:r>
              <a:rPr lang="en-US" sz="3200" dirty="0">
                <a:solidFill>
                  <a:schemeClr val="tx2"/>
                </a:solidFill>
              </a:rPr>
              <a:t> dolor in </a:t>
            </a:r>
            <a:r>
              <a:rPr lang="en-US" sz="3200" dirty="0" err="1">
                <a:solidFill>
                  <a:schemeClr val="tx2"/>
                </a:solidFill>
              </a:rPr>
              <a:t>reprehenderit</a:t>
            </a:r>
            <a:r>
              <a:rPr lang="en-US" sz="3200" dirty="0">
                <a:solidFill>
                  <a:schemeClr val="tx2"/>
                </a:solidFill>
              </a:rPr>
              <a:t> in </a:t>
            </a:r>
            <a:r>
              <a:rPr lang="en-US" sz="3200" dirty="0" err="1">
                <a:solidFill>
                  <a:schemeClr val="tx2"/>
                </a:solidFill>
              </a:rPr>
              <a:t>voluptate</a:t>
            </a:r>
            <a:r>
              <a:rPr lang="en-US" sz="3200" dirty="0">
                <a:solidFill>
                  <a:schemeClr val="tx2"/>
                </a:solidFill>
              </a:rPr>
              <a:t> </a:t>
            </a:r>
            <a:r>
              <a:rPr lang="en-US" sz="3200" dirty="0" err="1">
                <a:solidFill>
                  <a:schemeClr val="tx2"/>
                </a:solidFill>
              </a:rPr>
              <a:t>velit</a:t>
            </a:r>
            <a:r>
              <a:rPr lang="en-US" sz="3200" dirty="0">
                <a:solidFill>
                  <a:schemeClr val="tx2"/>
                </a:solidFill>
              </a:rPr>
              <a:t> </a:t>
            </a:r>
            <a:r>
              <a:rPr lang="en-US" sz="3200" dirty="0" err="1">
                <a:solidFill>
                  <a:schemeClr val="tx2"/>
                </a:solidFill>
              </a:rPr>
              <a:t>esse</a:t>
            </a:r>
            <a:r>
              <a:rPr lang="en-US" sz="3200" dirty="0">
                <a:solidFill>
                  <a:schemeClr val="tx2"/>
                </a:solidFill>
              </a:rPr>
              <a:t> </a:t>
            </a:r>
            <a:r>
              <a:rPr lang="en-US" sz="3200" dirty="0" err="1">
                <a:solidFill>
                  <a:schemeClr val="tx2"/>
                </a:solidFill>
              </a:rPr>
              <a:t>cillum</a:t>
            </a:r>
            <a:r>
              <a:rPr lang="en-US" sz="3200" dirty="0">
                <a:solidFill>
                  <a:schemeClr val="tx2"/>
                </a:solidFill>
              </a:rPr>
              <a:t> </a:t>
            </a:r>
            <a:r>
              <a:rPr lang="en-US" sz="3200" dirty="0" err="1">
                <a:solidFill>
                  <a:schemeClr val="tx2"/>
                </a:solidFill>
              </a:rPr>
              <a:t>dolore</a:t>
            </a:r>
            <a:r>
              <a:rPr lang="en-US" sz="3200" dirty="0">
                <a:solidFill>
                  <a:schemeClr val="tx2"/>
                </a:solidFill>
              </a:rPr>
              <a:t> </a:t>
            </a:r>
            <a:r>
              <a:rPr lang="en-US" sz="3200" dirty="0" err="1">
                <a:solidFill>
                  <a:schemeClr val="tx2"/>
                </a:solidFill>
              </a:rPr>
              <a:t>eu</a:t>
            </a:r>
            <a:r>
              <a:rPr lang="en-US" sz="3200" dirty="0">
                <a:solidFill>
                  <a:schemeClr val="tx2"/>
                </a:solidFill>
              </a:rPr>
              <a:t> </a:t>
            </a:r>
            <a:r>
              <a:rPr lang="en-US" sz="3200" dirty="0" err="1">
                <a:solidFill>
                  <a:schemeClr val="tx2"/>
                </a:solidFill>
              </a:rPr>
              <a:t>fugiat</a:t>
            </a:r>
            <a:r>
              <a:rPr lang="en-US" sz="3200" dirty="0">
                <a:solidFill>
                  <a:schemeClr val="tx2"/>
                </a:solidFill>
              </a:rPr>
              <a:t> </a:t>
            </a:r>
            <a:r>
              <a:rPr lang="en-US" sz="3200" dirty="0" err="1">
                <a:solidFill>
                  <a:schemeClr val="tx2"/>
                </a:solidFill>
              </a:rPr>
              <a:t>nulla</a:t>
            </a:r>
            <a:r>
              <a:rPr lang="en-US" sz="3200" dirty="0">
                <a:solidFill>
                  <a:schemeClr val="tx2"/>
                </a:solidFill>
              </a:rPr>
              <a:t> </a:t>
            </a:r>
            <a:r>
              <a:rPr lang="en-US" sz="3200" dirty="0" err="1">
                <a:solidFill>
                  <a:schemeClr val="tx2"/>
                </a:solidFill>
              </a:rPr>
              <a:t>pariatur</a:t>
            </a:r>
            <a:r>
              <a:rPr lang="en-US" sz="3200" dirty="0">
                <a:solidFill>
                  <a:schemeClr val="tx2"/>
                </a:solidFill>
              </a:rPr>
              <a:t>.</a:t>
            </a:r>
          </a:p>
          <a:p>
            <a:r>
              <a:rPr lang="en-US" sz="3200" dirty="0" err="1">
                <a:solidFill>
                  <a:schemeClr val="tx2"/>
                </a:solidFill>
              </a:rPr>
              <a:t>Ut</a:t>
            </a:r>
            <a:r>
              <a:rPr lang="en-US" sz="3200" dirty="0">
                <a:solidFill>
                  <a:schemeClr val="tx2"/>
                </a:solidFill>
              </a:rPr>
              <a:t> </a:t>
            </a:r>
            <a:r>
              <a:rPr lang="en-US" sz="3200" dirty="0" err="1">
                <a:solidFill>
                  <a:schemeClr val="tx2"/>
                </a:solidFill>
              </a:rPr>
              <a:t>enim</a:t>
            </a:r>
            <a:r>
              <a:rPr lang="en-US" sz="3200" dirty="0">
                <a:solidFill>
                  <a:schemeClr val="tx2"/>
                </a:solidFill>
              </a:rPr>
              <a:t> ad minim </a:t>
            </a:r>
            <a:r>
              <a:rPr lang="en-US" sz="3200" dirty="0" err="1">
                <a:solidFill>
                  <a:schemeClr val="tx2"/>
                </a:solidFill>
              </a:rPr>
              <a:t>veniam</a:t>
            </a:r>
            <a:r>
              <a:rPr lang="en-US" sz="3200" dirty="0">
                <a:solidFill>
                  <a:schemeClr val="tx2"/>
                </a:solidFill>
              </a:rPr>
              <a:t>, </a:t>
            </a:r>
            <a:r>
              <a:rPr lang="en-US" sz="3200" dirty="0" err="1">
                <a:solidFill>
                  <a:schemeClr val="tx2"/>
                </a:solidFill>
              </a:rPr>
              <a:t>quis</a:t>
            </a:r>
            <a:r>
              <a:rPr lang="en-US" sz="3200" dirty="0">
                <a:solidFill>
                  <a:schemeClr val="tx2"/>
                </a:solidFill>
              </a:rPr>
              <a:t> </a:t>
            </a:r>
            <a:r>
              <a:rPr lang="en-US" sz="3200" dirty="0" err="1">
                <a:solidFill>
                  <a:schemeClr val="tx2"/>
                </a:solidFill>
              </a:rPr>
              <a:t>nostrud</a:t>
            </a:r>
            <a:r>
              <a:rPr lang="en-US" sz="3200" dirty="0">
                <a:solidFill>
                  <a:schemeClr val="tx2"/>
                </a:solidFill>
              </a:rPr>
              <a:t> exercitation </a:t>
            </a:r>
            <a:r>
              <a:rPr lang="en-US" sz="3200" dirty="0" err="1">
                <a:solidFill>
                  <a:schemeClr val="tx2"/>
                </a:solidFill>
              </a:rPr>
              <a:t>ullamco</a:t>
            </a:r>
            <a:r>
              <a:rPr lang="en-US" sz="3200" dirty="0">
                <a:solidFill>
                  <a:schemeClr val="tx2"/>
                </a:solidFill>
              </a:rPr>
              <a:t> </a:t>
            </a:r>
            <a:r>
              <a:rPr lang="en-US" sz="3200" dirty="0" err="1">
                <a:solidFill>
                  <a:schemeClr val="tx2"/>
                </a:solidFill>
              </a:rPr>
              <a:t>laboris</a:t>
            </a:r>
            <a:r>
              <a:rPr lang="en-US" sz="3200" dirty="0">
                <a:solidFill>
                  <a:schemeClr val="tx2"/>
                </a:solidFill>
              </a:rPr>
              <a:t> nisi </a:t>
            </a:r>
            <a:r>
              <a:rPr lang="en-US" sz="3200" dirty="0" err="1">
                <a:solidFill>
                  <a:schemeClr val="tx2"/>
                </a:solidFill>
              </a:rPr>
              <a:t>ut</a:t>
            </a:r>
            <a:r>
              <a:rPr lang="en-US" sz="3200" dirty="0">
                <a:solidFill>
                  <a:schemeClr val="tx2"/>
                </a:solidFill>
              </a:rPr>
              <a:t> </a:t>
            </a:r>
            <a:r>
              <a:rPr lang="en-US" sz="3200" dirty="0" err="1">
                <a:solidFill>
                  <a:schemeClr val="tx2"/>
                </a:solidFill>
              </a:rPr>
              <a:t>aliquip</a:t>
            </a:r>
            <a:r>
              <a:rPr lang="en-US" sz="3200" dirty="0">
                <a:solidFill>
                  <a:schemeClr val="tx2"/>
                </a:solidFill>
              </a:rPr>
              <a:t> ex </a:t>
            </a:r>
            <a:r>
              <a:rPr lang="en-US" sz="3200" dirty="0" err="1">
                <a:solidFill>
                  <a:schemeClr val="tx2"/>
                </a:solidFill>
              </a:rPr>
              <a:t>ea</a:t>
            </a:r>
            <a:r>
              <a:rPr lang="en-US" sz="3200" dirty="0">
                <a:solidFill>
                  <a:schemeClr val="tx2"/>
                </a:solidFill>
              </a:rPr>
              <a:t> </a:t>
            </a:r>
            <a:r>
              <a:rPr lang="en-US" sz="3200" dirty="0" err="1">
                <a:solidFill>
                  <a:schemeClr val="tx2"/>
                </a:solidFill>
              </a:rPr>
              <a:t>commodo</a:t>
            </a:r>
            <a:r>
              <a:rPr lang="en-US" sz="3200" dirty="0">
                <a:solidFill>
                  <a:schemeClr val="tx2"/>
                </a:solidFill>
              </a:rPr>
              <a:t> </a:t>
            </a:r>
            <a:r>
              <a:rPr lang="en-US" sz="3200" dirty="0" err="1">
                <a:solidFill>
                  <a:schemeClr val="tx2"/>
                </a:solidFill>
              </a:rPr>
              <a:t>consequat</a:t>
            </a:r>
            <a:r>
              <a:rPr lang="en-US" sz="3200" dirty="0">
                <a:solidFill>
                  <a:schemeClr val="tx2"/>
                </a:solidFill>
              </a:rPr>
              <a: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F_TEXT+IMG+LARGE">
    <p:spTree>
      <p:nvGrpSpPr>
        <p:cNvPr id="1" name=""/>
        <p:cNvGrpSpPr/>
        <p:nvPr/>
      </p:nvGrpSpPr>
      <p:grpSpPr>
        <a:xfrm>
          <a:off x="0" y="0"/>
          <a:ext cx="0" cy="0"/>
          <a:chOff x="0" y="0"/>
          <a:chExt cx="0" cy="0"/>
        </a:xfrm>
      </p:grpSpPr>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11" name="Rectangle"/>
          <p:cNvSpPr/>
          <p:nvPr userDrawn="1"/>
        </p:nvSpPr>
        <p:spPr>
          <a:xfrm>
            <a:off x="0" y="-85726"/>
            <a:ext cx="24384000" cy="12064999"/>
          </a:xfrm>
          <a:prstGeom prst="rect">
            <a:avLst/>
          </a:prstGeom>
          <a:solidFill>
            <a:schemeClr val="bg2">
              <a:lumMod val="60000"/>
              <a:lumOff val="40000"/>
            </a:schemeClr>
          </a:solidFill>
          <a:ln w="12700">
            <a:miter lim="400000"/>
          </a:ln>
        </p:spPr>
        <p:txBody>
          <a:bodyPr tIns="91439" bIns="91439" anchor="ctr"/>
          <a:lstStyle/>
          <a:p>
            <a:endParaRPr dirty="0">
              <a:solidFill>
                <a:schemeClr val="tx2"/>
              </a:solidFill>
              <a:latin typeface="Finlandica" panose="00000500000000000000" pitchFamily="50" charset="0"/>
            </a:endParaRPr>
          </a:p>
        </p:txBody>
      </p:sp>
      <p:sp>
        <p:nvSpPr>
          <p:cNvPr id="7" name="Picture Placeholder 2"/>
          <p:cNvSpPr>
            <a:spLocks noGrp="1"/>
          </p:cNvSpPr>
          <p:nvPr>
            <p:ph type="pic" sz="quarter" idx="21"/>
          </p:nvPr>
        </p:nvSpPr>
        <p:spPr>
          <a:xfrm>
            <a:off x="0" y="-76200"/>
            <a:ext cx="24384000" cy="12055473"/>
          </a:xfrm>
          <a:prstGeom prst="rect">
            <a:avLst/>
          </a:prstGeom>
        </p:spPr>
        <p:txBody>
          <a:bodyPr anchor="ctr">
            <a:normAutofit/>
          </a:bodyPr>
          <a:lstStyle>
            <a:lvl1pPr marL="0" indent="0" algn="ctr">
              <a:buFontTx/>
              <a:buNone/>
              <a:defRPr sz="3000">
                <a:latin typeface="Finlandica" panose="00000500000000000000" pitchFamily="50" charset="0"/>
                <a:ea typeface="Finlandica" panose="00000500000000000000" pitchFamily="50" charset="0"/>
                <a:cs typeface="Arial" charset="0"/>
              </a:defRPr>
            </a:lvl1pPr>
          </a:lstStyle>
          <a:p>
            <a:endParaRPr lang="en-US" dirty="0"/>
          </a:p>
        </p:txBody>
      </p:sp>
      <p:sp>
        <p:nvSpPr>
          <p:cNvPr id="14" name="alaotsikko"/>
          <p:cNvSpPr txBox="1">
            <a:spLocks noGrp="1"/>
          </p:cNvSpPr>
          <p:nvPr>
            <p:ph type="body" sz="half" idx="14" hasCustomPrompt="1"/>
          </p:nvPr>
        </p:nvSpPr>
        <p:spPr>
          <a:xfrm>
            <a:off x="5237018" y="5364241"/>
            <a:ext cx="13909964" cy="1947800"/>
          </a:xfrm>
          <a:prstGeom prst="rect">
            <a:avLst/>
          </a:prstGeom>
        </p:spPr>
        <p:txBody>
          <a:bodyPr lIns="50800" tIns="50800" rIns="50800" bIns="50800">
            <a:noAutofit/>
          </a:bodyPr>
          <a:lstStyle>
            <a:lvl1pPr marL="0" indent="0" algn="ctr" defTabSz="825500">
              <a:lnSpc>
                <a:spcPct val="80000"/>
              </a:lnSpc>
              <a:spcBef>
                <a:spcPts val="0"/>
              </a:spcBef>
              <a:buSzTx/>
              <a:buFontTx/>
              <a:buNone/>
              <a:defRPr sz="16000" b="1" cap="all" spc="-500" baseline="0">
                <a:solidFill>
                  <a:schemeClr val="bg1"/>
                </a:solidFill>
                <a:latin typeface="Finlandica" charset="0"/>
                <a:ea typeface="Finlandica" charset="0"/>
                <a:cs typeface="Finlandica" charset="0"/>
                <a:sym typeface="Arial"/>
              </a:defRPr>
            </a:lvl1pPr>
          </a:lstStyle>
          <a:p>
            <a:r>
              <a:rPr lang="fi-FI" dirty="0"/>
              <a:t>HEADER TEXT</a:t>
            </a:r>
          </a:p>
        </p:txBody>
      </p:sp>
      <p:sp>
        <p:nvSpPr>
          <p:cNvPr id="15" name="alaotsikko"/>
          <p:cNvSpPr txBox="1">
            <a:spLocks noGrp="1"/>
          </p:cNvSpPr>
          <p:nvPr>
            <p:ph type="body" sz="half" idx="22" hasCustomPrompt="1"/>
          </p:nvPr>
        </p:nvSpPr>
        <p:spPr>
          <a:xfrm>
            <a:off x="5237018" y="7763906"/>
            <a:ext cx="13909964" cy="1947800"/>
          </a:xfrm>
          <a:prstGeom prst="rect">
            <a:avLst/>
          </a:prstGeom>
        </p:spPr>
        <p:txBody>
          <a:bodyPr lIns="50800" tIns="50800" rIns="50800" bIns="50800">
            <a:noAutofit/>
          </a:bodyPr>
          <a:lstStyle>
            <a:lvl1pPr marL="0" indent="0" algn="ctr" defTabSz="825500">
              <a:lnSpc>
                <a:spcPct val="80000"/>
              </a:lnSpc>
              <a:spcBef>
                <a:spcPts val="0"/>
              </a:spcBef>
              <a:buSzTx/>
              <a:buFontTx/>
              <a:buNone/>
              <a:defRPr sz="4500" b="0" cap="all" spc="0" baseline="0">
                <a:solidFill>
                  <a:schemeClr val="bg1"/>
                </a:solidFill>
                <a:latin typeface="Finlandica" charset="0"/>
                <a:ea typeface="Finlandica" charset="0"/>
                <a:cs typeface="Finlandica" charset="0"/>
                <a:sym typeface="Arial"/>
              </a:defRPr>
            </a:lvl1pPr>
          </a:lstStyle>
          <a:p>
            <a:pPr algn="ctr"/>
            <a:r>
              <a:rPr lang="en-US" sz="4500" cap="all" dirty="0">
                <a:solidFill>
                  <a:srgbClr val="FFFFFF"/>
                </a:solidFill>
                <a:latin typeface="Finlandica" charset="0"/>
              </a:rPr>
              <a:t>LOREM IPSUM</a:t>
            </a:r>
            <a:endParaRPr lang="en-US" sz="4500"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F_IMG-L-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8FA915-6F5E-4F97-A8F1-9F17CFA1EC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9573" y="-258724"/>
            <a:ext cx="25040512" cy="12350711"/>
          </a:xfrm>
          <a:prstGeom prst="rect">
            <a:avLst/>
          </a:prstGeom>
        </p:spPr>
      </p:pic>
      <p:sp>
        <p:nvSpPr>
          <p:cNvPr id="11" name="Rectangle"/>
          <p:cNvSpPr/>
          <p:nvPr userDrawn="1"/>
        </p:nvSpPr>
        <p:spPr>
          <a:xfrm>
            <a:off x="0" y="-123826"/>
            <a:ext cx="24384000" cy="12125326"/>
          </a:xfrm>
          <a:prstGeom prst="rect">
            <a:avLst/>
          </a:prstGeom>
          <a:solidFill>
            <a:schemeClr val="tx2">
              <a:alpha val="13000"/>
            </a:schemeClr>
          </a:solidFill>
          <a:ln w="12700">
            <a:miter lim="400000"/>
          </a:ln>
          <a:effectLst/>
        </p:spPr>
        <p:txBody>
          <a:bodyPr tIns="91439" bIns="91439" anchor="ctr"/>
          <a:lstStyle/>
          <a:p>
            <a:r>
              <a:rPr lang="fi-FI" dirty="0">
                <a:solidFill>
                  <a:schemeClr val="tx2"/>
                </a:solidFill>
                <a:latin typeface="Finlandica" panose="00000500000000000000" pitchFamily="50" charset="0"/>
              </a:rPr>
              <a:t> </a:t>
            </a:r>
            <a:endParaRPr dirty="0">
              <a:solidFill>
                <a:schemeClr val="tx2"/>
              </a:solidFill>
              <a:latin typeface="Finlandica" panose="00000500000000000000" pitchFamily="50" charset="0"/>
            </a:endParaRPr>
          </a:p>
        </p:txBody>
      </p:sp>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
        <p:nvSpPr>
          <p:cNvPr id="6" name="Rectangle 5"/>
          <p:cNvSpPr/>
          <p:nvPr userDrawn="1"/>
        </p:nvSpPr>
        <p:spPr>
          <a:xfrm>
            <a:off x="-337775" y="12037386"/>
            <a:ext cx="25035906" cy="181033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10" name="Rectangle 9"/>
          <p:cNvSpPr/>
          <p:nvPr userDrawn="1"/>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F_BLANK-LOGO">
    <p:spTree>
      <p:nvGrpSpPr>
        <p:cNvPr id="1" name=""/>
        <p:cNvGrpSpPr/>
        <p:nvPr/>
      </p:nvGrpSpPr>
      <p:grpSpPr>
        <a:xfrm>
          <a:off x="0" y="0"/>
          <a:ext cx="0" cy="0"/>
          <a:chOff x="0" y="0"/>
          <a:chExt cx="0" cy="0"/>
        </a:xfrm>
      </p:grpSpPr>
      <p:sp>
        <p:nvSpPr>
          <p:cNvPr id="8" name="Rectangle 7"/>
          <p:cNvSpPr/>
          <p:nvPr userDrawn="1"/>
        </p:nvSpPr>
        <p:spPr>
          <a:xfrm>
            <a:off x="22895782" y="123944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a:t>
            </a:fld>
            <a:endParaRPr lang="en-US" sz="2500" dirty="0">
              <a:solidFill>
                <a:srgbClr val="002EA2"/>
              </a:solidFill>
              <a:latin typeface="Finlandica" charset="0"/>
              <a:ea typeface="Finlandica" charset="0"/>
              <a:cs typeface="Finlandica" charset="0"/>
            </a:endParaRPr>
          </a:p>
        </p:txBody>
      </p:sp>
      <p:cxnSp>
        <p:nvCxnSpPr>
          <p:cNvPr id="48" name="Straight Connector 47"/>
          <p:cNvCxnSpPr/>
          <p:nvPr userDrawn="1"/>
        </p:nvCxnSpPr>
        <p:spPr>
          <a:xfrm>
            <a:off x="1001488" y="12031664"/>
            <a:ext cx="2233060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1422" y="726320"/>
            <a:ext cx="7360074" cy="1840575"/>
          </a:xfrm>
          <a:prstGeom prst="rect">
            <a:avLst/>
          </a:prstGeom>
        </p:spPr>
      </p:pic>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124904"/>
      </p:ext>
    </p:extLst>
  </p:cSld>
  <p:clrMap bg1="lt1" tx1="dk1" bg2="lt2" tx2="dk2" accent1="accent1" accent2="accent2" accent3="accent3" accent4="accent4" accent5="accent5" accent6="accent6" hlink="hlink" folHlink="folHlink"/>
  <p:sldLayoutIdLst>
    <p:sldLayoutId id="2147483771" r:id="rId1"/>
    <p:sldLayoutId id="2147483749" r:id="rId2"/>
    <p:sldLayoutId id="2147483753" r:id="rId3"/>
    <p:sldLayoutId id="2147483726" r:id="rId4"/>
    <p:sldLayoutId id="2147483727" r:id="rId5"/>
    <p:sldLayoutId id="2147483724" r:id="rId6"/>
    <p:sldLayoutId id="2147483747" r:id="rId7"/>
    <p:sldLayoutId id="2147483734" r:id="rId8"/>
  </p:sldLayoutIdLst>
  <p:txStyles>
    <p:titleStyle>
      <a:lvl1pPr algn="l" defTabSz="1828800" rtl="0" eaLnBrk="1" latinLnBrk="0" hangingPunct="1">
        <a:lnSpc>
          <a:spcPct val="80000"/>
        </a:lnSpc>
        <a:spcBef>
          <a:spcPct val="0"/>
        </a:spcBef>
        <a:buNone/>
        <a:defRPr sz="10800" b="1" i="0" kern="1200">
          <a:solidFill>
            <a:schemeClr val="tx1"/>
          </a:solidFill>
          <a:latin typeface="Helvetica Bold" charset="0"/>
          <a:ea typeface="+mj-ea"/>
          <a:cs typeface="+mj-cs"/>
        </a:defRPr>
      </a:lvl1pPr>
    </p:titleStyle>
    <p:bodyStyle>
      <a:lvl1pPr marL="457200" indent="-457200" algn="l" defTabSz="1828800" rtl="0" eaLnBrk="1" latinLnBrk="0" hangingPunct="1">
        <a:lnSpc>
          <a:spcPct val="100000"/>
        </a:lnSpc>
        <a:spcBef>
          <a:spcPts val="1000"/>
        </a:spcBef>
        <a:buFont typeface="Arial" panose="020B0604020202020204" pitchFamily="34" charset="0"/>
        <a:buChar char="•"/>
        <a:defRPr sz="5600" b="0" i="0" kern="1200">
          <a:solidFill>
            <a:schemeClr val="tx2"/>
          </a:solidFill>
          <a:latin typeface="Finlandica" panose="00000500000000000000" pitchFamily="50" charset="0"/>
          <a:ea typeface="Finlandica" panose="00000500000000000000" pitchFamily="50" charset="0"/>
          <a:cs typeface="Helvetica" charset="0"/>
        </a:defRPr>
      </a:lvl1pPr>
      <a:lvl2pPr marL="1371600" indent="-457200" algn="l" defTabSz="1828800" rtl="0" eaLnBrk="1" latinLnBrk="0" hangingPunct="1">
        <a:lnSpc>
          <a:spcPct val="100000"/>
        </a:lnSpc>
        <a:spcBef>
          <a:spcPts val="1000"/>
        </a:spcBef>
        <a:buFont typeface="Arial" panose="020B0604020202020204" pitchFamily="34" charset="0"/>
        <a:buChar char="•"/>
        <a:defRPr sz="4800" b="0" i="0" kern="1200">
          <a:solidFill>
            <a:schemeClr val="tx2"/>
          </a:solidFill>
          <a:latin typeface="Finlandica" panose="00000500000000000000" pitchFamily="50" charset="0"/>
          <a:ea typeface="Finlandica" panose="00000500000000000000" pitchFamily="50" charset="0"/>
          <a:cs typeface="Helvetica" charset="0"/>
        </a:defRPr>
      </a:lvl2pPr>
      <a:lvl3pPr marL="2286000" indent="-457200" algn="l" defTabSz="1828800" rtl="0" eaLnBrk="1" latinLnBrk="0" hangingPunct="1">
        <a:lnSpc>
          <a:spcPct val="100000"/>
        </a:lnSpc>
        <a:spcBef>
          <a:spcPts val="1000"/>
        </a:spcBef>
        <a:buFont typeface="Arial" panose="020B0604020202020204" pitchFamily="34" charset="0"/>
        <a:buChar char="•"/>
        <a:defRPr sz="4000" b="0" i="0" kern="1200">
          <a:solidFill>
            <a:schemeClr val="tx2"/>
          </a:solidFill>
          <a:latin typeface="Finlandica" panose="00000500000000000000" pitchFamily="50" charset="0"/>
          <a:ea typeface="Finlandica" panose="00000500000000000000" pitchFamily="50" charset="0"/>
          <a:cs typeface="Helvetica" charset="0"/>
        </a:defRPr>
      </a:lvl3pPr>
      <a:lvl4pPr marL="32004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4pPr>
      <a:lvl5pPr marL="41148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5.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17" Type="http://schemas.openxmlformats.org/officeDocument/2006/relationships/image" Target="../media/image77.png"/><Relationship Id="rId2" Type="http://schemas.openxmlformats.org/officeDocument/2006/relationships/image" Target="../media/image19.png"/><Relationship Id="rId16" Type="http://schemas.openxmlformats.org/officeDocument/2006/relationships/image" Target="../media/image76.png"/><Relationship Id="rId20"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71.gif"/><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jpeg"/><Relationship Id="rId19" Type="http://schemas.openxmlformats.org/officeDocument/2006/relationships/image" Target="../media/image79.pn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18.png"/><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2.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0"/>
            <a:ext cx="24384002" cy="13715998"/>
          </a:xfrm>
          <a:prstGeom prst="rect">
            <a:avLst/>
          </a:prstGeom>
        </p:spPr>
      </p:pic>
      <p:sp>
        <p:nvSpPr>
          <p:cNvPr id="6" name="TextBox 5"/>
          <p:cNvSpPr txBox="1"/>
          <p:nvPr/>
        </p:nvSpPr>
        <p:spPr>
          <a:xfrm>
            <a:off x="1161173" y="1131365"/>
            <a:ext cx="16219884" cy="3836948"/>
          </a:xfrm>
          <a:prstGeom prst="rect">
            <a:avLst/>
          </a:prstGeom>
          <a:noFill/>
        </p:spPr>
        <p:txBody>
          <a:bodyPr wrap="square" rtlCol="0">
            <a:spAutoFit/>
          </a:bodyPr>
          <a:lstStyle/>
          <a:p>
            <a:pPr>
              <a:lnSpc>
                <a:spcPct val="80000"/>
              </a:lnSpc>
            </a:pPr>
            <a:r>
              <a:rPr lang="fi-FI" sz="10000" b="1" dirty="0">
                <a:solidFill>
                  <a:schemeClr val="bg1"/>
                </a:solidFill>
                <a:latin typeface="Finlandica Bold"/>
                <a:cs typeface="Finlandica Bold"/>
              </a:rPr>
              <a:t>FINLAND –</a:t>
            </a:r>
            <a:br>
              <a:rPr lang="fi-FI" sz="10000" b="1" dirty="0">
                <a:solidFill>
                  <a:schemeClr val="bg1"/>
                </a:solidFill>
                <a:latin typeface="Finlandica Bold"/>
                <a:cs typeface="Finlandica Bold"/>
              </a:rPr>
            </a:br>
            <a:r>
              <a:rPr lang="fi-FI" sz="10000" b="1" dirty="0">
                <a:solidFill>
                  <a:schemeClr val="bg1"/>
                </a:solidFill>
                <a:latin typeface="Finlandica Bold"/>
                <a:cs typeface="Finlandica Bold"/>
              </a:rPr>
              <a:t>TECHNOLOGY</a:t>
            </a:r>
          </a:p>
          <a:p>
            <a:pPr>
              <a:lnSpc>
                <a:spcPct val="80000"/>
              </a:lnSpc>
            </a:pPr>
            <a:r>
              <a:rPr lang="fi-FI" sz="10000" b="1" dirty="0">
                <a:solidFill>
                  <a:schemeClr val="bg1"/>
                </a:solidFill>
                <a:latin typeface="Finlandica Bold"/>
                <a:cs typeface="Finlandica Bold"/>
              </a:rPr>
              <a:t>SUPERPOWER</a:t>
            </a:r>
            <a:endParaRPr lang="en-US" sz="10000" b="1" dirty="0">
              <a:solidFill>
                <a:schemeClr val="bg1"/>
              </a:solidFill>
              <a:latin typeface="Finlandica Bold"/>
              <a:cs typeface="Finlandica Bold"/>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190" y="5125236"/>
            <a:ext cx="7541372" cy="1885913"/>
          </a:xfrm>
          <a:prstGeom prst="rect">
            <a:avLst/>
          </a:prstGeom>
        </p:spPr>
      </p:pic>
    </p:spTree>
    <p:extLst>
      <p:ext uri="{BB962C8B-B14F-4D97-AF65-F5344CB8AC3E}">
        <p14:creationId xmlns:p14="http://schemas.microsoft.com/office/powerpoint/2010/main" val="2731935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aniel-von-appen-276283-unsplash.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24384000" cy="13716001"/>
          </a:xfrm>
          <a:prstGeom prst="rect">
            <a:avLst/>
          </a:prstGeom>
        </p:spPr>
      </p:pic>
      <p:sp>
        <p:nvSpPr>
          <p:cNvPr id="11" name="Rectangle 10"/>
          <p:cNvSpPr/>
          <p:nvPr/>
        </p:nvSpPr>
        <p:spPr>
          <a:xfrm>
            <a:off x="0" y="0"/>
            <a:ext cx="24384000" cy="1335517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inlandica" panose="00000500000000000000" pitchFamily="50" charset="0"/>
              </a:rPr>
              <a:t> </a:t>
            </a:r>
          </a:p>
        </p:txBody>
      </p:sp>
      <p:sp>
        <p:nvSpPr>
          <p:cNvPr id="12" name="Rectangle 11"/>
          <p:cNvSpPr/>
          <p:nvPr/>
        </p:nvSpPr>
        <p:spPr>
          <a:xfrm>
            <a:off x="-1" y="12037386"/>
            <a:ext cx="24384001" cy="167861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14" name="Rectangle 13"/>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10</a:t>
            </a:fld>
            <a:endParaRPr lang="en-US" sz="2500" dirty="0">
              <a:solidFill>
                <a:srgbClr val="002EA2"/>
              </a:solidFill>
              <a:latin typeface="Finlandica" charset="0"/>
              <a:ea typeface="Finlandica" charset="0"/>
              <a:cs typeface="Finlandica" charset="0"/>
            </a:endParaRPr>
          </a:p>
        </p:txBody>
      </p:sp>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77937" y="1201801"/>
            <a:ext cx="15481263" cy="897932"/>
          </a:xfrm>
        </p:spPr>
        <p:txBody>
          <a:bodyPr/>
          <a:lstStyle/>
          <a:p>
            <a:r>
              <a:rPr lang="en-US" dirty="0">
                <a:solidFill>
                  <a:schemeClr val="tx1"/>
                </a:solidFill>
              </a:rPr>
              <a:t>Talent at reasonable cost</a:t>
            </a:r>
            <a:endParaRPr lang="fi-FI" dirty="0">
              <a:solidFill>
                <a:schemeClr val="tx1"/>
              </a:solidFill>
            </a:endParaRPr>
          </a:p>
        </p:txBody>
      </p:sp>
      <p:sp>
        <p:nvSpPr>
          <p:cNvPr id="30"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981535" y="3363139"/>
            <a:ext cx="22504998" cy="548467"/>
          </a:xfrm>
          <a:prstGeom prst="rect">
            <a:avLst/>
          </a:prstGeom>
        </p:spPr>
        <p:txBody>
          <a:bodyPr/>
          <a:lstStyle/>
          <a:p>
            <a:pPr marL="0" indent="0">
              <a:spcBef>
                <a:spcPts val="2200"/>
              </a:spcBef>
              <a:buNone/>
            </a:pPr>
            <a:r>
              <a:rPr lang="fi-FI" sz="3600" dirty="0">
                <a:solidFill>
                  <a:srgbClr val="002EA2"/>
                </a:solidFill>
              </a:rPr>
              <a:t>Labour </a:t>
            </a:r>
            <a:r>
              <a:rPr lang="fi-FI" sz="3600" dirty="0" err="1">
                <a:solidFill>
                  <a:srgbClr val="002EA2"/>
                </a:solidFill>
              </a:rPr>
              <a:t>costs</a:t>
            </a:r>
            <a:r>
              <a:rPr lang="fi-FI" sz="3600" dirty="0">
                <a:solidFill>
                  <a:srgbClr val="002EA2"/>
                </a:solidFill>
              </a:rPr>
              <a:t> (</a:t>
            </a:r>
            <a:r>
              <a:rPr lang="fi-FI" sz="3600" dirty="0" err="1">
                <a:solidFill>
                  <a:srgbClr val="002EA2"/>
                </a:solidFill>
              </a:rPr>
              <a:t>salary</a:t>
            </a:r>
            <a:r>
              <a:rPr lang="fi-FI" sz="3600" dirty="0">
                <a:solidFill>
                  <a:srgbClr val="002EA2"/>
                </a:solidFill>
              </a:rPr>
              <a:t> + </a:t>
            </a:r>
            <a:r>
              <a:rPr lang="fi-FI" sz="3600" dirty="0" err="1">
                <a:solidFill>
                  <a:srgbClr val="002EA2"/>
                </a:solidFill>
              </a:rPr>
              <a:t>additional</a:t>
            </a:r>
            <a:r>
              <a:rPr lang="fi-FI" sz="3600" dirty="0">
                <a:solidFill>
                  <a:srgbClr val="002EA2"/>
                </a:solidFill>
              </a:rPr>
              <a:t> </a:t>
            </a:r>
            <a:r>
              <a:rPr lang="fi-FI" sz="3600" dirty="0" err="1">
                <a:solidFill>
                  <a:srgbClr val="002EA2"/>
                </a:solidFill>
              </a:rPr>
              <a:t>costs</a:t>
            </a:r>
            <a:r>
              <a:rPr lang="fi-FI" sz="3600" dirty="0">
                <a:solidFill>
                  <a:srgbClr val="002EA2"/>
                </a:solidFill>
              </a:rPr>
              <a:t>) of a 100-employee software </a:t>
            </a:r>
            <a:r>
              <a:rPr lang="fi-FI" sz="3600" dirty="0" err="1">
                <a:solidFill>
                  <a:srgbClr val="002EA2"/>
                </a:solidFill>
              </a:rPr>
              <a:t>development</a:t>
            </a:r>
            <a:r>
              <a:rPr lang="fi-FI" sz="3600" dirty="0">
                <a:solidFill>
                  <a:srgbClr val="002EA2"/>
                </a:solidFill>
              </a:rPr>
              <a:t> </a:t>
            </a:r>
            <a:r>
              <a:rPr lang="fi-FI" sz="3600" dirty="0" err="1">
                <a:solidFill>
                  <a:srgbClr val="002EA2"/>
                </a:solidFill>
              </a:rPr>
              <a:t>centre</a:t>
            </a:r>
            <a:endParaRPr lang="fi-FI" sz="3600" dirty="0">
              <a:solidFill>
                <a:srgbClr val="002EA2"/>
              </a:solidFill>
            </a:endParaRPr>
          </a:p>
        </p:txBody>
      </p:sp>
      <p:pic>
        <p:nvPicPr>
          <p:cNvPr id="5" name="Picture 4"/>
          <p:cNvPicPr>
            <a:picLocks noChangeAspect="1"/>
          </p:cNvPicPr>
          <p:nvPr/>
        </p:nvPicPr>
        <p:blipFill>
          <a:blip r:embed="rId4"/>
          <a:stretch>
            <a:fillRect/>
          </a:stretch>
        </p:blipFill>
        <p:spPr>
          <a:xfrm>
            <a:off x="800100" y="4165603"/>
            <a:ext cx="17741899" cy="6328320"/>
          </a:xfrm>
          <a:prstGeom prst="rect">
            <a:avLst/>
          </a:prstGeom>
        </p:spPr>
      </p:pic>
    </p:spTree>
    <p:extLst>
      <p:ext uri="{BB962C8B-B14F-4D97-AF65-F5344CB8AC3E}">
        <p14:creationId xmlns:p14="http://schemas.microsoft.com/office/powerpoint/2010/main" val="21772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daniel-von-appen-276283-unsplash.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24384000" cy="13716001"/>
          </a:xfrm>
          <a:prstGeom prst="rect">
            <a:avLst/>
          </a:prstGeom>
        </p:spPr>
      </p:pic>
      <p:sp>
        <p:nvSpPr>
          <p:cNvPr id="27" name="Rectangle 26"/>
          <p:cNvSpPr/>
          <p:nvPr/>
        </p:nvSpPr>
        <p:spPr>
          <a:xfrm>
            <a:off x="0" y="0"/>
            <a:ext cx="24384000" cy="1335517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inlandica" panose="00000500000000000000" pitchFamily="50" charset="0"/>
              </a:rPr>
              <a:t> </a:t>
            </a:r>
          </a:p>
        </p:txBody>
      </p:sp>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77937" y="1201801"/>
            <a:ext cx="20442730" cy="897932"/>
          </a:xfrm>
        </p:spPr>
        <p:txBody>
          <a:bodyPr/>
          <a:lstStyle/>
          <a:p>
            <a:r>
              <a:rPr lang="en-US" dirty="0">
                <a:solidFill>
                  <a:schemeClr val="tx1"/>
                </a:solidFill>
              </a:rPr>
              <a:t>Finland offers very favorable </a:t>
            </a:r>
            <a:br>
              <a:rPr lang="en-US" dirty="0">
                <a:solidFill>
                  <a:schemeClr val="tx1"/>
                </a:solidFill>
              </a:rPr>
            </a:br>
            <a:r>
              <a:rPr lang="en-US" dirty="0">
                <a:solidFill>
                  <a:schemeClr val="tx1"/>
                </a:solidFill>
              </a:rPr>
              <a:t>corporate taxation</a:t>
            </a:r>
            <a:endParaRPr lang="fi-FI" dirty="0">
              <a:solidFill>
                <a:schemeClr val="tx1"/>
              </a:solidFill>
            </a:endParaRPr>
          </a:p>
        </p:txBody>
      </p:sp>
      <p:sp>
        <p:nvSpPr>
          <p:cNvPr id="30"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981535" y="3667933"/>
            <a:ext cx="22504998" cy="548467"/>
          </a:xfrm>
          <a:prstGeom prst="rect">
            <a:avLst/>
          </a:prstGeom>
        </p:spPr>
        <p:txBody>
          <a:bodyPr/>
          <a:lstStyle/>
          <a:p>
            <a:pPr marL="0" indent="0">
              <a:spcBef>
                <a:spcPts val="2200"/>
              </a:spcBef>
              <a:buNone/>
            </a:pPr>
            <a:r>
              <a:rPr lang="fi-FI" sz="3600" dirty="0" err="1">
                <a:solidFill>
                  <a:srgbClr val="002EA2"/>
                </a:solidFill>
              </a:rPr>
              <a:t>Corporate</a:t>
            </a:r>
            <a:r>
              <a:rPr lang="fi-FI" sz="3600" dirty="0">
                <a:solidFill>
                  <a:srgbClr val="002EA2"/>
                </a:solidFill>
              </a:rPr>
              <a:t> </a:t>
            </a:r>
            <a:r>
              <a:rPr lang="fi-FI" sz="3600" dirty="0" err="1">
                <a:solidFill>
                  <a:srgbClr val="002EA2"/>
                </a:solidFill>
              </a:rPr>
              <a:t>tax</a:t>
            </a:r>
            <a:r>
              <a:rPr lang="fi-FI" sz="3600" dirty="0">
                <a:solidFill>
                  <a:srgbClr val="002EA2"/>
                </a:solidFill>
              </a:rPr>
              <a:t> </a:t>
            </a:r>
            <a:r>
              <a:rPr lang="fi-FI" sz="3600" dirty="0" err="1">
                <a:solidFill>
                  <a:srgbClr val="002EA2"/>
                </a:solidFill>
              </a:rPr>
              <a:t>rates</a:t>
            </a:r>
            <a:r>
              <a:rPr lang="fi-FI" sz="3600" dirty="0">
                <a:solidFill>
                  <a:srgbClr val="002EA2"/>
                </a:solidFill>
              </a:rPr>
              <a:t> 2018</a:t>
            </a:r>
          </a:p>
        </p:txBody>
      </p:sp>
      <p:sp>
        <p:nvSpPr>
          <p:cNvPr id="20" name="Rectangle 19"/>
          <p:cNvSpPr/>
          <p:nvPr/>
        </p:nvSpPr>
        <p:spPr>
          <a:xfrm>
            <a:off x="-1" y="12037386"/>
            <a:ext cx="24384001" cy="167861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22" name="Rectangle 21"/>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11</a:t>
            </a:fld>
            <a:endParaRPr lang="en-US" sz="2500" dirty="0">
              <a:solidFill>
                <a:srgbClr val="002EA2"/>
              </a:solidFill>
              <a:latin typeface="Finlandica" charset="0"/>
              <a:ea typeface="Finlandica" charset="0"/>
              <a:cs typeface="Finlandica" charset="0"/>
            </a:endParaRPr>
          </a:p>
        </p:txBody>
      </p:sp>
      <p:pic>
        <p:nvPicPr>
          <p:cNvPr id="37" name="Kuva 36">
            <a:extLst>
              <a:ext uri="{FF2B5EF4-FFF2-40B4-BE49-F238E27FC236}">
                <a16:creationId xmlns:a16="http://schemas.microsoft.com/office/drawing/2014/main" id="{A6C38DE3-FE55-904E-ACEE-A55476171881}"/>
              </a:ext>
            </a:extLst>
          </p:cNvPr>
          <p:cNvPicPr>
            <a:picLocks noChangeAspect="1"/>
          </p:cNvPicPr>
          <p:nvPr/>
        </p:nvPicPr>
        <p:blipFill>
          <a:blip r:embed="rId4"/>
          <a:stretch>
            <a:fillRect/>
          </a:stretch>
        </p:blipFill>
        <p:spPr>
          <a:xfrm>
            <a:off x="965930" y="4692993"/>
            <a:ext cx="16725900" cy="5753100"/>
          </a:xfrm>
          <a:prstGeom prst="rect">
            <a:avLst/>
          </a:prstGeom>
        </p:spPr>
      </p:pic>
    </p:spTree>
    <p:extLst>
      <p:ext uri="{BB962C8B-B14F-4D97-AF65-F5344CB8AC3E}">
        <p14:creationId xmlns:p14="http://schemas.microsoft.com/office/powerpoint/2010/main" val="429354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841612" y="-5975306"/>
            <a:ext cx="12700776" cy="24384000"/>
          </a:xfrm>
          <a:prstGeom prst="rect">
            <a:avLst/>
          </a:prstGeom>
          <a:effectLst>
            <a:reflection stA="0" endPos="65000" dist="50800" dir="5400000" sy="-100000" algn="bl" rotWithShape="0"/>
          </a:effectLst>
        </p:spPr>
      </p:pic>
      <p:sp>
        <p:nvSpPr>
          <p:cNvPr id="57" name="Rectangle 56">
            <a:extLst>
              <a:ext uri="{FF2B5EF4-FFF2-40B4-BE49-F238E27FC236}">
                <a16:creationId xmlns:a16="http://schemas.microsoft.com/office/drawing/2014/main" id="{CA916F91-8B52-4338-A479-DD2319C2BF6F}"/>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59" name="Picture 58">
            <a:extLst>
              <a:ext uri="{FF2B5EF4-FFF2-40B4-BE49-F238E27FC236}">
                <a16:creationId xmlns:a16="http://schemas.microsoft.com/office/drawing/2014/main" id="{00D37410-B878-4603-94B1-6F6F886874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60" name="Rectangle 59">
            <a:extLst>
              <a:ext uri="{FF2B5EF4-FFF2-40B4-BE49-F238E27FC236}">
                <a16:creationId xmlns:a16="http://schemas.microsoft.com/office/drawing/2014/main" id="{A4D1345F-57F3-4674-AD66-B7DF68A0F3D1}"/>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12</a:t>
            </a:fld>
            <a:endParaRPr lang="en-US" sz="2500" dirty="0">
              <a:solidFill>
                <a:srgbClr val="002EA2"/>
              </a:solidFill>
              <a:latin typeface="Finlandica" charset="0"/>
              <a:ea typeface="Finlandica" charset="0"/>
              <a:cs typeface="Finlandica" charset="0"/>
            </a:endParaRPr>
          </a:p>
        </p:txBody>
      </p:sp>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15218857" cy="1947800"/>
          </a:xfrm>
        </p:spPr>
        <p:txBody>
          <a:bodyPr/>
          <a:lstStyle/>
          <a:p>
            <a:pPr algn="l"/>
            <a:r>
              <a:rPr lang="fi-FI" sz="8000" dirty="0" err="1"/>
              <a:t>Incentives</a:t>
            </a:r>
            <a:r>
              <a:rPr lang="fi-FI" sz="8000" dirty="0"/>
              <a:t> and </a:t>
            </a:r>
            <a:r>
              <a:rPr lang="fi-FI" sz="8000" dirty="0" err="1"/>
              <a:t>funding</a:t>
            </a:r>
            <a:r>
              <a:rPr lang="fi-FI" sz="8000" dirty="0"/>
              <a:t> </a:t>
            </a:r>
            <a:r>
              <a:rPr lang="fi-FI" sz="8000" dirty="0" err="1"/>
              <a:t>sources</a:t>
            </a:r>
            <a:endParaRPr lang="fi-FI" sz="8000" dirty="0"/>
          </a:p>
        </p:txBody>
      </p:sp>
      <p:grpSp>
        <p:nvGrpSpPr>
          <p:cNvPr id="4" name="Group 3"/>
          <p:cNvGrpSpPr/>
          <p:nvPr/>
        </p:nvGrpSpPr>
        <p:grpSpPr>
          <a:xfrm>
            <a:off x="1003301" y="2863366"/>
            <a:ext cx="5362172" cy="3839820"/>
            <a:chOff x="1029375" y="2863366"/>
            <a:chExt cx="4350914" cy="3839820"/>
          </a:xfrm>
        </p:grpSpPr>
        <p:sp>
          <p:nvSpPr>
            <p:cNvPr id="15" name="Rectangle 14"/>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6" name="Rectangle 15"/>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grpSp>
        <p:nvGrpSpPr>
          <p:cNvPr id="102" name="Group 101"/>
          <p:cNvGrpSpPr/>
          <p:nvPr/>
        </p:nvGrpSpPr>
        <p:grpSpPr>
          <a:xfrm>
            <a:off x="6671734" y="2863366"/>
            <a:ext cx="5362172" cy="3839820"/>
            <a:chOff x="1029375" y="2863366"/>
            <a:chExt cx="4350914" cy="3839820"/>
          </a:xfrm>
        </p:grpSpPr>
        <p:sp>
          <p:nvSpPr>
            <p:cNvPr id="103" name="Rectangle 102"/>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04" name="Rectangle 103"/>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grpSp>
        <p:nvGrpSpPr>
          <p:cNvPr id="106" name="Group 105"/>
          <p:cNvGrpSpPr/>
          <p:nvPr/>
        </p:nvGrpSpPr>
        <p:grpSpPr>
          <a:xfrm>
            <a:off x="12340167" y="2863366"/>
            <a:ext cx="5362172" cy="3839820"/>
            <a:chOff x="1029375" y="2863366"/>
            <a:chExt cx="4350914" cy="3839820"/>
          </a:xfrm>
        </p:grpSpPr>
        <p:sp>
          <p:nvSpPr>
            <p:cNvPr id="107" name="Rectangle 106"/>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08" name="Rectangle 107"/>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grpSp>
        <p:nvGrpSpPr>
          <p:cNvPr id="110" name="Group 109"/>
          <p:cNvGrpSpPr/>
          <p:nvPr/>
        </p:nvGrpSpPr>
        <p:grpSpPr>
          <a:xfrm>
            <a:off x="18008601" y="2863366"/>
            <a:ext cx="5362172" cy="3839820"/>
            <a:chOff x="1029375" y="2863366"/>
            <a:chExt cx="4350914" cy="3839820"/>
          </a:xfrm>
        </p:grpSpPr>
        <p:sp>
          <p:nvSpPr>
            <p:cNvPr id="111" name="Rectangle 110"/>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12" name="Rectangle 111"/>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grpSp>
        <p:nvGrpSpPr>
          <p:cNvPr id="116" name="Group 115"/>
          <p:cNvGrpSpPr/>
          <p:nvPr/>
        </p:nvGrpSpPr>
        <p:grpSpPr>
          <a:xfrm>
            <a:off x="1003301" y="7028966"/>
            <a:ext cx="5362172" cy="3839820"/>
            <a:chOff x="1029375" y="2863366"/>
            <a:chExt cx="4350914" cy="3839820"/>
          </a:xfrm>
        </p:grpSpPr>
        <p:sp>
          <p:nvSpPr>
            <p:cNvPr id="118" name="Rectangle 117"/>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19" name="Rectangle 118"/>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grpSp>
        <p:nvGrpSpPr>
          <p:cNvPr id="121" name="Group 120"/>
          <p:cNvGrpSpPr/>
          <p:nvPr/>
        </p:nvGrpSpPr>
        <p:grpSpPr>
          <a:xfrm>
            <a:off x="6671734" y="7028966"/>
            <a:ext cx="5362172" cy="3839820"/>
            <a:chOff x="1029375" y="2863366"/>
            <a:chExt cx="4350914" cy="3839820"/>
          </a:xfrm>
        </p:grpSpPr>
        <p:sp>
          <p:nvSpPr>
            <p:cNvPr id="123" name="Rectangle 122"/>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24" name="Rectangle 123"/>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grpSp>
        <p:nvGrpSpPr>
          <p:cNvPr id="126" name="Group 125"/>
          <p:cNvGrpSpPr/>
          <p:nvPr/>
        </p:nvGrpSpPr>
        <p:grpSpPr>
          <a:xfrm>
            <a:off x="12340167" y="7028966"/>
            <a:ext cx="5362172" cy="3839820"/>
            <a:chOff x="1029375" y="2863366"/>
            <a:chExt cx="4350914" cy="3839820"/>
          </a:xfrm>
        </p:grpSpPr>
        <p:sp>
          <p:nvSpPr>
            <p:cNvPr id="128" name="Rectangle 127"/>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29" name="Rectangle 128"/>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grpSp>
        <p:nvGrpSpPr>
          <p:cNvPr id="131" name="Group 130"/>
          <p:cNvGrpSpPr/>
          <p:nvPr/>
        </p:nvGrpSpPr>
        <p:grpSpPr>
          <a:xfrm>
            <a:off x="18008601" y="7028966"/>
            <a:ext cx="5362172" cy="3839820"/>
            <a:chOff x="1029375" y="2863366"/>
            <a:chExt cx="4350914" cy="3839820"/>
          </a:xfrm>
        </p:grpSpPr>
        <p:sp>
          <p:nvSpPr>
            <p:cNvPr id="133" name="Rectangle 132"/>
            <p:cNvSpPr/>
            <p:nvPr/>
          </p:nvSpPr>
          <p:spPr>
            <a:xfrm>
              <a:off x="1029375" y="2863366"/>
              <a:ext cx="4350914" cy="3839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34" name="Rectangle 133"/>
            <p:cNvSpPr/>
            <p:nvPr/>
          </p:nvSpPr>
          <p:spPr>
            <a:xfrm>
              <a:off x="1155295" y="3022900"/>
              <a:ext cx="4099085" cy="3520754"/>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grpSp>
      <p:sp>
        <p:nvSpPr>
          <p:cNvPr id="49" name="TextBox 48"/>
          <p:cNvSpPr txBox="1"/>
          <p:nvPr/>
        </p:nvSpPr>
        <p:spPr>
          <a:xfrm>
            <a:off x="1159689" y="3498275"/>
            <a:ext cx="5037774" cy="1754327"/>
          </a:xfrm>
          <a:prstGeom prst="rect">
            <a:avLst/>
          </a:prstGeom>
          <a:noFill/>
        </p:spPr>
        <p:txBody>
          <a:bodyPr wrap="square" rtlCol="0" anchor="ctr">
            <a:spAutoFit/>
          </a:bodyPr>
          <a:lstStyle/>
          <a:p>
            <a:pPr algn="ctr"/>
            <a:r>
              <a:rPr lang="en-US" b="1" dirty="0">
                <a:solidFill>
                  <a:srgbClr val="002EA2"/>
                </a:solidFill>
                <a:latin typeface="Finlandica" panose="00000500000000000000" pitchFamily="50" charset="0"/>
                <a:cs typeface="Finlandica Bold"/>
              </a:rPr>
              <a:t>R&amp;D&amp;I INCENTIVES</a:t>
            </a:r>
            <a:br>
              <a:rPr lang="en-US" b="1"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by</a:t>
            </a:r>
            <a:br>
              <a:rPr lang="en-US"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Business Finland</a:t>
            </a:r>
          </a:p>
        </p:txBody>
      </p:sp>
      <p:sp>
        <p:nvSpPr>
          <p:cNvPr id="50" name="TextBox 49"/>
          <p:cNvSpPr txBox="1"/>
          <p:nvPr/>
        </p:nvSpPr>
        <p:spPr>
          <a:xfrm>
            <a:off x="6825373" y="3498275"/>
            <a:ext cx="5037774" cy="1754327"/>
          </a:xfrm>
          <a:prstGeom prst="rect">
            <a:avLst/>
          </a:prstGeom>
          <a:noFill/>
        </p:spPr>
        <p:txBody>
          <a:bodyPr wrap="square" rtlCol="0" anchor="ctr">
            <a:spAutoFit/>
          </a:bodyPr>
          <a:lstStyle/>
          <a:p>
            <a:pPr algn="ctr"/>
            <a:r>
              <a:rPr lang="en-US" b="1" dirty="0">
                <a:solidFill>
                  <a:srgbClr val="002EA2"/>
                </a:solidFill>
                <a:latin typeface="Finlandica" panose="00000500000000000000" pitchFamily="50" charset="0"/>
                <a:cs typeface="Finlandica Bold"/>
              </a:rPr>
              <a:t>BUSINESS AID</a:t>
            </a:r>
            <a:br>
              <a:rPr lang="en-US" b="1"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from</a:t>
            </a:r>
          </a:p>
          <a:p>
            <a:pPr algn="ctr"/>
            <a:r>
              <a:rPr lang="en-US" dirty="0">
                <a:solidFill>
                  <a:srgbClr val="002EA2"/>
                </a:solidFill>
                <a:latin typeface="Finlandica" panose="00000500000000000000" pitchFamily="50" charset="0"/>
                <a:cs typeface="Finlandica Bold"/>
              </a:rPr>
              <a:t>ELY </a:t>
            </a:r>
            <a:r>
              <a:rPr lang="en-US" dirty="0" err="1">
                <a:solidFill>
                  <a:srgbClr val="002EA2"/>
                </a:solidFill>
                <a:latin typeface="Finlandica" panose="00000500000000000000" pitchFamily="50" charset="0"/>
                <a:cs typeface="Finlandica Bold"/>
              </a:rPr>
              <a:t>Centres</a:t>
            </a:r>
            <a:endParaRPr lang="en-US" dirty="0">
              <a:solidFill>
                <a:srgbClr val="002EA2"/>
              </a:solidFill>
              <a:latin typeface="Finlandica" panose="00000500000000000000" pitchFamily="50" charset="0"/>
              <a:cs typeface="Finlandica Bold"/>
            </a:endParaRPr>
          </a:p>
        </p:txBody>
      </p:sp>
      <p:sp>
        <p:nvSpPr>
          <p:cNvPr id="51" name="TextBox 50"/>
          <p:cNvSpPr txBox="1"/>
          <p:nvPr/>
        </p:nvSpPr>
        <p:spPr>
          <a:xfrm>
            <a:off x="12491056" y="3498275"/>
            <a:ext cx="5037774" cy="1754327"/>
          </a:xfrm>
          <a:prstGeom prst="rect">
            <a:avLst/>
          </a:prstGeom>
          <a:noFill/>
        </p:spPr>
        <p:txBody>
          <a:bodyPr wrap="square" rtlCol="0" anchor="ctr">
            <a:spAutoFit/>
          </a:bodyPr>
          <a:lstStyle/>
          <a:p>
            <a:pPr algn="ctr"/>
            <a:r>
              <a:rPr lang="en-US" b="1" dirty="0">
                <a:solidFill>
                  <a:srgbClr val="002EA2"/>
                </a:solidFill>
                <a:latin typeface="Finlandica" panose="00000500000000000000" pitchFamily="50" charset="0"/>
                <a:cs typeface="Finlandica Bold"/>
              </a:rPr>
              <a:t>LOANS AND</a:t>
            </a:r>
            <a:br>
              <a:rPr lang="en-US" b="1" dirty="0">
                <a:solidFill>
                  <a:srgbClr val="002EA2"/>
                </a:solidFill>
                <a:latin typeface="Finlandica" panose="00000500000000000000" pitchFamily="50" charset="0"/>
                <a:cs typeface="Finlandica Bold"/>
              </a:rPr>
            </a:br>
            <a:r>
              <a:rPr lang="en-US" b="1" dirty="0">
                <a:solidFill>
                  <a:srgbClr val="002EA2"/>
                </a:solidFill>
                <a:latin typeface="Finlandica" panose="00000500000000000000" pitchFamily="50" charset="0"/>
                <a:cs typeface="Finlandica Bold"/>
              </a:rPr>
              <a:t>GUARANTEES</a:t>
            </a:r>
            <a:br>
              <a:rPr lang="en-US" b="1"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by </a:t>
            </a:r>
            <a:r>
              <a:rPr lang="en-US" dirty="0" err="1">
                <a:solidFill>
                  <a:srgbClr val="002EA2"/>
                </a:solidFill>
                <a:latin typeface="Finlandica" panose="00000500000000000000" pitchFamily="50" charset="0"/>
                <a:cs typeface="Finlandica Bold"/>
              </a:rPr>
              <a:t>Finnvera</a:t>
            </a:r>
            <a:endParaRPr lang="en-US" dirty="0">
              <a:solidFill>
                <a:srgbClr val="002EA2"/>
              </a:solidFill>
              <a:latin typeface="Finlandica" panose="00000500000000000000" pitchFamily="50" charset="0"/>
              <a:cs typeface="Finlandica Bold"/>
            </a:endParaRPr>
          </a:p>
        </p:txBody>
      </p:sp>
      <p:sp>
        <p:nvSpPr>
          <p:cNvPr id="52" name="TextBox 51"/>
          <p:cNvSpPr txBox="1"/>
          <p:nvPr/>
        </p:nvSpPr>
        <p:spPr>
          <a:xfrm>
            <a:off x="12520854" y="7395390"/>
            <a:ext cx="5037774" cy="2400657"/>
          </a:xfrm>
          <a:prstGeom prst="rect">
            <a:avLst/>
          </a:prstGeom>
          <a:noFill/>
        </p:spPr>
        <p:txBody>
          <a:bodyPr wrap="square" rtlCol="0" anchor="ctr">
            <a:spAutoFit/>
          </a:bodyPr>
          <a:lstStyle/>
          <a:p>
            <a:pPr algn="ctr"/>
            <a:r>
              <a:rPr lang="en-US" sz="3000" b="1" dirty="0">
                <a:solidFill>
                  <a:srgbClr val="002EA2"/>
                </a:solidFill>
                <a:latin typeface="Finlandica" panose="00000500000000000000" pitchFamily="50" charset="0"/>
                <a:cs typeface="Finlandica Bold"/>
              </a:rPr>
              <a:t>COMPLIMENTARY ADVISOR SERVICES FOR COMPANY EXPANSIONS TO AND</a:t>
            </a:r>
            <a:br>
              <a:rPr lang="en-US" sz="3000" b="1" dirty="0">
                <a:solidFill>
                  <a:srgbClr val="002EA2"/>
                </a:solidFill>
                <a:latin typeface="Finlandica" panose="00000500000000000000" pitchFamily="50" charset="0"/>
                <a:cs typeface="Finlandica Bold"/>
              </a:rPr>
            </a:br>
            <a:r>
              <a:rPr lang="en-US" sz="3000" b="1" dirty="0">
                <a:solidFill>
                  <a:srgbClr val="002EA2"/>
                </a:solidFill>
                <a:latin typeface="Finlandica" panose="00000500000000000000" pitchFamily="50" charset="0"/>
                <a:cs typeface="Finlandica Bold"/>
              </a:rPr>
              <a:t>FROM FINLAND</a:t>
            </a:r>
            <a:br>
              <a:rPr lang="en-US" sz="3000" b="1" dirty="0">
                <a:solidFill>
                  <a:srgbClr val="002EA2"/>
                </a:solidFill>
                <a:latin typeface="Finlandica" panose="00000500000000000000" pitchFamily="50" charset="0"/>
                <a:cs typeface="Finlandica Bold"/>
              </a:rPr>
            </a:br>
            <a:r>
              <a:rPr lang="en-US" sz="3000" dirty="0">
                <a:solidFill>
                  <a:srgbClr val="002EA2"/>
                </a:solidFill>
                <a:latin typeface="Finlandica" panose="00000500000000000000" pitchFamily="50" charset="0"/>
                <a:cs typeface="Finlandica Bold"/>
              </a:rPr>
              <a:t>by Business Finland</a:t>
            </a:r>
          </a:p>
        </p:txBody>
      </p:sp>
      <p:sp>
        <p:nvSpPr>
          <p:cNvPr id="53" name="TextBox 52"/>
          <p:cNvSpPr txBox="1"/>
          <p:nvPr/>
        </p:nvSpPr>
        <p:spPr>
          <a:xfrm>
            <a:off x="18203945" y="7441556"/>
            <a:ext cx="5037774" cy="2308324"/>
          </a:xfrm>
          <a:prstGeom prst="rect">
            <a:avLst/>
          </a:prstGeom>
          <a:noFill/>
        </p:spPr>
        <p:txBody>
          <a:bodyPr wrap="square" rtlCol="0" anchor="ctr">
            <a:spAutoFit/>
          </a:bodyPr>
          <a:lstStyle/>
          <a:p>
            <a:pPr algn="ctr"/>
            <a:r>
              <a:rPr lang="en-US" b="1" dirty="0">
                <a:solidFill>
                  <a:srgbClr val="002EA2"/>
                </a:solidFill>
                <a:latin typeface="Finlandica" panose="00000500000000000000" pitchFamily="50" charset="0"/>
                <a:cs typeface="Finlandica Bold"/>
              </a:rPr>
              <a:t>TRAINING &amp;</a:t>
            </a:r>
            <a:br>
              <a:rPr lang="en-US" b="1" dirty="0">
                <a:solidFill>
                  <a:srgbClr val="002EA2"/>
                </a:solidFill>
                <a:latin typeface="Finlandica" panose="00000500000000000000" pitchFamily="50" charset="0"/>
                <a:cs typeface="Finlandica Bold"/>
              </a:rPr>
            </a:br>
            <a:r>
              <a:rPr lang="en-US" b="1" dirty="0">
                <a:solidFill>
                  <a:srgbClr val="002EA2"/>
                </a:solidFill>
                <a:latin typeface="Finlandica" panose="00000500000000000000" pitchFamily="50" charset="0"/>
                <a:cs typeface="Finlandica Bold"/>
              </a:rPr>
              <a:t>EMPLOYMENT</a:t>
            </a:r>
            <a:br>
              <a:rPr lang="en-US" b="1" dirty="0">
                <a:solidFill>
                  <a:srgbClr val="002EA2"/>
                </a:solidFill>
                <a:latin typeface="Finlandica" panose="00000500000000000000" pitchFamily="50" charset="0"/>
                <a:cs typeface="Finlandica Bold"/>
              </a:rPr>
            </a:br>
            <a:r>
              <a:rPr lang="en-US" b="1" dirty="0">
                <a:solidFill>
                  <a:srgbClr val="002EA2"/>
                </a:solidFill>
                <a:latin typeface="Finlandica" panose="00000500000000000000" pitchFamily="50" charset="0"/>
                <a:cs typeface="Finlandica Bold"/>
              </a:rPr>
              <a:t>INCENTIVES</a:t>
            </a:r>
            <a:br>
              <a:rPr lang="en-US" b="1"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from ELY </a:t>
            </a:r>
            <a:r>
              <a:rPr lang="en-US" dirty="0" err="1">
                <a:solidFill>
                  <a:srgbClr val="002EA2"/>
                </a:solidFill>
                <a:latin typeface="Finlandica" panose="00000500000000000000" pitchFamily="50" charset="0"/>
                <a:cs typeface="Finlandica Bold"/>
              </a:rPr>
              <a:t>Centres</a:t>
            </a:r>
            <a:endParaRPr lang="en-US" dirty="0">
              <a:solidFill>
                <a:srgbClr val="002EA2"/>
              </a:solidFill>
              <a:latin typeface="Finlandica" panose="00000500000000000000" pitchFamily="50" charset="0"/>
              <a:cs typeface="Finlandica Bold"/>
            </a:endParaRPr>
          </a:p>
        </p:txBody>
      </p:sp>
      <p:sp>
        <p:nvSpPr>
          <p:cNvPr id="54" name="TextBox 53"/>
          <p:cNvSpPr txBox="1"/>
          <p:nvPr/>
        </p:nvSpPr>
        <p:spPr>
          <a:xfrm>
            <a:off x="18174147" y="3498275"/>
            <a:ext cx="5037774" cy="1754327"/>
          </a:xfrm>
          <a:prstGeom prst="rect">
            <a:avLst/>
          </a:prstGeom>
          <a:noFill/>
        </p:spPr>
        <p:txBody>
          <a:bodyPr wrap="square" rtlCol="0" anchor="ctr">
            <a:spAutoFit/>
          </a:bodyPr>
          <a:lstStyle/>
          <a:p>
            <a:pPr algn="ctr"/>
            <a:r>
              <a:rPr lang="en-US" b="1" dirty="0">
                <a:solidFill>
                  <a:srgbClr val="002EA2"/>
                </a:solidFill>
                <a:latin typeface="Finlandica" panose="00000500000000000000" pitchFamily="50" charset="0"/>
                <a:cs typeface="Finlandica Bold"/>
              </a:rPr>
              <a:t>DEVELOPMENT</a:t>
            </a:r>
            <a:br>
              <a:rPr lang="en-US" b="1" dirty="0">
                <a:solidFill>
                  <a:srgbClr val="002EA2"/>
                </a:solidFill>
                <a:latin typeface="Finlandica" panose="00000500000000000000" pitchFamily="50" charset="0"/>
                <a:cs typeface="Finlandica Bold"/>
              </a:rPr>
            </a:br>
            <a:r>
              <a:rPr lang="en-US" b="1" dirty="0">
                <a:solidFill>
                  <a:srgbClr val="002EA2"/>
                </a:solidFill>
                <a:latin typeface="Finlandica" panose="00000500000000000000" pitchFamily="50" charset="0"/>
                <a:cs typeface="Finlandica Bold"/>
              </a:rPr>
              <a:t>RESEARCH FUNDING</a:t>
            </a:r>
            <a:br>
              <a:rPr lang="en-US" b="1"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Academy of Finland</a:t>
            </a:r>
          </a:p>
        </p:txBody>
      </p:sp>
      <p:sp>
        <p:nvSpPr>
          <p:cNvPr id="55" name="TextBox 54"/>
          <p:cNvSpPr txBox="1"/>
          <p:nvPr/>
        </p:nvSpPr>
        <p:spPr>
          <a:xfrm>
            <a:off x="1142281" y="7718555"/>
            <a:ext cx="5037774" cy="1754327"/>
          </a:xfrm>
          <a:prstGeom prst="rect">
            <a:avLst/>
          </a:prstGeom>
          <a:noFill/>
        </p:spPr>
        <p:txBody>
          <a:bodyPr wrap="square" rtlCol="0" anchor="ctr">
            <a:spAutoFit/>
          </a:bodyPr>
          <a:lstStyle/>
          <a:p>
            <a:pPr algn="ctr"/>
            <a:r>
              <a:rPr lang="en-US" b="1" dirty="0">
                <a:solidFill>
                  <a:srgbClr val="002EA2"/>
                </a:solidFill>
                <a:latin typeface="Finlandica" panose="00000500000000000000" pitchFamily="50" charset="0"/>
                <a:cs typeface="Finlandica Bold"/>
              </a:rPr>
              <a:t>CAPITAL INVESTMENTS</a:t>
            </a:r>
            <a:br>
              <a:rPr lang="en-US" b="1"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from Finnish</a:t>
            </a:r>
          </a:p>
          <a:p>
            <a:pPr algn="ctr"/>
            <a:r>
              <a:rPr lang="en-US" dirty="0">
                <a:solidFill>
                  <a:srgbClr val="002EA2"/>
                </a:solidFill>
                <a:latin typeface="Finlandica" panose="00000500000000000000" pitchFamily="50" charset="0"/>
                <a:cs typeface="Finlandica Bold"/>
              </a:rPr>
              <a:t>Industry Investment</a:t>
            </a:r>
          </a:p>
        </p:txBody>
      </p:sp>
      <p:sp>
        <p:nvSpPr>
          <p:cNvPr id="56" name="TextBox 55"/>
          <p:cNvSpPr txBox="1"/>
          <p:nvPr/>
        </p:nvSpPr>
        <p:spPr>
          <a:xfrm>
            <a:off x="6855171" y="8069815"/>
            <a:ext cx="5037774" cy="1754327"/>
          </a:xfrm>
          <a:prstGeom prst="rect">
            <a:avLst/>
          </a:prstGeom>
          <a:noFill/>
        </p:spPr>
        <p:txBody>
          <a:bodyPr wrap="square" rtlCol="0" anchor="ctr">
            <a:spAutoFit/>
          </a:bodyPr>
          <a:lstStyle/>
          <a:p>
            <a:pPr algn="ctr"/>
            <a:r>
              <a:rPr lang="en-US" dirty="0">
                <a:solidFill>
                  <a:srgbClr val="002EA2"/>
                </a:solidFill>
                <a:latin typeface="Finlandica" panose="00000500000000000000" pitchFamily="50" charset="0"/>
                <a:cs typeface="Finlandica Bold"/>
              </a:rPr>
              <a:t>EU-funded</a:t>
            </a:r>
            <a:br>
              <a:rPr lang="en-US" dirty="0">
                <a:solidFill>
                  <a:srgbClr val="002EA2"/>
                </a:solidFill>
                <a:latin typeface="Finlandica" panose="00000500000000000000" pitchFamily="50" charset="0"/>
                <a:cs typeface="Finlandica Bold"/>
              </a:rPr>
            </a:br>
            <a:r>
              <a:rPr lang="en-US" b="1" dirty="0">
                <a:solidFill>
                  <a:srgbClr val="002EA2"/>
                </a:solidFill>
                <a:latin typeface="Finlandica" panose="00000500000000000000" pitchFamily="50" charset="0"/>
                <a:cs typeface="Finlandica Bold"/>
              </a:rPr>
              <a:t>SUPPORT </a:t>
            </a:r>
            <a:r>
              <a:rPr lang="en-US" dirty="0">
                <a:solidFill>
                  <a:srgbClr val="002EA2"/>
                </a:solidFill>
                <a:latin typeface="Finlandica" panose="00000500000000000000" pitchFamily="50" charset="0"/>
                <a:cs typeface="Finlandica Bold"/>
              </a:rPr>
              <a:t>from</a:t>
            </a:r>
            <a:br>
              <a:rPr lang="en-US" dirty="0">
                <a:solidFill>
                  <a:srgbClr val="002EA2"/>
                </a:solidFill>
                <a:latin typeface="Finlandica" panose="00000500000000000000" pitchFamily="50" charset="0"/>
                <a:cs typeface="Finlandica Bold"/>
              </a:rPr>
            </a:br>
            <a:r>
              <a:rPr lang="en-US" dirty="0">
                <a:solidFill>
                  <a:srgbClr val="002EA2"/>
                </a:solidFill>
                <a:latin typeface="Finlandica" panose="00000500000000000000" pitchFamily="50" charset="0"/>
                <a:cs typeface="Finlandica Bold"/>
              </a:rPr>
              <a:t>various sources</a:t>
            </a:r>
          </a:p>
        </p:txBody>
      </p:sp>
      <p:grpSp>
        <p:nvGrpSpPr>
          <p:cNvPr id="8" name="Group 7"/>
          <p:cNvGrpSpPr/>
          <p:nvPr/>
        </p:nvGrpSpPr>
        <p:grpSpPr>
          <a:xfrm>
            <a:off x="1159689" y="5836308"/>
            <a:ext cx="22048139" cy="4706387"/>
            <a:chOff x="1159689" y="5836308"/>
            <a:chExt cx="22048139" cy="4706387"/>
          </a:xfrm>
        </p:grpSpPr>
        <p:sp>
          <p:nvSpPr>
            <p:cNvPr id="58" name="TextBox 57"/>
            <p:cNvSpPr txBox="1"/>
            <p:nvPr/>
          </p:nvSpPr>
          <p:spPr>
            <a:xfrm>
              <a:off x="1159689" y="5919959"/>
              <a:ext cx="5037774" cy="461665"/>
            </a:xfrm>
            <a:prstGeom prst="rect">
              <a:avLst/>
            </a:prstGeom>
            <a:noFill/>
          </p:spPr>
          <p:txBody>
            <a:bodyPr wrap="square" rtlCol="0" anchor="t">
              <a:spAutoFit/>
            </a:bodyPr>
            <a:lstStyle/>
            <a:p>
              <a:pPr algn="ctr"/>
              <a:r>
                <a:rPr lang="en-US" sz="2400" dirty="0" err="1">
                  <a:solidFill>
                    <a:srgbClr val="002EA2"/>
                  </a:solidFill>
                  <a:latin typeface="Finlandica" panose="00000500000000000000" pitchFamily="50" charset="0"/>
                  <a:cs typeface="Finlandica Bold"/>
                </a:rPr>
                <a:t>businessfinland.fi</a:t>
              </a:r>
              <a:r>
                <a:rPr lang="en-US" sz="2400" dirty="0">
                  <a:solidFill>
                    <a:srgbClr val="002EA2"/>
                  </a:solidFill>
                  <a:latin typeface="Finlandica" panose="00000500000000000000" pitchFamily="50" charset="0"/>
                  <a:cs typeface="Finlandica Bold"/>
                </a:rPr>
                <a:t>/en</a:t>
              </a:r>
            </a:p>
          </p:txBody>
        </p:sp>
        <p:cxnSp>
          <p:nvCxnSpPr>
            <p:cNvPr id="7" name="Straight Connector 6"/>
            <p:cNvCxnSpPr/>
            <p:nvPr/>
          </p:nvCxnSpPr>
          <p:spPr>
            <a:xfrm>
              <a:off x="1351101" y="5836308"/>
              <a:ext cx="4674810" cy="0"/>
            </a:xfrm>
            <a:prstGeom prst="line">
              <a:avLst/>
            </a:prstGeom>
            <a:ln w="38100" cmpd="sng">
              <a:solidFill>
                <a:srgbClr val="002EA2"/>
              </a:solidFill>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6834314" y="5919959"/>
              <a:ext cx="5037774" cy="461665"/>
            </a:xfrm>
            <a:prstGeom prst="rect">
              <a:avLst/>
            </a:prstGeom>
            <a:noFill/>
          </p:spPr>
          <p:txBody>
            <a:bodyPr wrap="square" rtlCol="0" anchor="t">
              <a:spAutoFit/>
            </a:bodyPr>
            <a:lstStyle/>
            <a:p>
              <a:pPr algn="ctr"/>
              <a:r>
                <a:rPr lang="en-US" sz="2400" dirty="0" err="1">
                  <a:solidFill>
                    <a:srgbClr val="002EA2"/>
                  </a:solidFill>
                  <a:latin typeface="Finlandica" panose="00000500000000000000" pitchFamily="50" charset="0"/>
                  <a:cs typeface="Finlandica Bold"/>
                </a:rPr>
                <a:t>ely-keskus.fi</a:t>
              </a:r>
              <a:r>
                <a:rPr lang="en-US" sz="2400" dirty="0">
                  <a:solidFill>
                    <a:srgbClr val="002EA2"/>
                  </a:solidFill>
                  <a:latin typeface="Finlandica" panose="00000500000000000000" pitchFamily="50" charset="0"/>
                  <a:cs typeface="Finlandica Bold"/>
                </a:rPr>
                <a:t>/en</a:t>
              </a:r>
            </a:p>
          </p:txBody>
        </p:sp>
        <p:cxnSp>
          <p:nvCxnSpPr>
            <p:cNvPr id="73" name="Straight Connector 72"/>
            <p:cNvCxnSpPr/>
            <p:nvPr/>
          </p:nvCxnSpPr>
          <p:spPr>
            <a:xfrm>
              <a:off x="7025726" y="5836308"/>
              <a:ext cx="4674810" cy="0"/>
            </a:xfrm>
            <a:prstGeom prst="line">
              <a:avLst/>
            </a:prstGeom>
            <a:ln w="38100" cmpd="sng">
              <a:solidFill>
                <a:srgbClr val="002EA2"/>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12508939" y="5919959"/>
              <a:ext cx="5037774" cy="461665"/>
            </a:xfrm>
            <a:prstGeom prst="rect">
              <a:avLst/>
            </a:prstGeom>
            <a:noFill/>
          </p:spPr>
          <p:txBody>
            <a:bodyPr wrap="square" rtlCol="0" anchor="t">
              <a:spAutoFit/>
            </a:bodyPr>
            <a:lstStyle/>
            <a:p>
              <a:pPr algn="ctr"/>
              <a:r>
                <a:rPr lang="en-US" sz="2400" dirty="0" err="1">
                  <a:solidFill>
                    <a:srgbClr val="002EA2"/>
                  </a:solidFill>
                  <a:latin typeface="Finlandica" panose="00000500000000000000" pitchFamily="50" charset="0"/>
                  <a:cs typeface="Finlandica Bold"/>
                </a:rPr>
                <a:t>finnvera.fi</a:t>
              </a:r>
              <a:r>
                <a:rPr lang="en-US" sz="2400" dirty="0">
                  <a:solidFill>
                    <a:srgbClr val="002EA2"/>
                  </a:solidFill>
                  <a:latin typeface="Finlandica" panose="00000500000000000000" pitchFamily="50" charset="0"/>
                  <a:cs typeface="Finlandica Bold"/>
                </a:rPr>
                <a:t>/en</a:t>
              </a:r>
            </a:p>
          </p:txBody>
        </p:sp>
        <p:cxnSp>
          <p:nvCxnSpPr>
            <p:cNvPr id="76" name="Straight Connector 75"/>
            <p:cNvCxnSpPr/>
            <p:nvPr/>
          </p:nvCxnSpPr>
          <p:spPr>
            <a:xfrm>
              <a:off x="12700351" y="5836308"/>
              <a:ext cx="4674810" cy="0"/>
            </a:xfrm>
            <a:prstGeom prst="line">
              <a:avLst/>
            </a:prstGeom>
            <a:ln w="38100" cmpd="sng">
              <a:solidFill>
                <a:srgbClr val="002EA2"/>
              </a:solidFill>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8170054" y="5919959"/>
              <a:ext cx="5037774" cy="461665"/>
            </a:xfrm>
            <a:prstGeom prst="rect">
              <a:avLst/>
            </a:prstGeom>
            <a:noFill/>
          </p:spPr>
          <p:txBody>
            <a:bodyPr wrap="square" rtlCol="0" anchor="t">
              <a:spAutoFit/>
            </a:bodyPr>
            <a:lstStyle/>
            <a:p>
              <a:pPr algn="ctr"/>
              <a:r>
                <a:rPr lang="en-US" sz="2400" dirty="0" err="1">
                  <a:solidFill>
                    <a:srgbClr val="002EA2"/>
                  </a:solidFill>
                  <a:latin typeface="Finlandica" panose="00000500000000000000" pitchFamily="50" charset="0"/>
                  <a:cs typeface="Finlandica Bold"/>
                </a:rPr>
                <a:t>aka.fi</a:t>
              </a:r>
              <a:r>
                <a:rPr lang="en-US" sz="2400" dirty="0">
                  <a:solidFill>
                    <a:srgbClr val="002EA2"/>
                  </a:solidFill>
                  <a:latin typeface="Finlandica" panose="00000500000000000000" pitchFamily="50" charset="0"/>
                  <a:cs typeface="Finlandica Bold"/>
                </a:rPr>
                <a:t>/en</a:t>
              </a:r>
            </a:p>
          </p:txBody>
        </p:sp>
        <p:cxnSp>
          <p:nvCxnSpPr>
            <p:cNvPr id="78" name="Straight Connector 77"/>
            <p:cNvCxnSpPr/>
            <p:nvPr/>
          </p:nvCxnSpPr>
          <p:spPr>
            <a:xfrm>
              <a:off x="18361466" y="5836308"/>
              <a:ext cx="4674810" cy="0"/>
            </a:xfrm>
            <a:prstGeom prst="line">
              <a:avLst/>
            </a:prstGeom>
            <a:ln w="38100" cmpd="sng">
              <a:solidFill>
                <a:srgbClr val="002EA2"/>
              </a:solidFill>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1159689" y="10081030"/>
              <a:ext cx="5037774" cy="461665"/>
            </a:xfrm>
            <a:prstGeom prst="rect">
              <a:avLst/>
            </a:prstGeom>
            <a:noFill/>
          </p:spPr>
          <p:txBody>
            <a:bodyPr wrap="square" rtlCol="0" anchor="t">
              <a:spAutoFit/>
            </a:bodyPr>
            <a:lstStyle/>
            <a:p>
              <a:pPr algn="ctr"/>
              <a:r>
                <a:rPr lang="en-US" sz="2400" dirty="0" err="1">
                  <a:solidFill>
                    <a:srgbClr val="002EA2"/>
                  </a:solidFill>
                  <a:latin typeface="Finlandica" panose="00000500000000000000" pitchFamily="50" charset="0"/>
                  <a:cs typeface="Finlandica Bold"/>
                </a:rPr>
                <a:t>industryinvestment.com</a:t>
              </a:r>
              <a:endParaRPr lang="en-US" sz="2400" dirty="0">
                <a:solidFill>
                  <a:srgbClr val="002EA2"/>
                </a:solidFill>
                <a:latin typeface="Finlandica" panose="00000500000000000000" pitchFamily="50" charset="0"/>
                <a:cs typeface="Finlandica Bold"/>
              </a:endParaRPr>
            </a:p>
          </p:txBody>
        </p:sp>
        <p:cxnSp>
          <p:nvCxnSpPr>
            <p:cNvPr id="80" name="Straight Connector 79"/>
            <p:cNvCxnSpPr/>
            <p:nvPr/>
          </p:nvCxnSpPr>
          <p:spPr>
            <a:xfrm>
              <a:off x="1351101" y="9997379"/>
              <a:ext cx="4674810" cy="0"/>
            </a:xfrm>
            <a:prstGeom prst="line">
              <a:avLst/>
            </a:prstGeom>
            <a:ln w="38100" cmpd="sng">
              <a:solidFill>
                <a:srgbClr val="002EA2"/>
              </a:solidFil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12508939" y="10081030"/>
              <a:ext cx="5037774" cy="461665"/>
            </a:xfrm>
            <a:prstGeom prst="rect">
              <a:avLst/>
            </a:prstGeom>
            <a:noFill/>
          </p:spPr>
          <p:txBody>
            <a:bodyPr wrap="square" rtlCol="0" anchor="t">
              <a:spAutoFit/>
            </a:bodyPr>
            <a:lstStyle/>
            <a:p>
              <a:pPr algn="ctr"/>
              <a:r>
                <a:rPr lang="en-US" sz="2400" dirty="0" err="1">
                  <a:solidFill>
                    <a:srgbClr val="002EA2"/>
                  </a:solidFill>
                  <a:latin typeface="Finlandica" panose="00000500000000000000" pitchFamily="50" charset="0"/>
                  <a:cs typeface="Finlandica Bold"/>
                </a:rPr>
                <a:t>businessfinland.fi</a:t>
              </a:r>
              <a:r>
                <a:rPr lang="en-US" sz="2400" dirty="0">
                  <a:solidFill>
                    <a:srgbClr val="002EA2"/>
                  </a:solidFill>
                  <a:latin typeface="Finlandica" panose="00000500000000000000" pitchFamily="50" charset="0"/>
                  <a:cs typeface="Finlandica Bold"/>
                </a:rPr>
                <a:t>/en</a:t>
              </a:r>
            </a:p>
          </p:txBody>
        </p:sp>
        <p:cxnSp>
          <p:nvCxnSpPr>
            <p:cNvPr id="84" name="Straight Connector 83"/>
            <p:cNvCxnSpPr/>
            <p:nvPr/>
          </p:nvCxnSpPr>
          <p:spPr>
            <a:xfrm>
              <a:off x="12700351" y="9997379"/>
              <a:ext cx="4674810" cy="0"/>
            </a:xfrm>
            <a:prstGeom prst="line">
              <a:avLst/>
            </a:prstGeom>
            <a:ln w="38100" cmpd="sng">
              <a:solidFill>
                <a:srgbClr val="002EA2"/>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8170054" y="10081030"/>
              <a:ext cx="5037774" cy="461665"/>
            </a:xfrm>
            <a:prstGeom prst="rect">
              <a:avLst/>
            </a:prstGeom>
            <a:noFill/>
          </p:spPr>
          <p:txBody>
            <a:bodyPr wrap="square" rtlCol="0" anchor="t">
              <a:spAutoFit/>
            </a:bodyPr>
            <a:lstStyle/>
            <a:p>
              <a:pPr algn="ctr"/>
              <a:r>
                <a:rPr lang="en-US" sz="2400" dirty="0" err="1">
                  <a:solidFill>
                    <a:srgbClr val="002EA2"/>
                  </a:solidFill>
                  <a:latin typeface="Finlandica" panose="00000500000000000000" pitchFamily="50" charset="0"/>
                  <a:cs typeface="Finlandica Bold"/>
                </a:rPr>
                <a:t>ely-keskus.fi</a:t>
              </a:r>
              <a:r>
                <a:rPr lang="en-US" sz="2400" dirty="0">
                  <a:solidFill>
                    <a:srgbClr val="002EA2"/>
                  </a:solidFill>
                  <a:latin typeface="Finlandica" panose="00000500000000000000" pitchFamily="50" charset="0"/>
                  <a:cs typeface="Finlandica Bold"/>
                </a:rPr>
                <a:t>/en</a:t>
              </a:r>
            </a:p>
          </p:txBody>
        </p:sp>
        <p:cxnSp>
          <p:nvCxnSpPr>
            <p:cNvPr id="86" name="Straight Connector 85"/>
            <p:cNvCxnSpPr/>
            <p:nvPr/>
          </p:nvCxnSpPr>
          <p:spPr>
            <a:xfrm>
              <a:off x="18361466" y="9997379"/>
              <a:ext cx="4674810" cy="0"/>
            </a:xfrm>
            <a:prstGeom prst="line">
              <a:avLst/>
            </a:prstGeom>
            <a:ln w="38100" cmpd="sng">
              <a:solidFill>
                <a:srgbClr val="002EA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2665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joel-filipe-151692-unsplash.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523095" y="-5619314"/>
            <a:ext cx="13360402" cy="24406591"/>
          </a:xfrm>
          <a:prstGeom prst="rect">
            <a:avLst/>
          </a:prstGeom>
        </p:spPr>
      </p:pic>
      <p:sp>
        <p:nvSpPr>
          <p:cNvPr id="51" name="Rectangle 50"/>
          <p:cNvSpPr/>
          <p:nvPr/>
        </p:nvSpPr>
        <p:spPr>
          <a:xfrm>
            <a:off x="-29628" y="-134706"/>
            <a:ext cx="24413628" cy="1352837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3" name="Rectangle 12">
            <a:extLst>
              <a:ext uri="{FF2B5EF4-FFF2-40B4-BE49-F238E27FC236}">
                <a16:creationId xmlns:a16="http://schemas.microsoft.com/office/drawing/2014/main" id="{98D78CD3-E578-4F0F-954E-4C2365E19ACA}"/>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14" name="Picture 13">
            <a:extLst>
              <a:ext uri="{FF2B5EF4-FFF2-40B4-BE49-F238E27FC236}">
                <a16:creationId xmlns:a16="http://schemas.microsoft.com/office/drawing/2014/main" id="{9A2379E9-658E-4ECF-B8AD-0EF162F3C6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15" name="Rectangle 14">
            <a:extLst>
              <a:ext uri="{FF2B5EF4-FFF2-40B4-BE49-F238E27FC236}">
                <a16:creationId xmlns:a16="http://schemas.microsoft.com/office/drawing/2014/main" id="{CBF178DA-154B-4C1B-9805-98E487E68C82}"/>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13</a:t>
            </a:fld>
            <a:endParaRPr lang="en-US" sz="2500" dirty="0">
              <a:solidFill>
                <a:srgbClr val="002EA2"/>
              </a:solidFill>
              <a:latin typeface="Finlandica" charset="0"/>
              <a:ea typeface="Finlandica" charset="0"/>
              <a:cs typeface="Finlandica" charset="0"/>
            </a:endParaRPr>
          </a:p>
        </p:txBody>
      </p:sp>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18785764" cy="1947800"/>
          </a:xfrm>
        </p:spPr>
        <p:txBody>
          <a:bodyPr/>
          <a:lstStyle/>
          <a:p>
            <a:pPr algn="l"/>
            <a:r>
              <a:rPr lang="fi-FI" sz="8000" dirty="0">
                <a:solidFill>
                  <a:srgbClr val="002EA2"/>
                </a:solidFill>
                <a:latin typeface="Finlandica" panose="00000500000000000000" pitchFamily="50" charset="0"/>
              </a:rPr>
              <a:t>Business Finland </a:t>
            </a:r>
            <a:r>
              <a:rPr lang="fi-FI" sz="8000" dirty="0" err="1">
                <a:solidFill>
                  <a:srgbClr val="002EA2"/>
                </a:solidFill>
                <a:latin typeface="Finlandica" panose="00000500000000000000" pitchFamily="50" charset="0"/>
              </a:rPr>
              <a:t>research</a:t>
            </a:r>
            <a:r>
              <a:rPr lang="fi-FI" sz="8000" dirty="0">
                <a:solidFill>
                  <a:srgbClr val="002EA2"/>
                </a:solidFill>
                <a:latin typeface="Finlandica" panose="00000500000000000000" pitchFamily="50" charset="0"/>
              </a:rPr>
              <a:t> and </a:t>
            </a:r>
            <a:r>
              <a:rPr lang="fi-FI" sz="8000" dirty="0" err="1">
                <a:solidFill>
                  <a:srgbClr val="002EA2"/>
                </a:solidFill>
                <a:latin typeface="Finlandica" panose="00000500000000000000" pitchFamily="50" charset="0"/>
              </a:rPr>
              <a:t>development</a:t>
            </a:r>
            <a:r>
              <a:rPr lang="fi-FI" sz="8000" dirty="0">
                <a:solidFill>
                  <a:srgbClr val="002EA2"/>
                </a:solidFill>
                <a:latin typeface="Finlandica" panose="00000500000000000000" pitchFamily="50" charset="0"/>
              </a:rPr>
              <a:t> </a:t>
            </a:r>
            <a:r>
              <a:rPr lang="fi-FI" sz="8000" dirty="0" err="1">
                <a:solidFill>
                  <a:srgbClr val="002EA2"/>
                </a:solidFill>
                <a:latin typeface="Finlandica" panose="00000500000000000000" pitchFamily="50" charset="0"/>
              </a:rPr>
              <a:t>funding</a:t>
            </a:r>
            <a:r>
              <a:rPr lang="fi-FI" sz="8000" dirty="0">
                <a:solidFill>
                  <a:srgbClr val="002EA2"/>
                </a:solidFill>
                <a:latin typeface="Finlandica" panose="00000500000000000000" pitchFamily="50" charset="0"/>
              </a:rPr>
              <a:t> for </a:t>
            </a:r>
            <a:r>
              <a:rPr lang="fi-FI" sz="8000" dirty="0" err="1">
                <a:solidFill>
                  <a:srgbClr val="002EA2"/>
                </a:solidFill>
                <a:latin typeface="Finlandica" panose="00000500000000000000" pitchFamily="50" charset="0"/>
              </a:rPr>
              <a:t>companies</a:t>
            </a:r>
            <a:endParaRPr lang="fi-FI" sz="8000" dirty="0">
              <a:solidFill>
                <a:srgbClr val="002EA2"/>
              </a:solidFill>
              <a:latin typeface="Finlandica" panose="00000500000000000000" pitchFamily="50" charset="0"/>
            </a:endParaRPr>
          </a:p>
        </p:txBody>
      </p:sp>
      <p:sp>
        <p:nvSpPr>
          <p:cNvPr id="8" name="Rectangle 7"/>
          <p:cNvSpPr/>
          <p:nvPr/>
        </p:nvSpPr>
        <p:spPr>
          <a:xfrm>
            <a:off x="7609217" y="12407612"/>
            <a:ext cx="11968241" cy="738664"/>
          </a:xfrm>
          <a:prstGeom prst="rect">
            <a:avLst/>
          </a:prstGeom>
        </p:spPr>
        <p:txBody>
          <a:bodyPr wrap="square">
            <a:spAutoFit/>
          </a:bodyPr>
          <a:lstStyle/>
          <a:p>
            <a:r>
              <a:rPr lang="en-US" sz="1400" i="1" dirty="0">
                <a:solidFill>
                  <a:srgbClr val="002DA1"/>
                </a:solidFill>
                <a:latin typeface="Finlandica" panose="00000500000000000000" pitchFamily="50" charset="0"/>
              </a:rPr>
              <a:t>BF requires that large companies buy services from SME’s and / or research </a:t>
            </a:r>
            <a:r>
              <a:rPr lang="en-US" sz="1400" i="1" dirty="0" err="1">
                <a:solidFill>
                  <a:srgbClr val="002DA1"/>
                </a:solidFill>
                <a:latin typeface="Finlandica" panose="00000500000000000000" pitchFamily="50" charset="0"/>
              </a:rPr>
              <a:t>organisations</a:t>
            </a:r>
            <a:r>
              <a:rPr lang="en-US" sz="1400" i="1" dirty="0">
                <a:solidFill>
                  <a:srgbClr val="002DA1"/>
                </a:solidFill>
                <a:latin typeface="Finlandica" panose="00000500000000000000" pitchFamily="50" charset="0"/>
              </a:rPr>
              <a:t> or implement the project as a joint project with them.</a:t>
            </a:r>
          </a:p>
          <a:p>
            <a:r>
              <a:rPr lang="en-US" sz="1400" i="1" dirty="0" smtClean="0">
                <a:solidFill>
                  <a:srgbClr val="002DA1"/>
                </a:solidFill>
                <a:latin typeface="Finlandica" panose="00000500000000000000" pitchFamily="50" charset="0"/>
              </a:rPr>
              <a:t>*The </a:t>
            </a:r>
            <a:r>
              <a:rPr lang="en-US" sz="1400" i="1" dirty="0">
                <a:solidFill>
                  <a:srgbClr val="002DA1"/>
                </a:solidFill>
                <a:latin typeface="Finlandica" panose="00000500000000000000" pitchFamily="50" charset="0"/>
              </a:rPr>
              <a:t>share of the bought services has to be  </a:t>
            </a:r>
            <a:r>
              <a:rPr lang="en-US" sz="1400" i="1" dirty="0" smtClean="0">
                <a:solidFill>
                  <a:srgbClr val="002DA1"/>
                </a:solidFill>
                <a:latin typeface="Finlandica" panose="00000500000000000000" pitchFamily="50" charset="0"/>
              </a:rPr>
              <a:t>at least 40 </a:t>
            </a:r>
            <a:r>
              <a:rPr lang="en-US" sz="1400" i="1" dirty="0">
                <a:solidFill>
                  <a:srgbClr val="002DA1"/>
                </a:solidFill>
                <a:latin typeface="Finlandica" panose="00000500000000000000" pitchFamily="50" charset="0"/>
              </a:rPr>
              <a:t>% of the project's overall costs</a:t>
            </a:r>
            <a:r>
              <a:rPr lang="en-US" sz="1400" i="1" dirty="0" smtClean="0">
                <a:solidFill>
                  <a:srgbClr val="002DA1"/>
                </a:solidFill>
                <a:latin typeface="Finlandica" panose="00000500000000000000" pitchFamily="50" charset="0"/>
              </a:rPr>
              <a:t>.</a:t>
            </a:r>
          </a:p>
          <a:p>
            <a:r>
              <a:rPr lang="en-US" sz="1400" i="1" dirty="0" smtClean="0">
                <a:solidFill>
                  <a:srgbClr val="002DA1"/>
                </a:solidFill>
                <a:latin typeface="Finlandica" panose="00000500000000000000" pitchFamily="50" charset="0"/>
              </a:rPr>
              <a:t>**The </a:t>
            </a:r>
            <a:r>
              <a:rPr lang="en-US" sz="1400" i="1" dirty="0">
                <a:solidFill>
                  <a:srgbClr val="002DA1"/>
                </a:solidFill>
                <a:latin typeface="Finlandica" panose="00000500000000000000" pitchFamily="50" charset="0"/>
              </a:rPr>
              <a:t>share of the bought services has to </a:t>
            </a:r>
            <a:r>
              <a:rPr lang="en-US" sz="1400" i="1" dirty="0" smtClean="0">
                <a:solidFill>
                  <a:srgbClr val="002DA1"/>
                </a:solidFill>
                <a:latin typeface="Finlandica" panose="00000500000000000000" pitchFamily="50" charset="0"/>
              </a:rPr>
              <a:t>be at least </a:t>
            </a:r>
            <a:r>
              <a:rPr lang="en-US" sz="1400" i="1" dirty="0">
                <a:solidFill>
                  <a:srgbClr val="002DA1"/>
                </a:solidFill>
                <a:latin typeface="Finlandica" panose="00000500000000000000" pitchFamily="50" charset="0"/>
              </a:rPr>
              <a:t>15 % of the project's overall costs.</a:t>
            </a:r>
          </a:p>
        </p:txBody>
      </p:sp>
      <p:sp>
        <p:nvSpPr>
          <p:cNvPr id="49"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896870" y="3461987"/>
            <a:ext cx="23406064" cy="658555"/>
          </a:xfrm>
          <a:prstGeom prst="rect">
            <a:avLst/>
          </a:prstGeom>
        </p:spPr>
        <p:txBody>
          <a:bodyPr/>
          <a:lstStyle/>
          <a:p>
            <a:pPr marL="0" indent="0">
              <a:buNone/>
            </a:pPr>
            <a:r>
              <a:rPr lang="fi-FI" sz="3600" dirty="0"/>
              <a:t>Business Finland </a:t>
            </a:r>
            <a:r>
              <a:rPr lang="fi-FI" sz="3600" dirty="0" err="1"/>
              <a:t>funds</a:t>
            </a:r>
            <a:r>
              <a:rPr lang="fi-FI" sz="3600" dirty="0"/>
              <a:t> </a:t>
            </a:r>
            <a:r>
              <a:rPr lang="fi-FI" sz="3600" dirty="0" err="1"/>
              <a:t>companies</a:t>
            </a:r>
            <a:r>
              <a:rPr lang="fi-FI" sz="3600" dirty="0"/>
              <a:t>’ </a:t>
            </a:r>
            <a:r>
              <a:rPr lang="fi-FI" sz="3600" dirty="0" err="1"/>
              <a:t>projects</a:t>
            </a:r>
            <a:r>
              <a:rPr lang="fi-FI" sz="3600" dirty="0"/>
              <a:t> </a:t>
            </a:r>
            <a:r>
              <a:rPr lang="fi-FI" sz="3600" dirty="0" err="1"/>
              <a:t>that</a:t>
            </a:r>
            <a:r>
              <a:rPr lang="fi-FI" sz="3600" dirty="0"/>
              <a:t> </a:t>
            </a:r>
            <a:r>
              <a:rPr lang="fi-FI" sz="3600" dirty="0" err="1"/>
              <a:t>seek</a:t>
            </a:r>
            <a:r>
              <a:rPr lang="fi-FI" sz="3600" dirty="0"/>
              <a:t> to </a:t>
            </a:r>
            <a:r>
              <a:rPr lang="fi-FI" sz="3600" dirty="0" err="1"/>
              <a:t>increase</a:t>
            </a:r>
            <a:r>
              <a:rPr lang="fi-FI" sz="3600" dirty="0"/>
              <a:t> </a:t>
            </a:r>
            <a:r>
              <a:rPr lang="fi-FI" sz="3600" dirty="0" err="1"/>
              <a:t>their</a:t>
            </a:r>
            <a:r>
              <a:rPr lang="fi-FI" sz="3600" dirty="0"/>
              <a:t> </a:t>
            </a:r>
            <a:r>
              <a:rPr lang="fi-FI" sz="3600" dirty="0" err="1"/>
              <a:t>competitive</a:t>
            </a:r>
            <a:r>
              <a:rPr lang="fi-FI" sz="3600" dirty="0"/>
              <a:t> </a:t>
            </a:r>
            <a:r>
              <a:rPr lang="fi-FI" sz="3600" dirty="0" err="1"/>
              <a:t>advantage</a:t>
            </a:r>
            <a:r>
              <a:rPr lang="fi-FI" sz="3600" dirty="0"/>
              <a:t> </a:t>
            </a:r>
            <a:r>
              <a:rPr lang="fi-FI" sz="3600" dirty="0" err="1"/>
              <a:t>internationally</a:t>
            </a:r>
            <a:r>
              <a:rPr lang="fi-FI" sz="3600" dirty="0"/>
              <a:t>.</a:t>
            </a:r>
          </a:p>
        </p:txBody>
      </p:sp>
      <p:sp>
        <p:nvSpPr>
          <p:cNvPr id="2" name="TextBox 1"/>
          <p:cNvSpPr txBox="1"/>
          <p:nvPr/>
        </p:nvSpPr>
        <p:spPr>
          <a:xfrm>
            <a:off x="24981862" y="9348901"/>
            <a:ext cx="184666" cy="646331"/>
          </a:xfrm>
          <a:prstGeom prst="rect">
            <a:avLst/>
          </a:prstGeom>
          <a:noFill/>
        </p:spPr>
        <p:txBody>
          <a:bodyPr wrap="none" rtlCol="0">
            <a:spAutoFit/>
          </a:bodyPr>
          <a:lstStyle/>
          <a:p>
            <a:endParaRPr lang="en-US" dirty="0">
              <a:latin typeface="Finlandica" panose="00000500000000000000" pitchFamily="50" charset="0"/>
            </a:endParaRPr>
          </a:p>
        </p:txBody>
      </p:sp>
      <p:pic>
        <p:nvPicPr>
          <p:cNvPr id="16" name="Kuva 15">
            <a:extLst>
              <a:ext uri="{FF2B5EF4-FFF2-40B4-BE49-F238E27FC236}">
                <a16:creationId xmlns:a16="http://schemas.microsoft.com/office/drawing/2014/main" id="{1E4FD576-C0A6-DA4A-87A5-85FCB30B63B6}"/>
              </a:ext>
            </a:extLst>
          </p:cNvPr>
          <p:cNvPicPr>
            <a:picLocks noChangeAspect="1"/>
          </p:cNvPicPr>
          <p:nvPr/>
        </p:nvPicPr>
        <p:blipFill>
          <a:blip r:embed="rId5"/>
          <a:stretch>
            <a:fillRect/>
          </a:stretch>
        </p:blipFill>
        <p:spPr>
          <a:xfrm>
            <a:off x="1033646" y="4876559"/>
            <a:ext cx="22339300" cy="6172200"/>
          </a:xfrm>
          <a:prstGeom prst="rect">
            <a:avLst/>
          </a:prstGeom>
        </p:spPr>
      </p:pic>
    </p:spTree>
    <p:extLst>
      <p:ext uri="{BB962C8B-B14F-4D97-AF65-F5344CB8AC3E}">
        <p14:creationId xmlns:p14="http://schemas.microsoft.com/office/powerpoint/2010/main" val="1168214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18785764" cy="973305"/>
          </a:xfrm>
        </p:spPr>
        <p:txBody>
          <a:bodyPr/>
          <a:lstStyle/>
          <a:p>
            <a:pPr algn="l"/>
            <a:r>
              <a:rPr lang="fi-FI" sz="8000" dirty="0">
                <a:solidFill>
                  <a:srgbClr val="002EA2"/>
                </a:solidFill>
              </a:rPr>
              <a:t>Case </a:t>
            </a:r>
            <a:r>
              <a:rPr lang="fi-FI" sz="8000" dirty="0" err="1">
                <a:solidFill>
                  <a:srgbClr val="002EA2"/>
                </a:solidFill>
              </a:rPr>
              <a:t>bayer</a:t>
            </a:r>
            <a:endParaRPr lang="fi-FI" sz="8000" dirty="0">
              <a:solidFill>
                <a:srgbClr val="002EA2"/>
              </a:solidFill>
            </a:endParaRPr>
          </a:p>
        </p:txBody>
      </p:sp>
      <p:sp>
        <p:nvSpPr>
          <p:cNvPr id="6"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896869" y="3367418"/>
            <a:ext cx="15059638" cy="1266504"/>
          </a:xfrm>
          <a:prstGeom prst="rect">
            <a:avLst/>
          </a:prstGeom>
        </p:spPr>
        <p:txBody>
          <a:bodyPr/>
          <a:lstStyle/>
          <a:p>
            <a:pPr marL="0" indent="0">
              <a:buNone/>
            </a:pPr>
            <a:r>
              <a:rPr lang="fi-FI" sz="3600" b="1" dirty="0"/>
              <a:t>WHY BAYER CHOSE FINLAND FOR THEIR R&amp;D AND MANUFACTURING SITE?</a:t>
            </a:r>
          </a:p>
        </p:txBody>
      </p:sp>
      <p:sp>
        <p:nvSpPr>
          <p:cNvPr id="7"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896869" y="4394175"/>
            <a:ext cx="14938038" cy="5603205"/>
          </a:xfrm>
          <a:prstGeom prst="rect">
            <a:avLst/>
          </a:prstGeom>
        </p:spPr>
        <p:txBody>
          <a:bodyPr/>
          <a:lstStyle/>
          <a:p>
            <a:pPr marL="0" indent="0">
              <a:buNone/>
            </a:pPr>
            <a:r>
              <a:rPr lang="fi-FI" sz="3200" dirty="0"/>
              <a:t>“</a:t>
            </a:r>
            <a:r>
              <a:rPr lang="fi-FI" sz="3200" dirty="0" err="1"/>
              <a:t>We</a:t>
            </a:r>
            <a:r>
              <a:rPr lang="fi-FI" sz="3200" dirty="0"/>
              <a:t> </a:t>
            </a:r>
            <a:r>
              <a:rPr lang="fi-FI" sz="3200" dirty="0" err="1"/>
              <a:t>were</a:t>
            </a:r>
            <a:r>
              <a:rPr lang="fi-FI" sz="3200" dirty="0"/>
              <a:t> </a:t>
            </a:r>
            <a:r>
              <a:rPr lang="fi-FI" sz="3200" dirty="0" err="1"/>
              <a:t>impressed</a:t>
            </a:r>
            <a:r>
              <a:rPr lang="fi-FI" sz="3200" dirty="0"/>
              <a:t> </a:t>
            </a:r>
            <a:r>
              <a:rPr lang="fi-FI" sz="3200" dirty="0" err="1"/>
              <a:t>by</a:t>
            </a:r>
            <a:r>
              <a:rPr lang="fi-FI" sz="3200" dirty="0"/>
              <a:t> the </a:t>
            </a:r>
            <a:r>
              <a:rPr lang="fi-FI" sz="3200" dirty="0" err="1"/>
              <a:t>high</a:t>
            </a:r>
            <a:r>
              <a:rPr lang="fi-FI" sz="3200" dirty="0"/>
              <a:t> </a:t>
            </a:r>
            <a:r>
              <a:rPr lang="fi-FI" sz="3200" dirty="0" err="1"/>
              <a:t>level</a:t>
            </a:r>
            <a:r>
              <a:rPr lang="fi-FI" sz="3200" dirty="0"/>
              <a:t> of </a:t>
            </a:r>
            <a:r>
              <a:rPr lang="fi-FI" sz="3200" dirty="0" err="1"/>
              <a:t>talent</a:t>
            </a:r>
            <a:r>
              <a:rPr lang="fi-FI" sz="3200" dirty="0"/>
              <a:t> </a:t>
            </a:r>
            <a:r>
              <a:rPr lang="fi-FI" sz="3200" dirty="0" err="1"/>
              <a:t>we</a:t>
            </a:r>
            <a:r>
              <a:rPr lang="fi-FI" sz="3200" dirty="0"/>
              <a:t> </a:t>
            </a:r>
            <a:r>
              <a:rPr lang="fi-FI" sz="3200" dirty="0" err="1"/>
              <a:t>found</a:t>
            </a:r>
            <a:r>
              <a:rPr lang="fi-FI" sz="3200" dirty="0"/>
              <a:t> in Finland. </a:t>
            </a:r>
            <a:br>
              <a:rPr lang="fi-FI" sz="3200" dirty="0"/>
            </a:br>
            <a:r>
              <a:rPr lang="fi-FI" sz="3200" dirty="0" err="1"/>
              <a:t>There</a:t>
            </a:r>
            <a:r>
              <a:rPr lang="fi-FI" sz="3200" dirty="0"/>
              <a:t> </a:t>
            </a:r>
            <a:r>
              <a:rPr lang="fi-FI" sz="3200" dirty="0" err="1"/>
              <a:t>was</a:t>
            </a:r>
            <a:r>
              <a:rPr lang="fi-FI" sz="3200" dirty="0"/>
              <a:t> a </a:t>
            </a:r>
            <a:r>
              <a:rPr lang="fi-FI" sz="3200" dirty="0" err="1"/>
              <a:t>lot</a:t>
            </a:r>
            <a:r>
              <a:rPr lang="fi-FI" sz="3200" dirty="0"/>
              <a:t> of </a:t>
            </a:r>
            <a:r>
              <a:rPr lang="fi-FI" sz="3200" dirty="0" err="1"/>
              <a:t>talent</a:t>
            </a:r>
            <a:r>
              <a:rPr lang="fi-FI" sz="3200" dirty="0"/>
              <a:t> for Bayer to </a:t>
            </a:r>
            <a:r>
              <a:rPr lang="fi-FI" sz="3200" dirty="0" err="1"/>
              <a:t>choose</a:t>
            </a:r>
            <a:r>
              <a:rPr lang="fi-FI" sz="3200" dirty="0"/>
              <a:t> </a:t>
            </a:r>
            <a:r>
              <a:rPr lang="fi-FI" sz="3200" dirty="0" err="1"/>
              <a:t>from</a:t>
            </a:r>
            <a:r>
              <a:rPr lang="fi-FI" sz="3200" dirty="0"/>
              <a:t>.” </a:t>
            </a:r>
            <a:br>
              <a:rPr lang="fi-FI" sz="3200" dirty="0"/>
            </a:br>
            <a:r>
              <a:rPr lang="fi-FI" sz="3200" dirty="0"/>
              <a:t/>
            </a:r>
            <a:br>
              <a:rPr lang="fi-FI" sz="3200" dirty="0"/>
            </a:br>
            <a:r>
              <a:rPr lang="fi-FI" sz="3200" dirty="0"/>
              <a:t>”</a:t>
            </a:r>
            <a:r>
              <a:rPr lang="fi-FI" sz="3200" dirty="0" err="1"/>
              <a:t>Finns</a:t>
            </a:r>
            <a:r>
              <a:rPr lang="fi-FI" sz="3200" dirty="0"/>
              <a:t> </a:t>
            </a:r>
            <a:r>
              <a:rPr lang="fi-FI" sz="3200" dirty="0" err="1"/>
              <a:t>say</a:t>
            </a:r>
            <a:r>
              <a:rPr lang="fi-FI" sz="3200" dirty="0"/>
              <a:t> </a:t>
            </a:r>
            <a:r>
              <a:rPr lang="fi-FI" sz="3200" dirty="0" err="1"/>
              <a:t>they</a:t>
            </a:r>
            <a:r>
              <a:rPr lang="fi-FI" sz="3200" dirty="0"/>
              <a:t> </a:t>
            </a:r>
            <a:r>
              <a:rPr lang="fi-FI" sz="3200" dirty="0" err="1"/>
              <a:t>are</a:t>
            </a:r>
            <a:r>
              <a:rPr lang="fi-FI" sz="3200" dirty="0"/>
              <a:t> open to </a:t>
            </a:r>
            <a:r>
              <a:rPr lang="fi-FI" sz="3200" dirty="0" err="1"/>
              <a:t>foreign</a:t>
            </a:r>
            <a:r>
              <a:rPr lang="fi-FI" sz="3200" dirty="0"/>
              <a:t> </a:t>
            </a:r>
            <a:r>
              <a:rPr lang="fi-FI" sz="3200" dirty="0" err="1"/>
              <a:t>investment</a:t>
            </a:r>
            <a:r>
              <a:rPr lang="fi-FI" sz="3200" dirty="0"/>
              <a:t> and </a:t>
            </a:r>
            <a:r>
              <a:rPr lang="fi-FI" sz="3200" dirty="0" err="1"/>
              <a:t>they</a:t>
            </a:r>
            <a:r>
              <a:rPr lang="fi-FI" sz="3200" dirty="0"/>
              <a:t> </a:t>
            </a:r>
            <a:r>
              <a:rPr lang="fi-FI" sz="3200" dirty="0" err="1"/>
              <a:t>really</a:t>
            </a:r>
            <a:r>
              <a:rPr lang="fi-FI" sz="3200" dirty="0"/>
              <a:t> </a:t>
            </a:r>
            <a:r>
              <a:rPr lang="fi-FI" sz="3200" dirty="0" err="1"/>
              <a:t>mean</a:t>
            </a:r>
            <a:r>
              <a:rPr lang="fi-FI" sz="3200" dirty="0"/>
              <a:t> </a:t>
            </a:r>
            <a:r>
              <a:rPr lang="fi-FI" sz="3200" dirty="0" err="1"/>
              <a:t>it</a:t>
            </a:r>
            <a:r>
              <a:rPr lang="fi-FI" sz="3200" dirty="0"/>
              <a:t>, </a:t>
            </a:r>
            <a:br>
              <a:rPr lang="fi-FI" sz="3200" dirty="0"/>
            </a:br>
            <a:r>
              <a:rPr lang="fi-FI" sz="3200" dirty="0"/>
              <a:t>and </a:t>
            </a:r>
            <a:r>
              <a:rPr lang="fi-FI" sz="3200" dirty="0" err="1"/>
              <a:t>things</a:t>
            </a:r>
            <a:r>
              <a:rPr lang="fi-FI" sz="3200" dirty="0"/>
              <a:t> </a:t>
            </a:r>
            <a:r>
              <a:rPr lang="fi-FI" sz="3200" dirty="0" err="1"/>
              <a:t>can</a:t>
            </a:r>
            <a:r>
              <a:rPr lang="fi-FI" sz="3200" dirty="0"/>
              <a:t> </a:t>
            </a:r>
            <a:r>
              <a:rPr lang="fi-FI" sz="3200" dirty="0" err="1"/>
              <a:t>happen</a:t>
            </a:r>
            <a:r>
              <a:rPr lang="fi-FI" sz="3200" dirty="0"/>
              <a:t> </a:t>
            </a:r>
            <a:r>
              <a:rPr lang="fi-FI" sz="3200" dirty="0" err="1"/>
              <a:t>really</a:t>
            </a:r>
            <a:r>
              <a:rPr lang="fi-FI" sz="3200" dirty="0"/>
              <a:t> </a:t>
            </a:r>
            <a:r>
              <a:rPr lang="fi-FI" sz="3200" dirty="0" err="1"/>
              <a:t>quickly</a:t>
            </a:r>
            <a:r>
              <a:rPr lang="fi-FI" sz="3200" dirty="0"/>
              <a:t> in Finland.”</a:t>
            </a:r>
            <a:br>
              <a:rPr lang="fi-FI" sz="3200" dirty="0"/>
            </a:br>
            <a:r>
              <a:rPr lang="fi-FI" sz="3200" dirty="0"/>
              <a:t/>
            </a:r>
            <a:br>
              <a:rPr lang="fi-FI" sz="3200" dirty="0"/>
            </a:br>
            <a:r>
              <a:rPr lang="fi-FI" sz="3200" dirty="0"/>
              <a:t>”Doors to the </a:t>
            </a:r>
            <a:r>
              <a:rPr lang="fi-FI" sz="3200" dirty="0" err="1"/>
              <a:t>decision-makers</a:t>
            </a:r>
            <a:r>
              <a:rPr lang="fi-FI" sz="3200" dirty="0"/>
              <a:t> </a:t>
            </a:r>
            <a:r>
              <a:rPr lang="fi-FI" sz="3200" dirty="0" err="1"/>
              <a:t>opened</a:t>
            </a:r>
            <a:r>
              <a:rPr lang="fi-FI" sz="3200" dirty="0"/>
              <a:t> </a:t>
            </a:r>
            <a:r>
              <a:rPr lang="fi-FI" sz="3200" dirty="0" err="1"/>
              <a:t>equally</a:t>
            </a:r>
            <a:r>
              <a:rPr lang="fi-FI" sz="3200" dirty="0"/>
              <a:t> </a:t>
            </a:r>
            <a:r>
              <a:rPr lang="fi-FI" sz="3200" dirty="0" err="1"/>
              <a:t>wide</a:t>
            </a:r>
            <a:r>
              <a:rPr lang="fi-FI" sz="3200" dirty="0"/>
              <a:t> for Bayer as for </a:t>
            </a:r>
            <a:r>
              <a:rPr lang="fi-FI" sz="3200" dirty="0" err="1"/>
              <a:t>local</a:t>
            </a:r>
            <a:r>
              <a:rPr lang="fi-FI" sz="3200" dirty="0"/>
              <a:t> </a:t>
            </a:r>
            <a:r>
              <a:rPr lang="fi-FI" sz="3200" dirty="0" err="1"/>
              <a:t>companies</a:t>
            </a:r>
            <a:r>
              <a:rPr lang="fi-FI" sz="3200" dirty="0"/>
              <a:t>”</a:t>
            </a:r>
            <a:br>
              <a:rPr lang="fi-FI" sz="3200" dirty="0"/>
            </a:br>
            <a:r>
              <a:rPr lang="fi-FI" sz="3200" dirty="0"/>
              <a:t/>
            </a:r>
            <a:br>
              <a:rPr lang="fi-FI" sz="3200" dirty="0"/>
            </a:br>
            <a:r>
              <a:rPr lang="fi-FI" sz="3200" dirty="0"/>
              <a:t>“The </a:t>
            </a:r>
            <a:r>
              <a:rPr lang="fi-FI" sz="3200" dirty="0" err="1"/>
              <a:t>largest</a:t>
            </a:r>
            <a:r>
              <a:rPr lang="fi-FI" sz="3200" dirty="0"/>
              <a:t> R&amp;D </a:t>
            </a:r>
            <a:r>
              <a:rPr lang="fi-FI" sz="3200" dirty="0" err="1"/>
              <a:t>unit</a:t>
            </a:r>
            <a:r>
              <a:rPr lang="fi-FI" sz="3200" dirty="0"/>
              <a:t> is </a:t>
            </a:r>
            <a:r>
              <a:rPr lang="fi-FI" sz="3200" dirty="0" err="1"/>
              <a:t>located</a:t>
            </a:r>
            <a:r>
              <a:rPr lang="fi-FI" sz="3200" dirty="0"/>
              <a:t> in Germany, the </a:t>
            </a:r>
            <a:r>
              <a:rPr lang="fi-FI" sz="3200" dirty="0" err="1"/>
              <a:t>second</a:t>
            </a:r>
            <a:r>
              <a:rPr lang="fi-FI" sz="3200" dirty="0"/>
              <a:t> </a:t>
            </a:r>
            <a:r>
              <a:rPr lang="fi-FI" sz="3200" dirty="0" err="1"/>
              <a:t>largest</a:t>
            </a:r>
            <a:r>
              <a:rPr lang="fi-FI" sz="3200" dirty="0"/>
              <a:t> in the US, </a:t>
            </a:r>
            <a:br>
              <a:rPr lang="fi-FI" sz="3200" dirty="0"/>
            </a:br>
            <a:r>
              <a:rPr lang="fi-FI" sz="3200" dirty="0"/>
              <a:t>and the </a:t>
            </a:r>
            <a:r>
              <a:rPr lang="fi-FI" sz="3200" dirty="0" err="1"/>
              <a:t>third</a:t>
            </a:r>
            <a:r>
              <a:rPr lang="fi-FI" sz="3200" dirty="0"/>
              <a:t> in China. Finland </a:t>
            </a:r>
            <a:r>
              <a:rPr lang="fi-FI" sz="3200" dirty="0" err="1"/>
              <a:t>has</a:t>
            </a:r>
            <a:r>
              <a:rPr lang="fi-FI" sz="3200" dirty="0"/>
              <a:t> the </a:t>
            </a:r>
            <a:r>
              <a:rPr lang="fi-FI" sz="3200" dirty="0" err="1"/>
              <a:t>fourth</a:t>
            </a:r>
            <a:r>
              <a:rPr lang="fi-FI" sz="3200" dirty="0"/>
              <a:t> </a:t>
            </a:r>
            <a:r>
              <a:rPr lang="fi-FI" sz="3200" dirty="0" err="1"/>
              <a:t>largest</a:t>
            </a:r>
            <a:r>
              <a:rPr lang="fi-FI" sz="3200" dirty="0"/>
              <a:t> </a:t>
            </a:r>
            <a:r>
              <a:rPr lang="fi-FI" sz="3200" dirty="0" err="1"/>
              <a:t>unit</a:t>
            </a:r>
            <a:r>
              <a:rPr lang="fi-FI" sz="3200" dirty="0"/>
              <a:t>, </a:t>
            </a:r>
            <a:r>
              <a:rPr lang="fi-FI" sz="3200" dirty="0" err="1"/>
              <a:t>which</a:t>
            </a:r>
            <a:r>
              <a:rPr lang="fi-FI" sz="3200" dirty="0"/>
              <a:t> is </a:t>
            </a:r>
            <a:r>
              <a:rPr lang="fi-FI" sz="3200" dirty="0" err="1"/>
              <a:t>pretty</a:t>
            </a:r>
            <a:r>
              <a:rPr lang="fi-FI" sz="3200" dirty="0"/>
              <a:t> </a:t>
            </a:r>
            <a:r>
              <a:rPr lang="fi-FI" sz="3200" dirty="0" err="1"/>
              <a:t>remarkable</a:t>
            </a:r>
            <a:r>
              <a:rPr lang="fi-FI" sz="3200" dirty="0"/>
              <a:t>, </a:t>
            </a:r>
            <a:r>
              <a:rPr lang="fi-FI" sz="3200" dirty="0" err="1"/>
              <a:t>considering</a:t>
            </a:r>
            <a:r>
              <a:rPr lang="fi-FI" sz="3200" dirty="0"/>
              <a:t> </a:t>
            </a:r>
            <a:r>
              <a:rPr lang="fi-FI" sz="3200" dirty="0" err="1"/>
              <a:t>its</a:t>
            </a:r>
            <a:r>
              <a:rPr lang="fi-FI" sz="3200" dirty="0"/>
              <a:t> </a:t>
            </a:r>
            <a:r>
              <a:rPr lang="fi-FI" sz="3200" dirty="0" err="1"/>
              <a:t>size</a:t>
            </a:r>
            <a:r>
              <a:rPr lang="fi-FI" sz="3200" dirty="0"/>
              <a:t> </a:t>
            </a:r>
            <a:r>
              <a:rPr lang="fi-FI" sz="3200" dirty="0" err="1"/>
              <a:t>compared</a:t>
            </a:r>
            <a:r>
              <a:rPr lang="fi-FI" sz="3200" dirty="0"/>
              <a:t> to </a:t>
            </a:r>
            <a:r>
              <a:rPr lang="fi-FI" sz="3200" dirty="0" err="1"/>
              <a:t>other</a:t>
            </a:r>
            <a:r>
              <a:rPr lang="fi-FI" sz="3200" dirty="0"/>
              <a:t> </a:t>
            </a:r>
            <a:r>
              <a:rPr lang="fi-FI" sz="3200" dirty="0" err="1"/>
              <a:t>countries</a:t>
            </a:r>
            <a:r>
              <a:rPr lang="fi-FI" sz="3200" dirty="0"/>
              <a:t>.”</a:t>
            </a:r>
          </a:p>
        </p:txBody>
      </p:sp>
      <p:grpSp>
        <p:nvGrpSpPr>
          <p:cNvPr id="13" name="Group 12"/>
          <p:cNvGrpSpPr/>
          <p:nvPr/>
        </p:nvGrpSpPr>
        <p:grpSpPr>
          <a:xfrm>
            <a:off x="19024600" y="3526103"/>
            <a:ext cx="4978403" cy="7453393"/>
            <a:chOff x="7019071" y="1702996"/>
            <a:chExt cx="1867392" cy="2795758"/>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87577" y="1702996"/>
              <a:ext cx="1512646" cy="2274655"/>
            </a:xfrm>
            <a:prstGeom prst="rect">
              <a:avLst/>
            </a:prstGeom>
          </p:spPr>
        </p:pic>
        <p:sp>
          <p:nvSpPr>
            <p:cNvPr id="12" name="TextBox 11"/>
            <p:cNvSpPr txBox="1"/>
            <p:nvPr/>
          </p:nvSpPr>
          <p:spPr>
            <a:xfrm>
              <a:off x="7019071" y="4048512"/>
              <a:ext cx="1867392" cy="450242"/>
            </a:xfrm>
            <a:prstGeom prst="rect">
              <a:avLst/>
            </a:prstGeom>
            <a:noFill/>
          </p:spPr>
          <p:txBody>
            <a:bodyPr wrap="square" rtlCol="0">
              <a:spAutoFit/>
            </a:bodyPr>
            <a:lstStyle/>
            <a:p>
              <a:r>
                <a:rPr lang="fi-FI" sz="2400" b="1" dirty="0">
                  <a:latin typeface="Finlandica" pitchFamily="2" charset="77"/>
                  <a:cs typeface="Finlandica Bold"/>
                </a:rPr>
                <a:t>Oliver </a:t>
              </a:r>
              <a:r>
                <a:rPr lang="fi-FI" sz="2400" b="1" dirty="0" err="1">
                  <a:latin typeface="Finlandica" pitchFamily="2" charset="77"/>
                  <a:cs typeface="Finlandica Bold"/>
                </a:rPr>
                <a:t>Rittgen</a:t>
              </a:r>
              <a:r>
                <a:rPr lang="fi-FI" sz="2400" dirty="0">
                  <a:latin typeface="Finlandica" pitchFamily="2" charset="77"/>
                  <a:cs typeface="Finlandica Bold"/>
                </a:rPr>
                <a:t>, </a:t>
              </a:r>
            </a:p>
            <a:p>
              <a:r>
                <a:rPr lang="fi-FI" sz="2400" dirty="0" err="1">
                  <a:latin typeface="Finlandica" pitchFamily="2" charset="77"/>
                </a:rPr>
                <a:t>Head</a:t>
              </a:r>
              <a:r>
                <a:rPr lang="fi-FI" sz="2400" dirty="0">
                  <a:latin typeface="Finlandica" pitchFamily="2" charset="77"/>
                </a:rPr>
                <a:t> of </a:t>
              </a:r>
              <a:r>
                <a:rPr lang="fi-FI" sz="2400" dirty="0" err="1">
                  <a:latin typeface="Finlandica" pitchFamily="2" charset="77"/>
                </a:rPr>
                <a:t>Corporate</a:t>
              </a:r>
              <a:r>
                <a:rPr lang="fi-FI" sz="2400" dirty="0">
                  <a:latin typeface="Finlandica" pitchFamily="2" charset="77"/>
                </a:rPr>
                <a:t> Finance, Bayer AG, CEO of Bayer Nordic SE, 2011-2017</a:t>
              </a:r>
              <a:endParaRPr lang="en-US" sz="2400" dirty="0">
                <a:latin typeface="Finlandica" pitchFamily="2" charset="77"/>
                <a:cs typeface="Finlandica Bold"/>
              </a:endParaRPr>
            </a:p>
          </p:txBody>
        </p:sp>
      </p:grpSp>
    </p:spTree>
    <p:extLst>
      <p:ext uri="{BB962C8B-B14F-4D97-AF65-F5344CB8AC3E}">
        <p14:creationId xmlns:p14="http://schemas.microsoft.com/office/powerpoint/2010/main" val="2034226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screen">
            <a:extLst>
              <a:ext uri="{28A0092B-C50C-407E-A947-70E740481C1C}">
                <a14:useLocalDpi xmlns:a14="http://schemas.microsoft.com/office/drawing/2010/main"/>
              </a:ext>
            </a:extLst>
          </a:blip>
          <a:srcRect l="-133" r="-133"/>
          <a:stretch/>
        </p:blipFill>
        <p:spPr>
          <a:xfrm flipH="1">
            <a:off x="-32426" y="-100418"/>
            <a:ext cx="24448851" cy="13715999"/>
          </a:xfrm>
          <a:prstGeom prst="rect">
            <a:avLst/>
          </a:prstGeom>
        </p:spPr>
      </p:pic>
      <p:sp>
        <p:nvSpPr>
          <p:cNvPr id="34" name="Rectangle 33"/>
          <p:cNvSpPr/>
          <p:nvPr/>
        </p:nvSpPr>
        <p:spPr>
          <a:xfrm>
            <a:off x="0" y="-100418"/>
            <a:ext cx="24383999" cy="13189885"/>
          </a:xfrm>
          <a:prstGeom prst="rect">
            <a:avLst/>
          </a:prstGeom>
          <a:solidFill>
            <a:schemeClr val="tx2">
              <a:alpha val="4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35" name="Rectangle 34">
            <a:extLst>
              <a:ext uri="{FF2B5EF4-FFF2-40B4-BE49-F238E27FC236}">
                <a16:creationId xmlns:a16="http://schemas.microsoft.com/office/drawing/2014/main" id="{8A12D500-0996-4179-8400-3C02BC04E2C7}"/>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37" name="Picture 36">
            <a:extLst>
              <a:ext uri="{FF2B5EF4-FFF2-40B4-BE49-F238E27FC236}">
                <a16:creationId xmlns:a16="http://schemas.microsoft.com/office/drawing/2014/main" id="{33E97D04-1A2F-497D-A592-425CED292F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38" name="Rectangle 37">
            <a:extLst>
              <a:ext uri="{FF2B5EF4-FFF2-40B4-BE49-F238E27FC236}">
                <a16:creationId xmlns:a16="http://schemas.microsoft.com/office/drawing/2014/main" id="{6A01E822-1013-48F2-8B34-8FE9B0334B75}"/>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15</a:t>
            </a:fld>
            <a:endParaRPr lang="en-US" sz="2500" dirty="0">
              <a:solidFill>
                <a:srgbClr val="002EA2"/>
              </a:solidFill>
              <a:latin typeface="Finlandica" charset="0"/>
              <a:ea typeface="Finlandica" charset="0"/>
              <a:cs typeface="Finlandica" charset="0"/>
            </a:endParaRPr>
          </a:p>
        </p:txBody>
      </p:sp>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22454708" cy="1947800"/>
          </a:xfrm>
        </p:spPr>
        <p:txBody>
          <a:bodyPr/>
          <a:lstStyle/>
          <a:p>
            <a:pPr algn="l"/>
            <a:r>
              <a:rPr lang="fi-FI" sz="8000" dirty="0"/>
              <a:t>Finland </a:t>
            </a:r>
            <a:r>
              <a:rPr lang="fi-FI" sz="8000" dirty="0" err="1"/>
              <a:t>Tops</a:t>
            </a:r>
            <a:r>
              <a:rPr lang="fi-FI" sz="8000" dirty="0"/>
              <a:t> </a:t>
            </a:r>
            <a:r>
              <a:rPr lang="fi-FI" sz="8000" dirty="0" err="1"/>
              <a:t>Family</a:t>
            </a:r>
            <a:r>
              <a:rPr lang="fi-FI" sz="8000" dirty="0"/>
              <a:t> Life Index*</a:t>
            </a:r>
          </a:p>
        </p:txBody>
      </p:sp>
      <p:sp>
        <p:nvSpPr>
          <p:cNvPr id="8" name="Rectangle 7"/>
          <p:cNvSpPr/>
          <p:nvPr/>
        </p:nvSpPr>
        <p:spPr>
          <a:xfrm>
            <a:off x="8864600" y="13144212"/>
            <a:ext cx="14541500" cy="307777"/>
          </a:xfrm>
          <a:prstGeom prst="rect">
            <a:avLst/>
          </a:prstGeom>
        </p:spPr>
        <p:txBody>
          <a:bodyPr wrap="square">
            <a:spAutoFit/>
          </a:bodyPr>
          <a:lstStyle/>
          <a:p>
            <a:pPr algn="r"/>
            <a:r>
              <a:rPr lang="en-US" sz="1400" i="1" dirty="0">
                <a:solidFill>
                  <a:srgbClr val="002DA1"/>
                </a:solidFill>
                <a:latin typeface="Finlandica" panose="00000500000000000000" pitchFamily="50" charset="0"/>
              </a:rPr>
              <a:t>*Expat Insider, Family Life Index 2017</a:t>
            </a:r>
          </a:p>
        </p:txBody>
      </p:sp>
      <p:sp>
        <p:nvSpPr>
          <p:cNvPr id="36"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896871" y="2448739"/>
            <a:ext cx="18802186" cy="1725843"/>
          </a:xfrm>
          <a:prstGeom prst="rect">
            <a:avLst/>
          </a:prstGeom>
        </p:spPr>
        <p:txBody>
          <a:bodyPr/>
          <a:lstStyle/>
          <a:p>
            <a:pPr marL="0" indent="0">
              <a:buNone/>
            </a:pPr>
            <a:r>
              <a:rPr lang="fi-FI" sz="3600" dirty="0">
                <a:solidFill>
                  <a:schemeClr val="bg1"/>
                </a:solidFill>
              </a:rPr>
              <a:t>An </a:t>
            </a:r>
            <a:r>
              <a:rPr lang="fi-FI" sz="3600" dirty="0" err="1">
                <a:solidFill>
                  <a:schemeClr val="bg1"/>
                </a:solidFill>
              </a:rPr>
              <a:t>impressive</a:t>
            </a:r>
            <a:r>
              <a:rPr lang="fi-FI" sz="3600" dirty="0">
                <a:solidFill>
                  <a:schemeClr val="bg1"/>
                </a:solidFill>
              </a:rPr>
              <a:t> 72% of </a:t>
            </a:r>
            <a:r>
              <a:rPr lang="fi-FI" sz="3600" dirty="0" err="1">
                <a:solidFill>
                  <a:schemeClr val="bg1"/>
                </a:solidFill>
              </a:rPr>
              <a:t>respondents</a:t>
            </a:r>
            <a:r>
              <a:rPr lang="fi-FI" sz="3600" dirty="0">
                <a:solidFill>
                  <a:schemeClr val="bg1"/>
                </a:solidFill>
              </a:rPr>
              <a:t> </a:t>
            </a:r>
            <a:r>
              <a:rPr lang="fi-FI" sz="3600" dirty="0" err="1">
                <a:solidFill>
                  <a:schemeClr val="bg1"/>
                </a:solidFill>
              </a:rPr>
              <a:t>living</a:t>
            </a:r>
            <a:r>
              <a:rPr lang="fi-FI" sz="3600" dirty="0">
                <a:solidFill>
                  <a:schemeClr val="bg1"/>
                </a:solidFill>
              </a:rPr>
              <a:t> in Finland with </a:t>
            </a:r>
            <a:r>
              <a:rPr lang="fi-FI" sz="3600" dirty="0" err="1">
                <a:solidFill>
                  <a:schemeClr val="bg1"/>
                </a:solidFill>
              </a:rPr>
              <a:t>their</a:t>
            </a:r>
            <a:r>
              <a:rPr lang="fi-FI" sz="3600" dirty="0">
                <a:solidFill>
                  <a:schemeClr val="bg1"/>
                </a:solidFill>
              </a:rPr>
              <a:t> </a:t>
            </a:r>
            <a:r>
              <a:rPr lang="fi-FI" sz="3600" dirty="0" err="1">
                <a:solidFill>
                  <a:schemeClr val="bg1"/>
                </a:solidFill>
              </a:rPr>
              <a:t>kids</a:t>
            </a:r>
            <a:r>
              <a:rPr lang="fi-FI" sz="3600" dirty="0">
                <a:solidFill>
                  <a:schemeClr val="bg1"/>
                </a:solidFill>
              </a:rPr>
              <a:t> </a:t>
            </a:r>
            <a:r>
              <a:rPr lang="fi-FI" sz="3600" dirty="0" err="1">
                <a:solidFill>
                  <a:schemeClr val="bg1"/>
                </a:solidFill>
              </a:rPr>
              <a:t>think</a:t>
            </a:r>
            <a:r>
              <a:rPr lang="fi-FI" sz="3600" dirty="0">
                <a:solidFill>
                  <a:schemeClr val="bg1"/>
                </a:solidFill>
              </a:rPr>
              <a:t> </a:t>
            </a:r>
            <a:r>
              <a:rPr lang="fi-FI" sz="3600" dirty="0" err="1">
                <a:solidFill>
                  <a:schemeClr val="bg1"/>
                </a:solidFill>
              </a:rPr>
              <a:t>that</a:t>
            </a:r>
            <a:r>
              <a:rPr lang="fi-FI" sz="3600" dirty="0">
                <a:solidFill>
                  <a:schemeClr val="bg1"/>
                </a:solidFill>
              </a:rPr>
              <a:t> the </a:t>
            </a:r>
            <a:r>
              <a:rPr lang="fi-FI" sz="3600" dirty="0" err="1">
                <a:solidFill>
                  <a:schemeClr val="bg1"/>
                </a:solidFill>
              </a:rPr>
              <a:t>education</a:t>
            </a:r>
            <a:r>
              <a:rPr lang="fi-FI" sz="3600" dirty="0">
                <a:solidFill>
                  <a:schemeClr val="bg1"/>
                </a:solidFill>
              </a:rPr>
              <a:t> </a:t>
            </a:r>
            <a:r>
              <a:rPr lang="fi-FI" sz="3600" dirty="0" err="1">
                <a:solidFill>
                  <a:schemeClr val="bg1"/>
                </a:solidFill>
              </a:rPr>
              <a:t>system</a:t>
            </a:r>
            <a:r>
              <a:rPr lang="fi-FI" sz="3600" dirty="0">
                <a:solidFill>
                  <a:schemeClr val="bg1"/>
                </a:solidFill>
              </a:rPr>
              <a:t> is </a:t>
            </a:r>
            <a:r>
              <a:rPr lang="fi-FI" sz="3600" dirty="0" err="1">
                <a:solidFill>
                  <a:schemeClr val="bg1"/>
                </a:solidFill>
              </a:rPr>
              <a:t>excellent</a:t>
            </a:r>
            <a:r>
              <a:rPr lang="fi-FI" sz="3600" dirty="0">
                <a:solidFill>
                  <a:schemeClr val="bg1"/>
                </a:solidFill>
              </a:rPr>
              <a:t>, </a:t>
            </a:r>
            <a:r>
              <a:rPr lang="fi-FI" sz="3600" dirty="0" err="1">
                <a:solidFill>
                  <a:schemeClr val="bg1"/>
                </a:solidFill>
              </a:rPr>
              <a:t>compared</a:t>
            </a:r>
            <a:r>
              <a:rPr lang="fi-FI" sz="3600" dirty="0">
                <a:solidFill>
                  <a:schemeClr val="bg1"/>
                </a:solidFill>
              </a:rPr>
              <a:t> to a </a:t>
            </a:r>
            <a:r>
              <a:rPr lang="fi-FI" sz="3600" dirty="0" err="1">
                <a:solidFill>
                  <a:schemeClr val="bg1"/>
                </a:solidFill>
              </a:rPr>
              <a:t>global</a:t>
            </a:r>
            <a:r>
              <a:rPr lang="fi-FI" sz="3600" dirty="0">
                <a:solidFill>
                  <a:schemeClr val="bg1"/>
                </a:solidFill>
              </a:rPr>
              <a:t> </a:t>
            </a:r>
            <a:r>
              <a:rPr lang="fi-FI" sz="3600" dirty="0" err="1">
                <a:solidFill>
                  <a:schemeClr val="bg1"/>
                </a:solidFill>
              </a:rPr>
              <a:t>average</a:t>
            </a:r>
            <a:r>
              <a:rPr lang="fi-FI" sz="3600" dirty="0">
                <a:solidFill>
                  <a:schemeClr val="bg1"/>
                </a:solidFill>
              </a:rPr>
              <a:t> of 26%. </a:t>
            </a:r>
            <a:r>
              <a:rPr lang="fi-FI" sz="3600" dirty="0" err="1">
                <a:solidFill>
                  <a:schemeClr val="bg1"/>
                </a:solidFill>
              </a:rPr>
              <a:t>Or</a:t>
            </a:r>
            <a:r>
              <a:rPr lang="fi-FI" sz="3600" dirty="0">
                <a:solidFill>
                  <a:schemeClr val="bg1"/>
                </a:solidFill>
              </a:rPr>
              <a:t> as </a:t>
            </a:r>
            <a:r>
              <a:rPr lang="fi-FI" sz="3600" dirty="0" err="1">
                <a:solidFill>
                  <a:schemeClr val="bg1"/>
                </a:solidFill>
              </a:rPr>
              <a:t>one</a:t>
            </a:r>
            <a:r>
              <a:rPr lang="fi-FI" sz="3600" dirty="0">
                <a:solidFill>
                  <a:schemeClr val="bg1"/>
                </a:solidFill>
              </a:rPr>
              <a:t> of the </a:t>
            </a:r>
            <a:r>
              <a:rPr lang="fi-FI" sz="3600" dirty="0" err="1">
                <a:solidFill>
                  <a:schemeClr val="bg1"/>
                </a:solidFill>
              </a:rPr>
              <a:t>respondents</a:t>
            </a:r>
            <a:r>
              <a:rPr lang="fi-FI" sz="3600" dirty="0">
                <a:solidFill>
                  <a:schemeClr val="bg1"/>
                </a:solidFill>
              </a:rPr>
              <a:t> </a:t>
            </a:r>
            <a:r>
              <a:rPr lang="fi-FI" sz="3600" dirty="0" err="1">
                <a:solidFill>
                  <a:schemeClr val="bg1"/>
                </a:solidFill>
              </a:rPr>
              <a:t>put</a:t>
            </a:r>
            <a:r>
              <a:rPr lang="fi-FI" sz="3600" dirty="0">
                <a:solidFill>
                  <a:schemeClr val="bg1"/>
                </a:solidFill>
              </a:rPr>
              <a:t> </a:t>
            </a:r>
            <a:r>
              <a:rPr lang="fi-FI" sz="3600" dirty="0" err="1">
                <a:solidFill>
                  <a:schemeClr val="bg1"/>
                </a:solidFill>
              </a:rPr>
              <a:t>it</a:t>
            </a:r>
            <a:r>
              <a:rPr lang="fi-FI" sz="3600" dirty="0">
                <a:solidFill>
                  <a:schemeClr val="bg1"/>
                </a:solidFill>
              </a:rPr>
              <a:t>: “Finland is </a:t>
            </a:r>
            <a:r>
              <a:rPr lang="fi-FI" sz="3600" dirty="0" err="1">
                <a:solidFill>
                  <a:schemeClr val="bg1"/>
                </a:solidFill>
              </a:rPr>
              <a:t>one</a:t>
            </a:r>
            <a:r>
              <a:rPr lang="fi-FI" sz="3600" dirty="0">
                <a:solidFill>
                  <a:schemeClr val="bg1"/>
                </a:solidFill>
              </a:rPr>
              <a:t> of the </a:t>
            </a:r>
            <a:r>
              <a:rPr lang="fi-FI" sz="3600" dirty="0" err="1">
                <a:solidFill>
                  <a:schemeClr val="bg1"/>
                </a:solidFill>
              </a:rPr>
              <a:t>best</a:t>
            </a:r>
            <a:r>
              <a:rPr lang="fi-FI" sz="3600" dirty="0">
                <a:solidFill>
                  <a:schemeClr val="bg1"/>
                </a:solidFill>
              </a:rPr>
              <a:t> </a:t>
            </a:r>
            <a:r>
              <a:rPr lang="fi-FI" sz="3600" dirty="0" err="1">
                <a:solidFill>
                  <a:schemeClr val="bg1"/>
                </a:solidFill>
              </a:rPr>
              <a:t>places</a:t>
            </a:r>
            <a:r>
              <a:rPr lang="fi-FI" sz="3600" dirty="0">
                <a:solidFill>
                  <a:schemeClr val="bg1"/>
                </a:solidFill>
              </a:rPr>
              <a:t> on </a:t>
            </a:r>
            <a:r>
              <a:rPr lang="fi-FI" sz="3600" dirty="0" err="1">
                <a:solidFill>
                  <a:schemeClr val="bg1"/>
                </a:solidFill>
              </a:rPr>
              <a:t>earth</a:t>
            </a:r>
            <a:r>
              <a:rPr lang="fi-FI" sz="3600" dirty="0">
                <a:solidFill>
                  <a:schemeClr val="bg1"/>
                </a:solidFill>
              </a:rPr>
              <a:t> to </a:t>
            </a:r>
            <a:r>
              <a:rPr lang="fi-FI" sz="3600" dirty="0" err="1">
                <a:solidFill>
                  <a:schemeClr val="bg1"/>
                </a:solidFill>
              </a:rPr>
              <a:t>raise</a:t>
            </a:r>
            <a:r>
              <a:rPr lang="fi-FI" sz="3600" dirty="0">
                <a:solidFill>
                  <a:schemeClr val="bg1"/>
                </a:solidFill>
              </a:rPr>
              <a:t> </a:t>
            </a:r>
            <a:r>
              <a:rPr lang="fi-FI" sz="3600" dirty="0" err="1">
                <a:solidFill>
                  <a:schemeClr val="bg1"/>
                </a:solidFill>
              </a:rPr>
              <a:t>kids</a:t>
            </a:r>
            <a:r>
              <a:rPr lang="fi-FI" sz="3600" dirty="0">
                <a:solidFill>
                  <a:schemeClr val="bg1"/>
                </a:solidFill>
              </a:rPr>
              <a:t>”.</a:t>
            </a:r>
          </a:p>
        </p:txBody>
      </p:sp>
      <p:pic>
        <p:nvPicPr>
          <p:cNvPr id="39" name="Kuva 38">
            <a:extLst>
              <a:ext uri="{FF2B5EF4-FFF2-40B4-BE49-F238E27FC236}">
                <a16:creationId xmlns:a16="http://schemas.microsoft.com/office/drawing/2014/main" id="{35011E1D-421E-F54D-9DDA-62F4D50FD265}"/>
              </a:ext>
            </a:extLst>
          </p:cNvPr>
          <p:cNvPicPr>
            <a:picLocks noChangeAspect="1"/>
          </p:cNvPicPr>
          <p:nvPr/>
        </p:nvPicPr>
        <p:blipFill>
          <a:blip r:embed="rId5"/>
          <a:stretch>
            <a:fillRect/>
          </a:stretch>
        </p:blipFill>
        <p:spPr>
          <a:xfrm>
            <a:off x="8095871" y="4550830"/>
            <a:ext cx="15316200" cy="6807200"/>
          </a:xfrm>
          <a:prstGeom prst="rect">
            <a:avLst/>
          </a:prstGeom>
        </p:spPr>
      </p:pic>
      <p:pic>
        <p:nvPicPr>
          <p:cNvPr id="41" name="Kuva 40">
            <a:extLst>
              <a:ext uri="{FF2B5EF4-FFF2-40B4-BE49-F238E27FC236}">
                <a16:creationId xmlns:a16="http://schemas.microsoft.com/office/drawing/2014/main" id="{3D04F61D-07DE-E046-ACA9-D9CBE768EA13}"/>
              </a:ext>
            </a:extLst>
          </p:cNvPr>
          <p:cNvPicPr>
            <a:picLocks noChangeAspect="1"/>
          </p:cNvPicPr>
          <p:nvPr/>
        </p:nvPicPr>
        <p:blipFill>
          <a:blip r:embed="rId6"/>
          <a:stretch>
            <a:fillRect/>
          </a:stretch>
        </p:blipFill>
        <p:spPr>
          <a:xfrm>
            <a:off x="984359" y="4966564"/>
            <a:ext cx="6553200" cy="6337300"/>
          </a:xfrm>
          <a:prstGeom prst="rect">
            <a:avLst/>
          </a:prstGeom>
        </p:spPr>
      </p:pic>
    </p:spTree>
    <p:extLst>
      <p:ext uri="{BB962C8B-B14F-4D97-AF65-F5344CB8AC3E}">
        <p14:creationId xmlns:p14="http://schemas.microsoft.com/office/powerpoint/2010/main" val="3977371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03108191\Downloads\Finland_Helsinki_events_Juhlaviikot_TheNightOfArts_web_byJuliaKivela__MG_1317.jpg">
            <a:extLst>
              <a:ext uri="{FF2B5EF4-FFF2-40B4-BE49-F238E27FC236}">
                <a16:creationId xmlns:a16="http://schemas.microsoft.com/office/drawing/2014/main" id="{DD1C3E2F-6818-49C8-871C-77A0C84B7EA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09485"/>
            <a:ext cx="24395803" cy="13716000"/>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2E67E58-39F5-4B91-8205-80C7AF0D68F3}"/>
              </a:ext>
            </a:extLst>
          </p:cNvPr>
          <p:cNvSpPr/>
          <p:nvPr/>
        </p:nvSpPr>
        <p:spPr>
          <a:xfrm>
            <a:off x="0" y="-262768"/>
            <a:ext cx="24384000" cy="13352234"/>
          </a:xfrm>
          <a:prstGeom prst="rect">
            <a:avLst/>
          </a:prstGeom>
          <a:solidFill>
            <a:schemeClr val="tx2">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3" name="TextBox 2"/>
          <p:cNvSpPr txBox="1"/>
          <p:nvPr/>
        </p:nvSpPr>
        <p:spPr>
          <a:xfrm>
            <a:off x="3454400" y="-2472267"/>
            <a:ext cx="184666" cy="646331"/>
          </a:xfrm>
          <a:prstGeom prst="rect">
            <a:avLst/>
          </a:prstGeom>
          <a:noFill/>
        </p:spPr>
        <p:txBody>
          <a:bodyPr wrap="none" rtlCol="0">
            <a:spAutoFit/>
          </a:bodyPr>
          <a:lstStyle/>
          <a:p>
            <a:endParaRPr lang="en-US" dirty="0">
              <a:latin typeface="Finlandica" panose="00000500000000000000" pitchFamily="50" charset="0"/>
            </a:endParaRPr>
          </a:p>
        </p:txBody>
      </p:sp>
      <p:sp>
        <p:nvSpPr>
          <p:cNvPr id="13" name="Rectangle 12">
            <a:extLst>
              <a:ext uri="{FF2B5EF4-FFF2-40B4-BE49-F238E27FC236}">
                <a16:creationId xmlns:a16="http://schemas.microsoft.com/office/drawing/2014/main" id="{D8FA07D6-4E5C-4B56-8155-D329EF74D5F3}"/>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14" name="Picture 13">
            <a:extLst>
              <a:ext uri="{FF2B5EF4-FFF2-40B4-BE49-F238E27FC236}">
                <a16:creationId xmlns:a16="http://schemas.microsoft.com/office/drawing/2014/main" id="{FEECFFE4-0B37-49FD-BA57-6F7EF6E1DB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15" name="Rectangle 14">
            <a:extLst>
              <a:ext uri="{FF2B5EF4-FFF2-40B4-BE49-F238E27FC236}">
                <a16:creationId xmlns:a16="http://schemas.microsoft.com/office/drawing/2014/main" id="{7DA4137D-5882-4EF2-9510-A4899C102CA6}"/>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16</a:t>
            </a:fld>
            <a:endParaRPr lang="en-US" sz="2500" dirty="0">
              <a:solidFill>
                <a:srgbClr val="002EA2"/>
              </a:solidFill>
              <a:latin typeface="Finlandica" charset="0"/>
              <a:ea typeface="Finlandica" charset="0"/>
              <a:cs typeface="Finlandica" charset="0"/>
            </a:endParaRPr>
          </a:p>
        </p:txBody>
      </p:sp>
      <p:sp>
        <p:nvSpPr>
          <p:cNvPr id="17" name="Text Placeholder 2">
            <a:extLst>
              <a:ext uri="{FF2B5EF4-FFF2-40B4-BE49-F238E27FC236}">
                <a16:creationId xmlns:a16="http://schemas.microsoft.com/office/drawing/2014/main" id="{3FDF3FBF-CBB9-4C82-ADAB-74F8BC03C06B}"/>
              </a:ext>
            </a:extLst>
          </p:cNvPr>
          <p:cNvSpPr>
            <a:spLocks noGrp="1"/>
          </p:cNvSpPr>
          <p:nvPr>
            <p:ph type="body" sz="half" idx="14"/>
          </p:nvPr>
        </p:nvSpPr>
        <p:spPr>
          <a:xfrm>
            <a:off x="913292" y="1228821"/>
            <a:ext cx="22454708" cy="1947800"/>
          </a:xfrm>
        </p:spPr>
        <p:txBody>
          <a:bodyPr/>
          <a:lstStyle/>
          <a:p>
            <a:pPr algn="l"/>
            <a:r>
              <a:rPr lang="en-US" sz="12000" dirty="0"/>
              <a:t>Nature or cities – </a:t>
            </a:r>
            <a:br>
              <a:rPr lang="en-US" sz="12000" dirty="0"/>
            </a:br>
            <a:r>
              <a:rPr lang="en-US" sz="12000" dirty="0"/>
              <a:t>we’ve got them both.</a:t>
            </a:r>
            <a:endParaRPr lang="fi-FI" sz="12000" dirty="0"/>
          </a:p>
        </p:txBody>
      </p:sp>
    </p:spTree>
    <p:extLst>
      <p:ext uri="{BB962C8B-B14F-4D97-AF65-F5344CB8AC3E}">
        <p14:creationId xmlns:p14="http://schemas.microsoft.com/office/powerpoint/2010/main" val="3155577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B2D8E7-CD99-4272-82E5-C176BA92A4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52400"/>
            <a:ext cx="24384001" cy="13224933"/>
          </a:xfrm>
          <a:prstGeom prst="rect">
            <a:avLst/>
          </a:prstGeom>
        </p:spPr>
      </p:pic>
      <p:sp>
        <p:nvSpPr>
          <p:cNvPr id="9" name="Rectangle 8">
            <a:extLst>
              <a:ext uri="{FF2B5EF4-FFF2-40B4-BE49-F238E27FC236}">
                <a16:creationId xmlns:a16="http://schemas.microsoft.com/office/drawing/2014/main" id="{9E39BD92-50E3-4A97-82B3-D91B3C0FEA2C}"/>
              </a:ext>
            </a:extLst>
          </p:cNvPr>
          <p:cNvSpPr/>
          <p:nvPr/>
        </p:nvSpPr>
        <p:spPr>
          <a:xfrm>
            <a:off x="0" y="-152401"/>
            <a:ext cx="24384000" cy="13241867"/>
          </a:xfrm>
          <a:prstGeom prst="rect">
            <a:avLst/>
          </a:prstGeom>
          <a:solidFill>
            <a:schemeClr val="tx2">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3" name="TextBox 2"/>
          <p:cNvSpPr txBox="1"/>
          <p:nvPr/>
        </p:nvSpPr>
        <p:spPr>
          <a:xfrm>
            <a:off x="3454400" y="-2472267"/>
            <a:ext cx="184666" cy="646331"/>
          </a:xfrm>
          <a:prstGeom prst="rect">
            <a:avLst/>
          </a:prstGeom>
          <a:noFill/>
        </p:spPr>
        <p:txBody>
          <a:bodyPr wrap="none" rtlCol="0">
            <a:spAutoFit/>
          </a:bodyPr>
          <a:lstStyle/>
          <a:p>
            <a:endParaRPr lang="en-US" dirty="0">
              <a:latin typeface="Finlandica" panose="00000500000000000000" pitchFamily="50" charset="0"/>
            </a:endParaRPr>
          </a:p>
        </p:txBody>
      </p:sp>
      <p:sp>
        <p:nvSpPr>
          <p:cNvPr id="13" name="Rectangle 12">
            <a:extLst>
              <a:ext uri="{FF2B5EF4-FFF2-40B4-BE49-F238E27FC236}">
                <a16:creationId xmlns:a16="http://schemas.microsoft.com/office/drawing/2014/main" id="{D8FA07D6-4E5C-4B56-8155-D329EF74D5F3}"/>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14" name="Picture 13">
            <a:extLst>
              <a:ext uri="{FF2B5EF4-FFF2-40B4-BE49-F238E27FC236}">
                <a16:creationId xmlns:a16="http://schemas.microsoft.com/office/drawing/2014/main" id="{FEECFFE4-0B37-49FD-BA57-6F7EF6E1DB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15" name="Rectangle 14">
            <a:extLst>
              <a:ext uri="{FF2B5EF4-FFF2-40B4-BE49-F238E27FC236}">
                <a16:creationId xmlns:a16="http://schemas.microsoft.com/office/drawing/2014/main" id="{7DA4137D-5882-4EF2-9510-A4899C102CA6}"/>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17</a:t>
            </a:fld>
            <a:endParaRPr lang="en-US" sz="2500" dirty="0">
              <a:solidFill>
                <a:srgbClr val="002EA2"/>
              </a:solidFill>
              <a:latin typeface="Finlandica" charset="0"/>
              <a:ea typeface="Finlandica" charset="0"/>
              <a:cs typeface="Finlandica" charset="0"/>
            </a:endParaRPr>
          </a:p>
        </p:txBody>
      </p:sp>
      <p:sp>
        <p:nvSpPr>
          <p:cNvPr id="17" name="Text Placeholder 2">
            <a:extLst>
              <a:ext uri="{FF2B5EF4-FFF2-40B4-BE49-F238E27FC236}">
                <a16:creationId xmlns:a16="http://schemas.microsoft.com/office/drawing/2014/main" id="{3FDF3FBF-CBB9-4C82-ADAB-74F8BC03C06B}"/>
              </a:ext>
            </a:extLst>
          </p:cNvPr>
          <p:cNvSpPr>
            <a:spLocks noGrp="1"/>
          </p:cNvSpPr>
          <p:nvPr>
            <p:ph type="body" sz="half" idx="14"/>
          </p:nvPr>
        </p:nvSpPr>
        <p:spPr>
          <a:xfrm>
            <a:off x="913292" y="1228820"/>
            <a:ext cx="22454708" cy="4724507"/>
          </a:xfrm>
        </p:spPr>
        <p:txBody>
          <a:bodyPr/>
          <a:lstStyle/>
          <a:p>
            <a:pPr algn="l"/>
            <a:r>
              <a:rPr lang="en-US" sz="12000" dirty="0"/>
              <a:t>But we’ve got plenty </a:t>
            </a:r>
            <a:br>
              <a:rPr lang="en-US" sz="12000" dirty="0"/>
            </a:br>
            <a:r>
              <a:rPr lang="en-US" sz="12000" dirty="0"/>
              <a:t>of festivals too, </a:t>
            </a:r>
            <a:br>
              <a:rPr lang="en-US" sz="12000" dirty="0"/>
            </a:br>
            <a:r>
              <a:rPr lang="en-US" sz="12000" dirty="0"/>
              <a:t>if that’s your thing </a:t>
            </a:r>
            <a:endParaRPr lang="fi-FI" sz="12000" dirty="0"/>
          </a:p>
        </p:txBody>
      </p:sp>
    </p:spTree>
    <p:extLst>
      <p:ext uri="{BB962C8B-B14F-4D97-AF65-F5344CB8AC3E}">
        <p14:creationId xmlns:p14="http://schemas.microsoft.com/office/powerpoint/2010/main" val="221169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iStock-610670518.psd"/>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FBDB7813-1FB0-4381-8FE0-FEA45E59B879}"/>
              </a:ext>
            </a:extLst>
          </p:cNvPr>
          <p:cNvSpPr>
            <a:spLocks noGrp="1"/>
          </p:cNvSpPr>
          <p:nvPr>
            <p:ph type="body" sz="half" idx="14"/>
          </p:nvPr>
        </p:nvSpPr>
        <p:spPr>
          <a:xfrm>
            <a:off x="977937" y="1201801"/>
            <a:ext cx="10570596" cy="1947800"/>
          </a:xfrm>
        </p:spPr>
        <p:txBody>
          <a:bodyPr/>
          <a:lstStyle/>
          <a:p>
            <a:r>
              <a:rPr lang="fi-FI" dirty="0"/>
              <a:t>BUSINESS </a:t>
            </a:r>
            <a:r>
              <a:rPr lang="fi-FI" dirty="0" err="1"/>
              <a:t>finland</a:t>
            </a:r>
            <a:r>
              <a:rPr lang="fi-FI" dirty="0"/>
              <a:t> </a:t>
            </a:r>
            <a:r>
              <a:rPr lang="fi-FI" dirty="0" err="1" smtClean="0"/>
              <a:t>services</a:t>
            </a:r>
            <a:r>
              <a:rPr lang="fi-FI" dirty="0" smtClean="0"/>
              <a:t> for </a:t>
            </a:r>
            <a:r>
              <a:rPr lang="fi-FI" dirty="0" err="1" smtClean="0"/>
              <a:t>foreign</a:t>
            </a:r>
            <a:r>
              <a:rPr lang="fi-FI" dirty="0" smtClean="0"/>
              <a:t> </a:t>
            </a:r>
            <a:r>
              <a:rPr lang="fi-FI" dirty="0" err="1" smtClean="0"/>
              <a:t>companies</a:t>
            </a:r>
            <a:endParaRPr lang="fi-FI" dirty="0"/>
          </a:p>
        </p:txBody>
      </p:sp>
      <p:sp>
        <p:nvSpPr>
          <p:cNvPr id="8"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981536" y="4473477"/>
            <a:ext cx="10279129" cy="7237128"/>
          </a:xfrm>
          <a:prstGeom prst="rect">
            <a:avLst/>
          </a:prstGeom>
        </p:spPr>
        <p:txBody>
          <a:bodyPr/>
          <a:lstStyle/>
          <a:p>
            <a:pPr>
              <a:spcBef>
                <a:spcPts val="2200"/>
              </a:spcBef>
            </a:pPr>
            <a:r>
              <a:rPr lang="fi-FI" sz="3600" dirty="0"/>
              <a:t>Data </a:t>
            </a:r>
            <a:r>
              <a:rPr lang="fi-FI" sz="3600" dirty="0" err="1"/>
              <a:t>collection</a:t>
            </a:r>
            <a:r>
              <a:rPr lang="fi-FI" sz="3600" dirty="0"/>
              <a:t> &amp; </a:t>
            </a:r>
            <a:r>
              <a:rPr lang="fi-FI" sz="3600" dirty="0" err="1"/>
              <a:t>analysis</a:t>
            </a:r>
            <a:endParaRPr lang="fi-FI" sz="3600" dirty="0"/>
          </a:p>
          <a:p>
            <a:pPr>
              <a:spcBef>
                <a:spcPts val="2200"/>
              </a:spcBef>
            </a:pPr>
            <a:r>
              <a:rPr lang="fi-FI" sz="3600" dirty="0" err="1"/>
              <a:t>Opportunity</a:t>
            </a:r>
            <a:r>
              <a:rPr lang="fi-FI" sz="3600" dirty="0"/>
              <a:t> </a:t>
            </a:r>
            <a:r>
              <a:rPr lang="fi-FI" sz="3600" dirty="0" err="1"/>
              <a:t>analysis</a:t>
            </a:r>
            <a:endParaRPr lang="fi-FI" sz="3600" dirty="0"/>
          </a:p>
          <a:p>
            <a:pPr>
              <a:spcBef>
                <a:spcPts val="2200"/>
              </a:spcBef>
            </a:pPr>
            <a:r>
              <a:rPr lang="fi-FI" sz="3600" dirty="0" err="1"/>
              <a:t>Guidance</a:t>
            </a:r>
            <a:r>
              <a:rPr lang="fi-FI" sz="3600" dirty="0"/>
              <a:t> on </a:t>
            </a:r>
            <a:r>
              <a:rPr lang="fi-FI" sz="3600" dirty="0" err="1"/>
              <a:t>entry</a:t>
            </a:r>
            <a:r>
              <a:rPr lang="fi-FI" sz="3600" dirty="0"/>
              <a:t> </a:t>
            </a:r>
            <a:r>
              <a:rPr lang="fi-FI" sz="3600" dirty="0" err="1"/>
              <a:t>alternatives</a:t>
            </a:r>
            <a:endParaRPr lang="fi-FI" sz="3600" dirty="0"/>
          </a:p>
          <a:p>
            <a:pPr>
              <a:spcBef>
                <a:spcPts val="2200"/>
              </a:spcBef>
            </a:pPr>
            <a:r>
              <a:rPr lang="fi-FI" sz="3600" dirty="0"/>
              <a:t>Networking</a:t>
            </a:r>
          </a:p>
          <a:p>
            <a:pPr>
              <a:spcBef>
                <a:spcPts val="2200"/>
              </a:spcBef>
            </a:pPr>
            <a:r>
              <a:rPr lang="fi-FI" sz="3600" dirty="0" err="1"/>
              <a:t>Location</a:t>
            </a:r>
            <a:r>
              <a:rPr lang="fi-FI" sz="3600" dirty="0"/>
              <a:t> management</a:t>
            </a:r>
          </a:p>
          <a:p>
            <a:pPr>
              <a:spcBef>
                <a:spcPts val="2200"/>
              </a:spcBef>
            </a:pPr>
            <a:r>
              <a:rPr lang="fi-FI" sz="3600" dirty="0" err="1"/>
              <a:t>Setting</a:t>
            </a:r>
            <a:r>
              <a:rPr lang="fi-FI" sz="3600" dirty="0"/>
              <a:t> </a:t>
            </a:r>
            <a:r>
              <a:rPr lang="fi-FI" sz="3600" dirty="0" err="1"/>
              <a:t>up</a:t>
            </a:r>
            <a:r>
              <a:rPr lang="fi-FI" sz="3600" dirty="0"/>
              <a:t> a business</a:t>
            </a:r>
          </a:p>
          <a:p>
            <a:pPr>
              <a:spcBef>
                <a:spcPts val="2200"/>
              </a:spcBef>
            </a:pPr>
            <a:r>
              <a:rPr lang="fi-FI" sz="3600" dirty="0" err="1"/>
              <a:t>Our</a:t>
            </a:r>
            <a:r>
              <a:rPr lang="fi-FI" sz="3600" dirty="0"/>
              <a:t> </a:t>
            </a:r>
            <a:r>
              <a:rPr lang="fi-FI" sz="3600" dirty="0" err="1"/>
              <a:t>comprehensive</a:t>
            </a:r>
            <a:r>
              <a:rPr lang="fi-FI" sz="3600" dirty="0"/>
              <a:t> </a:t>
            </a:r>
            <a:r>
              <a:rPr lang="fi-FI" sz="3600" dirty="0" err="1"/>
              <a:t>services</a:t>
            </a:r>
            <a:r>
              <a:rPr lang="fi-FI" sz="3600" dirty="0"/>
              <a:t> </a:t>
            </a:r>
            <a:r>
              <a:rPr lang="fi-FI" sz="3600" dirty="0" err="1"/>
              <a:t>are</a:t>
            </a:r>
            <a:r>
              <a:rPr lang="fi-FI" sz="3600" dirty="0"/>
              <a:t> </a:t>
            </a:r>
            <a:br>
              <a:rPr lang="fi-FI" sz="3600" dirty="0"/>
            </a:br>
            <a:r>
              <a:rPr lang="fi-FI" sz="3600" dirty="0" err="1"/>
              <a:t>confidential</a:t>
            </a:r>
            <a:r>
              <a:rPr lang="fi-FI" sz="3600" dirty="0"/>
              <a:t> and </a:t>
            </a:r>
            <a:r>
              <a:rPr lang="fi-FI" sz="3600" dirty="0" err="1"/>
              <a:t>complimentary</a:t>
            </a:r>
            <a:endParaRPr lang="fi-FI" sz="3600" dirty="0"/>
          </a:p>
        </p:txBody>
      </p:sp>
    </p:spTree>
    <p:extLst>
      <p:ext uri="{BB962C8B-B14F-4D97-AF65-F5344CB8AC3E}">
        <p14:creationId xmlns:p14="http://schemas.microsoft.com/office/powerpoint/2010/main" val="129434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676400" y="4329759"/>
            <a:ext cx="21031200" cy="4204641"/>
          </a:xfrm>
          <a:prstGeom prst="rect">
            <a:avLst/>
          </a:prstGeom>
        </p:spPr>
        <p:txBody>
          <a:bodyPr/>
          <a:lstStyle>
            <a:lvl1pPr algn="ctr" defTabSz="1828800" rtl="0" eaLnBrk="1" latinLnBrk="0" hangingPunct="1">
              <a:lnSpc>
                <a:spcPct val="80000"/>
              </a:lnSpc>
              <a:spcBef>
                <a:spcPct val="0"/>
              </a:spcBef>
              <a:buNone/>
              <a:defRPr sz="17000" b="1" i="0" kern="1200" spc="-500" baseline="0">
                <a:solidFill>
                  <a:schemeClr val="bg1"/>
                </a:solidFill>
                <a:latin typeface="Finlandica" charset="0"/>
                <a:ea typeface="Finlandica" charset="0"/>
                <a:cs typeface="Finlandica" charset="0"/>
              </a:defRPr>
            </a:lvl1pPr>
          </a:lstStyle>
          <a:p>
            <a:r>
              <a:rPr lang="en-US" b="0" dirty="0">
                <a:solidFill>
                  <a:srgbClr val="002EA2"/>
                </a:solidFill>
              </a:rPr>
              <a:t>KIITOS</a:t>
            </a:r>
          </a:p>
          <a:p>
            <a:r>
              <a:rPr lang="en-US" dirty="0">
                <a:solidFill>
                  <a:srgbClr val="002EA2"/>
                </a:solidFill>
              </a:rPr>
              <a:t>THANK YOU</a:t>
            </a:r>
          </a:p>
        </p:txBody>
      </p:sp>
      <p:sp>
        <p:nvSpPr>
          <p:cNvPr id="7" name="16.1.2018">
            <a:extLst>
              <a:ext uri="{FF2B5EF4-FFF2-40B4-BE49-F238E27FC236}">
                <a16:creationId xmlns:a16="http://schemas.microsoft.com/office/drawing/2014/main" id="{5FBCDE6E-95A7-4FEB-8656-62CE2589CD1B}"/>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fld id="{232F4ECE-D54B-433B-B359-E7BC5B973E11}" type="datetime1">
              <a:rPr lang="fi-FI" sz="2500" smtClean="0">
                <a:solidFill>
                  <a:srgbClr val="002EA2"/>
                </a:solidFill>
                <a:latin typeface="Finlandica" charset="0"/>
                <a:ea typeface="Finlandica" charset="0"/>
                <a:cs typeface="Finlandica" charset="0"/>
              </a:rPr>
              <a:t>11.4.2018</a:t>
            </a:fld>
            <a:endParaRPr sz="2500" dirty="0">
              <a:solidFill>
                <a:srgbClr val="002EA2"/>
              </a:solidFill>
              <a:latin typeface="Finlandica" charset="0"/>
              <a:ea typeface="Finlandica" charset="0"/>
              <a:cs typeface="Finlandica" charset="0"/>
            </a:endParaRPr>
          </a:p>
        </p:txBody>
      </p:sp>
    </p:spTree>
    <p:extLst>
      <p:ext uri="{BB962C8B-B14F-4D97-AF65-F5344CB8AC3E}">
        <p14:creationId xmlns:p14="http://schemas.microsoft.com/office/powerpoint/2010/main" val="2003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717736" y="944017"/>
            <a:ext cx="16219884" cy="3836948"/>
          </a:xfrm>
          <a:prstGeom prst="rect">
            <a:avLst/>
          </a:prstGeom>
          <a:noFill/>
        </p:spPr>
        <p:txBody>
          <a:bodyPr wrap="square" rtlCol="0">
            <a:spAutoFit/>
          </a:bodyPr>
          <a:lstStyle/>
          <a:p>
            <a:pPr>
              <a:lnSpc>
                <a:spcPct val="80000"/>
              </a:lnSpc>
            </a:pPr>
            <a:r>
              <a:rPr lang="fi-FI" sz="10000" b="1" dirty="0">
                <a:solidFill>
                  <a:schemeClr val="bg1"/>
                </a:solidFill>
                <a:latin typeface="Finlandica" panose="00000500000000000000" pitchFamily="50" charset="0"/>
                <a:cs typeface="Finlandica Bold"/>
              </a:rPr>
              <a:t>FINLAND –</a:t>
            </a:r>
            <a:br>
              <a:rPr lang="fi-FI" sz="10000" b="1" dirty="0">
                <a:solidFill>
                  <a:schemeClr val="bg1"/>
                </a:solidFill>
                <a:latin typeface="Finlandica" panose="00000500000000000000" pitchFamily="50" charset="0"/>
                <a:cs typeface="Finlandica Bold"/>
              </a:rPr>
            </a:br>
            <a:r>
              <a:rPr lang="fi-FI" sz="10000" b="1" dirty="0">
                <a:solidFill>
                  <a:schemeClr val="bg1"/>
                </a:solidFill>
                <a:latin typeface="Finlandica" panose="00000500000000000000" pitchFamily="50" charset="0"/>
                <a:cs typeface="Finlandica Bold"/>
              </a:rPr>
              <a:t>GATEWAY BETWEEN </a:t>
            </a:r>
            <a:br>
              <a:rPr lang="fi-FI" sz="10000" b="1" dirty="0">
                <a:solidFill>
                  <a:schemeClr val="bg1"/>
                </a:solidFill>
                <a:latin typeface="Finlandica" panose="00000500000000000000" pitchFamily="50" charset="0"/>
                <a:cs typeface="Finlandica Bold"/>
              </a:rPr>
            </a:br>
            <a:r>
              <a:rPr lang="fi-FI" sz="10000" b="1" dirty="0">
                <a:solidFill>
                  <a:schemeClr val="bg1"/>
                </a:solidFill>
                <a:latin typeface="Finlandica" panose="00000500000000000000" pitchFamily="50" charset="0"/>
                <a:cs typeface="Finlandica Bold"/>
              </a:rPr>
              <a:t>EAST AND WEST</a:t>
            </a:r>
            <a:endParaRPr lang="en-US" sz="10000" b="1" dirty="0">
              <a:solidFill>
                <a:schemeClr val="bg1"/>
              </a:solidFill>
              <a:latin typeface="Finlandica" panose="00000500000000000000" pitchFamily="50" charset="0"/>
              <a:cs typeface="Finlandica Bold"/>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753" y="4937888"/>
            <a:ext cx="7541372" cy="1885913"/>
          </a:xfrm>
          <a:prstGeom prst="rect">
            <a:avLst/>
          </a:prstGeom>
        </p:spPr>
      </p:pic>
      <p:pic>
        <p:nvPicPr>
          <p:cNvPr id="8" name="Picture 7"/>
          <p:cNvPicPr>
            <a:picLocks noChangeAspect="1"/>
          </p:cNvPicPr>
          <p:nvPr/>
        </p:nvPicPr>
        <p:blipFill>
          <a:blip r:embed="rId4"/>
          <a:stretch>
            <a:fillRect/>
          </a:stretch>
        </p:blipFill>
        <p:spPr>
          <a:xfrm>
            <a:off x="622433" y="9299372"/>
            <a:ext cx="9126601" cy="3797844"/>
          </a:xfrm>
          <a:prstGeom prst="rect">
            <a:avLst/>
          </a:prstGeom>
        </p:spPr>
      </p:pic>
      <p:pic>
        <p:nvPicPr>
          <p:cNvPr id="9" name="Picture 8"/>
          <p:cNvPicPr>
            <a:picLocks noChangeAspect="1"/>
          </p:cNvPicPr>
          <p:nvPr/>
        </p:nvPicPr>
        <p:blipFill>
          <a:blip r:embed="rId5"/>
          <a:stretch>
            <a:fillRect/>
          </a:stretch>
        </p:blipFill>
        <p:spPr>
          <a:xfrm>
            <a:off x="8025074" y="513378"/>
            <a:ext cx="15596372" cy="12729643"/>
          </a:xfrm>
          <a:prstGeom prst="rect">
            <a:avLst/>
          </a:prstGeom>
        </p:spPr>
      </p:pic>
    </p:spTree>
    <p:extLst>
      <p:ext uri="{BB962C8B-B14F-4D97-AF65-F5344CB8AC3E}">
        <p14:creationId xmlns:p14="http://schemas.microsoft.com/office/powerpoint/2010/main" val="1872814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p:cNvSpPr txBox="1">
            <a:spLocks/>
          </p:cNvSpPr>
          <p:nvPr/>
        </p:nvSpPr>
        <p:spPr>
          <a:xfrm>
            <a:off x="5237018" y="4706270"/>
            <a:ext cx="13909964" cy="1947800"/>
          </a:xfrm>
          <a:prstGeom prst="rect">
            <a:avLst/>
          </a:prstGeom>
        </p:spPr>
        <p:txBody>
          <a:bodyPr lIns="50800" tIns="50800" rIns="50800" bIns="50800">
            <a:noAutofit/>
          </a:bodyPr>
          <a:lstStyle>
            <a:lvl1pPr marL="0" indent="0" algn="ctr" defTabSz="825500" rtl="0" eaLnBrk="1" latinLnBrk="0" hangingPunct="1">
              <a:lnSpc>
                <a:spcPct val="80000"/>
              </a:lnSpc>
              <a:spcBef>
                <a:spcPts val="0"/>
              </a:spcBef>
              <a:buSzTx/>
              <a:buFontTx/>
              <a:buNone/>
              <a:defRPr sz="16000" b="1" i="0" kern="1200" cap="all" spc="-500" baseline="0">
                <a:solidFill>
                  <a:schemeClr val="bg1"/>
                </a:solidFill>
                <a:latin typeface="Finlandica" charset="0"/>
                <a:ea typeface="Finlandica" charset="0"/>
                <a:cs typeface="Finlandica" charset="0"/>
                <a:sym typeface="Arial"/>
              </a:defRPr>
            </a:lvl1pPr>
            <a:lvl2pPr marL="1371600" indent="-457200" algn="l" defTabSz="1828800" rtl="0" eaLnBrk="1" latinLnBrk="0" hangingPunct="1">
              <a:lnSpc>
                <a:spcPct val="100000"/>
              </a:lnSpc>
              <a:spcBef>
                <a:spcPts val="1000"/>
              </a:spcBef>
              <a:buFont typeface="Arial" panose="020B0604020202020204" pitchFamily="34" charset="0"/>
              <a:buChar char="•"/>
              <a:defRPr sz="4800" b="0" i="0" kern="1200">
                <a:solidFill>
                  <a:schemeClr val="tx2"/>
                </a:solidFill>
                <a:latin typeface="Finlandica" panose="00000500000000000000" pitchFamily="50" charset="0"/>
                <a:ea typeface="Finlandica" panose="00000500000000000000" pitchFamily="50" charset="0"/>
                <a:cs typeface="Helvetica" charset="0"/>
              </a:defRPr>
            </a:lvl2pPr>
            <a:lvl3pPr marL="2286000" indent="-457200" algn="l" defTabSz="1828800" rtl="0" eaLnBrk="1" latinLnBrk="0" hangingPunct="1">
              <a:lnSpc>
                <a:spcPct val="100000"/>
              </a:lnSpc>
              <a:spcBef>
                <a:spcPts val="1000"/>
              </a:spcBef>
              <a:buFont typeface="Arial" panose="020B0604020202020204" pitchFamily="34" charset="0"/>
              <a:buChar char="•"/>
              <a:defRPr sz="4000" b="0" i="0" kern="1200">
                <a:solidFill>
                  <a:schemeClr val="tx2"/>
                </a:solidFill>
                <a:latin typeface="Finlandica" panose="00000500000000000000" pitchFamily="50" charset="0"/>
                <a:ea typeface="Finlandica" panose="00000500000000000000" pitchFamily="50" charset="0"/>
                <a:cs typeface="Helvetica" charset="0"/>
              </a:defRPr>
            </a:lvl3pPr>
            <a:lvl4pPr marL="32004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4pPr>
            <a:lvl5pPr marL="4114800" indent="-457200" algn="l" defTabSz="1828800" rtl="0" eaLnBrk="1" latinLnBrk="0" hangingPunct="1">
              <a:lnSpc>
                <a:spcPct val="100000"/>
              </a:lnSpc>
              <a:spcBef>
                <a:spcPts val="1000"/>
              </a:spcBef>
              <a:buFont typeface="Arial" panose="020B0604020202020204" pitchFamily="34" charset="0"/>
              <a:buChar char="•"/>
              <a:defRPr sz="3600" b="0" i="0" kern="1200">
                <a:solidFill>
                  <a:schemeClr val="tx2"/>
                </a:solidFill>
                <a:latin typeface="Finlandica" panose="00000500000000000000" pitchFamily="50" charset="0"/>
                <a:ea typeface="Finlandica" panose="00000500000000000000" pitchFamily="50" charset="0"/>
                <a:cs typeface="Helvetica"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fi-FI" dirty="0"/>
              <a:t>APPENDIX</a:t>
            </a:r>
          </a:p>
        </p:txBody>
      </p:sp>
    </p:spTree>
    <p:extLst>
      <p:ext uri="{BB962C8B-B14F-4D97-AF65-F5344CB8AC3E}">
        <p14:creationId xmlns:p14="http://schemas.microsoft.com/office/powerpoint/2010/main" val="1896700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77937" y="1201801"/>
            <a:ext cx="15481263" cy="897932"/>
          </a:xfrm>
        </p:spPr>
        <p:txBody>
          <a:bodyPr/>
          <a:lstStyle/>
          <a:p>
            <a:r>
              <a:rPr lang="fi-FI" dirty="0" err="1"/>
              <a:t>What</a:t>
            </a:r>
            <a:r>
              <a:rPr lang="fi-FI" dirty="0"/>
              <a:t> </a:t>
            </a:r>
            <a:r>
              <a:rPr lang="fi-FI" dirty="0" err="1"/>
              <a:t>our</a:t>
            </a:r>
            <a:r>
              <a:rPr lang="fi-FI" dirty="0"/>
              <a:t> </a:t>
            </a:r>
            <a:r>
              <a:rPr lang="fi-FI" dirty="0" err="1"/>
              <a:t>clients</a:t>
            </a:r>
            <a:r>
              <a:rPr lang="fi-FI" dirty="0"/>
              <a:t> </a:t>
            </a:r>
            <a:r>
              <a:rPr lang="fi-FI" dirty="0" err="1"/>
              <a:t>say</a:t>
            </a:r>
            <a:endParaRPr lang="fi-FI" dirty="0"/>
          </a:p>
        </p:txBody>
      </p:sp>
      <p:sp>
        <p:nvSpPr>
          <p:cNvPr id="4" name="Text Placeholder 3">
            <a:extLst>
              <a:ext uri="{FF2B5EF4-FFF2-40B4-BE49-F238E27FC236}">
                <a16:creationId xmlns:a16="http://schemas.microsoft.com/office/drawing/2014/main" id="{FF617FA9-FC14-4CD7-A54F-7403DDD72E0D}"/>
              </a:ext>
            </a:extLst>
          </p:cNvPr>
          <p:cNvSpPr>
            <a:spLocks noGrp="1"/>
          </p:cNvSpPr>
          <p:nvPr>
            <p:ph type="body" sz="half" idx="23"/>
          </p:nvPr>
        </p:nvSpPr>
        <p:spPr>
          <a:xfrm>
            <a:off x="977937" y="2624204"/>
            <a:ext cx="10756863" cy="2896067"/>
          </a:xfrm>
        </p:spPr>
        <p:txBody>
          <a:bodyPr/>
          <a:lstStyle/>
          <a:p>
            <a:pPr>
              <a:spcAft>
                <a:spcPts val="1400"/>
              </a:spcAft>
            </a:pPr>
            <a:r>
              <a:rPr lang="fi-FI" sz="2800" dirty="0"/>
              <a:t>“The </a:t>
            </a:r>
            <a:r>
              <a:rPr lang="fi-FI" sz="2800" dirty="0" err="1"/>
              <a:t>support</a:t>
            </a:r>
            <a:r>
              <a:rPr lang="fi-FI" sz="2800" dirty="0"/>
              <a:t> </a:t>
            </a:r>
            <a:r>
              <a:rPr lang="fi-FI" sz="2800" dirty="0" err="1"/>
              <a:t>we</a:t>
            </a:r>
            <a:r>
              <a:rPr lang="fi-FI" sz="2800" dirty="0"/>
              <a:t> </a:t>
            </a:r>
            <a:r>
              <a:rPr lang="fi-FI" sz="2800" dirty="0" err="1"/>
              <a:t>have</a:t>
            </a:r>
            <a:r>
              <a:rPr lang="fi-FI" sz="2800" dirty="0"/>
              <a:t> </a:t>
            </a:r>
            <a:r>
              <a:rPr lang="fi-FI" sz="2800" dirty="0" err="1"/>
              <a:t>received</a:t>
            </a:r>
            <a:r>
              <a:rPr lang="fi-FI" sz="2800" dirty="0"/>
              <a:t> </a:t>
            </a:r>
            <a:r>
              <a:rPr lang="fi-FI" sz="2800" dirty="0" err="1"/>
              <a:t>from</a:t>
            </a:r>
            <a:r>
              <a:rPr lang="fi-FI" sz="2800" dirty="0"/>
              <a:t> Invest in Finland and Helsinki Business </a:t>
            </a:r>
            <a:r>
              <a:rPr lang="fi-FI" sz="2800" dirty="0" err="1"/>
              <a:t>Hub</a:t>
            </a:r>
            <a:r>
              <a:rPr lang="fi-FI" sz="2800" dirty="0"/>
              <a:t> </a:t>
            </a:r>
            <a:r>
              <a:rPr lang="fi-FI" sz="2800" dirty="0" err="1"/>
              <a:t>has</a:t>
            </a:r>
            <a:r>
              <a:rPr lang="fi-FI" sz="2800" dirty="0"/>
              <a:t> </a:t>
            </a:r>
            <a:r>
              <a:rPr lang="fi-FI" sz="2800" dirty="0" err="1"/>
              <a:t>been</a:t>
            </a:r>
            <a:r>
              <a:rPr lang="fi-FI" sz="2800" dirty="0"/>
              <a:t> </a:t>
            </a:r>
            <a:r>
              <a:rPr lang="fi-FI" sz="2800" dirty="0" err="1"/>
              <a:t>essential</a:t>
            </a:r>
            <a:r>
              <a:rPr lang="fi-FI" sz="2800" dirty="0"/>
              <a:t> for us. </a:t>
            </a:r>
            <a:r>
              <a:rPr lang="fi-FI" sz="2800" dirty="0" err="1"/>
              <a:t>Their</a:t>
            </a:r>
            <a:r>
              <a:rPr lang="fi-FI" sz="2800" dirty="0"/>
              <a:t> </a:t>
            </a:r>
            <a:r>
              <a:rPr lang="fi-FI" sz="2800" dirty="0" err="1"/>
              <a:t>proactivity</a:t>
            </a:r>
            <a:r>
              <a:rPr lang="fi-FI" sz="2800" dirty="0"/>
              <a:t>, </a:t>
            </a:r>
            <a:r>
              <a:rPr lang="fi-FI" sz="2800" dirty="0" err="1"/>
              <a:t>efficiency</a:t>
            </a:r>
            <a:r>
              <a:rPr lang="fi-FI" sz="2800" dirty="0"/>
              <a:t> and </a:t>
            </a:r>
            <a:r>
              <a:rPr lang="fi-FI" sz="2800" dirty="0" err="1"/>
              <a:t>thorough</a:t>
            </a:r>
            <a:r>
              <a:rPr lang="fi-FI" sz="2800" dirty="0"/>
              <a:t> </a:t>
            </a:r>
            <a:r>
              <a:rPr lang="fi-FI" sz="2800" dirty="0" err="1"/>
              <a:t>knowledge</a:t>
            </a:r>
            <a:r>
              <a:rPr lang="fi-FI" sz="2800" dirty="0"/>
              <a:t> of the </a:t>
            </a:r>
            <a:r>
              <a:rPr lang="fi-FI" sz="2800" dirty="0" err="1"/>
              <a:t>market</a:t>
            </a:r>
            <a:r>
              <a:rPr lang="fi-FI" sz="2800" dirty="0"/>
              <a:t> and business </a:t>
            </a:r>
            <a:r>
              <a:rPr lang="fi-FI" sz="2800" dirty="0" err="1"/>
              <a:t>environment</a:t>
            </a:r>
            <a:r>
              <a:rPr lang="fi-FI" sz="2800" dirty="0"/>
              <a:t> </a:t>
            </a:r>
            <a:r>
              <a:rPr lang="fi-FI" sz="2800" dirty="0" err="1"/>
              <a:t>has</a:t>
            </a:r>
            <a:r>
              <a:rPr lang="fi-FI" sz="2800" dirty="0"/>
              <a:t> </a:t>
            </a:r>
            <a:r>
              <a:rPr lang="fi-FI" sz="2800" dirty="0" err="1"/>
              <a:t>helped</a:t>
            </a:r>
            <a:r>
              <a:rPr lang="fi-FI" sz="2800" dirty="0"/>
              <a:t> us </a:t>
            </a:r>
            <a:r>
              <a:rPr lang="fi-FI" sz="2800" dirty="0" err="1"/>
              <a:t>seize</a:t>
            </a:r>
            <a:r>
              <a:rPr lang="fi-FI" sz="2800" dirty="0"/>
              <a:t> a </a:t>
            </a:r>
            <a:r>
              <a:rPr lang="fi-FI" sz="2800" dirty="0" err="1"/>
              <a:t>great</a:t>
            </a:r>
            <a:r>
              <a:rPr lang="fi-FI" sz="2800" dirty="0"/>
              <a:t> </a:t>
            </a:r>
            <a:r>
              <a:rPr lang="fi-FI" sz="2800" dirty="0" err="1"/>
              <a:t>opportunity</a:t>
            </a:r>
            <a:r>
              <a:rPr lang="fi-FI" sz="2800" dirty="0"/>
              <a:t> and </a:t>
            </a:r>
            <a:r>
              <a:rPr lang="fi-FI" sz="2800" dirty="0" err="1"/>
              <a:t>tap</a:t>
            </a:r>
            <a:r>
              <a:rPr lang="fi-FI" sz="2800" dirty="0"/>
              <a:t> into an </a:t>
            </a:r>
            <a:r>
              <a:rPr lang="fi-FI" sz="2800" dirty="0" err="1"/>
              <a:t>extensive</a:t>
            </a:r>
            <a:r>
              <a:rPr lang="fi-FI" sz="2800" dirty="0"/>
              <a:t> </a:t>
            </a:r>
            <a:r>
              <a:rPr lang="fi-FI" sz="2800" dirty="0" err="1"/>
              <a:t>amount</a:t>
            </a:r>
            <a:r>
              <a:rPr lang="fi-FI" sz="2800" dirty="0"/>
              <a:t> of </a:t>
            </a:r>
            <a:r>
              <a:rPr lang="fi-FI" sz="2800" dirty="0" err="1"/>
              <a:t>market</a:t>
            </a:r>
            <a:r>
              <a:rPr lang="fi-FI" sz="2800" dirty="0"/>
              <a:t> </a:t>
            </a:r>
            <a:r>
              <a:rPr lang="fi-FI" sz="2800" dirty="0" err="1"/>
              <a:t>potential</a:t>
            </a:r>
            <a:r>
              <a:rPr lang="fi-FI" sz="2800" dirty="0"/>
              <a:t> in an </a:t>
            </a:r>
            <a:r>
              <a:rPr lang="fi-FI" sz="2800" dirty="0" err="1"/>
              <a:t>incredibly</a:t>
            </a:r>
            <a:r>
              <a:rPr lang="fi-FI" sz="2800" dirty="0"/>
              <a:t> </a:t>
            </a:r>
            <a:r>
              <a:rPr lang="fi-FI" sz="2800" dirty="0" err="1"/>
              <a:t>short</a:t>
            </a:r>
            <a:r>
              <a:rPr lang="fi-FI" sz="2800" dirty="0"/>
              <a:t> </a:t>
            </a:r>
            <a:r>
              <a:rPr lang="fi-FI" sz="2800" dirty="0" err="1"/>
              <a:t>time</a:t>
            </a:r>
            <a:r>
              <a:rPr lang="fi-FI" sz="2800" dirty="0"/>
              <a:t> </a:t>
            </a:r>
            <a:r>
              <a:rPr lang="fi-FI" sz="2800" dirty="0" err="1"/>
              <a:t>frame</a:t>
            </a:r>
            <a:r>
              <a:rPr lang="fi-FI" sz="2800" dirty="0"/>
              <a:t>.”</a:t>
            </a:r>
          </a:p>
          <a:p>
            <a:pPr>
              <a:spcAft>
                <a:spcPts val="1400"/>
              </a:spcAft>
            </a:pPr>
            <a:r>
              <a:rPr lang="fi-FI" sz="2400" b="1" dirty="0" err="1">
                <a:solidFill>
                  <a:srgbClr val="002EA2"/>
                </a:solidFill>
              </a:rPr>
              <a:t>Sevastos</a:t>
            </a:r>
            <a:r>
              <a:rPr lang="fi-FI" sz="2400" b="1" dirty="0">
                <a:solidFill>
                  <a:srgbClr val="002EA2"/>
                </a:solidFill>
              </a:rPr>
              <a:t> </a:t>
            </a:r>
            <a:r>
              <a:rPr lang="fi-FI" sz="2400" b="1" dirty="0" err="1">
                <a:solidFill>
                  <a:srgbClr val="002EA2"/>
                </a:solidFill>
              </a:rPr>
              <a:t>Kavanozis</a:t>
            </a:r>
            <a:r>
              <a:rPr lang="fi-FI" sz="2400" dirty="0">
                <a:solidFill>
                  <a:srgbClr val="002EA2"/>
                </a:solidFill>
              </a:rPr>
              <a:t>, </a:t>
            </a:r>
            <a:r>
              <a:rPr lang="fi-FI" sz="2400" dirty="0" err="1">
                <a:solidFill>
                  <a:srgbClr val="002EA2"/>
                </a:solidFill>
              </a:rPr>
              <a:t>Managing</a:t>
            </a:r>
            <a:r>
              <a:rPr lang="fi-FI" sz="2400" dirty="0">
                <a:solidFill>
                  <a:srgbClr val="002EA2"/>
                </a:solidFill>
              </a:rPr>
              <a:t> </a:t>
            </a:r>
            <a:r>
              <a:rPr lang="fi-FI" sz="2400" dirty="0" err="1">
                <a:solidFill>
                  <a:srgbClr val="002EA2"/>
                </a:solidFill>
              </a:rPr>
              <a:t>Director</a:t>
            </a:r>
            <a:r>
              <a:rPr lang="fi-FI" sz="2400" dirty="0">
                <a:solidFill>
                  <a:srgbClr val="002EA2"/>
                </a:solidFill>
              </a:rPr>
              <a:t>, Energy2Market</a:t>
            </a:r>
          </a:p>
        </p:txBody>
      </p:sp>
      <p:pic>
        <p:nvPicPr>
          <p:cNvPr id="10" name="Picture 9"/>
          <p:cNvPicPr>
            <a:picLocks noChangeAspect="1"/>
          </p:cNvPicPr>
          <p:nvPr/>
        </p:nvPicPr>
        <p:blipFill>
          <a:blip r:embed="rId2">
            <a:alphaModFix amt="30000"/>
            <a:extLst>
              <a:ext uri="{28A0092B-C50C-407E-A947-70E740481C1C}">
                <a14:useLocalDpi xmlns:a14="http://schemas.microsoft.com/office/drawing/2010/main"/>
              </a:ext>
            </a:extLst>
          </a:blip>
          <a:stretch>
            <a:fillRect/>
          </a:stretch>
        </p:blipFill>
        <p:spPr>
          <a:xfrm>
            <a:off x="8831038" y="4679510"/>
            <a:ext cx="2802145" cy="762962"/>
          </a:xfrm>
          <a:prstGeom prst="rect">
            <a:avLst/>
          </a:prstGeom>
        </p:spPr>
      </p:pic>
      <p:sp>
        <p:nvSpPr>
          <p:cNvPr id="11" name="Text Placeholder 3">
            <a:extLst>
              <a:ext uri="{FF2B5EF4-FFF2-40B4-BE49-F238E27FC236}">
                <a16:creationId xmlns:a16="http://schemas.microsoft.com/office/drawing/2014/main" id="{FF617FA9-FC14-4CD7-A54F-7403DDD72E0D}"/>
              </a:ext>
            </a:extLst>
          </p:cNvPr>
          <p:cNvSpPr>
            <a:spLocks noGrp="1"/>
          </p:cNvSpPr>
          <p:nvPr>
            <p:ph type="body" sz="half" idx="23"/>
          </p:nvPr>
        </p:nvSpPr>
        <p:spPr>
          <a:xfrm>
            <a:off x="977937" y="5985461"/>
            <a:ext cx="10756863" cy="2472734"/>
          </a:xfrm>
        </p:spPr>
        <p:txBody>
          <a:bodyPr/>
          <a:lstStyle/>
          <a:p>
            <a:pPr>
              <a:spcAft>
                <a:spcPts val="1400"/>
              </a:spcAft>
            </a:pPr>
            <a:r>
              <a:rPr lang="fi-FI" sz="2800" dirty="0"/>
              <a:t>“</a:t>
            </a:r>
            <a:r>
              <a:rPr lang="fi-FI" sz="2800" dirty="0" err="1"/>
              <a:t>Every</a:t>
            </a:r>
            <a:r>
              <a:rPr lang="fi-FI" sz="2800" dirty="0"/>
              <a:t> country </a:t>
            </a:r>
            <a:r>
              <a:rPr lang="fi-FI" sz="2800" dirty="0" err="1"/>
              <a:t>should</a:t>
            </a:r>
            <a:r>
              <a:rPr lang="fi-FI" sz="2800" dirty="0"/>
              <a:t> </a:t>
            </a:r>
            <a:r>
              <a:rPr lang="fi-FI" sz="2800" dirty="0" err="1"/>
              <a:t>have</a:t>
            </a:r>
            <a:r>
              <a:rPr lang="fi-FI" sz="2800" dirty="0"/>
              <a:t> a </a:t>
            </a:r>
            <a:r>
              <a:rPr lang="fi-FI" sz="2800" dirty="0" err="1"/>
              <a:t>similar</a:t>
            </a:r>
            <a:r>
              <a:rPr lang="fi-FI" sz="2800" dirty="0"/>
              <a:t> </a:t>
            </a:r>
            <a:r>
              <a:rPr lang="fi-FI" sz="2800" dirty="0" err="1"/>
              <a:t>system</a:t>
            </a:r>
            <a:r>
              <a:rPr lang="fi-FI" sz="2800" dirty="0"/>
              <a:t> </a:t>
            </a:r>
            <a:r>
              <a:rPr lang="fi-FI" sz="2800" dirty="0" err="1"/>
              <a:t>where</a:t>
            </a:r>
            <a:r>
              <a:rPr lang="fi-FI" sz="2800" dirty="0"/>
              <a:t> </a:t>
            </a:r>
            <a:r>
              <a:rPr lang="fi-FI" sz="2800" dirty="0" err="1"/>
              <a:t>foreign</a:t>
            </a:r>
            <a:r>
              <a:rPr lang="fi-FI" sz="2800" dirty="0"/>
              <a:t> </a:t>
            </a:r>
            <a:r>
              <a:rPr lang="fi-FI" sz="2800" dirty="0" err="1"/>
              <a:t>investors</a:t>
            </a:r>
            <a:r>
              <a:rPr lang="fi-FI" sz="2800" dirty="0"/>
              <a:t> </a:t>
            </a:r>
            <a:r>
              <a:rPr lang="fi-FI" sz="2800" dirty="0" err="1"/>
              <a:t>can</a:t>
            </a:r>
            <a:r>
              <a:rPr lang="fi-FI" sz="2800" dirty="0"/>
              <a:t> </a:t>
            </a:r>
            <a:r>
              <a:rPr lang="fi-FI" sz="2800" dirty="0" err="1"/>
              <a:t>get</a:t>
            </a:r>
            <a:r>
              <a:rPr lang="fi-FI" sz="2800" dirty="0"/>
              <a:t> </a:t>
            </a:r>
            <a:r>
              <a:rPr lang="fi-FI" sz="2800" dirty="0" err="1"/>
              <a:t>assistance</a:t>
            </a:r>
            <a:r>
              <a:rPr lang="fi-FI" sz="2800" dirty="0"/>
              <a:t> with </a:t>
            </a:r>
            <a:r>
              <a:rPr lang="fi-FI" sz="2800" dirty="0" err="1"/>
              <a:t>even</a:t>
            </a:r>
            <a:r>
              <a:rPr lang="fi-FI" sz="2800" dirty="0"/>
              <a:t> the </a:t>
            </a:r>
            <a:r>
              <a:rPr lang="fi-FI" sz="2800" dirty="0" err="1"/>
              <a:t>most</a:t>
            </a:r>
            <a:r>
              <a:rPr lang="fi-FI" sz="2800" dirty="0"/>
              <a:t> </a:t>
            </a:r>
            <a:r>
              <a:rPr lang="fi-FI" sz="2800" dirty="0" err="1"/>
              <a:t>practical</a:t>
            </a:r>
            <a:r>
              <a:rPr lang="fi-FI" sz="2800" dirty="0"/>
              <a:t> </a:t>
            </a:r>
            <a:r>
              <a:rPr lang="fi-FI" sz="2800" dirty="0" err="1"/>
              <a:t>matters</a:t>
            </a:r>
            <a:r>
              <a:rPr lang="fi-FI" sz="2800" dirty="0"/>
              <a:t>. I </a:t>
            </a:r>
            <a:r>
              <a:rPr lang="fi-FI" sz="2800" dirty="0" err="1"/>
              <a:t>could</a:t>
            </a:r>
            <a:r>
              <a:rPr lang="fi-FI" sz="2800" dirty="0"/>
              <a:t> </a:t>
            </a:r>
            <a:r>
              <a:rPr lang="fi-FI" sz="2800" dirty="0" err="1"/>
              <a:t>say</a:t>
            </a:r>
            <a:r>
              <a:rPr lang="fi-FI" sz="2800" dirty="0"/>
              <a:t> </a:t>
            </a:r>
            <a:r>
              <a:rPr lang="fi-FI" sz="2800" dirty="0" err="1"/>
              <a:t>that</a:t>
            </a:r>
            <a:r>
              <a:rPr lang="fi-FI" sz="2800" dirty="0"/>
              <a:t> Invest in Finland </a:t>
            </a:r>
            <a:r>
              <a:rPr lang="fi-FI" sz="2800" dirty="0" err="1"/>
              <a:t>had</a:t>
            </a:r>
            <a:r>
              <a:rPr lang="fi-FI" sz="2800" dirty="0"/>
              <a:t> a </a:t>
            </a:r>
            <a:r>
              <a:rPr lang="fi-FI" sz="2800" dirty="0" err="1"/>
              <a:t>great</a:t>
            </a:r>
            <a:r>
              <a:rPr lang="fi-FI" sz="2800" dirty="0"/>
              <a:t> </a:t>
            </a:r>
            <a:r>
              <a:rPr lang="fi-FI" sz="2800" dirty="0" err="1"/>
              <a:t>influence</a:t>
            </a:r>
            <a:r>
              <a:rPr lang="fi-FI" sz="2800" dirty="0"/>
              <a:t> on </a:t>
            </a:r>
            <a:r>
              <a:rPr lang="fi-FI" sz="2800" dirty="0" err="1"/>
              <a:t>our</a:t>
            </a:r>
            <a:r>
              <a:rPr lang="fi-FI" sz="2800" dirty="0"/>
              <a:t> </a:t>
            </a:r>
            <a:r>
              <a:rPr lang="fi-FI" sz="2800" dirty="0" err="1"/>
              <a:t>decision</a:t>
            </a:r>
            <a:r>
              <a:rPr lang="fi-FI" sz="2800" dirty="0"/>
              <a:t> to </a:t>
            </a:r>
            <a:r>
              <a:rPr lang="fi-FI" sz="2800" dirty="0" err="1"/>
              <a:t>invest</a:t>
            </a:r>
            <a:r>
              <a:rPr lang="fi-FI" sz="2800" dirty="0"/>
              <a:t> in a restaurant in Helsinki.”</a:t>
            </a:r>
          </a:p>
          <a:p>
            <a:pPr>
              <a:spcAft>
                <a:spcPts val="1400"/>
              </a:spcAft>
            </a:pPr>
            <a:r>
              <a:rPr lang="fi-FI" sz="2400" b="1" dirty="0" err="1">
                <a:solidFill>
                  <a:srgbClr val="002EA2"/>
                </a:solidFill>
              </a:rPr>
              <a:t>Lalle</a:t>
            </a:r>
            <a:r>
              <a:rPr lang="fi-FI" sz="2400" b="1" dirty="0">
                <a:solidFill>
                  <a:srgbClr val="002EA2"/>
                </a:solidFill>
              </a:rPr>
              <a:t> </a:t>
            </a:r>
            <a:r>
              <a:rPr lang="fi-FI" sz="2400" b="1" dirty="0" err="1">
                <a:solidFill>
                  <a:srgbClr val="002EA2"/>
                </a:solidFill>
              </a:rPr>
              <a:t>Morberg</a:t>
            </a:r>
            <a:r>
              <a:rPr lang="fi-FI" sz="2400" dirty="0">
                <a:solidFill>
                  <a:srgbClr val="002EA2"/>
                </a:solidFill>
              </a:rPr>
              <a:t>, CEO, </a:t>
            </a:r>
            <a:r>
              <a:rPr lang="fi-FI" sz="2400" dirty="0" err="1">
                <a:solidFill>
                  <a:srgbClr val="002EA2"/>
                </a:solidFill>
              </a:rPr>
              <a:t>Hard</a:t>
            </a:r>
            <a:r>
              <a:rPr lang="fi-FI" sz="2400" dirty="0">
                <a:solidFill>
                  <a:srgbClr val="002EA2"/>
                </a:solidFill>
              </a:rPr>
              <a:t> Rock Café</a:t>
            </a:r>
          </a:p>
        </p:txBody>
      </p:sp>
      <p:pic>
        <p:nvPicPr>
          <p:cNvPr id="13" name="Picture 12"/>
          <p:cNvPicPr>
            <a:picLocks noChangeAspect="1"/>
          </p:cNvPicPr>
          <p:nvPr/>
        </p:nvPicPr>
        <p:blipFill>
          <a:blip r:embed="rId3" cstate="print">
            <a:alphaModFix amt="30000"/>
            <a:extLst>
              <a:ext uri="{28A0092B-C50C-407E-A947-70E740481C1C}">
                <a14:useLocalDpi xmlns:a14="http://schemas.microsoft.com/office/drawing/2010/main"/>
              </a:ext>
            </a:extLst>
          </a:blip>
          <a:stretch>
            <a:fillRect/>
          </a:stretch>
        </p:blipFill>
        <p:spPr>
          <a:xfrm>
            <a:off x="9635067" y="7501458"/>
            <a:ext cx="1743849" cy="1028001"/>
          </a:xfrm>
          <a:prstGeom prst="rect">
            <a:avLst/>
          </a:prstGeom>
        </p:spPr>
      </p:pic>
      <p:sp>
        <p:nvSpPr>
          <p:cNvPr id="14" name="Text Placeholder 3">
            <a:extLst>
              <a:ext uri="{FF2B5EF4-FFF2-40B4-BE49-F238E27FC236}">
                <a16:creationId xmlns:a16="http://schemas.microsoft.com/office/drawing/2014/main" id="{FF617FA9-FC14-4CD7-A54F-7403DDD72E0D}"/>
              </a:ext>
            </a:extLst>
          </p:cNvPr>
          <p:cNvSpPr>
            <a:spLocks noGrp="1"/>
          </p:cNvSpPr>
          <p:nvPr>
            <p:ph type="body" sz="half" idx="23"/>
          </p:nvPr>
        </p:nvSpPr>
        <p:spPr>
          <a:xfrm>
            <a:off x="977937" y="8889509"/>
            <a:ext cx="10756863" cy="1575266"/>
          </a:xfrm>
        </p:spPr>
        <p:txBody>
          <a:bodyPr/>
          <a:lstStyle/>
          <a:p>
            <a:pPr>
              <a:spcAft>
                <a:spcPts val="1400"/>
              </a:spcAft>
            </a:pPr>
            <a:r>
              <a:rPr lang="fi-FI" sz="2800" dirty="0"/>
              <a:t>“</a:t>
            </a:r>
            <a:r>
              <a:rPr lang="fi-FI" sz="2800" dirty="0" err="1"/>
              <a:t>It</a:t>
            </a:r>
            <a:r>
              <a:rPr lang="fi-FI" sz="2800" dirty="0"/>
              <a:t> </a:t>
            </a:r>
            <a:r>
              <a:rPr lang="fi-FI" sz="2800" dirty="0" err="1"/>
              <a:t>helps</a:t>
            </a:r>
            <a:r>
              <a:rPr lang="fi-FI" sz="2800" dirty="0"/>
              <a:t> a </a:t>
            </a:r>
            <a:r>
              <a:rPr lang="fi-FI" sz="2800" dirty="0" err="1"/>
              <a:t>lot</a:t>
            </a:r>
            <a:r>
              <a:rPr lang="fi-FI" sz="2800" dirty="0"/>
              <a:t> to </a:t>
            </a:r>
            <a:r>
              <a:rPr lang="fi-FI" sz="2800" dirty="0" err="1"/>
              <a:t>have</a:t>
            </a:r>
            <a:r>
              <a:rPr lang="fi-FI" sz="2800" dirty="0"/>
              <a:t> a </a:t>
            </a:r>
            <a:r>
              <a:rPr lang="fi-FI" sz="2800" dirty="0" err="1"/>
              <a:t>partner</a:t>
            </a:r>
            <a:r>
              <a:rPr lang="fi-FI" sz="2800" dirty="0"/>
              <a:t> on </a:t>
            </a:r>
            <a:r>
              <a:rPr lang="fi-FI" sz="2800" dirty="0" err="1"/>
              <a:t>your</a:t>
            </a:r>
            <a:r>
              <a:rPr lang="fi-FI" sz="2800" dirty="0"/>
              <a:t> side </a:t>
            </a:r>
            <a:r>
              <a:rPr lang="fi-FI" sz="2800" dirty="0" err="1"/>
              <a:t>who</a:t>
            </a:r>
            <a:r>
              <a:rPr lang="fi-FI" sz="2800" dirty="0"/>
              <a:t> </a:t>
            </a:r>
            <a:r>
              <a:rPr lang="fi-FI" sz="2800" dirty="0" err="1"/>
              <a:t>knows</a:t>
            </a:r>
            <a:r>
              <a:rPr lang="fi-FI" sz="2800" dirty="0"/>
              <a:t> the </a:t>
            </a:r>
            <a:r>
              <a:rPr lang="fi-FI" sz="2800" dirty="0" err="1"/>
              <a:t>market</a:t>
            </a:r>
            <a:r>
              <a:rPr lang="fi-FI" sz="2800" dirty="0"/>
              <a:t> and </a:t>
            </a:r>
            <a:r>
              <a:rPr lang="fi-FI" sz="2800" dirty="0" err="1"/>
              <a:t>has</a:t>
            </a:r>
            <a:r>
              <a:rPr lang="fi-FI" sz="2800" dirty="0"/>
              <a:t> </a:t>
            </a:r>
            <a:r>
              <a:rPr lang="fi-FI" sz="2800" dirty="0" err="1"/>
              <a:t>access</a:t>
            </a:r>
            <a:r>
              <a:rPr lang="fi-FI" sz="2800" dirty="0"/>
              <a:t> to the </a:t>
            </a:r>
            <a:r>
              <a:rPr lang="fi-FI" sz="2800" dirty="0" err="1"/>
              <a:t>authorities</a:t>
            </a:r>
            <a:r>
              <a:rPr lang="fi-FI" sz="2800" dirty="0"/>
              <a:t> and </a:t>
            </a:r>
            <a:r>
              <a:rPr lang="fi-FI" sz="2800" dirty="0" err="1"/>
              <a:t>necessary</a:t>
            </a:r>
            <a:r>
              <a:rPr lang="fi-FI" sz="2800" dirty="0"/>
              <a:t> </a:t>
            </a:r>
            <a:r>
              <a:rPr lang="fi-FI" sz="2800" dirty="0" err="1"/>
              <a:t>key</a:t>
            </a:r>
            <a:r>
              <a:rPr lang="fi-FI" sz="2800" dirty="0"/>
              <a:t> </a:t>
            </a:r>
            <a:r>
              <a:rPr lang="fi-FI" sz="2800" dirty="0" err="1"/>
              <a:t>stakeholders</a:t>
            </a:r>
            <a:r>
              <a:rPr lang="fi-FI" sz="2800" dirty="0"/>
              <a:t>.”</a:t>
            </a:r>
          </a:p>
          <a:p>
            <a:pPr>
              <a:spcAft>
                <a:spcPts val="1400"/>
              </a:spcAft>
            </a:pPr>
            <a:r>
              <a:rPr lang="fi-FI" sz="2400" b="1" dirty="0">
                <a:solidFill>
                  <a:srgbClr val="002EA2"/>
                </a:solidFill>
              </a:rPr>
              <a:t>Hans </a:t>
            </a:r>
            <a:r>
              <a:rPr lang="fi-FI" sz="2400" b="1" dirty="0" err="1">
                <a:solidFill>
                  <a:srgbClr val="002EA2"/>
                </a:solidFill>
              </a:rPr>
              <a:t>Binder</a:t>
            </a:r>
            <a:r>
              <a:rPr lang="fi-FI" sz="2400" dirty="0">
                <a:solidFill>
                  <a:srgbClr val="002EA2"/>
                </a:solidFill>
              </a:rPr>
              <a:t>, </a:t>
            </a:r>
            <a:r>
              <a:rPr lang="fi-FI" sz="2400" dirty="0" err="1">
                <a:solidFill>
                  <a:srgbClr val="002EA2"/>
                </a:solidFill>
              </a:rPr>
              <a:t>Owner</a:t>
            </a:r>
            <a:r>
              <a:rPr lang="fi-FI" sz="2400" dirty="0">
                <a:solidFill>
                  <a:srgbClr val="002EA2"/>
                </a:solidFill>
              </a:rPr>
              <a:t>, </a:t>
            </a:r>
            <a:r>
              <a:rPr lang="fi-FI" sz="2400" dirty="0" err="1">
                <a:solidFill>
                  <a:srgbClr val="002EA2"/>
                </a:solidFill>
              </a:rPr>
              <a:t>Binderholz</a:t>
            </a:r>
            <a:r>
              <a:rPr lang="fi-FI" sz="2400" dirty="0">
                <a:solidFill>
                  <a:srgbClr val="002EA2"/>
                </a:solidFill>
              </a:rPr>
              <a:t> Group</a:t>
            </a:r>
          </a:p>
        </p:txBody>
      </p:sp>
      <p:sp>
        <p:nvSpPr>
          <p:cNvPr id="16" name="Text Placeholder 3">
            <a:extLst>
              <a:ext uri="{FF2B5EF4-FFF2-40B4-BE49-F238E27FC236}">
                <a16:creationId xmlns:a16="http://schemas.microsoft.com/office/drawing/2014/main" id="{FF617FA9-FC14-4CD7-A54F-7403DDD72E0D}"/>
              </a:ext>
            </a:extLst>
          </p:cNvPr>
          <p:cNvSpPr>
            <a:spLocks noGrp="1"/>
          </p:cNvSpPr>
          <p:nvPr>
            <p:ph type="body" sz="half" idx="23"/>
          </p:nvPr>
        </p:nvSpPr>
        <p:spPr>
          <a:xfrm>
            <a:off x="12611138" y="2624205"/>
            <a:ext cx="10756863" cy="2472734"/>
          </a:xfrm>
        </p:spPr>
        <p:txBody>
          <a:bodyPr/>
          <a:lstStyle/>
          <a:p>
            <a:pPr>
              <a:spcAft>
                <a:spcPts val="1400"/>
              </a:spcAft>
            </a:pPr>
            <a:r>
              <a:rPr lang="fi-FI" sz="2800" dirty="0"/>
              <a:t>“</a:t>
            </a:r>
            <a:r>
              <a:rPr lang="fi-FI" sz="2800" dirty="0" err="1"/>
              <a:t>From</a:t>
            </a:r>
            <a:r>
              <a:rPr lang="fi-FI" sz="2800" dirty="0"/>
              <a:t> </a:t>
            </a:r>
            <a:r>
              <a:rPr lang="fi-FI" sz="2800" dirty="0" err="1"/>
              <a:t>day</a:t>
            </a:r>
            <a:r>
              <a:rPr lang="fi-FI" sz="2800" dirty="0"/>
              <a:t> </a:t>
            </a:r>
            <a:r>
              <a:rPr lang="fi-FI" sz="2800" dirty="0" err="1"/>
              <a:t>one</a:t>
            </a:r>
            <a:r>
              <a:rPr lang="fi-FI" sz="2800" dirty="0"/>
              <a:t>, </a:t>
            </a:r>
            <a:r>
              <a:rPr lang="fi-FI" sz="2800" dirty="0" err="1"/>
              <a:t>we</a:t>
            </a:r>
            <a:r>
              <a:rPr lang="fi-FI" sz="2800" dirty="0"/>
              <a:t> </a:t>
            </a:r>
            <a:r>
              <a:rPr lang="fi-FI" sz="2800" dirty="0" err="1"/>
              <a:t>received</a:t>
            </a:r>
            <a:r>
              <a:rPr lang="fi-FI" sz="2800" dirty="0"/>
              <a:t> </a:t>
            </a:r>
            <a:r>
              <a:rPr lang="fi-FI" sz="2800" dirty="0" err="1"/>
              <a:t>tremendous</a:t>
            </a:r>
            <a:r>
              <a:rPr lang="fi-FI" sz="2800" dirty="0"/>
              <a:t> </a:t>
            </a:r>
            <a:r>
              <a:rPr lang="fi-FI" sz="2800" dirty="0" err="1"/>
              <a:t>support</a:t>
            </a:r>
            <a:r>
              <a:rPr lang="fi-FI" sz="2800" dirty="0"/>
              <a:t> </a:t>
            </a:r>
            <a:r>
              <a:rPr lang="fi-FI" sz="2800" dirty="0" err="1"/>
              <a:t>from</a:t>
            </a:r>
            <a:r>
              <a:rPr lang="fi-FI" sz="2800" dirty="0"/>
              <a:t> Helsinki Business </a:t>
            </a:r>
            <a:r>
              <a:rPr lang="fi-FI" sz="2800" dirty="0" err="1"/>
              <a:t>Hub</a:t>
            </a:r>
            <a:r>
              <a:rPr lang="fi-FI" sz="2800" dirty="0"/>
              <a:t> and </a:t>
            </a:r>
            <a:r>
              <a:rPr lang="fi-FI" sz="2800" dirty="0" err="1"/>
              <a:t>Finpro’s</a:t>
            </a:r>
            <a:r>
              <a:rPr lang="fi-FI" sz="2800" dirty="0"/>
              <a:t> Invest in Finland. </a:t>
            </a:r>
            <a:r>
              <a:rPr lang="fi-FI" sz="2800" dirty="0" err="1"/>
              <a:t>They</a:t>
            </a:r>
            <a:r>
              <a:rPr lang="fi-FI" sz="2800" dirty="0"/>
              <a:t> </a:t>
            </a:r>
            <a:r>
              <a:rPr lang="fi-FI" sz="2800" dirty="0" err="1"/>
              <a:t>helped</a:t>
            </a:r>
            <a:r>
              <a:rPr lang="fi-FI" sz="2800" dirty="0"/>
              <a:t> us to </a:t>
            </a:r>
            <a:r>
              <a:rPr lang="fi-FI" sz="2800" dirty="0" err="1"/>
              <a:t>recruit</a:t>
            </a:r>
            <a:r>
              <a:rPr lang="fi-FI" sz="2800" dirty="0"/>
              <a:t> </a:t>
            </a:r>
            <a:r>
              <a:rPr lang="fi-FI" sz="2800" dirty="0" err="1"/>
              <a:t>staff</a:t>
            </a:r>
            <a:r>
              <a:rPr lang="fi-FI" sz="2800" dirty="0"/>
              <a:t> and </a:t>
            </a:r>
            <a:r>
              <a:rPr lang="fi-FI" sz="2800" dirty="0" err="1"/>
              <a:t>find</a:t>
            </a:r>
            <a:r>
              <a:rPr lang="fi-FI" sz="2800" dirty="0"/>
              <a:t> a </a:t>
            </a:r>
            <a:r>
              <a:rPr lang="fi-FI" sz="2800" dirty="0" err="1"/>
              <a:t>spot-on</a:t>
            </a:r>
            <a:r>
              <a:rPr lang="fi-FI" sz="2800" dirty="0"/>
              <a:t> </a:t>
            </a:r>
            <a:r>
              <a:rPr lang="fi-FI" sz="2800" dirty="0" err="1"/>
              <a:t>location</a:t>
            </a:r>
            <a:r>
              <a:rPr lang="fi-FI" sz="2800" dirty="0"/>
              <a:t>, and </a:t>
            </a:r>
            <a:r>
              <a:rPr lang="fi-FI" sz="2800" dirty="0" err="1"/>
              <a:t>put</a:t>
            </a:r>
            <a:r>
              <a:rPr lang="fi-FI" sz="2800" dirty="0"/>
              <a:t> us in </a:t>
            </a:r>
            <a:r>
              <a:rPr lang="fi-FI" sz="2800" dirty="0" err="1"/>
              <a:t>contact</a:t>
            </a:r>
            <a:r>
              <a:rPr lang="fi-FI" sz="2800" dirty="0"/>
              <a:t> with the </a:t>
            </a:r>
            <a:r>
              <a:rPr lang="fi-FI" sz="2800" dirty="0" err="1"/>
              <a:t>relevant</a:t>
            </a:r>
            <a:r>
              <a:rPr lang="fi-FI" sz="2800" dirty="0"/>
              <a:t> </a:t>
            </a:r>
            <a:r>
              <a:rPr lang="fi-FI" sz="2800" dirty="0" err="1"/>
              <a:t>people</a:t>
            </a:r>
            <a:r>
              <a:rPr lang="fi-FI" sz="2800" dirty="0"/>
              <a:t>.”</a:t>
            </a:r>
          </a:p>
          <a:p>
            <a:pPr>
              <a:spcAft>
                <a:spcPts val="1400"/>
              </a:spcAft>
            </a:pPr>
            <a:r>
              <a:rPr lang="fi-FI" sz="2400" b="1" dirty="0">
                <a:solidFill>
                  <a:srgbClr val="002EA2"/>
                </a:solidFill>
              </a:rPr>
              <a:t>Mark </a:t>
            </a:r>
            <a:r>
              <a:rPr lang="fi-FI" sz="2400" b="1" dirty="0" err="1">
                <a:solidFill>
                  <a:srgbClr val="002EA2"/>
                </a:solidFill>
              </a:rPr>
              <a:t>Lamik</a:t>
            </a:r>
            <a:r>
              <a:rPr lang="fi-FI" sz="2400" dirty="0">
                <a:solidFill>
                  <a:srgbClr val="002EA2"/>
                </a:solidFill>
              </a:rPr>
              <a:t>, </a:t>
            </a:r>
            <a:r>
              <a:rPr lang="fi-FI" sz="2400" dirty="0" err="1">
                <a:solidFill>
                  <a:srgbClr val="002EA2"/>
                </a:solidFill>
              </a:rPr>
              <a:t>Head</a:t>
            </a:r>
            <a:r>
              <a:rPr lang="fi-FI" sz="2400" dirty="0">
                <a:solidFill>
                  <a:srgbClr val="002EA2"/>
                </a:solidFill>
              </a:rPr>
              <a:t> of Tech Expansion, </a:t>
            </a:r>
            <a:r>
              <a:rPr lang="fi-FI" sz="2400" dirty="0" err="1">
                <a:solidFill>
                  <a:srgbClr val="002EA2"/>
                </a:solidFill>
              </a:rPr>
              <a:t>Zalando</a:t>
            </a:r>
            <a:endParaRPr lang="fi-FI" sz="2400" dirty="0">
              <a:solidFill>
                <a:srgbClr val="002EA2"/>
              </a:solidFill>
            </a:endParaRPr>
          </a:p>
        </p:txBody>
      </p:sp>
      <p:sp>
        <p:nvSpPr>
          <p:cNvPr id="20" name="Text Placeholder 3">
            <a:extLst>
              <a:ext uri="{FF2B5EF4-FFF2-40B4-BE49-F238E27FC236}">
                <a16:creationId xmlns:a16="http://schemas.microsoft.com/office/drawing/2014/main" id="{FF617FA9-FC14-4CD7-A54F-7403DDD72E0D}"/>
              </a:ext>
            </a:extLst>
          </p:cNvPr>
          <p:cNvSpPr>
            <a:spLocks noGrp="1"/>
          </p:cNvSpPr>
          <p:nvPr>
            <p:ph type="body" sz="half" idx="23"/>
          </p:nvPr>
        </p:nvSpPr>
        <p:spPr>
          <a:xfrm>
            <a:off x="12611138" y="5502864"/>
            <a:ext cx="10756863" cy="2828331"/>
          </a:xfrm>
        </p:spPr>
        <p:txBody>
          <a:bodyPr/>
          <a:lstStyle/>
          <a:p>
            <a:pPr>
              <a:spcAft>
                <a:spcPts val="1400"/>
              </a:spcAft>
            </a:pPr>
            <a:r>
              <a:rPr lang="fi-FI" sz="2800" dirty="0"/>
              <a:t>“</a:t>
            </a:r>
            <a:r>
              <a:rPr lang="fi-FI" sz="2800" dirty="0" err="1"/>
              <a:t>We</a:t>
            </a:r>
            <a:r>
              <a:rPr lang="fi-FI" sz="2800" dirty="0"/>
              <a:t> </a:t>
            </a:r>
            <a:r>
              <a:rPr lang="fi-FI" sz="2800" dirty="0" err="1"/>
              <a:t>would</a:t>
            </a:r>
            <a:r>
              <a:rPr lang="fi-FI" sz="2800" dirty="0"/>
              <a:t> </a:t>
            </a:r>
            <a:r>
              <a:rPr lang="fi-FI" sz="2800" dirty="0" err="1"/>
              <a:t>like</a:t>
            </a:r>
            <a:r>
              <a:rPr lang="fi-FI" sz="2800" dirty="0"/>
              <a:t> to express </a:t>
            </a:r>
            <a:r>
              <a:rPr lang="fi-FI" sz="2800" dirty="0" err="1"/>
              <a:t>our</a:t>
            </a:r>
            <a:r>
              <a:rPr lang="fi-FI" sz="2800" dirty="0"/>
              <a:t> </a:t>
            </a:r>
            <a:r>
              <a:rPr lang="fi-FI" sz="2800" dirty="0" err="1"/>
              <a:t>gratitude</a:t>
            </a:r>
            <a:r>
              <a:rPr lang="fi-FI" sz="2800" dirty="0"/>
              <a:t> to </a:t>
            </a:r>
            <a:r>
              <a:rPr lang="fi-FI" sz="2800" dirty="0" err="1"/>
              <a:t>Finpro</a:t>
            </a:r>
            <a:r>
              <a:rPr lang="fi-FI" sz="2800" dirty="0"/>
              <a:t> for </a:t>
            </a:r>
            <a:r>
              <a:rPr lang="fi-FI" sz="2800" dirty="0" err="1"/>
              <a:t>having</a:t>
            </a:r>
            <a:r>
              <a:rPr lang="fi-FI" sz="2800" dirty="0"/>
              <a:t> </a:t>
            </a:r>
            <a:r>
              <a:rPr lang="fi-FI" sz="2800" dirty="0" err="1"/>
              <a:t>their</a:t>
            </a:r>
            <a:r>
              <a:rPr lang="fi-FI" sz="2800" dirty="0"/>
              <a:t> </a:t>
            </a:r>
            <a:r>
              <a:rPr lang="fi-FI" sz="2800" dirty="0" err="1"/>
              <a:t>great</a:t>
            </a:r>
            <a:r>
              <a:rPr lang="fi-FI" sz="2800" dirty="0"/>
              <a:t> </a:t>
            </a:r>
            <a:r>
              <a:rPr lang="fi-FI" sz="2800" dirty="0" err="1"/>
              <a:t>support</a:t>
            </a:r>
            <a:r>
              <a:rPr lang="fi-FI" sz="2800" dirty="0"/>
              <a:t> to </a:t>
            </a:r>
            <a:r>
              <a:rPr lang="fi-FI" sz="2800" dirty="0" err="1"/>
              <a:t>begin</a:t>
            </a:r>
            <a:r>
              <a:rPr lang="fi-FI" sz="2800" dirty="0"/>
              <a:t> a new business in Finland. </a:t>
            </a:r>
            <a:r>
              <a:rPr lang="fi-FI" sz="2800" dirty="0" err="1"/>
              <a:t>They</a:t>
            </a:r>
            <a:r>
              <a:rPr lang="fi-FI" sz="2800" dirty="0"/>
              <a:t> </a:t>
            </a:r>
            <a:r>
              <a:rPr lang="fi-FI" sz="2800" dirty="0" err="1"/>
              <a:t>introduced</a:t>
            </a:r>
            <a:r>
              <a:rPr lang="fi-FI" sz="2800" dirty="0"/>
              <a:t> a </a:t>
            </a:r>
            <a:r>
              <a:rPr lang="fi-FI" sz="2800" dirty="0" err="1"/>
              <a:t>good</a:t>
            </a:r>
            <a:r>
              <a:rPr lang="fi-FI" sz="2800" dirty="0"/>
              <a:t> </a:t>
            </a:r>
            <a:r>
              <a:rPr lang="fi-FI" sz="2800" dirty="0" err="1"/>
              <a:t>Finnish</a:t>
            </a:r>
            <a:r>
              <a:rPr lang="fi-FI" sz="2800" dirty="0"/>
              <a:t> </a:t>
            </a:r>
            <a:r>
              <a:rPr lang="fi-FI" sz="2800" dirty="0" err="1"/>
              <a:t>partner</a:t>
            </a:r>
            <a:r>
              <a:rPr lang="fi-FI" sz="2800" dirty="0"/>
              <a:t> to us and </a:t>
            </a:r>
            <a:r>
              <a:rPr lang="fi-FI" sz="2800" dirty="0" err="1"/>
              <a:t>we</a:t>
            </a:r>
            <a:r>
              <a:rPr lang="fi-FI" sz="2800" dirty="0"/>
              <a:t> </a:t>
            </a:r>
            <a:r>
              <a:rPr lang="fi-FI" sz="2800" dirty="0" err="1"/>
              <a:t>had</a:t>
            </a:r>
            <a:r>
              <a:rPr lang="fi-FI" sz="2800" dirty="0"/>
              <a:t> </a:t>
            </a:r>
            <a:r>
              <a:rPr lang="fi-FI" sz="2800" dirty="0" err="1"/>
              <a:t>their</a:t>
            </a:r>
            <a:r>
              <a:rPr lang="fi-FI" sz="2800" dirty="0"/>
              <a:t> </a:t>
            </a:r>
            <a:r>
              <a:rPr lang="fi-FI" sz="2800" dirty="0" err="1"/>
              <a:t>kind</a:t>
            </a:r>
            <a:r>
              <a:rPr lang="fi-FI" sz="2800" dirty="0"/>
              <a:t> </a:t>
            </a:r>
            <a:r>
              <a:rPr lang="fi-FI" sz="2800" dirty="0" err="1"/>
              <a:t>assistance</a:t>
            </a:r>
            <a:r>
              <a:rPr lang="fi-FI" sz="2800" dirty="0"/>
              <a:t> for </a:t>
            </a:r>
            <a:r>
              <a:rPr lang="fi-FI" sz="2800" dirty="0" err="1"/>
              <a:t>concluding</a:t>
            </a:r>
            <a:r>
              <a:rPr lang="fi-FI" sz="2800" dirty="0"/>
              <a:t> the </a:t>
            </a:r>
            <a:r>
              <a:rPr lang="fi-FI" sz="2800" dirty="0" err="1"/>
              <a:t>agreement</a:t>
            </a:r>
            <a:r>
              <a:rPr lang="fi-FI" sz="2800" dirty="0"/>
              <a:t> </a:t>
            </a:r>
            <a:r>
              <a:rPr lang="fi-FI" sz="2800" dirty="0" err="1"/>
              <a:t>between</a:t>
            </a:r>
            <a:r>
              <a:rPr lang="fi-FI" sz="2800" dirty="0"/>
              <a:t> the </a:t>
            </a:r>
            <a:r>
              <a:rPr lang="fi-FI" sz="2800" dirty="0" err="1"/>
              <a:t>Finnish</a:t>
            </a:r>
            <a:r>
              <a:rPr lang="fi-FI" sz="2800" dirty="0"/>
              <a:t> </a:t>
            </a:r>
            <a:r>
              <a:rPr lang="fi-FI" sz="2800" dirty="0" err="1"/>
              <a:t>partner</a:t>
            </a:r>
            <a:r>
              <a:rPr lang="fi-FI" sz="2800" dirty="0"/>
              <a:t> </a:t>
            </a:r>
            <a:r>
              <a:rPr lang="fi-FI" sz="2800" dirty="0" err="1"/>
              <a:t>company</a:t>
            </a:r>
            <a:r>
              <a:rPr lang="fi-FI" sz="2800" dirty="0"/>
              <a:t> and </a:t>
            </a:r>
            <a:r>
              <a:rPr lang="fi-FI" sz="2800" dirty="0" err="1"/>
              <a:t>Fujitsu</a:t>
            </a:r>
            <a:r>
              <a:rPr lang="fi-FI" sz="2800" dirty="0"/>
              <a:t>.”</a:t>
            </a:r>
          </a:p>
          <a:p>
            <a:pPr>
              <a:spcAft>
                <a:spcPts val="1400"/>
              </a:spcAft>
            </a:pPr>
            <a:r>
              <a:rPr lang="fi-FI" sz="2400" b="1" dirty="0" err="1">
                <a:solidFill>
                  <a:srgbClr val="002EA2"/>
                </a:solidFill>
              </a:rPr>
              <a:t>Shinji</a:t>
            </a:r>
            <a:r>
              <a:rPr lang="fi-FI" sz="2400" b="1" dirty="0">
                <a:solidFill>
                  <a:srgbClr val="002EA2"/>
                </a:solidFill>
              </a:rPr>
              <a:t> </a:t>
            </a:r>
            <a:r>
              <a:rPr lang="fi-FI" sz="2400" b="1" dirty="0" err="1">
                <a:solidFill>
                  <a:srgbClr val="002EA2"/>
                </a:solidFill>
              </a:rPr>
              <a:t>Yoshioka</a:t>
            </a:r>
            <a:r>
              <a:rPr lang="fi-FI" sz="2400" b="1" dirty="0">
                <a:solidFill>
                  <a:srgbClr val="002EA2"/>
                </a:solidFill>
              </a:rPr>
              <a:t>, </a:t>
            </a:r>
            <a:r>
              <a:rPr lang="fi-FI" sz="2400" dirty="0" err="1">
                <a:solidFill>
                  <a:srgbClr val="002EA2"/>
                </a:solidFill>
              </a:rPr>
              <a:t>Managing</a:t>
            </a:r>
            <a:r>
              <a:rPr lang="fi-FI" sz="2400" dirty="0">
                <a:solidFill>
                  <a:srgbClr val="002EA2"/>
                </a:solidFill>
              </a:rPr>
              <a:t> </a:t>
            </a:r>
            <a:r>
              <a:rPr lang="fi-FI" sz="2400" dirty="0" err="1">
                <a:solidFill>
                  <a:srgbClr val="002EA2"/>
                </a:solidFill>
              </a:rPr>
              <a:t>Director</a:t>
            </a:r>
            <a:r>
              <a:rPr lang="fi-FI" sz="2400" dirty="0">
                <a:solidFill>
                  <a:srgbClr val="002EA2"/>
                </a:solidFill>
              </a:rPr>
              <a:t>, </a:t>
            </a:r>
            <a:br>
              <a:rPr lang="fi-FI" sz="2400" dirty="0">
                <a:solidFill>
                  <a:srgbClr val="002EA2"/>
                </a:solidFill>
              </a:rPr>
            </a:br>
            <a:r>
              <a:rPr lang="fi-FI" sz="2400" dirty="0" err="1">
                <a:solidFill>
                  <a:srgbClr val="002EA2"/>
                </a:solidFill>
              </a:rPr>
              <a:t>Fujitsu</a:t>
            </a:r>
            <a:r>
              <a:rPr lang="fi-FI" sz="2400" dirty="0">
                <a:solidFill>
                  <a:srgbClr val="002EA2"/>
                </a:solidFill>
              </a:rPr>
              <a:t> </a:t>
            </a:r>
            <a:r>
              <a:rPr lang="fi-FI" sz="2400" dirty="0" err="1">
                <a:solidFill>
                  <a:srgbClr val="002EA2"/>
                </a:solidFill>
              </a:rPr>
              <a:t>Greenhouse</a:t>
            </a:r>
            <a:r>
              <a:rPr lang="fi-FI" sz="2400" dirty="0">
                <a:solidFill>
                  <a:srgbClr val="002EA2"/>
                </a:solidFill>
              </a:rPr>
              <a:t> Technology Finland Ltd</a:t>
            </a:r>
          </a:p>
        </p:txBody>
      </p:sp>
      <p:pic>
        <p:nvPicPr>
          <p:cNvPr id="22" name="Picture 21"/>
          <p:cNvPicPr>
            <a:picLocks noChangeAspect="1"/>
          </p:cNvPicPr>
          <p:nvPr/>
        </p:nvPicPr>
        <p:blipFill>
          <a:blip r:embed="rId4" cstate="print">
            <a:alphaModFix amt="30000"/>
            <a:extLst>
              <a:ext uri="{28A0092B-C50C-407E-A947-70E740481C1C}">
                <a14:useLocalDpi xmlns:a14="http://schemas.microsoft.com/office/drawing/2010/main"/>
              </a:ext>
            </a:extLst>
          </a:blip>
          <a:stretch>
            <a:fillRect/>
          </a:stretch>
        </p:blipFill>
        <p:spPr>
          <a:xfrm>
            <a:off x="21542545" y="7399864"/>
            <a:ext cx="1649312" cy="783422"/>
          </a:xfrm>
          <a:prstGeom prst="rect">
            <a:avLst/>
          </a:prstGeom>
        </p:spPr>
      </p:pic>
      <p:sp>
        <p:nvSpPr>
          <p:cNvPr id="23" name="Text Placeholder 3">
            <a:extLst>
              <a:ext uri="{FF2B5EF4-FFF2-40B4-BE49-F238E27FC236}">
                <a16:creationId xmlns:a16="http://schemas.microsoft.com/office/drawing/2014/main" id="{FF617FA9-FC14-4CD7-A54F-7403DDD72E0D}"/>
              </a:ext>
            </a:extLst>
          </p:cNvPr>
          <p:cNvSpPr>
            <a:spLocks noGrp="1"/>
          </p:cNvSpPr>
          <p:nvPr>
            <p:ph type="body" sz="half" idx="23"/>
          </p:nvPr>
        </p:nvSpPr>
        <p:spPr>
          <a:xfrm>
            <a:off x="12611138" y="8821776"/>
            <a:ext cx="10943129" cy="2828331"/>
          </a:xfrm>
        </p:spPr>
        <p:txBody>
          <a:bodyPr/>
          <a:lstStyle/>
          <a:p>
            <a:pPr>
              <a:spcAft>
                <a:spcPts val="1400"/>
              </a:spcAft>
            </a:pPr>
            <a:r>
              <a:rPr lang="fi-FI" sz="2800" dirty="0"/>
              <a:t>“Invest in Finland </a:t>
            </a:r>
            <a:r>
              <a:rPr lang="fi-FI" sz="2800" dirty="0" err="1"/>
              <a:t>has</a:t>
            </a:r>
            <a:r>
              <a:rPr lang="fi-FI" sz="2800" dirty="0"/>
              <a:t> </a:t>
            </a:r>
            <a:r>
              <a:rPr lang="fi-FI" sz="2800" dirty="0" err="1"/>
              <a:t>been</a:t>
            </a:r>
            <a:r>
              <a:rPr lang="fi-FI" sz="2800" dirty="0"/>
              <a:t> an </a:t>
            </a:r>
            <a:r>
              <a:rPr lang="fi-FI" sz="2800" dirty="0" err="1"/>
              <a:t>important</a:t>
            </a:r>
            <a:r>
              <a:rPr lang="fi-FI" sz="2800" dirty="0"/>
              <a:t> </a:t>
            </a:r>
            <a:r>
              <a:rPr lang="fi-FI" sz="2800" dirty="0" err="1"/>
              <a:t>partner</a:t>
            </a:r>
            <a:r>
              <a:rPr lang="fi-FI" sz="2800" dirty="0"/>
              <a:t> for us for </a:t>
            </a:r>
            <a:r>
              <a:rPr lang="fi-FI" sz="2800" dirty="0" err="1"/>
              <a:t>years</a:t>
            </a:r>
            <a:r>
              <a:rPr lang="fi-FI" sz="2800" dirty="0"/>
              <a:t>. </a:t>
            </a:r>
            <a:br>
              <a:rPr lang="fi-FI" sz="2800" dirty="0"/>
            </a:br>
            <a:r>
              <a:rPr lang="fi-FI" sz="2800" dirty="0" err="1"/>
              <a:t>They</a:t>
            </a:r>
            <a:r>
              <a:rPr lang="fi-FI" sz="2800" dirty="0"/>
              <a:t> </a:t>
            </a:r>
            <a:r>
              <a:rPr lang="fi-FI" sz="2800" dirty="0" err="1"/>
              <a:t>have</a:t>
            </a:r>
            <a:r>
              <a:rPr lang="fi-FI" sz="2800" dirty="0"/>
              <a:t> </a:t>
            </a:r>
            <a:r>
              <a:rPr lang="fi-FI" sz="2800" dirty="0" err="1"/>
              <a:t>helped</a:t>
            </a:r>
            <a:r>
              <a:rPr lang="fi-FI" sz="2800" dirty="0"/>
              <a:t> us set </a:t>
            </a:r>
            <a:r>
              <a:rPr lang="fi-FI" sz="2800" dirty="0" err="1"/>
              <a:t>up</a:t>
            </a:r>
            <a:r>
              <a:rPr lang="fi-FI" sz="2800" dirty="0"/>
              <a:t> </a:t>
            </a:r>
            <a:r>
              <a:rPr lang="fi-FI" sz="2800" dirty="0" err="1"/>
              <a:t>meetings</a:t>
            </a:r>
            <a:r>
              <a:rPr lang="fi-FI" sz="2800" dirty="0"/>
              <a:t> with the </a:t>
            </a:r>
            <a:r>
              <a:rPr lang="fi-FI" sz="2800" dirty="0" err="1"/>
              <a:t>authorities</a:t>
            </a:r>
            <a:r>
              <a:rPr lang="fi-FI" sz="2800" dirty="0"/>
              <a:t> </a:t>
            </a:r>
            <a:r>
              <a:rPr lang="fi-FI" sz="2800" dirty="0" err="1"/>
              <a:t>whenever</a:t>
            </a:r>
            <a:r>
              <a:rPr lang="fi-FI" sz="2800" dirty="0"/>
              <a:t> </a:t>
            </a:r>
            <a:r>
              <a:rPr lang="fi-FI" sz="2800" dirty="0" err="1"/>
              <a:t>needed</a:t>
            </a:r>
            <a:r>
              <a:rPr lang="fi-FI" sz="2800" dirty="0"/>
              <a:t>, </a:t>
            </a:r>
            <a:r>
              <a:rPr lang="fi-FI" sz="2800" dirty="0" err="1"/>
              <a:t>connect</a:t>
            </a:r>
            <a:r>
              <a:rPr lang="fi-FI" sz="2800" dirty="0"/>
              <a:t> and </a:t>
            </a:r>
            <a:r>
              <a:rPr lang="fi-FI" sz="2800" dirty="0" err="1"/>
              <a:t>network</a:t>
            </a:r>
            <a:r>
              <a:rPr lang="fi-FI" sz="2800" dirty="0"/>
              <a:t> with the </a:t>
            </a:r>
            <a:r>
              <a:rPr lang="fi-FI" sz="2800" dirty="0" err="1"/>
              <a:t>key</a:t>
            </a:r>
            <a:r>
              <a:rPr lang="fi-FI" sz="2800" dirty="0"/>
              <a:t> </a:t>
            </a:r>
            <a:r>
              <a:rPr lang="fi-FI" sz="2800" dirty="0" err="1"/>
              <a:t>players</a:t>
            </a:r>
            <a:r>
              <a:rPr lang="fi-FI" sz="2800" dirty="0"/>
              <a:t> in the </a:t>
            </a:r>
            <a:r>
              <a:rPr lang="fi-FI" sz="2800" dirty="0" err="1"/>
              <a:t>Finnish</a:t>
            </a:r>
            <a:r>
              <a:rPr lang="fi-FI" sz="2800" dirty="0"/>
              <a:t> </a:t>
            </a:r>
            <a:r>
              <a:rPr lang="fi-FI" sz="2800" dirty="0" err="1"/>
              <a:t>tech</a:t>
            </a:r>
            <a:r>
              <a:rPr lang="fi-FI" sz="2800" dirty="0"/>
              <a:t> </a:t>
            </a:r>
            <a:r>
              <a:rPr lang="fi-FI" sz="2800" dirty="0" err="1"/>
              <a:t>industry</a:t>
            </a:r>
            <a:r>
              <a:rPr lang="fi-FI" sz="2800" dirty="0"/>
              <a:t>, and </a:t>
            </a:r>
            <a:r>
              <a:rPr lang="fi-FI" sz="2800" dirty="0" err="1"/>
              <a:t>find</a:t>
            </a:r>
            <a:r>
              <a:rPr lang="fi-FI" sz="2800" dirty="0"/>
              <a:t> the </a:t>
            </a:r>
            <a:r>
              <a:rPr lang="fi-FI" sz="2800" dirty="0" err="1"/>
              <a:t>relevant</a:t>
            </a:r>
            <a:r>
              <a:rPr lang="fi-FI" sz="2800" dirty="0"/>
              <a:t> </a:t>
            </a:r>
            <a:r>
              <a:rPr lang="fi-FI" sz="2800" dirty="0" err="1"/>
              <a:t>information</a:t>
            </a:r>
            <a:r>
              <a:rPr lang="fi-FI" sz="2800" dirty="0"/>
              <a:t> in </a:t>
            </a:r>
            <a:r>
              <a:rPr lang="fi-FI" sz="2800" dirty="0" err="1"/>
              <a:t>every</a:t>
            </a:r>
            <a:r>
              <a:rPr lang="fi-FI" sz="2800" dirty="0"/>
              <a:t> </a:t>
            </a:r>
            <a:r>
              <a:rPr lang="fi-FI" sz="2800" dirty="0" err="1"/>
              <a:t>possible</a:t>
            </a:r>
            <a:r>
              <a:rPr lang="fi-FI" sz="2800" dirty="0"/>
              <a:t> </a:t>
            </a:r>
            <a:r>
              <a:rPr lang="fi-FI" sz="2800" dirty="0" err="1"/>
              <a:t>situation</a:t>
            </a:r>
            <a:r>
              <a:rPr lang="fi-FI" sz="2800" dirty="0"/>
              <a:t>.”</a:t>
            </a:r>
          </a:p>
          <a:p>
            <a:pPr>
              <a:spcAft>
                <a:spcPts val="1400"/>
              </a:spcAft>
            </a:pPr>
            <a:r>
              <a:rPr lang="fi-FI" sz="2400" b="1" dirty="0" err="1">
                <a:solidFill>
                  <a:srgbClr val="002EA2"/>
                </a:solidFill>
              </a:rPr>
              <a:t>Guoping</a:t>
            </a:r>
            <a:r>
              <a:rPr lang="fi-FI" sz="2400" b="1" dirty="0">
                <a:solidFill>
                  <a:srgbClr val="002EA2"/>
                </a:solidFill>
              </a:rPr>
              <a:t> Luo</a:t>
            </a:r>
            <a:r>
              <a:rPr lang="fi-FI" sz="2400" dirty="0">
                <a:solidFill>
                  <a:srgbClr val="002EA2"/>
                </a:solidFill>
              </a:rPr>
              <a:t>, </a:t>
            </a:r>
            <a:r>
              <a:rPr lang="fi-FI" sz="2400" dirty="0" err="1">
                <a:solidFill>
                  <a:srgbClr val="002EA2"/>
                </a:solidFill>
              </a:rPr>
              <a:t>Head</a:t>
            </a:r>
            <a:r>
              <a:rPr lang="fi-FI" sz="2400" dirty="0">
                <a:solidFill>
                  <a:srgbClr val="002EA2"/>
                </a:solidFill>
              </a:rPr>
              <a:t> of the </a:t>
            </a:r>
            <a:r>
              <a:rPr lang="fi-FI" sz="2400" dirty="0" err="1">
                <a:solidFill>
                  <a:srgbClr val="002EA2"/>
                </a:solidFill>
              </a:rPr>
              <a:t>Reliability</a:t>
            </a:r>
            <a:r>
              <a:rPr lang="fi-FI" sz="2400" dirty="0">
                <a:solidFill>
                  <a:srgbClr val="002EA2"/>
                </a:solidFill>
              </a:rPr>
              <a:t> </a:t>
            </a:r>
            <a:r>
              <a:rPr lang="fi-FI" sz="2400" dirty="0" err="1">
                <a:solidFill>
                  <a:srgbClr val="002EA2"/>
                </a:solidFill>
              </a:rPr>
              <a:t>Competence</a:t>
            </a:r>
            <a:r>
              <a:rPr lang="fi-FI" sz="2400" dirty="0">
                <a:solidFill>
                  <a:srgbClr val="002EA2"/>
                </a:solidFill>
              </a:rPr>
              <a:t> Center </a:t>
            </a:r>
            <a:br>
              <a:rPr lang="fi-FI" sz="2400" dirty="0">
                <a:solidFill>
                  <a:srgbClr val="002EA2"/>
                </a:solidFill>
              </a:rPr>
            </a:br>
            <a:r>
              <a:rPr lang="fi-FI" sz="2400" dirty="0">
                <a:solidFill>
                  <a:srgbClr val="002EA2"/>
                </a:solidFill>
              </a:rPr>
              <a:t>at </a:t>
            </a:r>
            <a:r>
              <a:rPr lang="fi-FI" sz="2400" dirty="0" err="1">
                <a:solidFill>
                  <a:srgbClr val="002EA2"/>
                </a:solidFill>
              </a:rPr>
              <a:t>Huawei’s</a:t>
            </a:r>
            <a:r>
              <a:rPr lang="fi-FI" sz="2400" dirty="0">
                <a:solidFill>
                  <a:srgbClr val="002EA2"/>
                </a:solidFill>
              </a:rPr>
              <a:t> </a:t>
            </a:r>
            <a:r>
              <a:rPr lang="fi-FI" sz="2400" dirty="0" err="1">
                <a:solidFill>
                  <a:srgbClr val="002EA2"/>
                </a:solidFill>
              </a:rPr>
              <a:t>Finnish</a:t>
            </a:r>
            <a:r>
              <a:rPr lang="fi-FI" sz="2400" dirty="0">
                <a:solidFill>
                  <a:srgbClr val="002EA2"/>
                </a:solidFill>
              </a:rPr>
              <a:t> R&amp;D center</a:t>
            </a:r>
          </a:p>
        </p:txBody>
      </p:sp>
      <p:pic>
        <p:nvPicPr>
          <p:cNvPr id="25" name="Picture 24"/>
          <p:cNvPicPr>
            <a:picLocks noChangeAspect="1"/>
          </p:cNvPicPr>
          <p:nvPr/>
        </p:nvPicPr>
        <p:blipFill>
          <a:blip r:embed="rId5" cstate="print">
            <a:alphaModFix amt="30000"/>
            <a:extLst>
              <a:ext uri="{28A0092B-C50C-407E-A947-70E740481C1C}">
                <a14:useLocalDpi xmlns:a14="http://schemas.microsoft.com/office/drawing/2010/main"/>
              </a:ext>
            </a:extLst>
          </a:blip>
          <a:stretch>
            <a:fillRect/>
          </a:stretch>
        </p:blipFill>
        <p:spPr>
          <a:xfrm>
            <a:off x="20568780" y="10769576"/>
            <a:ext cx="2751162" cy="619279"/>
          </a:xfrm>
          <a:prstGeom prst="rect">
            <a:avLst/>
          </a:prstGeom>
        </p:spPr>
      </p:pic>
      <p:pic>
        <p:nvPicPr>
          <p:cNvPr id="17" name="Picture 16"/>
          <p:cNvPicPr>
            <a:picLocks noChangeAspect="1"/>
          </p:cNvPicPr>
          <p:nvPr/>
        </p:nvPicPr>
        <p:blipFill>
          <a:blip r:embed="rId6" cstate="print">
            <a:alphaModFix amt="30000"/>
            <a:extLst>
              <a:ext uri="{28A0092B-C50C-407E-A947-70E740481C1C}">
                <a14:useLocalDpi xmlns:a14="http://schemas.microsoft.com/office/drawing/2010/main"/>
              </a:ext>
            </a:extLst>
          </a:blip>
          <a:stretch>
            <a:fillRect/>
          </a:stretch>
        </p:blipFill>
        <p:spPr>
          <a:xfrm>
            <a:off x="19784971" y="2555339"/>
            <a:ext cx="4124896" cy="4124896"/>
          </a:xfrm>
          <a:prstGeom prst="rect">
            <a:avLst/>
          </a:prstGeom>
        </p:spPr>
      </p:pic>
      <p:pic>
        <p:nvPicPr>
          <p:cNvPr id="18" name="Picture 17"/>
          <p:cNvPicPr>
            <a:picLocks noChangeAspect="1"/>
          </p:cNvPicPr>
          <p:nvPr/>
        </p:nvPicPr>
        <p:blipFill>
          <a:blip r:embed="rId7" cstate="print">
            <a:alphaModFix amt="30000"/>
            <a:extLst>
              <a:ext uri="{28A0092B-C50C-407E-A947-70E740481C1C}">
                <a14:useLocalDpi xmlns:a14="http://schemas.microsoft.com/office/drawing/2010/main"/>
              </a:ext>
            </a:extLst>
          </a:blip>
          <a:stretch>
            <a:fillRect/>
          </a:stretch>
        </p:blipFill>
        <p:spPr>
          <a:xfrm>
            <a:off x="8807594" y="9245600"/>
            <a:ext cx="2751464" cy="1834308"/>
          </a:xfrm>
          <a:prstGeom prst="rect">
            <a:avLst/>
          </a:prstGeom>
        </p:spPr>
      </p:pic>
    </p:spTree>
    <p:extLst>
      <p:ext uri="{BB962C8B-B14F-4D97-AF65-F5344CB8AC3E}">
        <p14:creationId xmlns:p14="http://schemas.microsoft.com/office/powerpoint/2010/main" val="2556427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77937" y="1201801"/>
            <a:ext cx="22542463" cy="897932"/>
          </a:xfrm>
        </p:spPr>
        <p:txBody>
          <a:bodyPr/>
          <a:lstStyle/>
          <a:p>
            <a:r>
              <a:rPr lang="fi-FI" sz="7200" dirty="0" err="1"/>
              <a:t>These</a:t>
            </a:r>
            <a:r>
              <a:rPr lang="fi-FI" sz="7200" dirty="0"/>
              <a:t> Asian </a:t>
            </a:r>
            <a:r>
              <a:rPr lang="fi-FI" sz="7200" dirty="0" err="1"/>
              <a:t>companies</a:t>
            </a:r>
            <a:r>
              <a:rPr lang="fi-FI" sz="7200" dirty="0"/>
              <a:t> </a:t>
            </a:r>
            <a:r>
              <a:rPr lang="fi-FI" sz="7200" dirty="0" err="1"/>
              <a:t>are</a:t>
            </a:r>
            <a:r>
              <a:rPr lang="fi-FI" sz="7200" dirty="0"/>
              <a:t> </a:t>
            </a:r>
            <a:r>
              <a:rPr lang="fi-FI" sz="7200" dirty="0" err="1"/>
              <a:t>already</a:t>
            </a:r>
            <a:r>
              <a:rPr lang="fi-FI" sz="7200" dirty="0"/>
              <a:t> in Finland</a:t>
            </a:r>
          </a:p>
        </p:txBody>
      </p:sp>
      <p:grpSp>
        <p:nvGrpSpPr>
          <p:cNvPr id="12" name="Group 11"/>
          <p:cNvGrpSpPr/>
          <p:nvPr/>
        </p:nvGrpSpPr>
        <p:grpSpPr>
          <a:xfrm>
            <a:off x="2300531" y="3841219"/>
            <a:ext cx="19782938" cy="5763822"/>
            <a:chOff x="1111240" y="1643730"/>
            <a:chExt cx="7179296" cy="2091711"/>
          </a:xfrm>
        </p:grpSpPr>
        <p:pic>
          <p:nvPicPr>
            <p:cNvPr id="21" name="Picture 2" descr="mage result for arm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6770" y="1856060"/>
              <a:ext cx="477128" cy="141230"/>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http://seeklogo.com/images/H/huawei-logo-A8D49F5E99-seeklogo.com.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6017" y="3248458"/>
              <a:ext cx="384718" cy="38471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descr="mage result for L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936477" y="2774048"/>
              <a:ext cx="1078548" cy="552344"/>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12" descr="mage result for mediatek log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51748" y="1859556"/>
              <a:ext cx="840338" cy="211092"/>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2" descr="mage result for rohm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93118" y="3270777"/>
              <a:ext cx="557598" cy="464664"/>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30" descr="mage result for spreadtrum logo"/>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46703" y="1844117"/>
              <a:ext cx="803928" cy="407986"/>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34195" y="2158726"/>
              <a:ext cx="468362" cy="468362"/>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11240" y="2794249"/>
              <a:ext cx="568188" cy="287048"/>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15047" y="1643730"/>
              <a:ext cx="721408" cy="721408"/>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15047" y="2365091"/>
              <a:ext cx="721408" cy="24032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207378" y="2306986"/>
              <a:ext cx="729078" cy="304150"/>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03678" y="2676199"/>
              <a:ext cx="1056732" cy="593532"/>
            </a:xfrm>
            <a:prstGeom prst="rect">
              <a:avLst/>
            </a:prstGeom>
          </p:spPr>
        </p:pic>
        <p:pic>
          <p:nvPicPr>
            <p:cNvPr id="36" name="Picture 3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206798" y="2480593"/>
              <a:ext cx="1083738" cy="181318"/>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432781" y="2890401"/>
              <a:ext cx="631772" cy="224910"/>
            </a:xfrm>
            <a:prstGeom prst="rect">
              <a:avLst/>
            </a:prstGeom>
          </p:spPr>
        </p:pic>
      </p:grpSp>
    </p:spTree>
    <p:extLst>
      <p:ext uri="{BB962C8B-B14F-4D97-AF65-F5344CB8AC3E}">
        <p14:creationId xmlns:p14="http://schemas.microsoft.com/office/powerpoint/2010/main" val="95320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77937" y="1201801"/>
            <a:ext cx="24252730" cy="897932"/>
          </a:xfrm>
        </p:spPr>
        <p:txBody>
          <a:bodyPr/>
          <a:lstStyle/>
          <a:p>
            <a:r>
              <a:rPr lang="fi-FI" sz="7200" dirty="0" err="1"/>
              <a:t>These</a:t>
            </a:r>
            <a:r>
              <a:rPr lang="fi-FI" sz="7200" dirty="0"/>
              <a:t> </a:t>
            </a:r>
            <a:r>
              <a:rPr lang="fi-FI" sz="7200" dirty="0" err="1"/>
              <a:t>European</a:t>
            </a:r>
            <a:r>
              <a:rPr lang="fi-FI" sz="7200" dirty="0"/>
              <a:t> </a:t>
            </a:r>
            <a:r>
              <a:rPr lang="fi-FI" sz="7200" dirty="0" err="1"/>
              <a:t>companies</a:t>
            </a:r>
            <a:r>
              <a:rPr lang="fi-FI" sz="7200" dirty="0"/>
              <a:t> </a:t>
            </a:r>
            <a:r>
              <a:rPr lang="fi-FI" sz="7200" dirty="0" err="1"/>
              <a:t>are</a:t>
            </a:r>
            <a:r>
              <a:rPr lang="fi-FI" sz="7200" dirty="0"/>
              <a:t> </a:t>
            </a:r>
            <a:r>
              <a:rPr lang="fi-FI" sz="7200" dirty="0" err="1"/>
              <a:t>already</a:t>
            </a:r>
            <a:r>
              <a:rPr lang="fi-FI" sz="7200" dirty="0"/>
              <a:t> in Finland</a:t>
            </a:r>
          </a:p>
        </p:txBody>
      </p:sp>
      <p:grpSp>
        <p:nvGrpSpPr>
          <p:cNvPr id="3" name="Group 2"/>
          <p:cNvGrpSpPr/>
          <p:nvPr/>
        </p:nvGrpSpPr>
        <p:grpSpPr>
          <a:xfrm>
            <a:off x="1749794" y="3954797"/>
            <a:ext cx="20545752" cy="6831730"/>
            <a:chOff x="892000" y="1825937"/>
            <a:chExt cx="7347169" cy="2443029"/>
          </a:xfrm>
        </p:grpSpPr>
        <p:pic>
          <p:nvPicPr>
            <p:cNvPr id="18" name="Picture 17" descr="http://ecommercenews.eu/wp-content/uploads/2015/08/zalando_log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8905" y="3833776"/>
              <a:ext cx="804248" cy="43519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descr="mage result for rolls royc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42889" y="2253808"/>
              <a:ext cx="996280" cy="234324"/>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1853" y="1851025"/>
              <a:ext cx="526962" cy="208684"/>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636" y="2295406"/>
              <a:ext cx="601360" cy="3659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8253" y="2887403"/>
              <a:ext cx="494162" cy="508714"/>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2000" y="3294836"/>
              <a:ext cx="1007374" cy="755530"/>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21703" y="1844902"/>
              <a:ext cx="380508" cy="380508"/>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80531" y="2473307"/>
              <a:ext cx="462852" cy="462852"/>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28655" y="3161017"/>
              <a:ext cx="766604" cy="189948"/>
            </a:xfrm>
            <a:prstGeom prst="rect">
              <a:avLst/>
            </a:prstGeom>
          </p:spPr>
        </p:pic>
        <p:pic>
          <p:nvPicPr>
            <p:cNvPr id="41" name="Picture 6" descr="mage result for ericsson logo transparen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959078" y="3561752"/>
              <a:ext cx="1105758" cy="226458"/>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4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92964" y="1825937"/>
              <a:ext cx="878160" cy="204668"/>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63060" y="2572766"/>
              <a:ext cx="937967" cy="280543"/>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92768" y="2948474"/>
              <a:ext cx="1078550" cy="466124"/>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393914" y="3509764"/>
              <a:ext cx="495636" cy="375598"/>
            </a:xfrm>
            <a:prstGeom prst="rect">
              <a:avLst/>
            </a:prstGeom>
          </p:spPr>
        </p:pic>
        <p:pic>
          <p:nvPicPr>
            <p:cNvPr id="46" name="Picture 4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283090" y="1844847"/>
              <a:ext cx="919344" cy="205474"/>
            </a:xfrm>
            <a:prstGeom prst="rect">
              <a:avLst/>
            </a:prstGeom>
          </p:spPr>
        </p:pic>
        <p:pic>
          <p:nvPicPr>
            <p:cNvPr id="47" name="Picture 4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517616" y="3611568"/>
              <a:ext cx="462102" cy="157206"/>
            </a:xfrm>
            <a:prstGeom prst="rect">
              <a:avLst/>
            </a:prstGeom>
          </p:spPr>
        </p:pic>
        <p:pic>
          <p:nvPicPr>
            <p:cNvPr id="48" name="Picture 4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493211" y="2661390"/>
              <a:ext cx="495636" cy="252774"/>
            </a:xfrm>
            <a:prstGeom prst="rect">
              <a:avLst/>
            </a:prstGeom>
          </p:spPr>
        </p:pic>
        <p:pic>
          <p:nvPicPr>
            <p:cNvPr id="49" name="Picture 4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461708" y="3134595"/>
              <a:ext cx="573918" cy="239898"/>
            </a:xfrm>
            <a:prstGeom prst="rect">
              <a:avLst/>
            </a:prstGeom>
          </p:spPr>
        </p:pic>
        <p:pic>
          <p:nvPicPr>
            <p:cNvPr id="50" name="Picture 49"/>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285230" y="2222174"/>
              <a:ext cx="713004" cy="167600"/>
            </a:xfrm>
            <a:prstGeom prst="rect">
              <a:avLst/>
            </a:prstGeom>
          </p:spPr>
        </p:pic>
      </p:grpSp>
    </p:spTree>
    <p:extLst>
      <p:ext uri="{BB962C8B-B14F-4D97-AF65-F5344CB8AC3E}">
        <p14:creationId xmlns:p14="http://schemas.microsoft.com/office/powerpoint/2010/main" val="357047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77937" y="1201801"/>
            <a:ext cx="24252730" cy="897932"/>
          </a:xfrm>
        </p:spPr>
        <p:txBody>
          <a:bodyPr/>
          <a:lstStyle/>
          <a:p>
            <a:r>
              <a:rPr lang="fi-FI" sz="7200" dirty="0" err="1"/>
              <a:t>These</a:t>
            </a:r>
            <a:r>
              <a:rPr lang="fi-FI" sz="7200" dirty="0"/>
              <a:t> AMERICAN </a:t>
            </a:r>
            <a:r>
              <a:rPr lang="fi-FI" sz="7200" dirty="0" err="1"/>
              <a:t>companies</a:t>
            </a:r>
            <a:r>
              <a:rPr lang="fi-FI" sz="7200" dirty="0"/>
              <a:t> </a:t>
            </a:r>
            <a:r>
              <a:rPr lang="fi-FI" sz="7200" dirty="0" err="1"/>
              <a:t>are</a:t>
            </a:r>
            <a:r>
              <a:rPr lang="fi-FI" sz="7200" dirty="0"/>
              <a:t> </a:t>
            </a:r>
            <a:r>
              <a:rPr lang="fi-FI" sz="7200" dirty="0" err="1"/>
              <a:t>already</a:t>
            </a:r>
            <a:r>
              <a:rPr lang="fi-FI" sz="7200" dirty="0"/>
              <a:t> in Finland</a:t>
            </a:r>
          </a:p>
        </p:txBody>
      </p:sp>
      <p:grpSp>
        <p:nvGrpSpPr>
          <p:cNvPr id="4" name="Group 3"/>
          <p:cNvGrpSpPr/>
          <p:nvPr/>
        </p:nvGrpSpPr>
        <p:grpSpPr>
          <a:xfrm>
            <a:off x="1969800" y="4001894"/>
            <a:ext cx="20711870" cy="5337909"/>
            <a:chOff x="965854" y="1827697"/>
            <a:chExt cx="7519446" cy="1937928"/>
          </a:xfrm>
        </p:grpSpPr>
        <p:pic>
          <p:nvPicPr>
            <p:cNvPr id="24" name="Picture 4" descr="https://upload.wikimedia.org/wikipedia/en/1/16/Ge-healthcare-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80226" y="2215107"/>
              <a:ext cx="1071494" cy="425026"/>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8" descr="oog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19256" y="1827697"/>
              <a:ext cx="785402" cy="287980"/>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10" descr="mage result for intel 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6773" y="3203449"/>
              <a:ext cx="562178" cy="562176"/>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4" descr="mage result for ibm logo 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94963" y="2811217"/>
              <a:ext cx="633988" cy="253594"/>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0" descr="mage result for qualcomm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57572" y="2182594"/>
              <a:ext cx="1427728" cy="566522"/>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2" descr="mage result for texas instruments logo 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54583" y="3326146"/>
              <a:ext cx="1204712" cy="362378"/>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3887" y="1827697"/>
              <a:ext cx="789846" cy="360894"/>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5854" y="2380271"/>
              <a:ext cx="837692" cy="343872"/>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7628" y="2921242"/>
              <a:ext cx="767604" cy="267462"/>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96445" y="1827697"/>
              <a:ext cx="1071492" cy="222512"/>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85165" y="2273449"/>
              <a:ext cx="853648" cy="338704"/>
            </a:xfrm>
            <a:prstGeom prst="rect">
              <a:avLst/>
            </a:prstGeom>
          </p:spPr>
        </p:pic>
        <p:pic>
          <p:nvPicPr>
            <p:cNvPr id="37" name="Picture 36"/>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045031" y="3186040"/>
              <a:ext cx="1137434" cy="510946"/>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74534" y="1827697"/>
              <a:ext cx="548262" cy="354656"/>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425253" y="2771896"/>
              <a:ext cx="692366" cy="374916"/>
            </a:xfrm>
            <a:prstGeom prst="rect">
              <a:avLst/>
            </a:prstGeom>
          </p:spPr>
        </p:pic>
        <p:sp>
          <p:nvSpPr>
            <p:cNvPr id="53" name="TextBox 52"/>
            <p:cNvSpPr txBox="1"/>
            <p:nvPr/>
          </p:nvSpPr>
          <p:spPr>
            <a:xfrm>
              <a:off x="4859594" y="2806254"/>
              <a:ext cx="1504790" cy="234650"/>
            </a:xfrm>
            <a:prstGeom prst="rect">
              <a:avLst/>
            </a:prstGeom>
            <a:noFill/>
          </p:spPr>
          <p:txBody>
            <a:bodyPr wrap="square" rtlCol="0">
              <a:spAutoFit/>
            </a:bodyPr>
            <a:lstStyle/>
            <a:p>
              <a:pPr algn="ctr"/>
              <a:r>
                <a:rPr lang="en-US" b="1" dirty="0">
                  <a:solidFill>
                    <a:schemeClr val="tx2">
                      <a:lumMod val="65000"/>
                      <a:lumOff val="35000"/>
                    </a:schemeClr>
                  </a:solidFill>
                  <a:latin typeface="Finlandica" panose="00000500000000000000" pitchFamily="50" charset="0"/>
                  <a:cs typeface="Arial"/>
                </a:rPr>
                <a:t>NEOLITICS</a:t>
              </a:r>
            </a:p>
          </p:txBody>
        </p:sp>
      </p:grpSp>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601520" y="8158946"/>
            <a:ext cx="3227078" cy="1323720"/>
          </a:xfrm>
          <a:prstGeom prst="rect">
            <a:avLst/>
          </a:prstGeom>
        </p:spPr>
      </p:pic>
    </p:spTree>
    <p:extLst>
      <p:ext uri="{BB962C8B-B14F-4D97-AF65-F5344CB8AC3E}">
        <p14:creationId xmlns:p14="http://schemas.microsoft.com/office/powerpoint/2010/main" val="3760482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7B99C-EE41-4086-B3AE-43FC3A034188}"/>
              </a:ext>
            </a:extLst>
          </p:cNvPr>
          <p:cNvSpPr>
            <a:spLocks noGrp="1"/>
          </p:cNvSpPr>
          <p:nvPr>
            <p:ph type="body" sz="half" idx="14"/>
          </p:nvPr>
        </p:nvSpPr>
        <p:spPr>
          <a:xfrm>
            <a:off x="977937" y="1201801"/>
            <a:ext cx="15481263" cy="897932"/>
          </a:xfrm>
        </p:spPr>
        <p:txBody>
          <a:bodyPr/>
          <a:lstStyle/>
          <a:p>
            <a:r>
              <a:rPr lang="fi-FI" dirty="0" err="1"/>
              <a:t>electricity</a:t>
            </a:r>
            <a:endParaRPr lang="fi-FI" dirty="0"/>
          </a:p>
        </p:txBody>
      </p:sp>
      <p:sp>
        <p:nvSpPr>
          <p:cNvPr id="30"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981535" y="2973666"/>
            <a:ext cx="7061797" cy="8557933"/>
          </a:xfrm>
          <a:prstGeom prst="rect">
            <a:avLst/>
          </a:prstGeom>
        </p:spPr>
        <p:txBody>
          <a:bodyPr/>
          <a:lstStyle/>
          <a:p>
            <a:pPr>
              <a:spcBef>
                <a:spcPts val="2200"/>
              </a:spcBef>
            </a:pPr>
            <a:r>
              <a:rPr lang="fi-FI" sz="2800" dirty="0"/>
              <a:t>Energy </a:t>
            </a:r>
            <a:r>
              <a:rPr lang="fi-FI" sz="2800" dirty="0" err="1"/>
              <a:t>prices</a:t>
            </a:r>
            <a:r>
              <a:rPr lang="fi-FI" sz="2800" dirty="0"/>
              <a:t> and </a:t>
            </a:r>
            <a:r>
              <a:rPr lang="fi-FI" sz="2800" dirty="0" err="1"/>
              <a:t>energy</a:t>
            </a:r>
            <a:r>
              <a:rPr lang="fi-FI" sz="2800" dirty="0"/>
              <a:t> </a:t>
            </a:r>
            <a:r>
              <a:rPr lang="fi-FI" sz="2800" dirty="0" err="1"/>
              <a:t>tax</a:t>
            </a:r>
            <a:r>
              <a:rPr lang="fi-FI" sz="2800" dirty="0"/>
              <a:t> </a:t>
            </a:r>
            <a:r>
              <a:rPr lang="fi-FI" sz="2800" dirty="0" err="1"/>
              <a:t>rate</a:t>
            </a:r>
            <a:r>
              <a:rPr lang="fi-FI" sz="2800" dirty="0"/>
              <a:t> in Finland </a:t>
            </a:r>
            <a:r>
              <a:rPr lang="fi-FI" sz="2800" dirty="0" err="1"/>
              <a:t>are</a:t>
            </a:r>
            <a:r>
              <a:rPr lang="fi-FI" sz="2800" dirty="0"/>
              <a:t> </a:t>
            </a:r>
            <a:r>
              <a:rPr lang="fi-FI" sz="2800" dirty="0" err="1"/>
              <a:t>remarkably</a:t>
            </a:r>
            <a:r>
              <a:rPr lang="fi-FI" sz="2800" dirty="0"/>
              <a:t> </a:t>
            </a:r>
            <a:r>
              <a:rPr lang="fi-FI" sz="2800" dirty="0" err="1"/>
              <a:t>low</a:t>
            </a:r>
            <a:r>
              <a:rPr lang="fi-FI" sz="2800" dirty="0"/>
              <a:t>. </a:t>
            </a:r>
            <a:r>
              <a:rPr lang="fi-FI" sz="2800" dirty="0" err="1"/>
              <a:t>Therefore</a:t>
            </a:r>
            <a:r>
              <a:rPr lang="fi-FI" sz="2800" dirty="0"/>
              <a:t>, </a:t>
            </a:r>
            <a:r>
              <a:rPr lang="fi-FI" sz="2800" dirty="0" err="1"/>
              <a:t>e.g</a:t>
            </a:r>
            <a:r>
              <a:rPr lang="fi-FI" sz="2800" dirty="0"/>
              <a:t>. </a:t>
            </a:r>
            <a:r>
              <a:rPr lang="fi-FI" sz="2800" dirty="0" err="1"/>
              <a:t>several</a:t>
            </a:r>
            <a:r>
              <a:rPr lang="fi-FI" sz="2800" dirty="0"/>
              <a:t> data </a:t>
            </a:r>
            <a:r>
              <a:rPr lang="fi-FI" sz="2800" dirty="0" err="1"/>
              <a:t>centres</a:t>
            </a:r>
            <a:r>
              <a:rPr lang="fi-FI" sz="2800" dirty="0"/>
              <a:t> </a:t>
            </a:r>
            <a:r>
              <a:rPr lang="fi-FI" sz="2800" dirty="0" err="1"/>
              <a:t>have</a:t>
            </a:r>
            <a:r>
              <a:rPr lang="fi-FI" sz="2800" dirty="0"/>
              <a:t> </a:t>
            </a:r>
            <a:r>
              <a:rPr lang="fi-FI" sz="2800" dirty="0" err="1"/>
              <a:t>chosen</a:t>
            </a:r>
            <a:r>
              <a:rPr lang="fi-FI" sz="2800" dirty="0"/>
              <a:t> Finland for </a:t>
            </a:r>
            <a:r>
              <a:rPr lang="fi-FI" sz="2800" dirty="0" err="1"/>
              <a:t>their</a:t>
            </a:r>
            <a:r>
              <a:rPr lang="fi-FI" sz="2800" dirty="0"/>
              <a:t> </a:t>
            </a:r>
            <a:r>
              <a:rPr lang="fi-FI" sz="2800" dirty="0" err="1"/>
              <a:t>investments</a:t>
            </a:r>
            <a:r>
              <a:rPr lang="fi-FI" sz="2800" dirty="0"/>
              <a:t>. In </a:t>
            </a:r>
            <a:r>
              <a:rPr lang="fi-FI" sz="2800" dirty="0" err="1"/>
              <a:t>addition</a:t>
            </a:r>
            <a:r>
              <a:rPr lang="fi-FI" sz="2800" dirty="0"/>
              <a:t>, data </a:t>
            </a:r>
            <a:r>
              <a:rPr lang="fi-FI" sz="2800" dirty="0" err="1"/>
              <a:t>centers</a:t>
            </a:r>
            <a:r>
              <a:rPr lang="fi-FI" sz="2800" dirty="0"/>
              <a:t> </a:t>
            </a:r>
            <a:r>
              <a:rPr lang="fi-FI" sz="2800" dirty="0" err="1"/>
              <a:t>benefit</a:t>
            </a:r>
            <a:r>
              <a:rPr lang="fi-FI" sz="2800" dirty="0"/>
              <a:t> of the </a:t>
            </a:r>
            <a:r>
              <a:rPr lang="fi-FI" sz="2800" dirty="0" err="1"/>
              <a:t>possibility</a:t>
            </a:r>
            <a:r>
              <a:rPr lang="fi-FI" sz="2800" dirty="0"/>
              <a:t> to </a:t>
            </a:r>
            <a:r>
              <a:rPr lang="fi-FI" sz="2800" dirty="0" err="1"/>
              <a:t>sell</a:t>
            </a:r>
            <a:r>
              <a:rPr lang="fi-FI" sz="2800" dirty="0"/>
              <a:t> </a:t>
            </a:r>
            <a:r>
              <a:rPr lang="fi-FI" sz="2800" dirty="0" err="1"/>
              <a:t>excess</a:t>
            </a:r>
            <a:r>
              <a:rPr lang="fi-FI" sz="2800" dirty="0"/>
              <a:t> </a:t>
            </a:r>
            <a:r>
              <a:rPr lang="fi-FI" sz="2800" dirty="0" err="1"/>
              <a:t>heat</a:t>
            </a:r>
            <a:r>
              <a:rPr lang="fi-FI" sz="2800" dirty="0"/>
              <a:t> to </a:t>
            </a:r>
            <a:r>
              <a:rPr lang="fi-FI" sz="2800" dirty="0" err="1"/>
              <a:t>energy</a:t>
            </a:r>
            <a:r>
              <a:rPr lang="fi-FI" sz="2800" dirty="0"/>
              <a:t> </a:t>
            </a:r>
            <a:r>
              <a:rPr lang="fi-FI" sz="2800" dirty="0" err="1"/>
              <a:t>network</a:t>
            </a:r>
            <a:r>
              <a:rPr lang="fi-FI" sz="2800" dirty="0"/>
              <a:t> </a:t>
            </a:r>
            <a:r>
              <a:rPr lang="fi-FI" sz="2800" dirty="0" err="1"/>
              <a:t>making</a:t>
            </a:r>
            <a:r>
              <a:rPr lang="fi-FI" sz="2800" dirty="0"/>
              <a:t> </a:t>
            </a:r>
            <a:r>
              <a:rPr lang="fi-FI" sz="2800" dirty="0" err="1"/>
              <a:t>it</a:t>
            </a:r>
            <a:r>
              <a:rPr lang="fi-FI" sz="2800" dirty="0"/>
              <a:t> </a:t>
            </a:r>
            <a:r>
              <a:rPr lang="fi-FI" sz="2800" dirty="0" err="1"/>
              <a:t>over</a:t>
            </a:r>
            <a:r>
              <a:rPr lang="fi-FI" sz="2800" dirty="0"/>
              <a:t> 50 % </a:t>
            </a:r>
            <a:r>
              <a:rPr lang="fi-FI" sz="2800" dirty="0" err="1"/>
              <a:t>cheaper</a:t>
            </a:r>
            <a:r>
              <a:rPr lang="fi-FI" sz="2800" dirty="0"/>
              <a:t> to </a:t>
            </a:r>
            <a:r>
              <a:rPr lang="fi-FI" sz="2800" dirty="0" err="1"/>
              <a:t>run</a:t>
            </a:r>
            <a:r>
              <a:rPr lang="fi-FI" sz="2800" dirty="0"/>
              <a:t> a data center in the Finland </a:t>
            </a:r>
            <a:r>
              <a:rPr lang="fi-FI" sz="2800" dirty="0" err="1"/>
              <a:t>rather</a:t>
            </a:r>
            <a:r>
              <a:rPr lang="fi-FI" sz="2800" dirty="0"/>
              <a:t> </a:t>
            </a:r>
            <a:r>
              <a:rPr lang="fi-FI" sz="2800" dirty="0" err="1"/>
              <a:t>than</a:t>
            </a:r>
            <a:r>
              <a:rPr lang="fi-FI" sz="2800" dirty="0"/>
              <a:t> in Central Europe. </a:t>
            </a:r>
            <a:r>
              <a:rPr lang="fi-FI" sz="2800" dirty="0" err="1"/>
              <a:t>Businesses</a:t>
            </a:r>
            <a:r>
              <a:rPr lang="fi-FI" sz="2800" dirty="0"/>
              <a:t> </a:t>
            </a:r>
            <a:r>
              <a:rPr lang="fi-FI" sz="2800" dirty="0" err="1"/>
              <a:t>profit</a:t>
            </a:r>
            <a:r>
              <a:rPr lang="fi-FI" sz="2800" dirty="0"/>
              <a:t> </a:t>
            </a:r>
            <a:r>
              <a:rPr lang="fi-FI" sz="2800" dirty="0" err="1"/>
              <a:t>also</a:t>
            </a:r>
            <a:r>
              <a:rPr lang="fi-FI" sz="2800" dirty="0"/>
              <a:t> </a:t>
            </a:r>
            <a:r>
              <a:rPr lang="fi-FI" sz="2800" dirty="0" err="1"/>
              <a:t>from</a:t>
            </a:r>
            <a:r>
              <a:rPr lang="fi-FI" sz="2800" dirty="0"/>
              <a:t> </a:t>
            </a:r>
            <a:r>
              <a:rPr lang="fi-FI" sz="2800" dirty="0" err="1"/>
              <a:t>Finland´s</a:t>
            </a:r>
            <a:r>
              <a:rPr lang="fi-FI" sz="2800" dirty="0"/>
              <a:t> </a:t>
            </a:r>
            <a:r>
              <a:rPr lang="fi-FI" sz="2800" dirty="0" err="1"/>
              <a:t>political</a:t>
            </a:r>
            <a:r>
              <a:rPr lang="fi-FI" sz="2800" dirty="0"/>
              <a:t>, </a:t>
            </a:r>
            <a:r>
              <a:rPr lang="fi-FI" sz="2800" dirty="0" err="1"/>
              <a:t>seismological</a:t>
            </a:r>
            <a:r>
              <a:rPr lang="fi-FI" sz="2800" dirty="0"/>
              <a:t> and </a:t>
            </a:r>
            <a:r>
              <a:rPr lang="fi-FI" sz="2800" dirty="0" err="1"/>
              <a:t>economic</a:t>
            </a:r>
            <a:r>
              <a:rPr lang="fi-FI" sz="2800" dirty="0"/>
              <a:t> </a:t>
            </a:r>
            <a:r>
              <a:rPr lang="fi-FI" sz="2800" dirty="0" err="1"/>
              <a:t>stability</a:t>
            </a:r>
            <a:r>
              <a:rPr lang="fi-FI" sz="2800" dirty="0"/>
              <a:t>.</a:t>
            </a:r>
          </a:p>
          <a:p>
            <a:pPr>
              <a:spcBef>
                <a:spcPts val="2200"/>
              </a:spcBef>
            </a:pPr>
            <a:r>
              <a:rPr lang="fi-FI" sz="2800" dirty="0"/>
              <a:t>In </a:t>
            </a:r>
            <a:r>
              <a:rPr lang="fi-FI" sz="2800" dirty="0" err="1"/>
              <a:t>terms</a:t>
            </a:r>
            <a:r>
              <a:rPr lang="fi-FI" sz="2800" dirty="0"/>
              <a:t> of </a:t>
            </a:r>
            <a:r>
              <a:rPr lang="fi-FI" sz="2800" dirty="0" err="1"/>
              <a:t>electricity</a:t>
            </a:r>
            <a:r>
              <a:rPr lang="fi-FI" sz="2800" dirty="0"/>
              <a:t> </a:t>
            </a:r>
            <a:r>
              <a:rPr lang="fi-FI" sz="2800" dirty="0" err="1"/>
              <a:t>supply</a:t>
            </a:r>
            <a:r>
              <a:rPr lang="fi-FI" sz="2800" dirty="0"/>
              <a:t>, Finland </a:t>
            </a:r>
            <a:r>
              <a:rPr lang="fi-FI" sz="2800" dirty="0" err="1"/>
              <a:t>outshines</a:t>
            </a:r>
            <a:r>
              <a:rPr lang="fi-FI" sz="2800" dirty="0"/>
              <a:t> </a:t>
            </a:r>
            <a:r>
              <a:rPr lang="fi-FI" sz="2800" dirty="0" err="1"/>
              <a:t>even</a:t>
            </a:r>
            <a:r>
              <a:rPr lang="fi-FI" sz="2800" dirty="0"/>
              <a:t> the </a:t>
            </a:r>
            <a:r>
              <a:rPr lang="fi-FI" sz="2800" dirty="0" err="1"/>
              <a:t>closest</a:t>
            </a:r>
            <a:r>
              <a:rPr lang="fi-FI" sz="2800" dirty="0"/>
              <a:t> </a:t>
            </a:r>
            <a:r>
              <a:rPr lang="fi-FI" sz="2800" dirty="0" err="1"/>
              <a:t>competitors</a:t>
            </a:r>
            <a:r>
              <a:rPr lang="fi-FI" sz="2800" dirty="0"/>
              <a:t>. </a:t>
            </a:r>
            <a:br>
              <a:rPr lang="fi-FI" sz="2800" dirty="0"/>
            </a:br>
            <a:r>
              <a:rPr lang="fi-FI" sz="2800" dirty="0"/>
              <a:t>In 2015, the transmission </a:t>
            </a:r>
            <a:r>
              <a:rPr lang="fi-FI" sz="2800" dirty="0" err="1"/>
              <a:t>reliability</a:t>
            </a:r>
            <a:r>
              <a:rPr lang="fi-FI" sz="2800" dirty="0"/>
              <a:t> of the national </a:t>
            </a:r>
            <a:r>
              <a:rPr lang="fi-FI" sz="2800" dirty="0" err="1"/>
              <a:t>grid</a:t>
            </a:r>
            <a:r>
              <a:rPr lang="fi-FI" sz="2800" dirty="0"/>
              <a:t> </a:t>
            </a:r>
            <a:r>
              <a:rPr lang="fi-FI" sz="2800" dirty="0" err="1"/>
              <a:t>was</a:t>
            </a:r>
            <a:r>
              <a:rPr lang="fi-FI" sz="2800" dirty="0"/>
              <a:t> as </a:t>
            </a:r>
            <a:r>
              <a:rPr lang="fi-FI" sz="2800" dirty="0" err="1"/>
              <a:t>high</a:t>
            </a:r>
            <a:r>
              <a:rPr lang="fi-FI" sz="2800" dirty="0"/>
              <a:t> as 99,9998 %, and the </a:t>
            </a:r>
            <a:r>
              <a:rPr lang="fi-FI" sz="2800" dirty="0" err="1"/>
              <a:t>average</a:t>
            </a:r>
            <a:r>
              <a:rPr lang="fi-FI" sz="2800" dirty="0"/>
              <a:t> </a:t>
            </a:r>
            <a:r>
              <a:rPr lang="fi-FI" sz="2800" dirty="0" err="1"/>
              <a:t>duration</a:t>
            </a:r>
            <a:r>
              <a:rPr lang="fi-FI" sz="2800" dirty="0"/>
              <a:t> of </a:t>
            </a:r>
            <a:r>
              <a:rPr lang="fi-FI" sz="2800" dirty="0" err="1"/>
              <a:t>forced</a:t>
            </a:r>
            <a:r>
              <a:rPr lang="fi-FI" sz="2800" dirty="0"/>
              <a:t> </a:t>
            </a:r>
            <a:r>
              <a:rPr lang="fi-FI" sz="2800" dirty="0" err="1"/>
              <a:t>interruptions</a:t>
            </a:r>
            <a:r>
              <a:rPr lang="fi-FI" sz="2800" dirty="0"/>
              <a:t> </a:t>
            </a:r>
            <a:r>
              <a:rPr lang="fi-FI" sz="2800" dirty="0" err="1"/>
              <a:t>was</a:t>
            </a:r>
            <a:r>
              <a:rPr lang="fi-FI" sz="2800" dirty="0"/>
              <a:t> </a:t>
            </a:r>
            <a:r>
              <a:rPr lang="fi-FI" sz="2800" dirty="0" err="1"/>
              <a:t>only</a:t>
            </a:r>
            <a:r>
              <a:rPr lang="fi-FI" sz="2800" dirty="0"/>
              <a:t> 2,1 </a:t>
            </a:r>
            <a:r>
              <a:rPr lang="fi-FI" sz="2800" dirty="0" err="1"/>
              <a:t>minutes</a:t>
            </a:r>
            <a:r>
              <a:rPr lang="fi-FI" sz="2800" dirty="0"/>
              <a:t>. </a:t>
            </a:r>
          </a:p>
        </p:txBody>
      </p:sp>
      <p:sp>
        <p:nvSpPr>
          <p:cNvPr id="31" name="Rectangle 30"/>
          <p:cNvSpPr/>
          <p:nvPr/>
        </p:nvSpPr>
        <p:spPr>
          <a:xfrm>
            <a:off x="8864600" y="12875738"/>
            <a:ext cx="14541500" cy="738664"/>
          </a:xfrm>
          <a:prstGeom prst="rect">
            <a:avLst/>
          </a:prstGeom>
        </p:spPr>
        <p:txBody>
          <a:bodyPr wrap="square">
            <a:spAutoFit/>
          </a:bodyPr>
          <a:lstStyle/>
          <a:p>
            <a:pPr algn="r"/>
            <a:r>
              <a:rPr lang="en-US" sz="1400" i="1" dirty="0">
                <a:solidFill>
                  <a:srgbClr val="002DA1"/>
                </a:solidFill>
                <a:latin typeface="Finlandica" panose="00000500000000000000" pitchFamily="50" charset="0"/>
              </a:rPr>
              <a:t>*Source: Eurostat - Statistical office of the European Union</a:t>
            </a:r>
          </a:p>
          <a:p>
            <a:pPr algn="r"/>
            <a:r>
              <a:rPr lang="en-US" sz="1400" i="1" dirty="0">
                <a:solidFill>
                  <a:srgbClr val="002DA1"/>
                </a:solidFill>
                <a:latin typeface="Finlandica" panose="00000500000000000000" pitchFamily="50" charset="0"/>
              </a:rPr>
              <a:t>Data extracted 24.10.2017</a:t>
            </a:r>
          </a:p>
          <a:p>
            <a:pPr algn="r"/>
            <a:endParaRPr lang="en-US" sz="1400" i="1" dirty="0">
              <a:solidFill>
                <a:srgbClr val="002DA1"/>
              </a:solidFill>
              <a:latin typeface="Finlandica" panose="00000500000000000000" pitchFamily="50" charset="0"/>
            </a:endParaRPr>
          </a:p>
        </p:txBody>
      </p:sp>
      <p:cxnSp>
        <p:nvCxnSpPr>
          <p:cNvPr id="4" name="Straight Arrow Connector 3"/>
          <p:cNvCxnSpPr/>
          <p:nvPr/>
        </p:nvCxnSpPr>
        <p:spPr>
          <a:xfrm flipV="1">
            <a:off x="22470533" y="11125198"/>
            <a:ext cx="0" cy="745067"/>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3" name="Kuva 12">
            <a:extLst>
              <a:ext uri="{FF2B5EF4-FFF2-40B4-BE49-F238E27FC236}">
                <a16:creationId xmlns:a16="http://schemas.microsoft.com/office/drawing/2014/main" id="{5C5B515A-7296-5B43-8AC6-F6B84D4501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3425" y="1787995"/>
            <a:ext cx="15303500" cy="9156700"/>
          </a:xfrm>
          <a:prstGeom prst="rect">
            <a:avLst/>
          </a:prstGeom>
        </p:spPr>
      </p:pic>
    </p:spTree>
    <p:extLst>
      <p:ext uri="{BB962C8B-B14F-4D97-AF65-F5344CB8AC3E}">
        <p14:creationId xmlns:p14="http://schemas.microsoft.com/office/powerpoint/2010/main" val="252419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dam-excell-20323-unsplash.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6220"/>
            <a:ext cx="24416426" cy="13716000"/>
          </a:xfrm>
          <a:prstGeom prst="rect">
            <a:avLst/>
          </a:prstGeom>
        </p:spPr>
      </p:pic>
      <p:sp>
        <p:nvSpPr>
          <p:cNvPr id="46" name="Rectangle 45"/>
          <p:cNvSpPr/>
          <p:nvPr/>
        </p:nvSpPr>
        <p:spPr>
          <a:xfrm>
            <a:off x="-32427" y="-96221"/>
            <a:ext cx="24448853" cy="12546897"/>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770188" y="2255579"/>
            <a:ext cx="22801012" cy="973305"/>
          </a:xfrm>
        </p:spPr>
        <p:txBody>
          <a:bodyPr/>
          <a:lstStyle/>
          <a:p>
            <a:r>
              <a:rPr lang="fi-FI" sz="8000" dirty="0">
                <a:solidFill>
                  <a:srgbClr val="002EA2"/>
                </a:solidFill>
              </a:rPr>
              <a:t>Business </a:t>
            </a:r>
            <a:r>
              <a:rPr lang="fi-FI" sz="8000" dirty="0" err="1">
                <a:solidFill>
                  <a:srgbClr val="002EA2"/>
                </a:solidFill>
              </a:rPr>
              <a:t>opportunities</a:t>
            </a:r>
            <a:r>
              <a:rPr lang="fi-FI" sz="8000" dirty="0">
                <a:solidFill>
                  <a:srgbClr val="002EA2"/>
                </a:solidFill>
              </a:rPr>
              <a:t> in </a:t>
            </a:r>
            <a:r>
              <a:rPr lang="fi-FI" sz="8000" dirty="0" err="1">
                <a:solidFill>
                  <a:srgbClr val="002EA2"/>
                </a:solidFill>
              </a:rPr>
              <a:t>high</a:t>
            </a:r>
            <a:r>
              <a:rPr lang="fi-FI" sz="8000" dirty="0">
                <a:solidFill>
                  <a:srgbClr val="002EA2"/>
                </a:solidFill>
              </a:rPr>
              <a:t> </a:t>
            </a:r>
            <a:r>
              <a:rPr lang="fi-FI" sz="8000" dirty="0" err="1">
                <a:solidFill>
                  <a:srgbClr val="002EA2"/>
                </a:solidFill>
              </a:rPr>
              <a:t>tech</a:t>
            </a:r>
            <a:r>
              <a:rPr lang="fi-FI" sz="8000" dirty="0">
                <a:solidFill>
                  <a:srgbClr val="002EA2"/>
                </a:solidFill>
              </a:rPr>
              <a:t> and </a:t>
            </a:r>
            <a:r>
              <a:rPr lang="fi-FI" sz="8000" dirty="0" err="1">
                <a:solidFill>
                  <a:srgbClr val="002EA2"/>
                </a:solidFill>
              </a:rPr>
              <a:t>services</a:t>
            </a:r>
            <a:endParaRPr lang="fi-FI" sz="8000" dirty="0">
              <a:solidFill>
                <a:srgbClr val="002EA2"/>
              </a:solidFill>
            </a:endParaRPr>
          </a:p>
        </p:txBody>
      </p:sp>
      <p:grpSp>
        <p:nvGrpSpPr>
          <p:cNvPr id="13" name="Group 12"/>
          <p:cNvGrpSpPr/>
          <p:nvPr/>
        </p:nvGrpSpPr>
        <p:grpSpPr>
          <a:xfrm>
            <a:off x="1317336" y="4471801"/>
            <a:ext cx="21779728" cy="5091460"/>
            <a:chOff x="1080881" y="3998035"/>
            <a:chExt cx="22252637" cy="5202013"/>
          </a:xfrm>
        </p:grpSpPr>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4740" y="4118239"/>
              <a:ext cx="2272308" cy="2021094"/>
            </a:xfrm>
            <a:prstGeom prst="rect">
              <a:avLst/>
            </a:prstGeom>
          </p:spPr>
        </p:pic>
        <p:sp>
          <p:nvSpPr>
            <p:cNvPr id="25" name="TextBox 24"/>
            <p:cNvSpPr txBox="1"/>
            <p:nvPr/>
          </p:nvSpPr>
          <p:spPr>
            <a:xfrm>
              <a:off x="1243014" y="7784980"/>
              <a:ext cx="4073336" cy="974824"/>
            </a:xfrm>
            <a:prstGeom prst="rect">
              <a:avLst/>
            </a:prstGeom>
            <a:noFill/>
          </p:spPr>
          <p:txBody>
            <a:bodyPr wrap="square" rtlCol="0" anchor="t">
              <a:spAutoFit/>
            </a:bodyPr>
            <a:lstStyle/>
            <a:p>
              <a:pPr algn="ctr"/>
              <a:r>
                <a:rPr lang="fi-FI" sz="2800" dirty="0" err="1">
                  <a:solidFill>
                    <a:srgbClr val="002EA2"/>
                  </a:solidFill>
                  <a:latin typeface="Finlandica" panose="00000500000000000000" pitchFamily="50" charset="0"/>
                  <a:cs typeface="Finlandica Bold"/>
                </a:rPr>
                <a:t>Kick</a:t>
              </a:r>
              <a:r>
                <a:rPr lang="fi-FI" sz="2800" dirty="0">
                  <a:solidFill>
                    <a:srgbClr val="002EA2"/>
                  </a:solidFill>
                  <a:latin typeface="Finlandica" panose="00000500000000000000" pitchFamily="50" charset="0"/>
                  <a:cs typeface="Finlandica Bold"/>
                </a:rPr>
                <a:t> </a:t>
              </a:r>
              <a:r>
                <a:rPr lang="fi-FI" sz="2800" dirty="0" err="1">
                  <a:solidFill>
                    <a:srgbClr val="002EA2"/>
                  </a:solidFill>
                  <a:latin typeface="Finlandica" panose="00000500000000000000" pitchFamily="50" charset="0"/>
                  <a:cs typeface="Finlandica Bold"/>
                </a:rPr>
                <a:t>start</a:t>
              </a:r>
              <a:r>
                <a:rPr lang="fi-FI" sz="2800" dirty="0">
                  <a:solidFill>
                    <a:srgbClr val="002EA2"/>
                  </a:solidFill>
                  <a:latin typeface="Finlandica" panose="00000500000000000000" pitchFamily="50" charset="0"/>
                  <a:cs typeface="Finlandica Bold"/>
                </a:rPr>
                <a:t> </a:t>
              </a:r>
              <a:r>
                <a:rPr lang="fi-FI" sz="2800" dirty="0" err="1">
                  <a:solidFill>
                    <a:srgbClr val="002EA2"/>
                  </a:solidFill>
                  <a:latin typeface="Finlandica" panose="00000500000000000000" pitchFamily="50" charset="0"/>
                  <a:cs typeface="Finlandica Bold"/>
                </a:rPr>
                <a:t>your</a:t>
              </a:r>
              <a:r>
                <a:rPr lang="fi-FI" sz="2800" dirty="0">
                  <a:solidFill>
                    <a:srgbClr val="002EA2"/>
                  </a:solidFill>
                  <a:latin typeface="Finlandica" panose="00000500000000000000" pitchFamily="50" charset="0"/>
                  <a:cs typeface="Finlandica Bold"/>
                </a:rPr>
                <a:t> </a:t>
              </a:r>
              <a:br>
                <a:rPr lang="fi-FI" sz="2800" dirty="0">
                  <a:solidFill>
                    <a:srgbClr val="002EA2"/>
                  </a:solidFill>
                  <a:latin typeface="Finlandica" panose="00000500000000000000" pitchFamily="50" charset="0"/>
                  <a:cs typeface="Finlandica Bold"/>
                </a:rPr>
              </a:br>
              <a:r>
                <a:rPr lang="fi-FI" sz="2800" dirty="0" err="1">
                  <a:solidFill>
                    <a:srgbClr val="002EA2"/>
                  </a:solidFill>
                  <a:latin typeface="Finlandica" panose="00000500000000000000" pitchFamily="50" charset="0"/>
                  <a:cs typeface="Finlandica Bold"/>
                </a:rPr>
                <a:t>bio-based</a:t>
              </a:r>
              <a:r>
                <a:rPr lang="fi-FI" sz="2800" dirty="0">
                  <a:solidFill>
                    <a:srgbClr val="002EA2"/>
                  </a:solidFill>
                  <a:latin typeface="Finlandica" panose="00000500000000000000" pitchFamily="50" charset="0"/>
                  <a:cs typeface="Finlandica Bold"/>
                </a:rPr>
                <a:t> business.</a:t>
              </a:r>
              <a:endParaRPr lang="en-US" sz="2800" dirty="0">
                <a:solidFill>
                  <a:srgbClr val="002EA2"/>
                </a:solidFill>
                <a:latin typeface="Finlandica" panose="00000500000000000000" pitchFamily="50" charset="0"/>
                <a:cs typeface="Finlandica Bold"/>
              </a:endParaRPr>
            </a:p>
          </p:txBody>
        </p:sp>
        <p:sp>
          <p:nvSpPr>
            <p:cNvPr id="26" name="TextBox 25"/>
            <p:cNvSpPr txBox="1"/>
            <p:nvPr/>
          </p:nvSpPr>
          <p:spPr>
            <a:xfrm>
              <a:off x="1080881" y="7032575"/>
              <a:ext cx="4396267" cy="660365"/>
            </a:xfrm>
            <a:prstGeom prst="rect">
              <a:avLst/>
            </a:prstGeom>
            <a:noFill/>
          </p:spPr>
          <p:txBody>
            <a:bodyPr wrap="square" rtlCol="0" anchor="b">
              <a:spAutoFit/>
            </a:bodyPr>
            <a:lstStyle/>
            <a:p>
              <a:pPr algn="ctr"/>
              <a:r>
                <a:rPr lang="en-US" b="1" dirty="0" err="1">
                  <a:solidFill>
                    <a:srgbClr val="002EA2"/>
                  </a:solidFill>
                  <a:latin typeface="Finlandica" panose="00000500000000000000" pitchFamily="50" charset="0"/>
                  <a:cs typeface="Finlandica Bold"/>
                </a:rPr>
                <a:t>Bioeconomy</a:t>
              </a:r>
              <a:endParaRPr lang="en-US" b="1" dirty="0">
                <a:solidFill>
                  <a:srgbClr val="002EA2"/>
                </a:solidFill>
                <a:latin typeface="Finlandica" panose="00000500000000000000" pitchFamily="50" charset="0"/>
                <a:cs typeface="Finlandica Bold"/>
              </a:endParaRPr>
            </a:p>
          </p:txBody>
        </p:sp>
        <p:pic>
          <p:nvPicPr>
            <p:cNvPr id="28" name="Picture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1738" y="4078273"/>
              <a:ext cx="2329394" cy="2101026"/>
            </a:xfrm>
            <a:prstGeom prst="rect">
              <a:avLst/>
            </a:prstGeom>
          </p:spPr>
        </p:pic>
        <p:sp>
          <p:nvSpPr>
            <p:cNvPr id="29" name="TextBox 28"/>
            <p:cNvSpPr txBox="1"/>
            <p:nvPr/>
          </p:nvSpPr>
          <p:spPr>
            <a:xfrm>
              <a:off x="5501334" y="7784980"/>
              <a:ext cx="4456283" cy="974824"/>
            </a:xfrm>
            <a:prstGeom prst="rect">
              <a:avLst/>
            </a:prstGeom>
            <a:noFill/>
          </p:spPr>
          <p:txBody>
            <a:bodyPr wrap="square" rtlCol="0" anchor="t">
              <a:spAutoFit/>
            </a:bodyPr>
            <a:lstStyle/>
            <a:p>
              <a:pPr algn="ctr"/>
              <a:r>
                <a:rPr lang="fi-FI" sz="2800" dirty="0" err="1">
                  <a:solidFill>
                    <a:srgbClr val="002EA2"/>
                  </a:solidFill>
                  <a:latin typeface="Finlandica" panose="00000500000000000000" pitchFamily="50" charset="0"/>
                  <a:cs typeface="Finlandica Bold"/>
                </a:rPr>
                <a:t>Greenest</a:t>
              </a:r>
              <a:r>
                <a:rPr lang="fi-FI" sz="2800" dirty="0">
                  <a:solidFill>
                    <a:srgbClr val="002EA2"/>
                  </a:solidFill>
                  <a:latin typeface="Finlandica" panose="00000500000000000000" pitchFamily="50" charset="0"/>
                  <a:cs typeface="Finlandica Bold"/>
                </a:rPr>
                <a:t> country </a:t>
              </a:r>
              <a:br>
                <a:rPr lang="fi-FI" sz="2800" dirty="0">
                  <a:solidFill>
                    <a:srgbClr val="002EA2"/>
                  </a:solidFill>
                  <a:latin typeface="Finlandica" panose="00000500000000000000" pitchFamily="50" charset="0"/>
                  <a:cs typeface="Finlandica Bold"/>
                </a:rPr>
              </a:br>
              <a:r>
                <a:rPr lang="fi-FI" sz="2800" dirty="0">
                  <a:solidFill>
                    <a:srgbClr val="002EA2"/>
                  </a:solidFill>
                  <a:latin typeface="Finlandica" panose="00000500000000000000" pitchFamily="50" charset="0"/>
                  <a:cs typeface="Finlandica Bold"/>
                </a:rPr>
                <a:t>in the </a:t>
              </a:r>
              <a:r>
                <a:rPr lang="fi-FI" sz="2800" dirty="0" err="1">
                  <a:solidFill>
                    <a:srgbClr val="002EA2"/>
                  </a:solidFill>
                  <a:latin typeface="Finlandica" panose="00000500000000000000" pitchFamily="50" charset="0"/>
                  <a:cs typeface="Finlandica Bold"/>
                </a:rPr>
                <a:t>world</a:t>
              </a:r>
              <a:r>
                <a:rPr lang="fi-FI" sz="2800" dirty="0">
                  <a:solidFill>
                    <a:srgbClr val="002EA2"/>
                  </a:solidFill>
                  <a:latin typeface="Finlandica" panose="00000500000000000000" pitchFamily="50" charset="0"/>
                  <a:cs typeface="Finlandica Bold"/>
                </a:rPr>
                <a:t>.</a:t>
              </a:r>
              <a:endParaRPr lang="en-US" sz="2800" dirty="0">
                <a:solidFill>
                  <a:srgbClr val="002EA2"/>
                </a:solidFill>
                <a:latin typeface="Finlandica" panose="00000500000000000000" pitchFamily="50" charset="0"/>
                <a:cs typeface="Finlandica Bold"/>
              </a:endParaRPr>
            </a:p>
          </p:txBody>
        </p:sp>
        <p:sp>
          <p:nvSpPr>
            <p:cNvPr id="30" name="TextBox 29"/>
            <p:cNvSpPr txBox="1"/>
            <p:nvPr/>
          </p:nvSpPr>
          <p:spPr>
            <a:xfrm>
              <a:off x="5490492" y="7032575"/>
              <a:ext cx="4480634" cy="660365"/>
            </a:xfrm>
            <a:prstGeom prst="rect">
              <a:avLst/>
            </a:prstGeom>
            <a:noFill/>
          </p:spPr>
          <p:txBody>
            <a:bodyPr wrap="square" rtlCol="0" anchor="b">
              <a:spAutoFit/>
            </a:bodyPr>
            <a:lstStyle/>
            <a:p>
              <a:pPr algn="ctr"/>
              <a:r>
                <a:rPr lang="en-US" b="1" dirty="0" err="1">
                  <a:solidFill>
                    <a:srgbClr val="002EA2"/>
                  </a:solidFill>
                  <a:latin typeface="Finlandica" panose="00000500000000000000" pitchFamily="50" charset="0"/>
                  <a:cs typeface="Finlandica Bold"/>
                </a:rPr>
                <a:t>Cleantech</a:t>
              </a:r>
              <a:endParaRPr lang="en-US" b="1" dirty="0">
                <a:solidFill>
                  <a:srgbClr val="002EA2"/>
                </a:solidFill>
                <a:latin typeface="Finlandica" panose="00000500000000000000" pitchFamily="50" charset="0"/>
                <a:cs typeface="Finlandica Bold"/>
              </a:endParaRPr>
            </a:p>
          </p:txBody>
        </p:sp>
        <p:pic>
          <p:nvPicPr>
            <p:cNvPr id="32" name="Pictur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4073" y="4163916"/>
              <a:ext cx="2397912" cy="1929740"/>
            </a:xfrm>
            <a:prstGeom prst="rect">
              <a:avLst/>
            </a:prstGeom>
          </p:spPr>
        </p:pic>
        <p:sp>
          <p:nvSpPr>
            <p:cNvPr id="33" name="TextBox 32"/>
            <p:cNvSpPr txBox="1"/>
            <p:nvPr/>
          </p:nvSpPr>
          <p:spPr>
            <a:xfrm>
              <a:off x="9957616" y="7784980"/>
              <a:ext cx="4499166" cy="974824"/>
            </a:xfrm>
            <a:prstGeom prst="rect">
              <a:avLst/>
            </a:prstGeom>
            <a:noFill/>
          </p:spPr>
          <p:txBody>
            <a:bodyPr wrap="square" rtlCol="0" anchor="t">
              <a:spAutoFit/>
            </a:bodyPr>
            <a:lstStyle/>
            <a:p>
              <a:pPr algn="ctr"/>
              <a:r>
                <a:rPr lang="en-US" sz="2800" dirty="0">
                  <a:solidFill>
                    <a:srgbClr val="002EA2"/>
                  </a:solidFill>
                  <a:latin typeface="Finlandica" panose="00000500000000000000" pitchFamily="50" charset="0"/>
                  <a:cs typeface="Finlandica Bold"/>
                </a:rPr>
                <a:t>A living lab </a:t>
              </a:r>
              <a:br>
                <a:rPr lang="en-US" sz="2800" dirty="0">
                  <a:solidFill>
                    <a:srgbClr val="002EA2"/>
                  </a:solidFill>
                  <a:latin typeface="Finlandica" panose="00000500000000000000" pitchFamily="50" charset="0"/>
                  <a:cs typeface="Finlandica Bold"/>
                </a:rPr>
              </a:br>
              <a:r>
                <a:rPr lang="en-US" sz="2800" dirty="0">
                  <a:solidFill>
                    <a:srgbClr val="002EA2"/>
                  </a:solidFill>
                  <a:latin typeface="Finlandica" panose="00000500000000000000" pitchFamily="50" charset="0"/>
                  <a:cs typeface="Finlandica Bold"/>
                </a:rPr>
                <a:t>for global cures.</a:t>
              </a:r>
            </a:p>
          </p:txBody>
        </p:sp>
        <p:sp>
          <p:nvSpPr>
            <p:cNvPr id="34" name="TextBox 33"/>
            <p:cNvSpPr txBox="1"/>
            <p:nvPr/>
          </p:nvSpPr>
          <p:spPr>
            <a:xfrm>
              <a:off x="9971127" y="7032575"/>
              <a:ext cx="4485658" cy="660365"/>
            </a:xfrm>
            <a:prstGeom prst="rect">
              <a:avLst/>
            </a:prstGeom>
            <a:noFill/>
          </p:spPr>
          <p:txBody>
            <a:bodyPr wrap="square" rtlCol="0" anchor="b">
              <a:spAutoFit/>
            </a:bodyPr>
            <a:lstStyle/>
            <a:p>
              <a:pPr algn="ctr"/>
              <a:r>
                <a:rPr lang="en-US" b="1" dirty="0">
                  <a:solidFill>
                    <a:srgbClr val="002EA2"/>
                  </a:solidFill>
                  <a:latin typeface="Finlandica" panose="00000500000000000000" pitchFamily="50" charset="0"/>
                  <a:cs typeface="Finlandica Bold"/>
                </a:rPr>
                <a:t>Health</a:t>
              </a:r>
            </a:p>
          </p:txBody>
        </p:sp>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96465" y="4126533"/>
              <a:ext cx="2429712" cy="2004504"/>
            </a:xfrm>
            <a:prstGeom prst="rect">
              <a:avLst/>
            </a:prstGeom>
          </p:spPr>
        </p:pic>
        <p:sp>
          <p:nvSpPr>
            <p:cNvPr id="37" name="TextBox 36"/>
            <p:cNvSpPr txBox="1"/>
            <p:nvPr/>
          </p:nvSpPr>
          <p:spPr>
            <a:xfrm>
              <a:off x="15186379" y="7784980"/>
              <a:ext cx="3066998" cy="1415068"/>
            </a:xfrm>
            <a:prstGeom prst="rect">
              <a:avLst/>
            </a:prstGeom>
            <a:noFill/>
          </p:spPr>
          <p:txBody>
            <a:bodyPr wrap="square" rtlCol="0" anchor="t">
              <a:spAutoFit/>
            </a:bodyPr>
            <a:lstStyle/>
            <a:p>
              <a:pPr algn="ctr"/>
              <a:r>
                <a:rPr lang="en-US" sz="2800" dirty="0">
                  <a:solidFill>
                    <a:srgbClr val="002EA2"/>
                  </a:solidFill>
                  <a:latin typeface="Finlandica" panose="00000500000000000000" pitchFamily="50" charset="0"/>
                  <a:cs typeface="Finlandica Bold"/>
                </a:rPr>
                <a:t>Brainpower for your next big thing.</a:t>
              </a:r>
            </a:p>
          </p:txBody>
        </p:sp>
        <p:sp>
          <p:nvSpPr>
            <p:cNvPr id="38" name="TextBox 37"/>
            <p:cNvSpPr txBox="1"/>
            <p:nvPr/>
          </p:nvSpPr>
          <p:spPr>
            <a:xfrm>
              <a:off x="14429762" y="6466548"/>
              <a:ext cx="4512678" cy="1226392"/>
            </a:xfrm>
            <a:prstGeom prst="rect">
              <a:avLst/>
            </a:prstGeom>
            <a:noFill/>
          </p:spPr>
          <p:txBody>
            <a:bodyPr wrap="square" rtlCol="0" anchor="b">
              <a:spAutoFit/>
            </a:bodyPr>
            <a:lstStyle/>
            <a:p>
              <a:pPr algn="ctr"/>
              <a:r>
                <a:rPr lang="en-US" b="1" dirty="0">
                  <a:solidFill>
                    <a:srgbClr val="002EA2"/>
                  </a:solidFill>
                  <a:latin typeface="Finlandica" panose="00000500000000000000" pitchFamily="50" charset="0"/>
                  <a:cs typeface="Finlandica Bold"/>
                </a:rPr>
                <a:t>ICT and Digitalization</a:t>
              </a:r>
            </a:p>
          </p:txBody>
        </p:sp>
        <p:sp>
          <p:nvSpPr>
            <p:cNvPr id="40" name="TextBox 39"/>
            <p:cNvSpPr txBox="1"/>
            <p:nvPr/>
          </p:nvSpPr>
          <p:spPr>
            <a:xfrm>
              <a:off x="19064039" y="7784980"/>
              <a:ext cx="4269479" cy="1415068"/>
            </a:xfrm>
            <a:prstGeom prst="rect">
              <a:avLst/>
            </a:prstGeom>
            <a:noFill/>
          </p:spPr>
          <p:txBody>
            <a:bodyPr wrap="square" rtlCol="0" anchor="t">
              <a:spAutoFit/>
            </a:bodyPr>
            <a:lstStyle/>
            <a:p>
              <a:pPr algn="ctr"/>
              <a:r>
                <a:rPr lang="en-US" sz="2800" dirty="0">
                  <a:solidFill>
                    <a:srgbClr val="002EA2"/>
                  </a:solidFill>
                  <a:latin typeface="Finlandica" panose="00000500000000000000" pitchFamily="50" charset="0"/>
                  <a:cs typeface="Finlandica Bold"/>
                </a:rPr>
                <a:t>Fast growing, safe and sustainable business environment</a:t>
              </a:r>
            </a:p>
          </p:txBody>
        </p:sp>
        <p:pic>
          <p:nvPicPr>
            <p:cNvPr id="41" name="Picture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404520" y="3998035"/>
              <a:ext cx="1576774" cy="2261500"/>
            </a:xfrm>
            <a:prstGeom prst="rect">
              <a:avLst/>
            </a:prstGeom>
          </p:spPr>
        </p:pic>
        <p:sp>
          <p:nvSpPr>
            <p:cNvPr id="42" name="TextBox 41"/>
            <p:cNvSpPr txBox="1"/>
            <p:nvPr/>
          </p:nvSpPr>
          <p:spPr>
            <a:xfrm>
              <a:off x="19064039" y="6466548"/>
              <a:ext cx="4269479" cy="1226392"/>
            </a:xfrm>
            <a:prstGeom prst="rect">
              <a:avLst/>
            </a:prstGeom>
            <a:noFill/>
          </p:spPr>
          <p:txBody>
            <a:bodyPr wrap="square" rtlCol="0" anchor="b">
              <a:spAutoFit/>
            </a:bodyPr>
            <a:lstStyle/>
            <a:p>
              <a:pPr algn="ctr"/>
              <a:r>
                <a:rPr lang="en-US" b="1" dirty="0">
                  <a:solidFill>
                    <a:srgbClr val="002EA2"/>
                  </a:solidFill>
                  <a:latin typeface="Finlandica" panose="00000500000000000000" pitchFamily="50" charset="0"/>
                  <a:cs typeface="Finlandica Bold"/>
                </a:rPr>
                <a:t>Travel &amp;</a:t>
              </a:r>
            </a:p>
            <a:p>
              <a:pPr algn="ctr"/>
              <a:r>
                <a:rPr lang="en-US" b="1" dirty="0">
                  <a:solidFill>
                    <a:srgbClr val="002EA2"/>
                  </a:solidFill>
                  <a:latin typeface="Finlandica" panose="00000500000000000000" pitchFamily="50" charset="0"/>
                  <a:cs typeface="Finlandica Bold"/>
                </a:rPr>
                <a:t>Tourism</a:t>
              </a:r>
            </a:p>
          </p:txBody>
        </p:sp>
      </p:grpSp>
      <p:sp>
        <p:nvSpPr>
          <p:cNvPr id="27" name="Rectangle 26">
            <a:extLst>
              <a:ext uri="{FF2B5EF4-FFF2-40B4-BE49-F238E27FC236}">
                <a16:creationId xmlns:a16="http://schemas.microsoft.com/office/drawing/2014/main" id="{6ED9EE14-B895-4562-B5B7-B6084933E0F2}"/>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31" name="Picture 30">
            <a:extLst>
              <a:ext uri="{FF2B5EF4-FFF2-40B4-BE49-F238E27FC236}">
                <a16:creationId xmlns:a16="http://schemas.microsoft.com/office/drawing/2014/main" id="{ED706D21-0269-414D-B2CF-5A68D4B7667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35" name="Rectangle 34">
            <a:extLst>
              <a:ext uri="{FF2B5EF4-FFF2-40B4-BE49-F238E27FC236}">
                <a16:creationId xmlns:a16="http://schemas.microsoft.com/office/drawing/2014/main" id="{52C59080-F7D5-41C5-BED2-16D2193C69BE}"/>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3</a:t>
            </a:fld>
            <a:endParaRPr lang="en-US" sz="2500" dirty="0">
              <a:solidFill>
                <a:srgbClr val="002EA2"/>
              </a:solidFill>
              <a:latin typeface="Finlandica" charset="0"/>
              <a:ea typeface="Finlandica" charset="0"/>
              <a:cs typeface="Finlandica" charset="0"/>
            </a:endParaRPr>
          </a:p>
        </p:txBody>
      </p:sp>
    </p:spTree>
    <p:extLst>
      <p:ext uri="{BB962C8B-B14F-4D97-AF65-F5344CB8AC3E}">
        <p14:creationId xmlns:p14="http://schemas.microsoft.com/office/powerpoint/2010/main" val="164616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dam-excell-20323-unsplash.jpg">
            <a:extLst>
              <a:ext uri="{FF2B5EF4-FFF2-40B4-BE49-F238E27FC236}">
                <a16:creationId xmlns:a16="http://schemas.microsoft.com/office/drawing/2014/main" id="{68F2EF19-EBB4-4B4B-B97B-D03336C977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6220"/>
            <a:ext cx="24416426" cy="13716000"/>
          </a:xfrm>
          <a:prstGeom prst="rect">
            <a:avLst/>
          </a:prstGeom>
        </p:spPr>
      </p:pic>
      <p:sp>
        <p:nvSpPr>
          <p:cNvPr id="31" name="Rectangle 30">
            <a:extLst>
              <a:ext uri="{FF2B5EF4-FFF2-40B4-BE49-F238E27FC236}">
                <a16:creationId xmlns:a16="http://schemas.microsoft.com/office/drawing/2014/main" id="{3AD3D7F1-C0AD-4D20-8525-6160BD703BE5}"/>
              </a:ext>
            </a:extLst>
          </p:cNvPr>
          <p:cNvSpPr/>
          <p:nvPr/>
        </p:nvSpPr>
        <p:spPr>
          <a:xfrm>
            <a:off x="-32427" y="-134708"/>
            <a:ext cx="24448853" cy="12546897"/>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32" name="Rectangle 31">
            <a:extLst>
              <a:ext uri="{FF2B5EF4-FFF2-40B4-BE49-F238E27FC236}">
                <a16:creationId xmlns:a16="http://schemas.microsoft.com/office/drawing/2014/main" id="{846C6AF3-8A48-4F7B-A51F-F5A34416A47C}"/>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33" name="Picture 32">
            <a:extLst>
              <a:ext uri="{FF2B5EF4-FFF2-40B4-BE49-F238E27FC236}">
                <a16:creationId xmlns:a16="http://schemas.microsoft.com/office/drawing/2014/main" id="{195212CA-371C-4F80-8672-15C8AE3BC5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34" name="Rectangle 33">
            <a:extLst>
              <a:ext uri="{FF2B5EF4-FFF2-40B4-BE49-F238E27FC236}">
                <a16:creationId xmlns:a16="http://schemas.microsoft.com/office/drawing/2014/main" id="{9217B4C5-5777-4322-8D68-1BD22BCD4334}"/>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4</a:t>
            </a:fld>
            <a:endParaRPr lang="en-US" sz="2500" dirty="0">
              <a:solidFill>
                <a:srgbClr val="002EA2"/>
              </a:solidFill>
              <a:latin typeface="Finlandica" charset="0"/>
              <a:ea typeface="Finlandica" charset="0"/>
              <a:cs typeface="Finlandica" charset="0"/>
            </a:endParaRPr>
          </a:p>
        </p:txBody>
      </p:sp>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1" y="1228821"/>
            <a:ext cx="22528315" cy="973305"/>
          </a:xfrm>
        </p:spPr>
        <p:txBody>
          <a:bodyPr/>
          <a:lstStyle/>
          <a:p>
            <a:pPr algn="l"/>
            <a:r>
              <a:rPr lang="fi-FI" sz="8000" dirty="0">
                <a:solidFill>
                  <a:srgbClr val="002EA2"/>
                </a:solidFill>
              </a:rPr>
              <a:t>Finland </a:t>
            </a:r>
            <a:r>
              <a:rPr lang="fi-FI" sz="8000" dirty="0" err="1">
                <a:solidFill>
                  <a:srgbClr val="002EA2"/>
                </a:solidFill>
              </a:rPr>
              <a:t>accelerates</a:t>
            </a:r>
            <a:r>
              <a:rPr lang="fi-FI" sz="8000" dirty="0">
                <a:solidFill>
                  <a:srgbClr val="002EA2"/>
                </a:solidFill>
              </a:rPr>
              <a:t> business </a:t>
            </a:r>
            <a:r>
              <a:rPr lang="fi-FI" sz="8000" dirty="0" err="1">
                <a:solidFill>
                  <a:srgbClr val="002EA2"/>
                </a:solidFill>
              </a:rPr>
              <a:t>digitalization</a:t>
            </a:r>
            <a:endParaRPr lang="fi-FI" sz="8000" dirty="0">
              <a:solidFill>
                <a:srgbClr val="002EA2"/>
              </a:solidFill>
            </a:endParaRPr>
          </a:p>
        </p:txBody>
      </p:sp>
      <p:sp>
        <p:nvSpPr>
          <p:cNvPr id="101" name="Rectangle 100"/>
          <p:cNvSpPr/>
          <p:nvPr/>
        </p:nvSpPr>
        <p:spPr>
          <a:xfrm>
            <a:off x="1030257" y="3782328"/>
            <a:ext cx="5281897" cy="7377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02" name="Rectangle 101"/>
          <p:cNvSpPr/>
          <p:nvPr/>
        </p:nvSpPr>
        <p:spPr>
          <a:xfrm>
            <a:off x="1207800" y="3950870"/>
            <a:ext cx="4926814" cy="7040142"/>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cxnSp>
        <p:nvCxnSpPr>
          <p:cNvPr id="103" name="Straight Connector 102"/>
          <p:cNvCxnSpPr/>
          <p:nvPr/>
        </p:nvCxnSpPr>
        <p:spPr>
          <a:xfrm>
            <a:off x="1645525" y="10542177"/>
            <a:ext cx="4037474" cy="0"/>
          </a:xfrm>
          <a:prstGeom prst="line">
            <a:avLst/>
          </a:prstGeom>
          <a:ln w="57150" cmpd="sng">
            <a:solidFill>
              <a:srgbClr val="002EA2"/>
            </a:solidFill>
          </a:ln>
        </p:spPr>
        <p:style>
          <a:lnRef idx="1">
            <a:schemeClr val="accent1"/>
          </a:lnRef>
          <a:fillRef idx="0">
            <a:schemeClr val="accent1"/>
          </a:fillRef>
          <a:effectRef idx="0">
            <a:schemeClr val="accent1"/>
          </a:effectRef>
          <a:fontRef idx="minor">
            <a:schemeClr val="tx1"/>
          </a:fontRef>
        </p:style>
      </p:cxnSp>
      <p:pic>
        <p:nvPicPr>
          <p:cNvPr id="105" name="Picture 2" descr="http://seeklogo.com/images/H/huawei-logo-A8D49F5E99-seeklogo.com.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5678" y="4689077"/>
            <a:ext cx="1928101" cy="1928101"/>
          </a:xfrm>
          <a:prstGeom prst="rect">
            <a:avLst/>
          </a:prstGeom>
          <a:noFill/>
          <a:extLst>
            <a:ext uri="{909E8E84-426E-40dd-AFC4-6F175D3DCCD1}">
              <a14:hiddenFill xmlns="" xmlns:a14="http://schemas.microsoft.com/office/drawing/2010/main">
                <a:solidFill>
                  <a:srgbClr val="FFFFFF"/>
                </a:solidFill>
              </a14:hiddenFill>
            </a:ext>
          </a:extLst>
        </p:spPr>
      </p:pic>
      <p:sp>
        <p:nvSpPr>
          <p:cNvPr id="107" name="Rectangle 106"/>
          <p:cNvSpPr/>
          <p:nvPr/>
        </p:nvSpPr>
        <p:spPr>
          <a:xfrm>
            <a:off x="6699542" y="3782328"/>
            <a:ext cx="5281897" cy="7377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08" name="Rectangle 107"/>
          <p:cNvSpPr/>
          <p:nvPr/>
        </p:nvSpPr>
        <p:spPr>
          <a:xfrm>
            <a:off x="6877085" y="3950870"/>
            <a:ext cx="4926814" cy="7040142"/>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cxnSp>
        <p:nvCxnSpPr>
          <p:cNvPr id="109" name="Straight Connector 108"/>
          <p:cNvCxnSpPr/>
          <p:nvPr/>
        </p:nvCxnSpPr>
        <p:spPr>
          <a:xfrm>
            <a:off x="7314810" y="10542177"/>
            <a:ext cx="4037474" cy="0"/>
          </a:xfrm>
          <a:prstGeom prst="line">
            <a:avLst/>
          </a:prstGeom>
          <a:ln w="57150" cmpd="sng">
            <a:solidFill>
              <a:srgbClr val="002EA2"/>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2368827" y="3782328"/>
            <a:ext cx="5281897" cy="7377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13" name="Rectangle 112"/>
          <p:cNvSpPr/>
          <p:nvPr/>
        </p:nvSpPr>
        <p:spPr>
          <a:xfrm>
            <a:off x="12546370" y="3950870"/>
            <a:ext cx="4926814" cy="7040142"/>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cxnSp>
        <p:nvCxnSpPr>
          <p:cNvPr id="114" name="Straight Connector 113"/>
          <p:cNvCxnSpPr/>
          <p:nvPr/>
        </p:nvCxnSpPr>
        <p:spPr>
          <a:xfrm>
            <a:off x="12984095" y="10542177"/>
            <a:ext cx="4037474" cy="0"/>
          </a:xfrm>
          <a:prstGeom prst="line">
            <a:avLst/>
          </a:prstGeom>
          <a:ln w="57150" cmpd="sng">
            <a:solidFill>
              <a:srgbClr val="002EA2"/>
            </a:solidFill>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18038112" y="3782328"/>
            <a:ext cx="5281897" cy="7377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18" name="Rectangle 117"/>
          <p:cNvSpPr/>
          <p:nvPr/>
        </p:nvSpPr>
        <p:spPr>
          <a:xfrm>
            <a:off x="18215655" y="3950870"/>
            <a:ext cx="4926814" cy="7040142"/>
          </a:xfrm>
          <a:prstGeom prst="rect">
            <a:avLst/>
          </a:prstGeom>
          <a:solidFill>
            <a:schemeClr val="bg1"/>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cxnSp>
        <p:nvCxnSpPr>
          <p:cNvPr id="119" name="Straight Connector 118"/>
          <p:cNvCxnSpPr/>
          <p:nvPr/>
        </p:nvCxnSpPr>
        <p:spPr>
          <a:xfrm>
            <a:off x="18653380" y="10542180"/>
            <a:ext cx="4037474" cy="0"/>
          </a:xfrm>
          <a:prstGeom prst="line">
            <a:avLst/>
          </a:prstGeom>
          <a:ln w="57150" cmpd="sng">
            <a:solidFill>
              <a:srgbClr val="002EA2"/>
            </a:solidFill>
          </a:ln>
        </p:spPr>
        <p:style>
          <a:lnRef idx="1">
            <a:schemeClr val="accent1"/>
          </a:lnRef>
          <a:fillRef idx="0">
            <a:schemeClr val="accent1"/>
          </a:fillRef>
          <a:effectRef idx="0">
            <a:schemeClr val="accent1"/>
          </a:effectRef>
          <a:fontRef idx="minor">
            <a:schemeClr val="tx1"/>
          </a:fontRef>
        </p:style>
      </p:cxnSp>
      <p:pic>
        <p:nvPicPr>
          <p:cNvPr id="121" name="Picture 4" descr="https://upload.wikimedia.org/wikipedia/en/1/16/Ge-healthcare-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38455" y="4860700"/>
            <a:ext cx="3995433" cy="1584855"/>
          </a:xfrm>
          <a:prstGeom prst="rect">
            <a:avLst/>
          </a:prstGeom>
          <a:noFill/>
          <a:extLst>
            <a:ext uri="{909E8E84-426E-40dd-AFC4-6F175D3DCCD1}">
              <a14:hiddenFill xmlns="" xmlns:a14="http://schemas.microsoft.com/office/drawing/2010/main">
                <a:solidFill>
                  <a:srgbClr val="FFFFFF"/>
                </a:solidFill>
              </a14:hiddenFill>
            </a:ext>
          </a:extLst>
        </p:spPr>
      </p:pic>
      <p:pic>
        <p:nvPicPr>
          <p:cNvPr id="122" name="Picture 8" descr="http://ecommercenews.eu/wp-content/uploads/2015/08/zalando_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864482" y="4674201"/>
            <a:ext cx="3618188" cy="1957853"/>
          </a:xfrm>
          <a:prstGeom prst="rect">
            <a:avLst/>
          </a:prstGeom>
          <a:noFill/>
          <a:extLst>
            <a:ext uri="{909E8E84-426E-40dd-AFC4-6F175D3DCCD1}">
              <a14:hiddenFill xmlns="" xmlns:a14="http://schemas.microsoft.com/office/drawing/2010/main">
                <a:solidFill>
                  <a:srgbClr val="FFFFFF"/>
                </a:solidFill>
              </a14:hiddenFill>
            </a:ext>
          </a:extLst>
        </p:spPr>
      </p:pic>
      <p:sp>
        <p:nvSpPr>
          <p:cNvPr id="104" name="TextBox 103"/>
          <p:cNvSpPr txBox="1"/>
          <p:nvPr/>
        </p:nvSpPr>
        <p:spPr>
          <a:xfrm>
            <a:off x="1595563" y="7136979"/>
            <a:ext cx="4162636" cy="1569660"/>
          </a:xfrm>
          <a:prstGeom prst="rect">
            <a:avLst/>
          </a:prstGeom>
          <a:noFill/>
        </p:spPr>
        <p:txBody>
          <a:bodyPr wrap="square" rtlCol="0">
            <a:spAutoFit/>
          </a:bodyPr>
          <a:lstStyle/>
          <a:p>
            <a:pPr algn="ctr"/>
            <a:r>
              <a:rPr lang="en-US" sz="3200" dirty="0">
                <a:solidFill>
                  <a:srgbClr val="002EA2"/>
                </a:solidFill>
                <a:latin typeface="Finlandica" panose="00000500000000000000" pitchFamily="50" charset="0"/>
                <a:cs typeface="Finlandica Bold"/>
              </a:rPr>
              <a:t>Huawei’s R&amp;D center has grown by tenfold in eight years</a:t>
            </a:r>
          </a:p>
        </p:txBody>
      </p:sp>
      <p:sp>
        <p:nvSpPr>
          <p:cNvPr id="110" name="TextBox 109"/>
          <p:cNvSpPr txBox="1"/>
          <p:nvPr/>
        </p:nvSpPr>
        <p:spPr>
          <a:xfrm>
            <a:off x="7264848" y="7136979"/>
            <a:ext cx="4162636" cy="2062103"/>
          </a:xfrm>
          <a:prstGeom prst="rect">
            <a:avLst/>
          </a:prstGeom>
          <a:noFill/>
        </p:spPr>
        <p:txBody>
          <a:bodyPr wrap="square" rtlCol="0">
            <a:spAutoFit/>
          </a:bodyPr>
          <a:lstStyle/>
          <a:p>
            <a:pPr algn="ctr"/>
            <a:r>
              <a:rPr lang="en-US" sz="3200" dirty="0">
                <a:solidFill>
                  <a:srgbClr val="002EA2"/>
                </a:solidFill>
                <a:latin typeface="Finlandica" panose="00000500000000000000" pitchFamily="50" charset="0"/>
                <a:cs typeface="Finlandica Bold"/>
              </a:rPr>
              <a:t>GE Health’s global wireless device </a:t>
            </a:r>
            <a:r>
              <a:rPr lang="en-US" sz="3200" dirty="0" err="1">
                <a:solidFill>
                  <a:srgbClr val="002EA2"/>
                </a:solidFill>
                <a:latin typeface="Finlandica" panose="00000500000000000000" pitchFamily="50" charset="0"/>
                <a:cs typeface="Finlandica Bold"/>
              </a:rPr>
              <a:t>centre</a:t>
            </a:r>
            <a:r>
              <a:rPr lang="en-US" sz="3200" dirty="0">
                <a:solidFill>
                  <a:srgbClr val="002EA2"/>
                </a:solidFill>
                <a:latin typeface="Finlandica" panose="00000500000000000000" pitchFamily="50" charset="0"/>
                <a:cs typeface="Finlandica Bold"/>
              </a:rPr>
              <a:t> of excellence is located in Finland.</a:t>
            </a:r>
          </a:p>
        </p:txBody>
      </p:sp>
      <p:sp>
        <p:nvSpPr>
          <p:cNvPr id="115" name="TextBox 114"/>
          <p:cNvSpPr txBox="1"/>
          <p:nvPr/>
        </p:nvSpPr>
        <p:spPr>
          <a:xfrm>
            <a:off x="12934133" y="7136979"/>
            <a:ext cx="4162636" cy="2062103"/>
          </a:xfrm>
          <a:prstGeom prst="rect">
            <a:avLst/>
          </a:prstGeom>
          <a:noFill/>
        </p:spPr>
        <p:txBody>
          <a:bodyPr wrap="square" rtlCol="0">
            <a:spAutoFit/>
          </a:bodyPr>
          <a:lstStyle/>
          <a:p>
            <a:pPr algn="ctr"/>
            <a:r>
              <a:rPr lang="en-US" sz="3200" dirty="0">
                <a:solidFill>
                  <a:srgbClr val="002EA2"/>
                </a:solidFill>
                <a:latin typeface="Finlandica" panose="00000500000000000000" pitchFamily="50" charset="0"/>
                <a:cs typeface="Finlandica Bold"/>
              </a:rPr>
              <a:t>Operating already six carrier-neutral data </a:t>
            </a:r>
            <a:r>
              <a:rPr lang="en-US" sz="3200" dirty="0" err="1">
                <a:solidFill>
                  <a:srgbClr val="002EA2"/>
                </a:solidFill>
                <a:latin typeface="Finlandica" panose="00000500000000000000" pitchFamily="50" charset="0"/>
                <a:cs typeface="Finlandica Bold"/>
              </a:rPr>
              <a:t>centres</a:t>
            </a:r>
            <a:r>
              <a:rPr lang="en-US" sz="3200" dirty="0">
                <a:solidFill>
                  <a:srgbClr val="002EA2"/>
                </a:solidFill>
                <a:latin typeface="Finlandica" panose="00000500000000000000" pitchFamily="50" charset="0"/>
                <a:cs typeface="Finlandica Bold"/>
              </a:rPr>
              <a:t> within the metropolitan area.</a:t>
            </a:r>
          </a:p>
        </p:txBody>
      </p:sp>
      <p:sp>
        <p:nvSpPr>
          <p:cNvPr id="120" name="TextBox 119"/>
          <p:cNvSpPr txBox="1"/>
          <p:nvPr/>
        </p:nvSpPr>
        <p:spPr>
          <a:xfrm>
            <a:off x="18603420" y="7136979"/>
            <a:ext cx="4162636" cy="2554545"/>
          </a:xfrm>
          <a:prstGeom prst="rect">
            <a:avLst/>
          </a:prstGeom>
          <a:noFill/>
        </p:spPr>
        <p:txBody>
          <a:bodyPr wrap="square" rtlCol="0">
            <a:spAutoFit/>
          </a:bodyPr>
          <a:lstStyle/>
          <a:p>
            <a:pPr algn="ctr"/>
            <a:r>
              <a:rPr lang="en-US" sz="3200" dirty="0">
                <a:solidFill>
                  <a:srgbClr val="002EA2"/>
                </a:solidFill>
                <a:latin typeface="Finlandica" panose="00000500000000000000" pitchFamily="50" charset="0"/>
                <a:cs typeface="Finlandica Bold"/>
              </a:rPr>
              <a:t>Online fashion retailer transforms into a mobile powerhouse by opening its tech office in Finland.</a:t>
            </a:r>
          </a:p>
        </p:txBody>
      </p:sp>
      <p:sp>
        <p:nvSpPr>
          <p:cNvPr id="124" name="Text Placeholder 4">
            <a:extLst>
              <a:ext uri="{FF2B5EF4-FFF2-40B4-BE49-F238E27FC236}">
                <a16:creationId xmlns:a16="http://schemas.microsoft.com/office/drawing/2014/main" id="{ED8F28C3-24F1-43CD-B102-FE9BDC4E65AC}"/>
              </a:ext>
            </a:extLst>
          </p:cNvPr>
          <p:cNvSpPr>
            <a:spLocks noGrp="1"/>
          </p:cNvSpPr>
          <p:nvPr>
            <p:ph type="body" sz="half" idx="4294967295"/>
          </p:nvPr>
        </p:nvSpPr>
        <p:spPr>
          <a:xfrm>
            <a:off x="896870" y="2448739"/>
            <a:ext cx="23406064" cy="658555"/>
          </a:xfrm>
          <a:prstGeom prst="rect">
            <a:avLst/>
          </a:prstGeom>
        </p:spPr>
        <p:txBody>
          <a:bodyPr/>
          <a:lstStyle/>
          <a:p>
            <a:pPr marL="0" indent="0">
              <a:buNone/>
            </a:pPr>
            <a:r>
              <a:rPr lang="fi-FI" sz="3600" dirty="0" err="1"/>
              <a:t>Global</a:t>
            </a:r>
            <a:r>
              <a:rPr lang="fi-FI" sz="3600" dirty="0"/>
              <a:t> </a:t>
            </a:r>
            <a:r>
              <a:rPr lang="fi-FI" sz="3600" dirty="0" err="1"/>
              <a:t>giants</a:t>
            </a:r>
            <a:r>
              <a:rPr lang="fi-FI" sz="3600" dirty="0"/>
              <a:t> look </a:t>
            </a:r>
            <a:r>
              <a:rPr lang="fi-FI" sz="3600" dirty="0" err="1"/>
              <a:t>innovative</a:t>
            </a:r>
            <a:r>
              <a:rPr lang="fi-FI" sz="3600" dirty="0"/>
              <a:t> </a:t>
            </a:r>
            <a:r>
              <a:rPr lang="fi-FI" sz="3600" dirty="0" err="1"/>
              <a:t>solutions</a:t>
            </a:r>
            <a:r>
              <a:rPr lang="fi-FI" sz="3600" dirty="0"/>
              <a:t> for </a:t>
            </a:r>
            <a:r>
              <a:rPr lang="fi-FI" sz="3600" dirty="0" err="1"/>
              <a:t>their</a:t>
            </a:r>
            <a:r>
              <a:rPr lang="fi-FI" sz="3600" dirty="0"/>
              <a:t> </a:t>
            </a:r>
            <a:r>
              <a:rPr lang="fi-FI" sz="3600" dirty="0" err="1"/>
              <a:t>complex</a:t>
            </a:r>
            <a:r>
              <a:rPr lang="fi-FI" sz="3600" dirty="0"/>
              <a:t> </a:t>
            </a:r>
            <a:r>
              <a:rPr lang="fi-FI" sz="3600" dirty="0" err="1"/>
              <a:t>high</a:t>
            </a:r>
            <a:r>
              <a:rPr lang="fi-FI" sz="3600" dirty="0"/>
              <a:t> </a:t>
            </a:r>
            <a:r>
              <a:rPr lang="fi-FI" sz="3600" dirty="0" err="1"/>
              <a:t>tech</a:t>
            </a:r>
            <a:r>
              <a:rPr lang="fi-FI" sz="3600" dirty="0"/>
              <a:t> </a:t>
            </a:r>
            <a:r>
              <a:rPr lang="fi-FI" sz="3600" dirty="0" err="1"/>
              <a:t>needs</a:t>
            </a:r>
            <a:r>
              <a:rPr lang="fi-FI" sz="3600" dirty="0"/>
              <a:t> in Finland.</a:t>
            </a:r>
          </a:p>
        </p:txBody>
      </p:sp>
      <p:pic>
        <p:nvPicPr>
          <p:cNvPr id="30" name="Picture 2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625124" y="4677215"/>
            <a:ext cx="4782344" cy="1961678"/>
          </a:xfrm>
          <a:prstGeom prst="rect">
            <a:avLst/>
          </a:prstGeom>
        </p:spPr>
      </p:pic>
    </p:spTree>
    <p:extLst>
      <p:ext uri="{BB962C8B-B14F-4D97-AF65-F5344CB8AC3E}">
        <p14:creationId xmlns:p14="http://schemas.microsoft.com/office/powerpoint/2010/main" val="2752046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Finland_lake_Saimaa_skating.jpg"/>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a:stretch/>
        </p:blipFill>
        <p:spPr>
          <a:xfrm>
            <a:off x="0" y="-76200"/>
            <a:ext cx="24384000" cy="12518885"/>
          </a:xfrm>
        </p:spPr>
      </p:pic>
      <p:sp>
        <p:nvSpPr>
          <p:cNvPr id="7" name="Rectangle 6"/>
          <p:cNvSpPr/>
          <p:nvPr/>
        </p:nvSpPr>
        <p:spPr>
          <a:xfrm>
            <a:off x="0" y="-76200"/>
            <a:ext cx="24384000" cy="12289216"/>
          </a:xfrm>
          <a:prstGeom prst="rect">
            <a:avLst/>
          </a:prstGeom>
          <a:solidFill>
            <a:srgbClr val="000014">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15218857" cy="1947800"/>
          </a:xfrm>
        </p:spPr>
        <p:txBody>
          <a:bodyPr/>
          <a:lstStyle/>
          <a:p>
            <a:pPr algn="l"/>
            <a:r>
              <a:rPr lang="fi-FI" sz="8000" dirty="0" err="1"/>
              <a:t>Facts</a:t>
            </a:r>
            <a:r>
              <a:rPr lang="fi-FI" sz="8000" dirty="0"/>
              <a:t> </a:t>
            </a:r>
            <a:r>
              <a:rPr lang="fi-FI" sz="8000" dirty="0" err="1"/>
              <a:t>about</a:t>
            </a:r>
            <a:r>
              <a:rPr lang="fi-FI" sz="8000" dirty="0"/>
              <a:t> </a:t>
            </a:r>
            <a:r>
              <a:rPr lang="fi-FI" sz="8000" dirty="0" err="1"/>
              <a:t>finland</a:t>
            </a:r>
            <a:endParaRPr lang="fi-FI" sz="8000" dirty="0"/>
          </a:p>
        </p:txBody>
      </p:sp>
      <p:sp>
        <p:nvSpPr>
          <p:cNvPr id="10" name="Rectangle 9"/>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12" name="Rectangle 11"/>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5</a:t>
            </a:fld>
            <a:endParaRPr lang="en-US" sz="2500" dirty="0">
              <a:solidFill>
                <a:srgbClr val="002EA2"/>
              </a:solidFill>
              <a:latin typeface="Finlandica" charset="0"/>
              <a:ea typeface="Finlandica" charset="0"/>
              <a:cs typeface="Finlandica" charset="0"/>
            </a:endParaRPr>
          </a:p>
        </p:txBody>
      </p:sp>
      <p:pic>
        <p:nvPicPr>
          <p:cNvPr id="79" name="Kuva 78">
            <a:extLst>
              <a:ext uri="{FF2B5EF4-FFF2-40B4-BE49-F238E27FC236}">
                <a16:creationId xmlns:a16="http://schemas.microsoft.com/office/drawing/2014/main" id="{BB9350DC-88A5-AC49-BC8B-A205234B679C}"/>
              </a:ext>
            </a:extLst>
          </p:cNvPr>
          <p:cNvPicPr>
            <a:picLocks noChangeAspect="1"/>
          </p:cNvPicPr>
          <p:nvPr/>
        </p:nvPicPr>
        <p:blipFill>
          <a:blip r:embed="rId5"/>
          <a:stretch>
            <a:fillRect/>
          </a:stretch>
        </p:blipFill>
        <p:spPr>
          <a:xfrm>
            <a:off x="857980" y="2850109"/>
            <a:ext cx="22428200" cy="7835900"/>
          </a:xfrm>
          <a:prstGeom prst="rect">
            <a:avLst/>
          </a:prstGeom>
        </p:spPr>
      </p:pic>
    </p:spTree>
    <p:extLst>
      <p:ext uri="{BB962C8B-B14F-4D97-AF65-F5344CB8AC3E}">
        <p14:creationId xmlns:p14="http://schemas.microsoft.com/office/powerpoint/2010/main" val="12065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14"/>
          </p:nvPr>
        </p:nvSpPr>
        <p:spPr>
          <a:xfrm>
            <a:off x="977937" y="1201801"/>
            <a:ext cx="11073886" cy="1947800"/>
          </a:xfrm>
        </p:spPr>
        <p:txBody>
          <a:bodyPr/>
          <a:lstStyle/>
          <a:p>
            <a:r>
              <a:rPr lang="en-US" dirty="0"/>
              <a:t>500 million consumers within easy reach</a:t>
            </a:r>
          </a:p>
        </p:txBody>
      </p:sp>
      <p:sp>
        <p:nvSpPr>
          <p:cNvPr id="6" name="16.1.2018">
            <a:extLst>
              <a:ext uri="{FF2B5EF4-FFF2-40B4-BE49-F238E27FC236}">
                <a16:creationId xmlns:a16="http://schemas.microsoft.com/office/drawing/2014/main" id="{5513B2D3-C16E-4596-BD34-B722724798BE}"/>
              </a:ext>
            </a:extLst>
          </p:cNvPr>
          <p:cNvSpPr txBox="1"/>
          <p:nvPr/>
        </p:nvSpPr>
        <p:spPr>
          <a:xfrm>
            <a:off x="16108645" y="12440664"/>
            <a:ext cx="2610313" cy="38472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lgn="r">
              <a:defRPr sz="2200" spc="-110">
                <a:latin typeface="Arial"/>
                <a:ea typeface="Arial"/>
                <a:cs typeface="Arial"/>
                <a:sym typeface="Arial"/>
              </a:defRPr>
            </a:lvl1pPr>
          </a:lstStyle>
          <a:p>
            <a:fld id="{232F4ECE-D54B-433B-B359-E7BC5B973E11}" type="datetime1">
              <a:rPr lang="fi-FI" sz="2500" smtClean="0">
                <a:solidFill>
                  <a:srgbClr val="002EA2"/>
                </a:solidFill>
                <a:latin typeface="Finlandica" charset="0"/>
                <a:ea typeface="Finlandica" charset="0"/>
                <a:cs typeface="Finlandica" charset="0"/>
              </a:rPr>
              <a:t>11.4.2018</a:t>
            </a:fld>
            <a:endParaRPr sz="2500" dirty="0">
              <a:solidFill>
                <a:srgbClr val="002EA2"/>
              </a:solidFill>
              <a:latin typeface="Finlandica" charset="0"/>
              <a:ea typeface="Finlandica" charset="0"/>
              <a:cs typeface="Finlandica" charset="0"/>
            </a:endParaRPr>
          </a:p>
        </p:txBody>
      </p:sp>
      <p:grpSp>
        <p:nvGrpSpPr>
          <p:cNvPr id="25" name="Group 24"/>
          <p:cNvGrpSpPr/>
          <p:nvPr/>
        </p:nvGrpSpPr>
        <p:grpSpPr>
          <a:xfrm>
            <a:off x="14533107" y="6020463"/>
            <a:ext cx="6589768" cy="2540496"/>
            <a:chOff x="15786817" y="8297005"/>
            <a:chExt cx="2694860" cy="1038925"/>
          </a:xfrm>
          <a:pattFill prst="lgConfetti">
            <a:fgClr>
              <a:schemeClr val="tx1"/>
            </a:fgClr>
            <a:bgClr>
              <a:prstClr val="white"/>
            </a:bgClr>
          </a:pattFill>
        </p:grpSpPr>
        <p:sp>
          <p:nvSpPr>
            <p:cNvPr id="17" name="Oval 16">
              <a:extLst>
                <a:ext uri="{FF2B5EF4-FFF2-40B4-BE49-F238E27FC236}">
                  <a16:creationId xmlns:a16="http://schemas.microsoft.com/office/drawing/2014/main" id="{9039038E-C791-49D7-B40A-3962E735E6E6}"/>
                </a:ext>
              </a:extLst>
            </p:cNvPr>
            <p:cNvSpPr/>
            <p:nvPr/>
          </p:nvSpPr>
          <p:spPr>
            <a:xfrm>
              <a:off x="17007208" y="8853497"/>
              <a:ext cx="125820" cy="12582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8" name="Oval 17">
              <a:extLst>
                <a:ext uri="{FF2B5EF4-FFF2-40B4-BE49-F238E27FC236}">
                  <a16:creationId xmlns:a16="http://schemas.microsoft.com/office/drawing/2014/main" id="{0A5B5EF4-89DB-4F89-BD69-62C100BCC27A}"/>
                </a:ext>
              </a:extLst>
            </p:cNvPr>
            <p:cNvSpPr/>
            <p:nvPr/>
          </p:nvSpPr>
          <p:spPr>
            <a:xfrm>
              <a:off x="17138299" y="9234638"/>
              <a:ext cx="101292" cy="10129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9" name="Oval 18">
              <a:extLst>
                <a:ext uri="{FF2B5EF4-FFF2-40B4-BE49-F238E27FC236}">
                  <a16:creationId xmlns:a16="http://schemas.microsoft.com/office/drawing/2014/main" id="{FF1E2100-9B1D-4196-9135-FAA9C4FB6A67}"/>
                </a:ext>
              </a:extLst>
            </p:cNvPr>
            <p:cNvSpPr/>
            <p:nvPr/>
          </p:nvSpPr>
          <p:spPr>
            <a:xfrm>
              <a:off x="17050597" y="8501288"/>
              <a:ext cx="101292" cy="10129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20" name="Oval 19">
              <a:extLst>
                <a:ext uri="{FF2B5EF4-FFF2-40B4-BE49-F238E27FC236}">
                  <a16:creationId xmlns:a16="http://schemas.microsoft.com/office/drawing/2014/main" id="{FE8F001B-5676-45B4-8E86-54E6C980B812}"/>
                </a:ext>
              </a:extLst>
            </p:cNvPr>
            <p:cNvSpPr/>
            <p:nvPr/>
          </p:nvSpPr>
          <p:spPr>
            <a:xfrm>
              <a:off x="17049984" y="8297005"/>
              <a:ext cx="125820" cy="12582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21" name="Oval 20">
              <a:extLst>
                <a:ext uri="{FF2B5EF4-FFF2-40B4-BE49-F238E27FC236}">
                  <a16:creationId xmlns:a16="http://schemas.microsoft.com/office/drawing/2014/main" id="{449F6314-1FB6-4E31-85BC-539B0CC9C3E1}"/>
                </a:ext>
              </a:extLst>
            </p:cNvPr>
            <p:cNvSpPr/>
            <p:nvPr/>
          </p:nvSpPr>
          <p:spPr>
            <a:xfrm>
              <a:off x="15786817" y="9113043"/>
              <a:ext cx="152502" cy="15250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22" name="Oval 21">
              <a:extLst>
                <a:ext uri="{FF2B5EF4-FFF2-40B4-BE49-F238E27FC236}">
                  <a16:creationId xmlns:a16="http://schemas.microsoft.com/office/drawing/2014/main" id="{11E8D3D2-D5C2-4966-A0B8-4F1693BAF810}"/>
                </a:ext>
              </a:extLst>
            </p:cNvPr>
            <p:cNvSpPr/>
            <p:nvPr/>
          </p:nvSpPr>
          <p:spPr>
            <a:xfrm>
              <a:off x="16262081" y="8525569"/>
              <a:ext cx="152502" cy="15250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23" name="Oval 22">
              <a:extLst>
                <a:ext uri="{FF2B5EF4-FFF2-40B4-BE49-F238E27FC236}">
                  <a16:creationId xmlns:a16="http://schemas.microsoft.com/office/drawing/2014/main" id="{25A5D709-FB75-49BE-A206-105B2BED3ACD}"/>
                </a:ext>
              </a:extLst>
            </p:cNvPr>
            <p:cNvSpPr/>
            <p:nvPr/>
          </p:nvSpPr>
          <p:spPr>
            <a:xfrm>
              <a:off x="18012875" y="8767264"/>
              <a:ext cx="468802" cy="46880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80C8C"/>
                </a:solidFill>
                <a:latin typeface="Finlandica" panose="00000500000000000000" pitchFamily="50" charset="0"/>
              </a:endParaRPr>
            </a:p>
          </p:txBody>
        </p:sp>
        <p:sp>
          <p:nvSpPr>
            <p:cNvPr id="24" name="Oval 23">
              <a:extLst>
                <a:ext uri="{FF2B5EF4-FFF2-40B4-BE49-F238E27FC236}">
                  <a16:creationId xmlns:a16="http://schemas.microsoft.com/office/drawing/2014/main" id="{1121DDDB-7555-46A8-A0FE-2257ACDEDC2E}"/>
                </a:ext>
              </a:extLst>
            </p:cNvPr>
            <p:cNvSpPr/>
            <p:nvPr/>
          </p:nvSpPr>
          <p:spPr>
            <a:xfrm>
              <a:off x="17410135" y="8299050"/>
              <a:ext cx="262446" cy="26244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grpSp>
      <p:pic>
        <p:nvPicPr>
          <p:cNvPr id="27" name="Kuva 26">
            <a:extLst>
              <a:ext uri="{FF2B5EF4-FFF2-40B4-BE49-F238E27FC236}">
                <a16:creationId xmlns:a16="http://schemas.microsoft.com/office/drawing/2014/main" id="{59358914-337C-C244-884E-B1DF3F2C200C}"/>
              </a:ext>
            </a:extLst>
          </p:cNvPr>
          <p:cNvPicPr>
            <a:picLocks noChangeAspect="1"/>
          </p:cNvPicPr>
          <p:nvPr/>
        </p:nvPicPr>
        <p:blipFill>
          <a:blip r:embed="rId2"/>
          <a:stretch>
            <a:fillRect/>
          </a:stretch>
        </p:blipFill>
        <p:spPr>
          <a:xfrm>
            <a:off x="687186" y="3481103"/>
            <a:ext cx="7035800" cy="7226300"/>
          </a:xfrm>
          <a:prstGeom prst="rect">
            <a:avLst/>
          </a:prstGeom>
        </p:spPr>
      </p:pic>
    </p:spTree>
    <p:extLst>
      <p:ext uri="{BB962C8B-B14F-4D97-AF65-F5344CB8AC3E}">
        <p14:creationId xmlns:p14="http://schemas.microsoft.com/office/powerpoint/2010/main" val="285767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Placeholder 73"/>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a:stretch/>
        </p:blipFill>
        <p:spPr>
          <a:xfrm>
            <a:off x="0" y="-178068"/>
            <a:ext cx="24384000" cy="12458967"/>
          </a:xfrm>
          <a:prstGeom prst="rect">
            <a:avLst/>
          </a:prstGeom>
          <a:effectLst>
            <a:reflection stA="0" endPos="65000" dist="50800" dir="5400000" sy="-100000" algn="bl" rotWithShape="0"/>
          </a:effectLst>
        </p:spPr>
      </p:pic>
      <p:pic>
        <p:nvPicPr>
          <p:cNvPr id="18" name="Picture 17"/>
          <p:cNvPicPr>
            <a:picLocks noChangeAspect="1"/>
          </p:cNvPicPr>
          <p:nvPr/>
        </p:nvPicPr>
        <p:blipFill>
          <a:blip r:embed="rId4" cstate="email">
            <a:alphaModFix amt="90000"/>
            <a:extLst>
              <a:ext uri="{28A0092B-C50C-407E-A947-70E740481C1C}">
                <a14:useLocalDpi xmlns:a14="http://schemas.microsoft.com/office/drawing/2010/main"/>
              </a:ext>
            </a:extLst>
          </a:blip>
          <a:stretch>
            <a:fillRect/>
          </a:stretch>
        </p:blipFill>
        <p:spPr>
          <a:xfrm>
            <a:off x="982133" y="2532871"/>
            <a:ext cx="22419734" cy="8921186"/>
          </a:xfrm>
          <a:prstGeom prst="rect">
            <a:avLst/>
          </a:prstGeom>
        </p:spPr>
      </p:pic>
      <p:sp>
        <p:nvSpPr>
          <p:cNvPr id="101" name="TextBox 100"/>
          <p:cNvSpPr txBox="1"/>
          <p:nvPr/>
        </p:nvSpPr>
        <p:spPr>
          <a:xfrm>
            <a:off x="1395499" y="4198621"/>
            <a:ext cx="3565958" cy="1754327"/>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TOP QUALITY BUSINESS ENVIRONMENT</a:t>
            </a:r>
          </a:p>
        </p:txBody>
      </p:sp>
      <p:sp>
        <p:nvSpPr>
          <p:cNvPr id="117" name="TextBox 116"/>
          <p:cNvSpPr txBox="1"/>
          <p:nvPr/>
        </p:nvSpPr>
        <p:spPr>
          <a:xfrm>
            <a:off x="3359767" y="8370275"/>
            <a:ext cx="4124766" cy="1200329"/>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COMPETENT PROFESSIONALS</a:t>
            </a:r>
          </a:p>
        </p:txBody>
      </p:sp>
      <p:sp>
        <p:nvSpPr>
          <p:cNvPr id="105" name="TextBox 104"/>
          <p:cNvSpPr txBox="1"/>
          <p:nvPr/>
        </p:nvSpPr>
        <p:spPr>
          <a:xfrm>
            <a:off x="5607665" y="4198621"/>
            <a:ext cx="4129002" cy="1754327"/>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FAST START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FOR BUSINESS OPERATIONS</a:t>
            </a:r>
          </a:p>
        </p:txBody>
      </p:sp>
      <p:sp>
        <p:nvSpPr>
          <p:cNvPr id="122" name="TextBox 121"/>
          <p:cNvSpPr txBox="1"/>
          <p:nvPr/>
        </p:nvSpPr>
        <p:spPr>
          <a:xfrm>
            <a:off x="7859800" y="8370275"/>
            <a:ext cx="4129000" cy="1200329"/>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CREATIVE SOLUTIONS</a:t>
            </a:r>
          </a:p>
        </p:txBody>
      </p:sp>
      <p:sp>
        <p:nvSpPr>
          <p:cNvPr id="109" name="TextBox 108"/>
          <p:cNvSpPr txBox="1"/>
          <p:nvPr/>
        </p:nvSpPr>
        <p:spPr>
          <a:xfrm>
            <a:off x="10141563" y="3644623"/>
            <a:ext cx="4116304" cy="2862322"/>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LOW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OPERATIONAL COSTS WITH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HIGLY RELIABLE INFRA</a:t>
            </a:r>
          </a:p>
        </p:txBody>
      </p:sp>
      <p:sp>
        <p:nvSpPr>
          <p:cNvPr id="127" name="TextBox 126"/>
          <p:cNvSpPr txBox="1"/>
          <p:nvPr/>
        </p:nvSpPr>
        <p:spPr>
          <a:xfrm>
            <a:off x="12376766" y="7816277"/>
            <a:ext cx="4133234" cy="2308324"/>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THE MOST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STABLE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COUNTRY IN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THE WORLD</a:t>
            </a:r>
          </a:p>
        </p:txBody>
      </p:sp>
      <p:sp>
        <p:nvSpPr>
          <p:cNvPr id="113" name="TextBox 112"/>
          <p:cNvSpPr txBox="1"/>
          <p:nvPr/>
        </p:nvSpPr>
        <p:spPr>
          <a:xfrm>
            <a:off x="14641597" y="4198621"/>
            <a:ext cx="4137469" cy="1754327"/>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FASTEST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EUROPE-ASIA CONNECTIONS</a:t>
            </a:r>
          </a:p>
        </p:txBody>
      </p:sp>
      <p:sp>
        <p:nvSpPr>
          <p:cNvPr id="132" name="TextBox 131"/>
          <p:cNvSpPr txBox="1"/>
          <p:nvPr/>
        </p:nvSpPr>
        <p:spPr>
          <a:xfrm>
            <a:off x="16902944" y="8093276"/>
            <a:ext cx="4128255" cy="1754327"/>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HIGH QUALITY </a:t>
            </a:r>
            <a:br>
              <a:rPr lang="en-US" b="1" dirty="0">
                <a:solidFill>
                  <a:schemeClr val="tx1"/>
                </a:solidFill>
                <a:latin typeface="Finlandica" panose="00000500000000000000" pitchFamily="50" charset="0"/>
                <a:cs typeface="Finlandica Bold"/>
              </a:rPr>
            </a:br>
            <a:r>
              <a:rPr lang="en-US" b="1" dirty="0">
                <a:solidFill>
                  <a:schemeClr val="tx1"/>
                </a:solidFill>
                <a:latin typeface="Finlandica" panose="00000500000000000000" pitchFamily="50" charset="0"/>
                <a:cs typeface="Finlandica Bold"/>
              </a:rPr>
              <a:t>OF LIFE FOR EXPATS</a:t>
            </a:r>
          </a:p>
        </p:txBody>
      </p:sp>
      <p:sp>
        <p:nvSpPr>
          <p:cNvPr id="73"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15218857" cy="1040246"/>
          </a:xfrm>
        </p:spPr>
        <p:txBody>
          <a:bodyPr/>
          <a:lstStyle/>
          <a:p>
            <a:pPr algn="l"/>
            <a:r>
              <a:rPr lang="fi-FI" sz="8000" dirty="0"/>
              <a:t>WHY FINLAND</a:t>
            </a:r>
          </a:p>
        </p:txBody>
      </p:sp>
      <p:sp>
        <p:nvSpPr>
          <p:cNvPr id="19" name="TextBox 18"/>
          <p:cNvSpPr txBox="1"/>
          <p:nvPr/>
        </p:nvSpPr>
        <p:spPr>
          <a:xfrm>
            <a:off x="19162797" y="4198621"/>
            <a:ext cx="4137469" cy="1754327"/>
          </a:xfrm>
          <a:prstGeom prst="rect">
            <a:avLst/>
          </a:prstGeom>
          <a:noFill/>
        </p:spPr>
        <p:txBody>
          <a:bodyPr wrap="square" rtlCol="0" anchor="ctr">
            <a:spAutoFit/>
          </a:bodyPr>
          <a:lstStyle/>
          <a:p>
            <a:pPr algn="ctr"/>
            <a:r>
              <a:rPr lang="en-US" b="1" dirty="0">
                <a:solidFill>
                  <a:schemeClr val="tx1"/>
                </a:solidFill>
                <a:latin typeface="Finlandica" panose="00000500000000000000" pitchFamily="50" charset="0"/>
                <a:cs typeface="Finlandica Bold"/>
              </a:rPr>
              <a:t>VIBRANT</a:t>
            </a:r>
          </a:p>
          <a:p>
            <a:pPr algn="ctr"/>
            <a:r>
              <a:rPr lang="en-US" b="1" dirty="0">
                <a:solidFill>
                  <a:schemeClr val="tx1"/>
                </a:solidFill>
                <a:latin typeface="Finlandica" panose="00000500000000000000" pitchFamily="50" charset="0"/>
                <a:cs typeface="Finlandica Bold"/>
              </a:rPr>
              <a:t>STARTUP</a:t>
            </a:r>
          </a:p>
          <a:p>
            <a:pPr algn="ctr"/>
            <a:r>
              <a:rPr lang="en-US" b="1" dirty="0">
                <a:solidFill>
                  <a:schemeClr val="tx1"/>
                </a:solidFill>
                <a:latin typeface="Finlandica" panose="00000500000000000000" pitchFamily="50" charset="0"/>
                <a:cs typeface="Finlandica Bold"/>
              </a:rPr>
              <a:t>SCENE</a:t>
            </a:r>
          </a:p>
        </p:txBody>
      </p:sp>
      <p:sp>
        <p:nvSpPr>
          <p:cNvPr id="17" name="Rectangle 16">
            <a:extLst>
              <a:ext uri="{FF2B5EF4-FFF2-40B4-BE49-F238E27FC236}">
                <a16:creationId xmlns:a16="http://schemas.microsoft.com/office/drawing/2014/main" id="{813BEB78-A620-4DAE-83E2-58075140175D}"/>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20" name="Picture 19">
            <a:extLst>
              <a:ext uri="{FF2B5EF4-FFF2-40B4-BE49-F238E27FC236}">
                <a16:creationId xmlns:a16="http://schemas.microsoft.com/office/drawing/2014/main" id="{25C31C36-A35C-4610-B786-DC3C8A22D1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21" name="Rectangle 20">
            <a:extLst>
              <a:ext uri="{FF2B5EF4-FFF2-40B4-BE49-F238E27FC236}">
                <a16:creationId xmlns:a16="http://schemas.microsoft.com/office/drawing/2014/main" id="{290853B9-ECA5-4E32-AD25-5989E66DE94B}"/>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7</a:t>
            </a:fld>
            <a:endParaRPr lang="en-US" sz="2500" dirty="0">
              <a:solidFill>
                <a:srgbClr val="002EA2"/>
              </a:solidFill>
              <a:latin typeface="Finlandica" charset="0"/>
              <a:ea typeface="Finlandica" charset="0"/>
              <a:cs typeface="Finlandica" charset="0"/>
            </a:endParaRPr>
          </a:p>
        </p:txBody>
      </p:sp>
    </p:spTree>
    <p:extLst>
      <p:ext uri="{BB962C8B-B14F-4D97-AF65-F5344CB8AC3E}">
        <p14:creationId xmlns:p14="http://schemas.microsoft.com/office/powerpoint/2010/main" val="177325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26" y="-517187"/>
            <a:ext cx="24448852" cy="14026480"/>
          </a:xfrm>
          <a:prstGeom prst="rect">
            <a:avLst/>
          </a:prstGeom>
        </p:spPr>
      </p:pic>
      <p:sp>
        <p:nvSpPr>
          <p:cNvPr id="19" name="Rectangle 18">
            <a:extLst>
              <a:ext uri="{FF2B5EF4-FFF2-40B4-BE49-F238E27FC236}">
                <a16:creationId xmlns:a16="http://schemas.microsoft.com/office/drawing/2014/main" id="{5299A134-644B-43AC-88C0-EA342CFE4D45}"/>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20" name="Picture 19">
            <a:extLst>
              <a:ext uri="{FF2B5EF4-FFF2-40B4-BE49-F238E27FC236}">
                <a16:creationId xmlns:a16="http://schemas.microsoft.com/office/drawing/2014/main" id="{43E27F84-C982-486E-883E-BEC6FFFB15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21" name="Rectangle 20">
            <a:extLst>
              <a:ext uri="{FF2B5EF4-FFF2-40B4-BE49-F238E27FC236}">
                <a16:creationId xmlns:a16="http://schemas.microsoft.com/office/drawing/2014/main" id="{A67749AE-B2AD-495E-A93C-3C946C14B581}"/>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8</a:t>
            </a:fld>
            <a:endParaRPr lang="en-US" sz="2500" dirty="0">
              <a:solidFill>
                <a:srgbClr val="002EA2"/>
              </a:solidFill>
              <a:latin typeface="Finlandica" charset="0"/>
              <a:ea typeface="Finlandica" charset="0"/>
              <a:cs typeface="Finlandica" charset="0"/>
            </a:endParaRPr>
          </a:p>
        </p:txBody>
      </p:sp>
      <p:pic>
        <p:nvPicPr>
          <p:cNvPr id="13" name="Picture 12"/>
          <p:cNvPicPr>
            <a:picLocks noChangeAspect="1"/>
          </p:cNvPicPr>
          <p:nvPr/>
        </p:nvPicPr>
        <p:blipFill>
          <a:blip r:embed="rId5" cstate="email">
            <a:alphaModFix amt="91000"/>
            <a:extLst>
              <a:ext uri="{28A0092B-C50C-407E-A947-70E740481C1C}">
                <a14:useLocalDpi xmlns:a14="http://schemas.microsoft.com/office/drawing/2010/main"/>
              </a:ext>
            </a:extLst>
          </a:blip>
          <a:stretch>
            <a:fillRect/>
          </a:stretch>
        </p:blipFill>
        <p:spPr>
          <a:xfrm flipV="1">
            <a:off x="861893" y="1168402"/>
            <a:ext cx="22795678" cy="9842508"/>
          </a:xfrm>
          <a:prstGeom prst="rect">
            <a:avLst/>
          </a:prstGeom>
        </p:spPr>
      </p:pic>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15218857" cy="1040246"/>
          </a:xfrm>
        </p:spPr>
        <p:txBody>
          <a:bodyPr/>
          <a:lstStyle/>
          <a:p>
            <a:pPr algn="l"/>
            <a:r>
              <a:rPr lang="fi-FI" sz="8000" dirty="0">
                <a:solidFill>
                  <a:srgbClr val="FFFFFF"/>
                </a:solidFill>
              </a:rPr>
              <a:t>WHY FINLAND</a:t>
            </a:r>
          </a:p>
        </p:txBody>
      </p:sp>
      <p:sp>
        <p:nvSpPr>
          <p:cNvPr id="82" name="TextBox 81"/>
          <p:cNvSpPr txBox="1"/>
          <p:nvPr/>
        </p:nvSpPr>
        <p:spPr>
          <a:xfrm>
            <a:off x="1083732" y="6128212"/>
            <a:ext cx="4233335" cy="1865126"/>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THE BEST</a:t>
            </a:r>
            <a:br>
              <a:rPr lang="en-US" sz="3200" b="1"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business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environment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 the world </a:t>
            </a:r>
            <a:r>
              <a:rPr lang="en-US" sz="1800" dirty="0">
                <a:solidFill>
                  <a:schemeClr val="tx1"/>
                </a:solidFill>
                <a:latin typeface="Finlandica" panose="00000500000000000000" pitchFamily="50" charset="0"/>
                <a:cs typeface="Finlandica Bold"/>
              </a:rPr>
              <a:t>*1</a:t>
            </a:r>
          </a:p>
        </p:txBody>
      </p:sp>
      <p:sp>
        <p:nvSpPr>
          <p:cNvPr id="83" name="TextBox 82"/>
          <p:cNvSpPr txBox="1"/>
          <p:nvPr/>
        </p:nvSpPr>
        <p:spPr>
          <a:xfrm>
            <a:off x="4572001" y="4147012"/>
            <a:ext cx="4233333" cy="1865126"/>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THE BEST</a:t>
            </a:r>
            <a:br>
              <a:rPr lang="en-US" sz="3200" b="1"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primary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education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 the world </a:t>
            </a:r>
            <a:r>
              <a:rPr lang="en-US" sz="1800" dirty="0">
                <a:solidFill>
                  <a:schemeClr val="tx1"/>
                </a:solidFill>
                <a:latin typeface="Finlandica" panose="00000500000000000000" pitchFamily="50" charset="0"/>
                <a:cs typeface="Finlandica Bold"/>
              </a:rPr>
              <a:t>*2</a:t>
            </a:r>
          </a:p>
        </p:txBody>
      </p:sp>
      <p:sp>
        <p:nvSpPr>
          <p:cNvPr id="84" name="TextBox 83"/>
          <p:cNvSpPr txBox="1"/>
          <p:nvPr/>
        </p:nvSpPr>
        <p:spPr>
          <a:xfrm>
            <a:off x="7897549" y="1722618"/>
            <a:ext cx="4700852" cy="2751522"/>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THE BEST</a:t>
            </a:r>
            <a:br>
              <a:rPr lang="en-US" sz="3200" b="1"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university –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industry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research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collaboration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 the world </a:t>
            </a:r>
            <a:r>
              <a:rPr lang="en-US" sz="1800" dirty="0">
                <a:solidFill>
                  <a:schemeClr val="tx1"/>
                </a:solidFill>
                <a:latin typeface="Finlandica" panose="00000500000000000000" pitchFamily="50" charset="0"/>
                <a:cs typeface="Finlandica Bold"/>
              </a:rPr>
              <a:t>*1</a:t>
            </a:r>
          </a:p>
        </p:txBody>
      </p:sp>
      <p:sp>
        <p:nvSpPr>
          <p:cNvPr id="85" name="TextBox 84"/>
          <p:cNvSpPr txBox="1"/>
          <p:nvPr/>
        </p:nvSpPr>
        <p:spPr>
          <a:xfrm>
            <a:off x="8042937" y="5668088"/>
            <a:ext cx="4360786" cy="2751522"/>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THE BEST</a:t>
            </a:r>
            <a:br>
              <a:rPr lang="en-US" sz="3200" b="1"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destination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 </a:t>
            </a:r>
            <a:r>
              <a:rPr lang="en-US" sz="3200" dirty="0" err="1">
                <a:solidFill>
                  <a:schemeClr val="tx1"/>
                </a:solidFill>
                <a:latin typeface="Finlandica" panose="00000500000000000000" pitchFamily="50" charset="0"/>
                <a:cs typeface="Finlandica Bold"/>
              </a:rPr>
              <a:t>eu</a:t>
            </a:r>
            <a:r>
              <a:rPr lang="en-US" sz="3200" dirty="0">
                <a:solidFill>
                  <a:schemeClr val="tx1"/>
                </a:solidFill>
                <a:latin typeface="Finlandica" panose="00000500000000000000" pitchFamily="50" charset="0"/>
                <a:cs typeface="Finlandica Bold"/>
              </a:rPr>
              <a:t> for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international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business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expansion </a:t>
            </a:r>
            <a:r>
              <a:rPr lang="en-US" sz="1800" dirty="0">
                <a:solidFill>
                  <a:schemeClr val="tx1"/>
                </a:solidFill>
                <a:latin typeface="Finlandica" panose="00000500000000000000" pitchFamily="50" charset="0"/>
                <a:cs typeface="Finlandica Bold"/>
              </a:rPr>
              <a:t>*3</a:t>
            </a:r>
          </a:p>
        </p:txBody>
      </p:sp>
      <p:sp>
        <p:nvSpPr>
          <p:cNvPr id="86" name="TextBox 85"/>
          <p:cNvSpPr txBox="1"/>
          <p:nvPr/>
        </p:nvSpPr>
        <p:spPr>
          <a:xfrm>
            <a:off x="11641212" y="7989415"/>
            <a:ext cx="4360786" cy="2308324"/>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THE MOST </a:t>
            </a:r>
            <a:br>
              <a:rPr lang="en-US" sz="3200" b="1"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stable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country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 the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world </a:t>
            </a:r>
            <a:r>
              <a:rPr lang="en-US" sz="1800" dirty="0">
                <a:solidFill>
                  <a:schemeClr val="tx1"/>
                </a:solidFill>
                <a:latin typeface="Finlandica" panose="00000500000000000000" pitchFamily="50" charset="0"/>
                <a:cs typeface="Finlandica Bold"/>
              </a:rPr>
              <a:t>*4</a:t>
            </a:r>
          </a:p>
        </p:txBody>
      </p:sp>
      <p:sp>
        <p:nvSpPr>
          <p:cNvPr id="87" name="TextBox 86"/>
          <p:cNvSpPr txBox="1"/>
          <p:nvPr/>
        </p:nvSpPr>
        <p:spPr>
          <a:xfrm>
            <a:off x="4661466" y="7956235"/>
            <a:ext cx="4228533" cy="1865126"/>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THE BEST</a:t>
            </a:r>
            <a:br>
              <a:rPr lang="en-US" sz="3200" b="1"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 the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world in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innovation </a:t>
            </a:r>
            <a:r>
              <a:rPr lang="en-US" sz="1800" dirty="0">
                <a:solidFill>
                  <a:schemeClr val="tx1"/>
                </a:solidFill>
                <a:latin typeface="Finlandica" panose="00000500000000000000" pitchFamily="50" charset="0"/>
                <a:cs typeface="Finlandica Bold"/>
              </a:rPr>
              <a:t>*9</a:t>
            </a:r>
          </a:p>
        </p:txBody>
      </p:sp>
      <p:sp>
        <p:nvSpPr>
          <p:cNvPr id="88" name="TextBox 87"/>
          <p:cNvSpPr txBox="1"/>
          <p:nvPr/>
        </p:nvSpPr>
        <p:spPr>
          <a:xfrm>
            <a:off x="19881209" y="3941563"/>
            <a:ext cx="3097320" cy="2308324"/>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3</a:t>
            </a:r>
            <a:r>
              <a:rPr lang="en-US" sz="3200" b="1" baseline="30000" dirty="0">
                <a:solidFill>
                  <a:schemeClr val="tx1"/>
                </a:solidFill>
                <a:latin typeface="Finlandica" panose="00000500000000000000" pitchFamily="50" charset="0"/>
                <a:cs typeface="Finlandica Bold"/>
              </a:rPr>
              <a:t>RD</a:t>
            </a:r>
            <a:r>
              <a:rPr lang="en-US" sz="3200" b="1" dirty="0">
                <a:solidFill>
                  <a:schemeClr val="tx1"/>
                </a:solidFill>
                <a:latin typeface="Finlandica" panose="00000500000000000000" pitchFamily="50" charset="0"/>
                <a:cs typeface="Finlandica Bold"/>
              </a:rPr>
              <a:t> BEST</a:t>
            </a:r>
            <a:br>
              <a:rPr lang="en-US" sz="3200" b="1"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economic environment for business growth in the world </a:t>
            </a:r>
            <a:r>
              <a:rPr lang="en-US" sz="1800" dirty="0">
                <a:solidFill>
                  <a:schemeClr val="tx1"/>
                </a:solidFill>
                <a:latin typeface="Finlandica" panose="00000500000000000000" pitchFamily="50" charset="0"/>
                <a:cs typeface="Finlandica Bold"/>
              </a:rPr>
              <a:t>*5</a:t>
            </a:r>
          </a:p>
        </p:txBody>
      </p:sp>
      <p:sp>
        <p:nvSpPr>
          <p:cNvPr id="89" name="TextBox 88"/>
          <p:cNvSpPr txBox="1"/>
          <p:nvPr/>
        </p:nvSpPr>
        <p:spPr>
          <a:xfrm>
            <a:off x="16262608" y="5531880"/>
            <a:ext cx="3329254" cy="3056221"/>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3</a:t>
            </a:r>
            <a:r>
              <a:rPr lang="en-US" sz="3200" b="1" baseline="30000" dirty="0">
                <a:solidFill>
                  <a:schemeClr val="tx1"/>
                </a:solidFill>
                <a:latin typeface="Finlandica" panose="00000500000000000000" pitchFamily="50" charset="0"/>
                <a:cs typeface="Finlandica Bold"/>
              </a:rPr>
              <a:t>RD</a:t>
            </a:r>
            <a:r>
              <a:rPr lang="en-US" sz="3200" b="1" dirty="0">
                <a:solidFill>
                  <a:schemeClr val="tx1"/>
                </a:solidFill>
                <a:latin typeface="Finlandica" panose="00000500000000000000" pitchFamily="50" charset="0"/>
                <a:cs typeface="Finlandica Bold"/>
              </a:rPr>
              <a:t> MOST</a:t>
            </a:r>
            <a:br>
              <a:rPr lang="en-US" sz="3200" b="1" dirty="0">
                <a:solidFill>
                  <a:schemeClr val="tx1"/>
                </a:solidFill>
                <a:latin typeface="Finlandica" panose="00000500000000000000" pitchFamily="50" charset="0"/>
                <a:cs typeface="Finlandica Bold"/>
              </a:rPr>
            </a:br>
            <a:r>
              <a:rPr lang="en-US" sz="3000" dirty="0">
                <a:solidFill>
                  <a:schemeClr val="tx1"/>
                </a:solidFill>
                <a:latin typeface="Finlandica" panose="00000500000000000000" pitchFamily="50" charset="0"/>
                <a:cs typeface="Finlandica Bold"/>
              </a:rPr>
              <a:t>professionals</a:t>
            </a:r>
            <a:r>
              <a:rPr lang="en-US" sz="3000" b="1" dirty="0">
                <a:solidFill>
                  <a:schemeClr val="tx1"/>
                </a:solidFill>
                <a:latin typeface="Finlandica" panose="00000500000000000000" pitchFamily="50" charset="0"/>
                <a:cs typeface="Finlandica Bold"/>
              </a:rPr>
              <a:t> </a:t>
            </a:r>
            <a:r>
              <a:rPr lang="en-US" sz="3000" dirty="0">
                <a:solidFill>
                  <a:schemeClr val="tx1"/>
                </a:solidFill>
                <a:latin typeface="Finlandica" panose="00000500000000000000" pitchFamily="50" charset="0"/>
                <a:cs typeface="Finlandica Bold"/>
              </a:rPr>
              <a:t>working in </a:t>
            </a:r>
            <a:br>
              <a:rPr lang="en-US" sz="3000" dirty="0">
                <a:solidFill>
                  <a:schemeClr val="tx1"/>
                </a:solidFill>
                <a:latin typeface="Finlandica" panose="00000500000000000000" pitchFamily="50" charset="0"/>
                <a:cs typeface="Finlandica Bold"/>
              </a:rPr>
            </a:br>
            <a:r>
              <a:rPr lang="en-US" sz="3000" dirty="0">
                <a:solidFill>
                  <a:schemeClr val="tx1"/>
                </a:solidFill>
                <a:latin typeface="Finlandica" panose="00000500000000000000" pitchFamily="50" charset="0"/>
                <a:cs typeface="Finlandica Bold"/>
              </a:rPr>
              <a:t>research and development, relative to the population </a:t>
            </a:r>
            <a:r>
              <a:rPr lang="en-US" sz="1800" dirty="0">
                <a:solidFill>
                  <a:schemeClr val="tx1"/>
                </a:solidFill>
                <a:latin typeface="Finlandica" panose="00000500000000000000" pitchFamily="50" charset="0"/>
                <a:cs typeface="Finlandica Bold"/>
              </a:rPr>
              <a:t>*6</a:t>
            </a:r>
          </a:p>
        </p:txBody>
      </p:sp>
      <p:sp>
        <p:nvSpPr>
          <p:cNvPr id="90" name="TextBox 89"/>
          <p:cNvSpPr txBox="1"/>
          <p:nvPr/>
        </p:nvSpPr>
        <p:spPr>
          <a:xfrm>
            <a:off x="19583046" y="7937827"/>
            <a:ext cx="3700276" cy="2308324"/>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5</a:t>
            </a:r>
            <a:r>
              <a:rPr lang="en-US" sz="3200" b="1" baseline="30000" dirty="0">
                <a:solidFill>
                  <a:schemeClr val="tx1"/>
                </a:solidFill>
                <a:latin typeface="Finlandica" panose="00000500000000000000" pitchFamily="50" charset="0"/>
                <a:cs typeface="Finlandica Bold"/>
              </a:rPr>
              <a:t>TH</a:t>
            </a:r>
            <a:r>
              <a:rPr lang="en-US" sz="3200" b="1" dirty="0">
                <a:solidFill>
                  <a:schemeClr val="tx1"/>
                </a:solidFill>
                <a:latin typeface="Finlandica" panose="00000500000000000000" pitchFamily="50" charset="0"/>
                <a:cs typeface="Finlandica Bold"/>
              </a:rPr>
              <a:t> BEST</a:t>
            </a:r>
            <a:br>
              <a:rPr lang="en-US" sz="3200" b="1" dirty="0">
                <a:solidFill>
                  <a:schemeClr val="tx1"/>
                </a:solidFill>
                <a:latin typeface="Finlandica" panose="00000500000000000000" pitchFamily="50" charset="0"/>
                <a:cs typeface="Finlandica Bold"/>
              </a:rPr>
            </a:br>
            <a:r>
              <a:rPr lang="en-US" sz="3200" dirty="0" err="1">
                <a:solidFill>
                  <a:schemeClr val="tx1"/>
                </a:solidFill>
                <a:latin typeface="Finlandica" panose="00000500000000000000" pitchFamily="50" charset="0"/>
                <a:cs typeface="Finlandica Bold"/>
              </a:rPr>
              <a:t>english</a:t>
            </a:r>
            <a:r>
              <a:rPr lang="en-US" sz="3200" dirty="0">
                <a:solidFill>
                  <a:schemeClr val="tx1"/>
                </a:solidFill>
                <a:latin typeface="Finlandica" panose="00000500000000000000" pitchFamily="50" charset="0"/>
                <a:cs typeface="Finlandica Bold"/>
              </a:rPr>
              <a:t> skills among the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adults in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the world </a:t>
            </a:r>
            <a:r>
              <a:rPr lang="en-US" sz="1800" dirty="0">
                <a:solidFill>
                  <a:schemeClr val="tx1"/>
                </a:solidFill>
                <a:latin typeface="Finlandica" panose="00000500000000000000" pitchFamily="50" charset="0"/>
                <a:cs typeface="Finlandica Bold"/>
              </a:rPr>
              <a:t>*7</a:t>
            </a:r>
          </a:p>
        </p:txBody>
      </p:sp>
      <p:sp>
        <p:nvSpPr>
          <p:cNvPr id="91" name="TextBox 90"/>
          <p:cNvSpPr txBox="1"/>
          <p:nvPr/>
        </p:nvSpPr>
        <p:spPr>
          <a:xfrm>
            <a:off x="11556551" y="4095430"/>
            <a:ext cx="4360786" cy="1865126"/>
          </a:xfrm>
          <a:prstGeom prst="rect">
            <a:avLst/>
          </a:prstGeom>
          <a:noFill/>
        </p:spPr>
        <p:txBody>
          <a:bodyPr wrap="square" rtlCol="0" anchor="ctr">
            <a:spAutoFit/>
          </a:bodyPr>
          <a:lstStyle/>
          <a:p>
            <a:pPr algn="ctr">
              <a:lnSpc>
                <a:spcPct val="90000"/>
              </a:lnSpc>
              <a:spcBef>
                <a:spcPts val="1100"/>
              </a:spcBef>
            </a:pPr>
            <a:r>
              <a:rPr lang="en-US" sz="3200" b="1" dirty="0">
                <a:solidFill>
                  <a:schemeClr val="tx1"/>
                </a:solidFill>
                <a:latin typeface="Finlandica" panose="00000500000000000000" pitchFamily="50" charset="0"/>
                <a:cs typeface="Finlandica Bold"/>
              </a:rPr>
              <a:t>THE</a:t>
            </a:r>
            <a:br>
              <a:rPr lang="en-US" sz="3200" b="1" dirty="0">
                <a:solidFill>
                  <a:schemeClr val="tx1"/>
                </a:solidFill>
                <a:latin typeface="Finlandica" panose="00000500000000000000" pitchFamily="50" charset="0"/>
                <a:cs typeface="Finlandica Bold"/>
              </a:rPr>
            </a:br>
            <a:r>
              <a:rPr lang="en-US" sz="3200" b="1" dirty="0">
                <a:solidFill>
                  <a:schemeClr val="tx1"/>
                </a:solidFill>
                <a:latin typeface="Finlandica" panose="00000500000000000000" pitchFamily="50" charset="0"/>
                <a:cs typeface="Finlandica Bold"/>
              </a:rPr>
              <a:t>HAPPIEST </a:t>
            </a:r>
            <a:r>
              <a:rPr lang="en-US" sz="3200" dirty="0">
                <a:solidFill>
                  <a:schemeClr val="tx1"/>
                </a:solidFill>
                <a:latin typeface="Finlandica" panose="00000500000000000000" pitchFamily="50" charset="0"/>
                <a:cs typeface="Finlandica Bold"/>
              </a:rPr>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country in </a:t>
            </a:r>
            <a:br>
              <a:rPr lang="en-US" sz="3200" dirty="0">
                <a:solidFill>
                  <a:schemeClr val="tx1"/>
                </a:solidFill>
                <a:latin typeface="Finlandica" panose="00000500000000000000" pitchFamily="50" charset="0"/>
                <a:cs typeface="Finlandica Bold"/>
              </a:rPr>
            </a:br>
            <a:r>
              <a:rPr lang="en-US" sz="3200" dirty="0">
                <a:solidFill>
                  <a:schemeClr val="tx1"/>
                </a:solidFill>
                <a:latin typeface="Finlandica" panose="00000500000000000000" pitchFamily="50" charset="0"/>
                <a:cs typeface="Finlandica Bold"/>
              </a:rPr>
              <a:t>the world </a:t>
            </a:r>
            <a:r>
              <a:rPr lang="en-US" sz="1800" dirty="0">
                <a:solidFill>
                  <a:schemeClr val="tx1"/>
                </a:solidFill>
                <a:latin typeface="Finlandica" panose="00000500000000000000" pitchFamily="50" charset="0"/>
                <a:cs typeface="Finlandica Bold"/>
              </a:rPr>
              <a:t>*8</a:t>
            </a:r>
          </a:p>
        </p:txBody>
      </p:sp>
      <p:sp>
        <p:nvSpPr>
          <p:cNvPr id="8" name="Rectangle 7"/>
          <p:cNvSpPr/>
          <p:nvPr/>
        </p:nvSpPr>
        <p:spPr>
          <a:xfrm>
            <a:off x="6730999" y="12407612"/>
            <a:ext cx="15045267" cy="738664"/>
          </a:xfrm>
          <a:prstGeom prst="rect">
            <a:avLst/>
          </a:prstGeom>
        </p:spPr>
        <p:txBody>
          <a:bodyPr wrap="square">
            <a:spAutoFit/>
          </a:bodyPr>
          <a:lstStyle/>
          <a:p>
            <a:r>
              <a:rPr lang="en-US" sz="1400" i="1" dirty="0">
                <a:solidFill>
                  <a:srgbClr val="002DA1"/>
                </a:solidFill>
                <a:latin typeface="Finlandica" panose="00000500000000000000" pitchFamily="50" charset="0"/>
              </a:rPr>
              <a:t>1 Global Innovation Index 2016 / 2 World Economic Forum, The Global Competitiveness Report 2016-2017 / 3 FDI attractiveness scoreboard, Copenhagen Economics 2016</a:t>
            </a:r>
          </a:p>
          <a:p>
            <a:r>
              <a:rPr lang="en-US" sz="1400" i="1" dirty="0">
                <a:solidFill>
                  <a:srgbClr val="002DA1"/>
                </a:solidFill>
                <a:latin typeface="Finlandica" panose="00000500000000000000" pitchFamily="50" charset="0"/>
              </a:rPr>
              <a:t>4 The Fund for Peace, Fragile States Index 2016 / 5 Grant Thornton, Global Dynamism Index 2015 / 6 Bloomberg, Bloomberg 2017 Innovation Index</a:t>
            </a:r>
            <a:br>
              <a:rPr lang="en-US" sz="1400" i="1" dirty="0">
                <a:solidFill>
                  <a:srgbClr val="002DA1"/>
                </a:solidFill>
                <a:latin typeface="Finlandica" panose="00000500000000000000" pitchFamily="50" charset="0"/>
              </a:rPr>
            </a:br>
            <a:r>
              <a:rPr lang="en-US" sz="1400" i="1" dirty="0">
                <a:solidFill>
                  <a:srgbClr val="002DA1"/>
                </a:solidFill>
                <a:latin typeface="Finlandica" panose="00000500000000000000" pitchFamily="50" charset="0"/>
              </a:rPr>
              <a:t>7 Education First (EF), The world's largest ranking of countries by English skills / 8 UN 2018 World Happiness Report / </a:t>
            </a:r>
            <a:r>
              <a:rPr lang="fi-FI" sz="1400" i="1" dirty="0">
                <a:solidFill>
                  <a:srgbClr val="002DA1"/>
                </a:solidFill>
                <a:latin typeface="Finlandica" panose="00000500000000000000" pitchFamily="50" charset="0"/>
              </a:rPr>
              <a:t>9 </a:t>
            </a:r>
            <a:r>
              <a:rPr lang="en-US" sz="1400" i="1" dirty="0">
                <a:solidFill>
                  <a:srgbClr val="002DA1"/>
                </a:solidFill>
                <a:latin typeface="Finlandica" panose="00000500000000000000" pitchFamily="50" charset="0"/>
              </a:rPr>
              <a:t>The Consumer Technology Association (CTA)™ 2018 </a:t>
            </a:r>
          </a:p>
        </p:txBody>
      </p:sp>
    </p:spTree>
    <p:extLst>
      <p:ext uri="{BB962C8B-B14F-4D97-AF65-F5344CB8AC3E}">
        <p14:creationId xmlns:p14="http://schemas.microsoft.com/office/powerpoint/2010/main" val="438577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iStock-157647179.ps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88900"/>
            <a:ext cx="24384000" cy="13716000"/>
          </a:xfrm>
          <a:prstGeom prst="rect">
            <a:avLst/>
          </a:prstGeom>
        </p:spPr>
      </p:pic>
      <p:sp>
        <p:nvSpPr>
          <p:cNvPr id="38" name="Rectangle 37">
            <a:extLst>
              <a:ext uri="{FF2B5EF4-FFF2-40B4-BE49-F238E27FC236}">
                <a16:creationId xmlns:a16="http://schemas.microsoft.com/office/drawing/2014/main" id="{EA38F6EA-6A19-46E9-8955-7175F87BFEFB}"/>
              </a:ext>
            </a:extLst>
          </p:cNvPr>
          <p:cNvSpPr/>
          <p:nvPr/>
        </p:nvSpPr>
        <p:spPr>
          <a:xfrm>
            <a:off x="-32426" y="12037385"/>
            <a:ext cx="24448852" cy="17175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inlandica" panose="00000500000000000000" pitchFamily="50" charset="0"/>
            </a:endParaRPr>
          </a:p>
        </p:txBody>
      </p:sp>
      <p:pic>
        <p:nvPicPr>
          <p:cNvPr id="39" name="Picture 38">
            <a:extLst>
              <a:ext uri="{FF2B5EF4-FFF2-40B4-BE49-F238E27FC236}">
                <a16:creationId xmlns:a16="http://schemas.microsoft.com/office/drawing/2014/main" id="{5DAE0C6B-9ECA-44E7-9218-9DF9C66C0B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7064" y="12321095"/>
            <a:ext cx="4051770" cy="1013248"/>
          </a:xfrm>
          <a:prstGeom prst="rect">
            <a:avLst/>
          </a:prstGeom>
        </p:spPr>
      </p:pic>
      <p:sp>
        <p:nvSpPr>
          <p:cNvPr id="40" name="Rectangle 39">
            <a:extLst>
              <a:ext uri="{FF2B5EF4-FFF2-40B4-BE49-F238E27FC236}">
                <a16:creationId xmlns:a16="http://schemas.microsoft.com/office/drawing/2014/main" id="{B3C47448-F835-44D0-92AF-582582A0E675}"/>
              </a:ext>
            </a:extLst>
          </p:cNvPr>
          <p:cNvSpPr/>
          <p:nvPr/>
        </p:nvSpPr>
        <p:spPr>
          <a:xfrm>
            <a:off x="23048182" y="12546897"/>
            <a:ext cx="607859" cy="477054"/>
          </a:xfrm>
          <a:prstGeom prst="rect">
            <a:avLst/>
          </a:prstGeom>
        </p:spPr>
        <p:txBody>
          <a:bodyPr wrap="none">
            <a:spAutoFit/>
          </a:bodyPr>
          <a:lstStyle/>
          <a:p>
            <a:fld id="{86CB4B4D-7CA3-9044-876B-883B54F8677D}" type="slidenum">
              <a:rPr lang="uk-UA" sz="2500" smtClean="0">
                <a:solidFill>
                  <a:srgbClr val="002EA2"/>
                </a:solidFill>
                <a:latin typeface="Finlandica" charset="0"/>
                <a:ea typeface="Finlandica" charset="0"/>
                <a:cs typeface="Finlandica" charset="0"/>
              </a:rPr>
              <a:pPr/>
              <a:t>9</a:t>
            </a:fld>
            <a:endParaRPr lang="en-US" sz="2500" dirty="0">
              <a:solidFill>
                <a:srgbClr val="002EA2"/>
              </a:solidFill>
              <a:latin typeface="Finlandica" charset="0"/>
              <a:ea typeface="Finlandica" charset="0"/>
              <a:cs typeface="Finlandica" charset="0"/>
            </a:endParaRPr>
          </a:p>
        </p:txBody>
      </p:sp>
      <p:sp>
        <p:nvSpPr>
          <p:cNvPr id="6" name="Text Placeholder 2">
            <a:extLst>
              <a:ext uri="{FF2B5EF4-FFF2-40B4-BE49-F238E27FC236}">
                <a16:creationId xmlns:a16="http://schemas.microsoft.com/office/drawing/2014/main" id="{8975E04D-6FB7-4F3F-9139-2FD9B8CB5F24}"/>
              </a:ext>
            </a:extLst>
          </p:cNvPr>
          <p:cNvSpPr>
            <a:spLocks noGrp="1"/>
          </p:cNvSpPr>
          <p:nvPr>
            <p:ph type="body" sz="half" idx="14"/>
          </p:nvPr>
        </p:nvSpPr>
        <p:spPr>
          <a:xfrm>
            <a:off x="913292" y="1228821"/>
            <a:ext cx="22454708" cy="1947800"/>
          </a:xfrm>
        </p:spPr>
        <p:txBody>
          <a:bodyPr/>
          <a:lstStyle/>
          <a:p>
            <a:pPr algn="l"/>
            <a:r>
              <a:rPr lang="fi-FI" sz="8000" dirty="0"/>
              <a:t>Finland is a </a:t>
            </a:r>
            <a:r>
              <a:rPr lang="fi-FI" sz="8000" dirty="0" err="1"/>
              <a:t>global</a:t>
            </a:r>
            <a:r>
              <a:rPr lang="fi-FI" sz="8000" dirty="0"/>
              <a:t> </a:t>
            </a:r>
            <a:r>
              <a:rPr lang="fi-FI" sz="8000" dirty="0" err="1"/>
              <a:t>leader</a:t>
            </a:r>
            <a:r>
              <a:rPr lang="fi-FI" sz="8000" dirty="0"/>
              <a:t> in </a:t>
            </a:r>
            <a:r>
              <a:rPr lang="fi-FI" sz="8000" dirty="0" err="1"/>
              <a:t>innovation</a:t>
            </a:r>
            <a:r>
              <a:rPr lang="fi-FI" sz="8000" dirty="0"/>
              <a:t> </a:t>
            </a:r>
            <a:r>
              <a:rPr lang="fi-FI" sz="8000" dirty="0" err="1"/>
              <a:t>talent</a:t>
            </a:r>
            <a:endParaRPr lang="fi-FI" sz="8000" dirty="0"/>
          </a:p>
        </p:txBody>
      </p:sp>
      <p:sp>
        <p:nvSpPr>
          <p:cNvPr id="8" name="Rectangle 7"/>
          <p:cNvSpPr/>
          <p:nvPr/>
        </p:nvSpPr>
        <p:spPr>
          <a:xfrm>
            <a:off x="8864600" y="13144212"/>
            <a:ext cx="14541500" cy="307777"/>
          </a:xfrm>
          <a:prstGeom prst="rect">
            <a:avLst/>
          </a:prstGeom>
        </p:spPr>
        <p:txBody>
          <a:bodyPr wrap="square">
            <a:spAutoFit/>
          </a:bodyPr>
          <a:lstStyle/>
          <a:p>
            <a:pPr algn="r"/>
            <a:r>
              <a:rPr lang="en-US" sz="1400" i="1" dirty="0">
                <a:solidFill>
                  <a:srgbClr val="002DA1"/>
                </a:solidFill>
                <a:latin typeface="Finlandica" panose="00000500000000000000" pitchFamily="50" charset="0"/>
              </a:rPr>
              <a:t>*World Economic Forum Global Competitiveness Report 2017-2018 / **The Consumer Technology Association (CTA)™ 2018</a:t>
            </a:r>
          </a:p>
        </p:txBody>
      </p:sp>
      <p:sp>
        <p:nvSpPr>
          <p:cNvPr id="94" name="Rectangle 93"/>
          <p:cNvSpPr/>
          <p:nvPr/>
        </p:nvSpPr>
        <p:spPr>
          <a:xfrm>
            <a:off x="1015108" y="2898285"/>
            <a:ext cx="7600488" cy="4111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95" name="Rectangle 94"/>
          <p:cNvSpPr/>
          <p:nvPr/>
        </p:nvSpPr>
        <p:spPr>
          <a:xfrm>
            <a:off x="1164929" y="3046971"/>
            <a:ext cx="7300850" cy="3813488"/>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sp>
        <p:nvSpPr>
          <p:cNvPr id="101" name="Rectangle 100"/>
          <p:cNvSpPr/>
          <p:nvPr/>
        </p:nvSpPr>
        <p:spPr>
          <a:xfrm>
            <a:off x="8801509" y="2898285"/>
            <a:ext cx="7600488" cy="4111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02" name="Rectangle 101"/>
          <p:cNvSpPr/>
          <p:nvPr/>
        </p:nvSpPr>
        <p:spPr>
          <a:xfrm>
            <a:off x="8951331" y="3046971"/>
            <a:ext cx="7300850" cy="3813488"/>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sp>
        <p:nvSpPr>
          <p:cNvPr id="104" name="Rectangle 103"/>
          <p:cNvSpPr/>
          <p:nvPr/>
        </p:nvSpPr>
        <p:spPr>
          <a:xfrm>
            <a:off x="8807912" y="7200381"/>
            <a:ext cx="7600488" cy="4111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05" name="Rectangle 104"/>
          <p:cNvSpPr/>
          <p:nvPr/>
        </p:nvSpPr>
        <p:spPr>
          <a:xfrm>
            <a:off x="8957733" y="7349067"/>
            <a:ext cx="7300850" cy="3813488"/>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sp>
        <p:nvSpPr>
          <p:cNvPr id="113" name="Rectangle 112"/>
          <p:cNvSpPr/>
          <p:nvPr/>
        </p:nvSpPr>
        <p:spPr>
          <a:xfrm>
            <a:off x="1010487" y="7200381"/>
            <a:ext cx="7600488" cy="4111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114" name="Rectangle 113"/>
          <p:cNvSpPr/>
          <p:nvPr/>
        </p:nvSpPr>
        <p:spPr>
          <a:xfrm>
            <a:off x="1160308" y="7349067"/>
            <a:ext cx="7300850" cy="3813488"/>
          </a:xfrm>
          <a:prstGeom prst="rect">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sp>
        <p:nvSpPr>
          <p:cNvPr id="36" name="Rectangle 35"/>
          <p:cNvSpPr/>
          <p:nvPr/>
        </p:nvSpPr>
        <p:spPr>
          <a:xfrm>
            <a:off x="16590843" y="2898285"/>
            <a:ext cx="6811188" cy="84131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inlandica" panose="00000500000000000000" pitchFamily="50" charset="0"/>
            </a:endParaRPr>
          </a:p>
        </p:txBody>
      </p:sp>
      <p:sp>
        <p:nvSpPr>
          <p:cNvPr id="37" name="Rectangle 36"/>
          <p:cNvSpPr/>
          <p:nvPr/>
        </p:nvSpPr>
        <p:spPr>
          <a:xfrm>
            <a:off x="16740664" y="3046970"/>
            <a:ext cx="6508802" cy="8095163"/>
          </a:xfrm>
          <a:prstGeom prst="rect">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2DA1"/>
                </a:solidFill>
              </a:ln>
              <a:latin typeface="Finlandica" panose="00000500000000000000" pitchFamily="50" charset="0"/>
            </a:endParaRPr>
          </a:p>
        </p:txBody>
      </p:sp>
      <p:pic>
        <p:nvPicPr>
          <p:cNvPr id="41" name="Kuva 40">
            <a:extLst>
              <a:ext uri="{FF2B5EF4-FFF2-40B4-BE49-F238E27FC236}">
                <a16:creationId xmlns:a16="http://schemas.microsoft.com/office/drawing/2014/main" id="{4AD7FED1-433F-CB42-89A8-9D52A26127E0}"/>
              </a:ext>
            </a:extLst>
          </p:cNvPr>
          <p:cNvPicPr>
            <a:picLocks noChangeAspect="1"/>
          </p:cNvPicPr>
          <p:nvPr/>
        </p:nvPicPr>
        <p:blipFill>
          <a:blip r:embed="rId5"/>
          <a:stretch>
            <a:fillRect/>
          </a:stretch>
        </p:blipFill>
        <p:spPr>
          <a:xfrm>
            <a:off x="251816" y="2317960"/>
            <a:ext cx="22771100" cy="8750300"/>
          </a:xfrm>
          <a:prstGeom prst="rect">
            <a:avLst/>
          </a:prstGeom>
        </p:spPr>
      </p:pic>
    </p:spTree>
    <p:extLst>
      <p:ext uri="{BB962C8B-B14F-4D97-AF65-F5344CB8AC3E}">
        <p14:creationId xmlns:p14="http://schemas.microsoft.com/office/powerpoint/2010/main" val="141767852"/>
      </p:ext>
    </p:extLst>
  </p:cSld>
  <p:clrMapOvr>
    <a:masterClrMapping/>
  </p:clrMapOvr>
</p:sld>
</file>

<file path=ppt/theme/theme1.xml><?xml version="1.0" encoding="utf-8"?>
<a:theme xmlns:a="http://schemas.openxmlformats.org/drawingml/2006/main" name="Business_Finland">
  <a:themeElements>
    <a:clrScheme name="Business_Finland 1">
      <a:dk1>
        <a:srgbClr val="002EA2"/>
      </a:dk1>
      <a:lt1>
        <a:srgbClr val="FFFFFF"/>
      </a:lt1>
      <a:dk2>
        <a:srgbClr val="191919"/>
      </a:dk2>
      <a:lt2>
        <a:srgbClr val="E7E6E6"/>
      </a:lt2>
      <a:accent1>
        <a:srgbClr val="D2D2D2"/>
      </a:accent1>
      <a:accent2>
        <a:srgbClr val="64DC3C"/>
      </a:accent2>
      <a:accent3>
        <a:srgbClr val="FFCD00"/>
      </a:accent3>
      <a:accent4>
        <a:srgbClr val="FF9B00"/>
      </a:accent4>
      <a:accent5>
        <a:srgbClr val="FF3232"/>
      </a:accent5>
      <a:accent6>
        <a:srgbClr val="FF64DC"/>
      </a:accent6>
      <a:hlink>
        <a:srgbClr val="00AAFF"/>
      </a:hlink>
      <a:folHlink>
        <a:srgbClr val="967DF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BF.pptx" id="{BCECFF2F-C458-482C-8C04-4079210112F8}" vid="{E9DA565C-7E3F-4BCD-84B7-605458EB71AF}"/>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1864aca-05c3-4024-885c-0b54ac744562">
      <UserInfo>
        <DisplayName>Vieraileva osallistuja</DisplayName>
        <AccountId>255</AccountId>
        <AccountType/>
      </UserInfo>
      <UserInfo>
        <DisplayName>Ala-Kaila Maria</DisplayName>
        <AccountId>71</AccountId>
        <AccountType/>
      </UserInfo>
      <UserInfo>
        <DisplayName>NT AUTHORITY\authenticated users</DisplayName>
        <AccountId>80</AccountId>
        <AccountType/>
      </UserInfo>
      <UserInfo>
        <DisplayName>Kilpinen Kati</DisplayName>
        <AccountId>82</AccountId>
        <AccountType/>
      </UserInfo>
      <UserInfo>
        <DisplayName>Holappa Jukka</DisplayName>
        <AccountId>87</AccountId>
        <AccountType/>
      </UserInfo>
      <UserInfo>
        <DisplayName>Sharan Dharmesh</DisplayName>
        <AccountId>25</AccountId>
        <AccountType/>
      </UserInfo>
      <UserInfo>
        <DisplayName>Ivanova Victoria</DisplayName>
        <AccountId>61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6417BE47A66D4786FD4ADBDF05571E" ma:contentTypeVersion="7" ma:contentTypeDescription="Create a new document." ma:contentTypeScope="" ma:versionID="6a9d93112a9d1ea692e78d03591e38b3">
  <xsd:schema xmlns:xsd="http://www.w3.org/2001/XMLSchema" xmlns:xs="http://www.w3.org/2001/XMLSchema" xmlns:p="http://schemas.microsoft.com/office/2006/metadata/properties" xmlns:ns2="e1864aca-05c3-4024-885c-0b54ac744562" xmlns:ns3="94bbf736-e629-41f2-aa7b-415ca2bb19ed" targetNamespace="http://schemas.microsoft.com/office/2006/metadata/properties" ma:root="true" ma:fieldsID="3bfb2ef0e7f51a451f713fc4a340f882" ns2:_="" ns3:_="">
    <xsd:import namespace="e1864aca-05c3-4024-885c-0b54ac744562"/>
    <xsd:import namespace="94bbf736-e629-41f2-aa7b-415ca2bb19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864aca-05c3-4024-885c-0b54ac74456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bbf736-e629-41f2-aa7b-415ca2bb19e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1AD7BB-EDF6-406A-AAAF-B7BCB0EB98D7}">
  <ds:schemaRefs>
    <ds:schemaRef ds:uri="http://schemas.microsoft.com/sharepoint/v3/contenttype/forms"/>
  </ds:schemaRefs>
</ds:datastoreItem>
</file>

<file path=customXml/itemProps2.xml><?xml version="1.0" encoding="utf-8"?>
<ds:datastoreItem xmlns:ds="http://schemas.openxmlformats.org/officeDocument/2006/customXml" ds:itemID="{43B22654-B7B1-4D4D-B266-AD67887D7626}">
  <ds:schemaRefs>
    <ds:schemaRef ds:uri="http://schemas.microsoft.com/office/infopath/2007/PartnerControls"/>
    <ds:schemaRef ds:uri="http://purl.org/dc/elements/1.1/"/>
    <ds:schemaRef ds:uri="http://schemas.microsoft.com/office/2006/documentManagement/types"/>
    <ds:schemaRef ds:uri="e1864aca-05c3-4024-885c-0b54ac744562"/>
    <ds:schemaRef ds:uri="http://purl.org/dc/terms/"/>
    <ds:schemaRef ds:uri="http://schemas.openxmlformats.org/package/2006/metadata/core-properties"/>
    <ds:schemaRef ds:uri="http://purl.org/dc/dcmitype/"/>
    <ds:schemaRef ds:uri="94bbf736-e629-41f2-aa7b-415ca2bb19e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A4B2D1B-B232-4EB2-BE6A-CA792C35237A}">
  <ds:schemaRefs>
    <ds:schemaRef ds:uri="94bbf736-e629-41f2-aa7b-415ca2bb19ed"/>
    <ds:schemaRef ds:uri="e1864aca-05c3-4024-885c-0b54ac7445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29568</TotalTime>
  <Words>2465</Words>
  <Application>Microsoft Office PowerPoint</Application>
  <PresentationFormat>Custom</PresentationFormat>
  <Paragraphs>213</Paragraphs>
  <Slides>25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Finlandica Bold</vt:lpstr>
      <vt:lpstr>Helvetica</vt:lpstr>
      <vt:lpstr>Finlandica</vt:lpstr>
      <vt:lpstr>Helvetica Bold</vt:lpstr>
      <vt:lpstr>Business_Finland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Kilpinen Kati</dc:creator>
  <cp:lastModifiedBy>Moring Paula</cp:lastModifiedBy>
  <cp:revision>456</cp:revision>
  <dcterms:modified xsi:type="dcterms:W3CDTF">2018-04-11T06:40:04Z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0x010100DC6417BE47A66D4786FD4ADBDF05571E</vt:lpwstr>
  </property>
  <property fmtid="{D5CDD505-2E9C-101B-9397-08002B2CF9AE}" pid="3" name="TaxKeyword">
    <vt:lpwstr/>
  </property>
</Properties>
</file>