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</p:sldMasterIdLst>
  <p:notesMasterIdLst>
    <p:notesMasterId r:id="rId27"/>
  </p:notesMasterIdLst>
  <p:handoutMasterIdLst>
    <p:handoutMasterId r:id="rId28"/>
  </p:handoutMasterIdLst>
  <p:sldIdLst>
    <p:sldId id="289" r:id="rId3"/>
    <p:sldId id="312" r:id="rId4"/>
    <p:sldId id="290" r:id="rId5"/>
    <p:sldId id="291" r:id="rId6"/>
    <p:sldId id="292" r:id="rId7"/>
    <p:sldId id="307" r:id="rId8"/>
    <p:sldId id="309" r:id="rId9"/>
    <p:sldId id="310" r:id="rId10"/>
    <p:sldId id="311" r:id="rId11"/>
    <p:sldId id="313" r:id="rId12"/>
    <p:sldId id="295" r:id="rId13"/>
    <p:sldId id="296" r:id="rId14"/>
    <p:sldId id="317" r:id="rId15"/>
    <p:sldId id="316" r:id="rId16"/>
    <p:sldId id="308" r:id="rId17"/>
    <p:sldId id="302" r:id="rId18"/>
    <p:sldId id="298" r:id="rId19"/>
    <p:sldId id="305" r:id="rId20"/>
    <p:sldId id="300" r:id="rId21"/>
    <p:sldId id="303" r:id="rId22"/>
    <p:sldId id="304" r:id="rId23"/>
    <p:sldId id="314" r:id="rId24"/>
    <p:sldId id="315" r:id="rId25"/>
    <p:sldId id="306" r:id="rId26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85080" autoAdjust="0"/>
  </p:normalViewPr>
  <p:slideViewPr>
    <p:cSldViewPr showGuides="1">
      <p:cViewPr varScale="1">
        <p:scale>
          <a:sx n="116" d="100"/>
          <a:sy n="116" d="100"/>
        </p:scale>
        <p:origin x="528" y="77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9CC72-2D2B-4C78-B813-C737792C051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9C3A2A0-9E55-46DA-BF77-A5E73270E017}">
      <dgm:prSet phldrT="[Teksti]"/>
      <dgm:spPr/>
      <dgm:t>
        <a:bodyPr/>
        <a:lstStyle/>
        <a:p>
          <a:r>
            <a:rPr lang="fi-FI" dirty="0" err="1" smtClean="0"/>
            <a:t>Talent</a:t>
          </a:r>
          <a:r>
            <a:rPr lang="fi-FI" dirty="0" smtClean="0"/>
            <a:t> </a:t>
          </a:r>
          <a:r>
            <a:rPr lang="fi-FI" dirty="0" err="1" smtClean="0"/>
            <a:t>Attraction</a:t>
          </a:r>
          <a:endParaRPr lang="fi-FI" dirty="0"/>
        </a:p>
      </dgm:t>
    </dgm:pt>
    <dgm:pt modelId="{B13B9542-0CAE-4C8F-80B0-078E9409D9A0}" type="parTrans" cxnId="{93C71A80-EF60-4736-88E1-BF900A7349F7}">
      <dgm:prSet/>
      <dgm:spPr/>
      <dgm:t>
        <a:bodyPr/>
        <a:lstStyle/>
        <a:p>
          <a:endParaRPr lang="fi-FI"/>
        </a:p>
      </dgm:t>
    </dgm:pt>
    <dgm:pt modelId="{66FCDBEA-9A70-4536-9E3E-55DADBF15E53}" type="sibTrans" cxnId="{93C71A80-EF60-4736-88E1-BF900A7349F7}">
      <dgm:prSet/>
      <dgm:spPr/>
      <dgm:t>
        <a:bodyPr/>
        <a:lstStyle/>
        <a:p>
          <a:endParaRPr lang="fi-FI"/>
        </a:p>
      </dgm:t>
    </dgm:pt>
    <dgm:pt modelId="{7839B36C-8E00-43B6-BDE0-35CDC1F4C7BC}">
      <dgm:prSet phldrT="[Teksti]"/>
      <dgm:spPr/>
      <dgm:t>
        <a:bodyPr/>
        <a:lstStyle/>
        <a:p>
          <a:r>
            <a:rPr lang="fi-FI" dirty="0" err="1" smtClean="0"/>
            <a:t>Talent</a:t>
          </a:r>
          <a:r>
            <a:rPr lang="fi-FI" dirty="0" smtClean="0"/>
            <a:t> </a:t>
          </a:r>
          <a:r>
            <a:rPr lang="fi-FI" dirty="0" err="1" smtClean="0"/>
            <a:t>Reception</a:t>
          </a:r>
          <a:endParaRPr lang="fi-FI" dirty="0"/>
        </a:p>
      </dgm:t>
    </dgm:pt>
    <dgm:pt modelId="{585FAAA0-0DE5-470B-A3E9-89C8D7C4F2DF}" type="parTrans" cxnId="{B0A90E53-73B4-4A27-A91B-D8937CE22ACB}">
      <dgm:prSet/>
      <dgm:spPr/>
      <dgm:t>
        <a:bodyPr/>
        <a:lstStyle/>
        <a:p>
          <a:endParaRPr lang="fi-FI"/>
        </a:p>
      </dgm:t>
    </dgm:pt>
    <dgm:pt modelId="{83ECE8C3-DF06-4F8B-9F8D-D69AE3CD8D49}" type="sibTrans" cxnId="{B0A90E53-73B4-4A27-A91B-D8937CE22ACB}">
      <dgm:prSet/>
      <dgm:spPr/>
      <dgm:t>
        <a:bodyPr/>
        <a:lstStyle/>
        <a:p>
          <a:endParaRPr lang="fi-FI"/>
        </a:p>
      </dgm:t>
    </dgm:pt>
    <dgm:pt modelId="{9A63988B-FD02-4842-A353-19FF239C96BE}">
      <dgm:prSet phldrT="[Teksti]"/>
      <dgm:spPr/>
      <dgm:t>
        <a:bodyPr/>
        <a:lstStyle/>
        <a:p>
          <a:r>
            <a:rPr lang="fi-FI" dirty="0" err="1" smtClean="0"/>
            <a:t>Talent</a:t>
          </a:r>
          <a:r>
            <a:rPr lang="fi-FI" dirty="0" smtClean="0"/>
            <a:t> </a:t>
          </a:r>
          <a:r>
            <a:rPr lang="fi-FI" dirty="0" err="1" smtClean="0"/>
            <a:t>Integration</a:t>
          </a:r>
          <a:endParaRPr lang="fi-FI" dirty="0"/>
        </a:p>
      </dgm:t>
    </dgm:pt>
    <dgm:pt modelId="{03B4A302-A884-47BD-B5FF-1F6B7BF24A27}" type="parTrans" cxnId="{3C24D1B8-08F0-4CB3-B355-0D42F01A9579}">
      <dgm:prSet/>
      <dgm:spPr/>
      <dgm:t>
        <a:bodyPr/>
        <a:lstStyle/>
        <a:p>
          <a:endParaRPr lang="fi-FI"/>
        </a:p>
      </dgm:t>
    </dgm:pt>
    <dgm:pt modelId="{3FB061DF-74E3-4A4E-9A08-611F8C60827A}" type="sibTrans" cxnId="{3C24D1B8-08F0-4CB3-B355-0D42F01A9579}">
      <dgm:prSet/>
      <dgm:spPr/>
      <dgm:t>
        <a:bodyPr/>
        <a:lstStyle/>
        <a:p>
          <a:endParaRPr lang="fi-FI"/>
        </a:p>
      </dgm:t>
    </dgm:pt>
    <dgm:pt modelId="{05F88622-C844-43AE-8FC1-27938246FE07}">
      <dgm:prSet phldrT="[Teksti]"/>
      <dgm:spPr/>
      <dgm:t>
        <a:bodyPr/>
        <a:lstStyle/>
        <a:p>
          <a:r>
            <a:rPr lang="fi-FI" dirty="0" err="1" smtClean="0"/>
            <a:t>Talent</a:t>
          </a:r>
          <a:r>
            <a:rPr lang="fi-FI" dirty="0" smtClean="0"/>
            <a:t> </a:t>
          </a:r>
          <a:r>
            <a:rPr lang="fi-FI" dirty="0" err="1" smtClean="0"/>
            <a:t>Reputation</a:t>
          </a:r>
          <a:endParaRPr lang="fi-FI" dirty="0"/>
        </a:p>
      </dgm:t>
    </dgm:pt>
    <dgm:pt modelId="{D567495E-DCA1-4271-BCF5-91724A6F622D}" type="parTrans" cxnId="{1039E2AC-141B-4FE8-8C5D-545F1C34B3F4}">
      <dgm:prSet/>
      <dgm:spPr/>
      <dgm:t>
        <a:bodyPr/>
        <a:lstStyle/>
        <a:p>
          <a:endParaRPr lang="fi-FI"/>
        </a:p>
      </dgm:t>
    </dgm:pt>
    <dgm:pt modelId="{DEF8C382-0A84-450F-B88F-3521D954DE15}" type="sibTrans" cxnId="{1039E2AC-141B-4FE8-8C5D-545F1C34B3F4}">
      <dgm:prSet/>
      <dgm:spPr/>
      <dgm:t>
        <a:bodyPr/>
        <a:lstStyle/>
        <a:p>
          <a:endParaRPr lang="fi-FI"/>
        </a:p>
      </dgm:t>
    </dgm:pt>
    <dgm:pt modelId="{5F6053DB-44B1-4D64-828C-B293FBA32457}" type="pres">
      <dgm:prSet presAssocID="{9469CC72-2D2B-4C78-B813-C737792C05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B768561A-3724-4320-8359-41CC2EA9214C}" type="pres">
      <dgm:prSet presAssocID="{09C3A2A0-9E55-46DA-BF77-A5E73270E01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843F032-D317-4C6B-8AE8-B09BD61E8A7A}" type="pres">
      <dgm:prSet presAssocID="{66FCDBEA-9A70-4536-9E3E-55DADBF15E53}" presName="sibTrans" presStyleLbl="sibTrans2D1" presStyleIdx="0" presStyleCnt="4"/>
      <dgm:spPr/>
      <dgm:t>
        <a:bodyPr/>
        <a:lstStyle/>
        <a:p>
          <a:endParaRPr lang="fi-FI"/>
        </a:p>
      </dgm:t>
    </dgm:pt>
    <dgm:pt modelId="{E1384E02-7A0C-44B9-A8F9-CA6B7F9B577A}" type="pres">
      <dgm:prSet presAssocID="{66FCDBEA-9A70-4536-9E3E-55DADBF15E53}" presName="connectorText" presStyleLbl="sibTrans2D1" presStyleIdx="0" presStyleCnt="4"/>
      <dgm:spPr/>
      <dgm:t>
        <a:bodyPr/>
        <a:lstStyle/>
        <a:p>
          <a:endParaRPr lang="fi-FI"/>
        </a:p>
      </dgm:t>
    </dgm:pt>
    <dgm:pt modelId="{7CA4966F-7962-432B-8269-E87BD2691EE9}" type="pres">
      <dgm:prSet presAssocID="{7839B36C-8E00-43B6-BDE0-35CDC1F4C7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ED2E5D0-92A2-478A-8E55-46951BB82BD8}" type="pres">
      <dgm:prSet presAssocID="{83ECE8C3-DF06-4F8B-9F8D-D69AE3CD8D49}" presName="sibTrans" presStyleLbl="sibTrans2D1" presStyleIdx="1" presStyleCnt="4"/>
      <dgm:spPr/>
      <dgm:t>
        <a:bodyPr/>
        <a:lstStyle/>
        <a:p>
          <a:endParaRPr lang="fi-FI"/>
        </a:p>
      </dgm:t>
    </dgm:pt>
    <dgm:pt modelId="{C850BEF6-1C1B-4C4A-971A-E7264A46BD7B}" type="pres">
      <dgm:prSet presAssocID="{83ECE8C3-DF06-4F8B-9F8D-D69AE3CD8D49}" presName="connectorText" presStyleLbl="sibTrans2D1" presStyleIdx="1" presStyleCnt="4"/>
      <dgm:spPr/>
      <dgm:t>
        <a:bodyPr/>
        <a:lstStyle/>
        <a:p>
          <a:endParaRPr lang="fi-FI"/>
        </a:p>
      </dgm:t>
    </dgm:pt>
    <dgm:pt modelId="{D46C378B-8B29-46F8-A435-9C57918AACFC}" type="pres">
      <dgm:prSet presAssocID="{9A63988B-FD02-4842-A353-19FF239C96B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A0D893E-9AD0-474C-8C30-62343E2301FC}" type="pres">
      <dgm:prSet presAssocID="{3FB061DF-74E3-4A4E-9A08-611F8C60827A}" presName="sibTrans" presStyleLbl="sibTrans2D1" presStyleIdx="2" presStyleCnt="4"/>
      <dgm:spPr/>
      <dgm:t>
        <a:bodyPr/>
        <a:lstStyle/>
        <a:p>
          <a:endParaRPr lang="fi-FI"/>
        </a:p>
      </dgm:t>
    </dgm:pt>
    <dgm:pt modelId="{2290D702-1FBD-4AA7-AAA9-EC1CF26D9DA5}" type="pres">
      <dgm:prSet presAssocID="{3FB061DF-74E3-4A4E-9A08-611F8C60827A}" presName="connectorText" presStyleLbl="sibTrans2D1" presStyleIdx="2" presStyleCnt="4"/>
      <dgm:spPr/>
      <dgm:t>
        <a:bodyPr/>
        <a:lstStyle/>
        <a:p>
          <a:endParaRPr lang="fi-FI"/>
        </a:p>
      </dgm:t>
    </dgm:pt>
    <dgm:pt modelId="{0991F498-9F56-4C29-A8D2-15BEABACD637}" type="pres">
      <dgm:prSet presAssocID="{05F88622-C844-43AE-8FC1-27938246FE0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0522AA53-EE15-4ECC-BFA8-157208542B09}" type="pres">
      <dgm:prSet presAssocID="{DEF8C382-0A84-450F-B88F-3521D954DE15}" presName="sibTrans" presStyleLbl="sibTrans2D1" presStyleIdx="3" presStyleCnt="4"/>
      <dgm:spPr/>
      <dgm:t>
        <a:bodyPr/>
        <a:lstStyle/>
        <a:p>
          <a:endParaRPr lang="fi-FI"/>
        </a:p>
      </dgm:t>
    </dgm:pt>
    <dgm:pt modelId="{E527B720-0843-4FA2-B7E3-E19520008FEA}" type="pres">
      <dgm:prSet presAssocID="{DEF8C382-0A84-450F-B88F-3521D954DE15}" presName="connectorText" presStyleLbl="sibTrans2D1" presStyleIdx="3" presStyleCnt="4"/>
      <dgm:spPr/>
      <dgm:t>
        <a:bodyPr/>
        <a:lstStyle/>
        <a:p>
          <a:endParaRPr lang="fi-FI"/>
        </a:p>
      </dgm:t>
    </dgm:pt>
  </dgm:ptLst>
  <dgm:cxnLst>
    <dgm:cxn modelId="{AE0457D4-EEE8-43D0-A8C3-54541054C464}" type="presOf" srcId="{66FCDBEA-9A70-4536-9E3E-55DADBF15E53}" destId="{F843F032-D317-4C6B-8AE8-B09BD61E8A7A}" srcOrd="0" destOrd="0" presId="urn:microsoft.com/office/officeart/2005/8/layout/cycle2"/>
    <dgm:cxn modelId="{C7A57177-5D60-4A6F-ADED-D8CE46B16851}" type="presOf" srcId="{09C3A2A0-9E55-46DA-BF77-A5E73270E017}" destId="{B768561A-3724-4320-8359-41CC2EA9214C}" srcOrd="0" destOrd="0" presId="urn:microsoft.com/office/officeart/2005/8/layout/cycle2"/>
    <dgm:cxn modelId="{93C71A80-EF60-4736-88E1-BF900A7349F7}" srcId="{9469CC72-2D2B-4C78-B813-C737792C0515}" destId="{09C3A2A0-9E55-46DA-BF77-A5E73270E017}" srcOrd="0" destOrd="0" parTransId="{B13B9542-0CAE-4C8F-80B0-078E9409D9A0}" sibTransId="{66FCDBEA-9A70-4536-9E3E-55DADBF15E53}"/>
    <dgm:cxn modelId="{6D4BC18B-259B-4A06-8BBF-BB6808C05490}" type="presOf" srcId="{7839B36C-8E00-43B6-BDE0-35CDC1F4C7BC}" destId="{7CA4966F-7962-432B-8269-E87BD2691EE9}" srcOrd="0" destOrd="0" presId="urn:microsoft.com/office/officeart/2005/8/layout/cycle2"/>
    <dgm:cxn modelId="{1331DC0E-AD2C-454F-9E28-B1E69B132FF2}" type="presOf" srcId="{83ECE8C3-DF06-4F8B-9F8D-D69AE3CD8D49}" destId="{C850BEF6-1C1B-4C4A-971A-E7264A46BD7B}" srcOrd="1" destOrd="0" presId="urn:microsoft.com/office/officeart/2005/8/layout/cycle2"/>
    <dgm:cxn modelId="{0F6D06AB-E07D-46A1-B6A2-89311734FDAA}" type="presOf" srcId="{9A63988B-FD02-4842-A353-19FF239C96BE}" destId="{D46C378B-8B29-46F8-A435-9C57918AACFC}" srcOrd="0" destOrd="0" presId="urn:microsoft.com/office/officeart/2005/8/layout/cycle2"/>
    <dgm:cxn modelId="{7FD148DB-9E0A-4BAF-A5E4-4F9AA21DAEF3}" type="presOf" srcId="{3FB061DF-74E3-4A4E-9A08-611F8C60827A}" destId="{2290D702-1FBD-4AA7-AAA9-EC1CF26D9DA5}" srcOrd="1" destOrd="0" presId="urn:microsoft.com/office/officeart/2005/8/layout/cycle2"/>
    <dgm:cxn modelId="{41B61F57-C8C7-4CF4-9926-543C3CF69E3F}" type="presOf" srcId="{DEF8C382-0A84-450F-B88F-3521D954DE15}" destId="{0522AA53-EE15-4ECC-BFA8-157208542B09}" srcOrd="0" destOrd="0" presId="urn:microsoft.com/office/officeart/2005/8/layout/cycle2"/>
    <dgm:cxn modelId="{7A15559A-F35D-40D8-99C3-C94470DD4B1F}" type="presOf" srcId="{83ECE8C3-DF06-4F8B-9F8D-D69AE3CD8D49}" destId="{AED2E5D0-92A2-478A-8E55-46951BB82BD8}" srcOrd="0" destOrd="0" presId="urn:microsoft.com/office/officeart/2005/8/layout/cycle2"/>
    <dgm:cxn modelId="{27642E6B-F4CE-45DE-8E2B-CF10EBD37778}" type="presOf" srcId="{05F88622-C844-43AE-8FC1-27938246FE07}" destId="{0991F498-9F56-4C29-A8D2-15BEABACD637}" srcOrd="0" destOrd="0" presId="urn:microsoft.com/office/officeart/2005/8/layout/cycle2"/>
    <dgm:cxn modelId="{B0A90E53-73B4-4A27-A91B-D8937CE22ACB}" srcId="{9469CC72-2D2B-4C78-B813-C737792C0515}" destId="{7839B36C-8E00-43B6-BDE0-35CDC1F4C7BC}" srcOrd="1" destOrd="0" parTransId="{585FAAA0-0DE5-470B-A3E9-89C8D7C4F2DF}" sibTransId="{83ECE8C3-DF06-4F8B-9F8D-D69AE3CD8D49}"/>
    <dgm:cxn modelId="{3C24D1B8-08F0-4CB3-B355-0D42F01A9579}" srcId="{9469CC72-2D2B-4C78-B813-C737792C0515}" destId="{9A63988B-FD02-4842-A353-19FF239C96BE}" srcOrd="2" destOrd="0" parTransId="{03B4A302-A884-47BD-B5FF-1F6B7BF24A27}" sibTransId="{3FB061DF-74E3-4A4E-9A08-611F8C60827A}"/>
    <dgm:cxn modelId="{FCD1312C-A8C1-4509-B4A5-AF339B566201}" type="presOf" srcId="{DEF8C382-0A84-450F-B88F-3521D954DE15}" destId="{E527B720-0843-4FA2-B7E3-E19520008FEA}" srcOrd="1" destOrd="0" presId="urn:microsoft.com/office/officeart/2005/8/layout/cycle2"/>
    <dgm:cxn modelId="{93F73D1D-EE7E-4822-ABD7-3CA1EFC9ADA9}" type="presOf" srcId="{9469CC72-2D2B-4C78-B813-C737792C0515}" destId="{5F6053DB-44B1-4D64-828C-B293FBA32457}" srcOrd="0" destOrd="0" presId="urn:microsoft.com/office/officeart/2005/8/layout/cycle2"/>
    <dgm:cxn modelId="{1039E2AC-141B-4FE8-8C5D-545F1C34B3F4}" srcId="{9469CC72-2D2B-4C78-B813-C737792C0515}" destId="{05F88622-C844-43AE-8FC1-27938246FE07}" srcOrd="3" destOrd="0" parTransId="{D567495E-DCA1-4271-BCF5-91724A6F622D}" sibTransId="{DEF8C382-0A84-450F-B88F-3521D954DE15}"/>
    <dgm:cxn modelId="{19576FC2-EC75-48ED-8413-B9292ECCE4C7}" type="presOf" srcId="{66FCDBEA-9A70-4536-9E3E-55DADBF15E53}" destId="{E1384E02-7A0C-44B9-A8F9-CA6B7F9B577A}" srcOrd="1" destOrd="0" presId="urn:microsoft.com/office/officeart/2005/8/layout/cycle2"/>
    <dgm:cxn modelId="{E31D9188-3C4C-4651-B488-977A6FD86C5F}" type="presOf" srcId="{3FB061DF-74E3-4A4E-9A08-611F8C60827A}" destId="{4A0D893E-9AD0-474C-8C30-62343E2301FC}" srcOrd="0" destOrd="0" presId="urn:microsoft.com/office/officeart/2005/8/layout/cycle2"/>
    <dgm:cxn modelId="{5EF14788-155B-424B-AE9B-55528F8B656E}" type="presParOf" srcId="{5F6053DB-44B1-4D64-828C-B293FBA32457}" destId="{B768561A-3724-4320-8359-41CC2EA9214C}" srcOrd="0" destOrd="0" presId="urn:microsoft.com/office/officeart/2005/8/layout/cycle2"/>
    <dgm:cxn modelId="{D46AF53F-0403-466B-991F-A013613C85E2}" type="presParOf" srcId="{5F6053DB-44B1-4D64-828C-B293FBA32457}" destId="{F843F032-D317-4C6B-8AE8-B09BD61E8A7A}" srcOrd="1" destOrd="0" presId="urn:microsoft.com/office/officeart/2005/8/layout/cycle2"/>
    <dgm:cxn modelId="{C8C74EE2-D7D9-40CC-A605-032A9EE261B1}" type="presParOf" srcId="{F843F032-D317-4C6B-8AE8-B09BD61E8A7A}" destId="{E1384E02-7A0C-44B9-A8F9-CA6B7F9B577A}" srcOrd="0" destOrd="0" presId="urn:microsoft.com/office/officeart/2005/8/layout/cycle2"/>
    <dgm:cxn modelId="{B1414D96-6690-41DF-B311-677612194BBC}" type="presParOf" srcId="{5F6053DB-44B1-4D64-828C-B293FBA32457}" destId="{7CA4966F-7962-432B-8269-E87BD2691EE9}" srcOrd="2" destOrd="0" presId="urn:microsoft.com/office/officeart/2005/8/layout/cycle2"/>
    <dgm:cxn modelId="{46EED035-A22B-4B35-AFD0-2F65FC88DF19}" type="presParOf" srcId="{5F6053DB-44B1-4D64-828C-B293FBA32457}" destId="{AED2E5D0-92A2-478A-8E55-46951BB82BD8}" srcOrd="3" destOrd="0" presId="urn:microsoft.com/office/officeart/2005/8/layout/cycle2"/>
    <dgm:cxn modelId="{81464C29-42DE-48B0-8ADB-C5428F18852D}" type="presParOf" srcId="{AED2E5D0-92A2-478A-8E55-46951BB82BD8}" destId="{C850BEF6-1C1B-4C4A-971A-E7264A46BD7B}" srcOrd="0" destOrd="0" presId="urn:microsoft.com/office/officeart/2005/8/layout/cycle2"/>
    <dgm:cxn modelId="{2E60DD3C-D14A-45F9-92A3-D3569222961B}" type="presParOf" srcId="{5F6053DB-44B1-4D64-828C-B293FBA32457}" destId="{D46C378B-8B29-46F8-A435-9C57918AACFC}" srcOrd="4" destOrd="0" presId="urn:microsoft.com/office/officeart/2005/8/layout/cycle2"/>
    <dgm:cxn modelId="{1EF6D692-BD08-43B1-B1C4-7F57EDF9E5FC}" type="presParOf" srcId="{5F6053DB-44B1-4D64-828C-B293FBA32457}" destId="{4A0D893E-9AD0-474C-8C30-62343E2301FC}" srcOrd="5" destOrd="0" presId="urn:microsoft.com/office/officeart/2005/8/layout/cycle2"/>
    <dgm:cxn modelId="{2BAD02F9-8F23-4D73-8F68-46D57DEF9D8E}" type="presParOf" srcId="{4A0D893E-9AD0-474C-8C30-62343E2301FC}" destId="{2290D702-1FBD-4AA7-AAA9-EC1CF26D9DA5}" srcOrd="0" destOrd="0" presId="urn:microsoft.com/office/officeart/2005/8/layout/cycle2"/>
    <dgm:cxn modelId="{B3EBF3D4-AB30-4315-8956-C01F31BF81E8}" type="presParOf" srcId="{5F6053DB-44B1-4D64-828C-B293FBA32457}" destId="{0991F498-9F56-4C29-A8D2-15BEABACD637}" srcOrd="6" destOrd="0" presId="urn:microsoft.com/office/officeart/2005/8/layout/cycle2"/>
    <dgm:cxn modelId="{AC8654CF-0DB2-4C93-B01C-68BCACBBAB41}" type="presParOf" srcId="{5F6053DB-44B1-4D64-828C-B293FBA32457}" destId="{0522AA53-EE15-4ECC-BFA8-157208542B09}" srcOrd="7" destOrd="0" presId="urn:microsoft.com/office/officeart/2005/8/layout/cycle2"/>
    <dgm:cxn modelId="{4AE8D4F5-CADE-48A5-AA6A-69129B76DD81}" type="presParOf" srcId="{0522AA53-EE15-4ECC-BFA8-157208542B09}" destId="{E527B720-0843-4FA2-B7E3-E19520008FE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561A-3724-4320-8359-41CC2EA9214C}">
      <dsp:nvSpPr>
        <dsp:cNvPr id="0" name=""/>
        <dsp:cNvSpPr/>
      </dsp:nvSpPr>
      <dsp:spPr>
        <a:xfrm>
          <a:off x="2275808" y="6"/>
          <a:ext cx="922083" cy="922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000" kern="1200" dirty="0" err="1" smtClean="0"/>
            <a:t>Talent</a:t>
          </a:r>
          <a:r>
            <a:rPr lang="fi-FI" sz="1000" kern="1200" dirty="0" smtClean="0"/>
            <a:t> </a:t>
          </a:r>
          <a:r>
            <a:rPr lang="fi-FI" sz="1000" kern="1200" dirty="0" err="1" smtClean="0"/>
            <a:t>Attraction</a:t>
          </a:r>
          <a:endParaRPr lang="fi-FI" sz="1000" kern="1200" dirty="0"/>
        </a:p>
      </dsp:txBody>
      <dsp:txXfrm>
        <a:off x="2410844" y="135042"/>
        <a:ext cx="652011" cy="652011"/>
      </dsp:txXfrm>
    </dsp:sp>
    <dsp:sp modelId="{F843F032-D317-4C6B-8AE8-B09BD61E8A7A}">
      <dsp:nvSpPr>
        <dsp:cNvPr id="0" name=""/>
        <dsp:cNvSpPr/>
      </dsp:nvSpPr>
      <dsp:spPr>
        <a:xfrm rot="2700000">
          <a:off x="3098880" y="789951"/>
          <a:ext cx="244949" cy="311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>
        <a:off x="3109642" y="826211"/>
        <a:ext cx="171464" cy="186721"/>
      </dsp:txXfrm>
    </dsp:sp>
    <dsp:sp modelId="{7CA4966F-7962-432B-8269-E87BD2691EE9}">
      <dsp:nvSpPr>
        <dsp:cNvPr id="0" name=""/>
        <dsp:cNvSpPr/>
      </dsp:nvSpPr>
      <dsp:spPr>
        <a:xfrm>
          <a:off x="3254622" y="978820"/>
          <a:ext cx="922083" cy="922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000" kern="1200" dirty="0" err="1" smtClean="0"/>
            <a:t>Talent</a:t>
          </a:r>
          <a:r>
            <a:rPr lang="fi-FI" sz="1000" kern="1200" dirty="0" smtClean="0"/>
            <a:t> </a:t>
          </a:r>
          <a:r>
            <a:rPr lang="fi-FI" sz="1000" kern="1200" dirty="0" err="1" smtClean="0"/>
            <a:t>Reception</a:t>
          </a:r>
          <a:endParaRPr lang="fi-FI" sz="1000" kern="1200" dirty="0"/>
        </a:p>
      </dsp:txBody>
      <dsp:txXfrm>
        <a:off x="3389658" y="1113856"/>
        <a:ext cx="652011" cy="652011"/>
      </dsp:txXfrm>
    </dsp:sp>
    <dsp:sp modelId="{AED2E5D0-92A2-478A-8E55-46951BB82BD8}">
      <dsp:nvSpPr>
        <dsp:cNvPr id="0" name=""/>
        <dsp:cNvSpPr/>
      </dsp:nvSpPr>
      <dsp:spPr>
        <a:xfrm rot="8100000">
          <a:off x="3108684" y="1768766"/>
          <a:ext cx="244949" cy="311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 rot="10800000">
        <a:off x="3171407" y="1805026"/>
        <a:ext cx="171464" cy="186721"/>
      </dsp:txXfrm>
    </dsp:sp>
    <dsp:sp modelId="{D46C378B-8B29-46F8-A435-9C57918AACFC}">
      <dsp:nvSpPr>
        <dsp:cNvPr id="0" name=""/>
        <dsp:cNvSpPr/>
      </dsp:nvSpPr>
      <dsp:spPr>
        <a:xfrm>
          <a:off x="2275808" y="1957635"/>
          <a:ext cx="922083" cy="922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000" kern="1200" dirty="0" err="1" smtClean="0"/>
            <a:t>Talent</a:t>
          </a:r>
          <a:r>
            <a:rPr lang="fi-FI" sz="1000" kern="1200" dirty="0" smtClean="0"/>
            <a:t> </a:t>
          </a:r>
          <a:r>
            <a:rPr lang="fi-FI" sz="1000" kern="1200" dirty="0" err="1" smtClean="0"/>
            <a:t>Integration</a:t>
          </a:r>
          <a:endParaRPr lang="fi-FI" sz="1000" kern="1200" dirty="0"/>
        </a:p>
      </dsp:txBody>
      <dsp:txXfrm>
        <a:off x="2410844" y="2092671"/>
        <a:ext cx="652011" cy="652011"/>
      </dsp:txXfrm>
    </dsp:sp>
    <dsp:sp modelId="{4A0D893E-9AD0-474C-8C30-62343E2301FC}">
      <dsp:nvSpPr>
        <dsp:cNvPr id="0" name=""/>
        <dsp:cNvSpPr/>
      </dsp:nvSpPr>
      <dsp:spPr>
        <a:xfrm rot="13500000">
          <a:off x="2129869" y="1778570"/>
          <a:ext cx="244949" cy="311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 rot="10800000">
        <a:off x="2192592" y="1866792"/>
        <a:ext cx="171464" cy="186721"/>
      </dsp:txXfrm>
    </dsp:sp>
    <dsp:sp modelId="{0991F498-9F56-4C29-A8D2-15BEABACD637}">
      <dsp:nvSpPr>
        <dsp:cNvPr id="0" name=""/>
        <dsp:cNvSpPr/>
      </dsp:nvSpPr>
      <dsp:spPr>
        <a:xfrm>
          <a:off x="1296993" y="978820"/>
          <a:ext cx="922083" cy="922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000" kern="1200" dirty="0" err="1" smtClean="0"/>
            <a:t>Talent</a:t>
          </a:r>
          <a:r>
            <a:rPr lang="fi-FI" sz="1000" kern="1200" dirty="0" smtClean="0"/>
            <a:t> </a:t>
          </a:r>
          <a:r>
            <a:rPr lang="fi-FI" sz="1000" kern="1200" dirty="0" err="1" smtClean="0"/>
            <a:t>Reputation</a:t>
          </a:r>
          <a:endParaRPr lang="fi-FI" sz="1000" kern="1200" dirty="0"/>
        </a:p>
      </dsp:txBody>
      <dsp:txXfrm>
        <a:off x="1432029" y="1113856"/>
        <a:ext cx="652011" cy="652011"/>
      </dsp:txXfrm>
    </dsp:sp>
    <dsp:sp modelId="{0522AA53-EE15-4ECC-BFA8-157208542B09}">
      <dsp:nvSpPr>
        <dsp:cNvPr id="0" name=""/>
        <dsp:cNvSpPr/>
      </dsp:nvSpPr>
      <dsp:spPr>
        <a:xfrm rot="18900000">
          <a:off x="2120065" y="799755"/>
          <a:ext cx="244949" cy="3112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i-FI" sz="800" kern="1200"/>
        </a:p>
      </dsp:txBody>
      <dsp:txXfrm>
        <a:off x="2130827" y="887977"/>
        <a:ext cx="171464" cy="186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19.2.2019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19.2.2019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Tarkista luvut!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381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Lisää lähteitä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53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19.2.2019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19.2.2019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19.2.2019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19.2.2019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19.2.2019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19.2.2019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19.2.2019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edit</a:t>
            </a:r>
            <a:r>
              <a:rPr lang="fi-FI" noProof="0" dirty="0" smtClean="0"/>
              <a:t> Master </a:t>
            </a:r>
            <a:r>
              <a:rPr lang="fi-FI" noProof="0" dirty="0" err="1" smtClean="0"/>
              <a:t>title</a:t>
            </a:r>
            <a:r>
              <a:rPr lang="fi-FI" noProof="0" dirty="0" smtClean="0"/>
              <a:t> </a:t>
            </a:r>
            <a:r>
              <a:rPr lang="fi-FI" noProof="0" dirty="0" err="1" smtClean="0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19.2.2019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toolbox.finland.fi/presentations/life-society/work-live-finland/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em.fi/en/talent-boost-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uuttaosaamista.fi/" TargetMode="External"/><Relationship Id="rId5" Type="http://schemas.openxmlformats.org/officeDocument/2006/relationships/hyperlink" Target="https://fl-cdn.scdn1.secure.raxcdn.com/files/sites/675/toolbox_talentattractionmanagement_160114.pdf" TargetMode="External"/><Relationship Id="rId4" Type="http://schemas.openxmlformats.org/officeDocument/2006/relationships/hyperlink" Target="http://julkaisut.valtioneuvosto.fi/handle/10024/7499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ecd.org/migration/europe-is-underachieving-in-the-global-competition-for-talent.htm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Talent </a:t>
            </a:r>
            <a:r>
              <a:rPr lang="fi-FI" dirty="0" err="1" smtClean="0"/>
              <a:t>boost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International </a:t>
            </a:r>
            <a:r>
              <a:rPr lang="fi-FI" dirty="0" err="1" smtClean="0"/>
              <a:t>talents</a:t>
            </a:r>
            <a:r>
              <a:rPr lang="fi-FI" dirty="0" smtClean="0"/>
              <a:t> </a:t>
            </a:r>
            <a:r>
              <a:rPr lang="fi-FI" dirty="0" err="1" smtClean="0"/>
              <a:t>boosting</a:t>
            </a:r>
            <a:r>
              <a:rPr lang="fi-FI" dirty="0" smtClean="0"/>
              <a:t> </a:t>
            </a:r>
            <a:r>
              <a:rPr lang="fi-FI" dirty="0" err="1" smtClean="0"/>
              <a:t>growth</a:t>
            </a:r>
            <a:r>
              <a:rPr lang="fi-FI" dirty="0" smtClean="0"/>
              <a:t> in 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Finland is </a:t>
            </a:r>
            <a:r>
              <a:rPr lang="fi-FI" dirty="0" err="1"/>
              <a:t>doing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 smtClean="0"/>
              <a:t>it</a:t>
            </a:r>
            <a:endParaRPr lang="fi-FI" dirty="0"/>
          </a:p>
        </p:txBody>
      </p:sp>
      <p:sp>
        <p:nvSpPr>
          <p:cNvPr id="2" name="Tekstiruutu 1"/>
          <p:cNvSpPr txBox="1"/>
          <p:nvPr/>
        </p:nvSpPr>
        <p:spPr>
          <a:xfrm>
            <a:off x="35496" y="4875891"/>
            <a:ext cx="396044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400" dirty="0">
                <a:solidFill>
                  <a:schemeClr val="accent2">
                    <a:lumMod val="50000"/>
                  </a:schemeClr>
                </a:solidFill>
              </a:rPr>
              <a:t>Photo: Riitta </a:t>
            </a:r>
            <a:r>
              <a:rPr lang="fi-FI" sz="1400" dirty="0" err="1" smtClean="0">
                <a:solidFill>
                  <a:schemeClr val="accent2">
                    <a:lumMod val="50000"/>
                  </a:schemeClr>
                </a:solidFill>
              </a:rPr>
              <a:t>Supperi/Keksi/Finland</a:t>
            </a:r>
            <a:r>
              <a:rPr lang="fi-FI" sz="1400" dirty="0" smtClean="0">
                <a:solidFill>
                  <a:schemeClr val="accent2">
                    <a:lumMod val="50000"/>
                  </a:schemeClr>
                </a:solidFill>
              </a:rPr>
              <a:t> Image Bank</a:t>
            </a:r>
          </a:p>
        </p:txBody>
      </p:sp>
    </p:spTree>
    <p:extLst>
      <p:ext uri="{BB962C8B-B14F-4D97-AF65-F5344CB8AC3E}">
        <p14:creationId xmlns:p14="http://schemas.microsoft.com/office/powerpoint/2010/main" val="3107519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learn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the </a:t>
            </a:r>
            <a:r>
              <a:rPr lang="fi-FI" dirty="0" err="1" smtClean="0"/>
              <a:t>best</a:t>
            </a:r>
            <a:r>
              <a:rPr lang="fi-FI" dirty="0" smtClean="0"/>
              <a:t> </a:t>
            </a:r>
            <a:r>
              <a:rPr lang="fi-FI" dirty="0" err="1" smtClean="0"/>
              <a:t>practices</a:t>
            </a:r>
            <a:r>
              <a:rPr lang="fi-FI" dirty="0" smtClean="0"/>
              <a:t> of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countries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Integration</a:t>
            </a:r>
            <a:r>
              <a:rPr lang="fi-FI" dirty="0" smtClean="0"/>
              <a:t> of international </a:t>
            </a:r>
            <a:r>
              <a:rPr lang="fi-FI" dirty="0" err="1" smtClean="0"/>
              <a:t>talent</a:t>
            </a:r>
            <a:r>
              <a:rPr lang="fi-FI" dirty="0" smtClean="0"/>
              <a:t> </a:t>
            </a:r>
            <a:r>
              <a:rPr lang="fi-FI" dirty="0" err="1" smtClean="0"/>
              <a:t>attraction</a:t>
            </a:r>
            <a:r>
              <a:rPr lang="fi-FI" dirty="0" smtClean="0"/>
              <a:t> and </a:t>
            </a:r>
            <a:r>
              <a:rPr lang="fi-FI" dirty="0" err="1" smtClean="0"/>
              <a:t>retention</a:t>
            </a:r>
            <a:r>
              <a:rPr lang="fi-FI" dirty="0" smtClean="0"/>
              <a:t> management in </a:t>
            </a:r>
            <a:r>
              <a:rPr lang="fi-FI" dirty="0" err="1" smtClean="0"/>
              <a:t>public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r>
              <a:rPr lang="fi-FI" dirty="0" smtClean="0"/>
              <a:t> for </a:t>
            </a:r>
            <a:r>
              <a:rPr lang="fi-FI" dirty="0" err="1" smtClean="0"/>
              <a:t>companies</a:t>
            </a:r>
            <a:r>
              <a:rPr lang="fi-FI" dirty="0" smtClean="0"/>
              <a:t>, </a:t>
            </a:r>
            <a:r>
              <a:rPr lang="fi-FI" dirty="0" err="1" smtClean="0"/>
              <a:t>eg</a:t>
            </a:r>
            <a:r>
              <a:rPr lang="fi-FI" dirty="0" smtClean="0"/>
              <a:t>. </a:t>
            </a:r>
            <a:r>
              <a:rPr lang="fi-FI" dirty="0" err="1" smtClean="0"/>
              <a:t>Denmark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Focused</a:t>
            </a:r>
            <a:r>
              <a:rPr lang="fi-FI" dirty="0" smtClean="0"/>
              <a:t> and </a:t>
            </a:r>
            <a:r>
              <a:rPr lang="fi-FI" dirty="0" err="1" smtClean="0"/>
              <a:t>people</a:t>
            </a:r>
            <a:r>
              <a:rPr lang="fi-FI" dirty="0" err="1" smtClean="0">
                <a:solidFill>
                  <a:schemeClr val="tx1"/>
                </a:solidFill>
              </a:rPr>
              <a:t>-</a:t>
            </a:r>
            <a:r>
              <a:rPr lang="fi-FI" dirty="0" err="1" smtClean="0"/>
              <a:t>centred</a:t>
            </a:r>
            <a:r>
              <a:rPr lang="fi-FI" dirty="0" smtClean="0"/>
              <a:t> country </a:t>
            </a:r>
            <a:r>
              <a:rPr lang="fi-FI" dirty="0" err="1" smtClean="0"/>
              <a:t>brand</a:t>
            </a:r>
            <a:r>
              <a:rPr lang="fi-FI" dirty="0" smtClean="0"/>
              <a:t> </a:t>
            </a:r>
            <a:r>
              <a:rPr lang="fi-FI" dirty="0" err="1" smtClean="0"/>
              <a:t>communications</a:t>
            </a:r>
            <a:r>
              <a:rPr lang="fi-FI" dirty="0" smtClean="0"/>
              <a:t> to </a:t>
            </a:r>
            <a:r>
              <a:rPr lang="fi-FI" dirty="0" err="1" smtClean="0"/>
              <a:t>attract</a:t>
            </a:r>
            <a:r>
              <a:rPr lang="fi-FI" dirty="0" smtClean="0"/>
              <a:t> </a:t>
            </a:r>
            <a:r>
              <a:rPr lang="fi-FI" dirty="0" err="1" smtClean="0"/>
              <a:t>talents</a:t>
            </a:r>
            <a:r>
              <a:rPr lang="fi-FI" dirty="0" smtClean="0"/>
              <a:t>, </a:t>
            </a:r>
            <a:r>
              <a:rPr lang="fi-FI" dirty="0" err="1" smtClean="0"/>
              <a:t>eg</a:t>
            </a:r>
            <a:r>
              <a:rPr lang="fi-FI" dirty="0" smtClean="0"/>
              <a:t>. New </a:t>
            </a:r>
            <a:r>
              <a:rPr lang="fi-FI" dirty="0" err="1" smtClean="0"/>
              <a:t>Zealand</a:t>
            </a:r>
            <a:r>
              <a:rPr lang="fi-FI" dirty="0" smtClean="0"/>
              <a:t>.</a:t>
            </a:r>
          </a:p>
          <a:p>
            <a:r>
              <a:rPr lang="fi-FI" dirty="0" smtClean="0"/>
              <a:t>Connecting </a:t>
            </a:r>
            <a:r>
              <a:rPr lang="fi-FI" dirty="0" err="1" smtClean="0"/>
              <a:t>talent</a:t>
            </a:r>
            <a:r>
              <a:rPr lang="fi-FI" dirty="0" smtClean="0"/>
              <a:t> </a:t>
            </a:r>
            <a:r>
              <a:rPr lang="fi-FI" dirty="0" err="1" smtClean="0"/>
              <a:t>attraction</a:t>
            </a:r>
            <a:r>
              <a:rPr lang="fi-FI" dirty="0" smtClean="0"/>
              <a:t> and </a:t>
            </a:r>
            <a:r>
              <a:rPr lang="fi-FI" dirty="0" err="1" smtClean="0"/>
              <a:t>retention</a:t>
            </a:r>
            <a:r>
              <a:rPr lang="fi-FI" dirty="0" smtClean="0"/>
              <a:t> with </a:t>
            </a:r>
            <a:r>
              <a:rPr lang="fi-FI" dirty="0" err="1" smtClean="0"/>
              <a:t>investment</a:t>
            </a:r>
            <a:r>
              <a:rPr lang="fi-FI" dirty="0" smtClean="0"/>
              <a:t> </a:t>
            </a:r>
            <a:r>
              <a:rPr lang="fi-FI" dirty="0" err="1" smtClean="0"/>
              <a:t>promotion</a:t>
            </a:r>
            <a:r>
              <a:rPr lang="fi-FI" dirty="0" smtClean="0"/>
              <a:t>, </a:t>
            </a:r>
            <a:r>
              <a:rPr lang="fi-FI" dirty="0" err="1" smtClean="0"/>
              <a:t>eg</a:t>
            </a:r>
            <a:r>
              <a:rPr lang="fi-FI" dirty="0" smtClean="0"/>
              <a:t>. </a:t>
            </a:r>
            <a:r>
              <a:rPr lang="fi-FI" dirty="0" err="1" smtClean="0"/>
              <a:t>Denmark</a:t>
            </a:r>
            <a:r>
              <a:rPr lang="fi-FI" dirty="0" smtClean="0"/>
              <a:t>.</a:t>
            </a:r>
          </a:p>
          <a:p>
            <a:r>
              <a:rPr lang="fi-FI" dirty="0" smtClean="0"/>
              <a:t>Service </a:t>
            </a:r>
            <a:r>
              <a:rPr lang="fi-FI" dirty="0" err="1" smtClean="0"/>
              <a:t>packages</a:t>
            </a:r>
            <a:r>
              <a:rPr lang="fi-FI" dirty="0" smtClean="0"/>
              <a:t> for </a:t>
            </a:r>
            <a:r>
              <a:rPr lang="fi-FI" dirty="0" err="1" smtClean="0"/>
              <a:t>start-ups</a:t>
            </a:r>
            <a:r>
              <a:rPr lang="fi-FI" dirty="0" smtClean="0"/>
              <a:t>, </a:t>
            </a:r>
            <a:r>
              <a:rPr lang="fi-FI" dirty="0" err="1" smtClean="0"/>
              <a:t>eg</a:t>
            </a:r>
            <a:r>
              <a:rPr lang="fi-FI" dirty="0" smtClean="0"/>
              <a:t>. </a:t>
            </a:r>
            <a:r>
              <a:rPr lang="fi-FI" dirty="0" err="1" smtClean="0"/>
              <a:t>Austria</a:t>
            </a:r>
            <a:r>
              <a:rPr lang="fi-FI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932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Finland’s</a:t>
            </a:r>
            <a:r>
              <a:rPr lang="fi-FI" dirty="0" smtClean="0"/>
              <a:t> </a:t>
            </a:r>
            <a:r>
              <a:rPr lang="fi-FI" dirty="0" err="1" smtClean="0"/>
              <a:t>strong</a:t>
            </a:r>
            <a:r>
              <a:rPr lang="fi-FI" dirty="0" smtClean="0"/>
              <a:t> </a:t>
            </a:r>
            <a:r>
              <a:rPr lang="fi-FI" dirty="0" err="1" smtClean="0"/>
              <a:t>points</a:t>
            </a:r>
            <a:r>
              <a:rPr lang="fi-FI" dirty="0" smtClean="0"/>
              <a:t> </a:t>
            </a:r>
            <a:r>
              <a:rPr lang="fi-FI" dirty="0" err="1" smtClean="0"/>
              <a:t>highlighted</a:t>
            </a:r>
            <a:r>
              <a:rPr lang="fi-FI" dirty="0" smtClean="0"/>
              <a:t> in the </a:t>
            </a:r>
            <a:r>
              <a:rPr lang="fi-FI" dirty="0" err="1" smtClean="0"/>
              <a:t>talent</a:t>
            </a:r>
            <a:r>
              <a:rPr lang="fi-FI" dirty="0" smtClean="0"/>
              <a:t> </a:t>
            </a:r>
            <a:r>
              <a:rPr lang="fi-FI" dirty="0" err="1" smtClean="0"/>
              <a:t>attraction</a:t>
            </a:r>
            <a:r>
              <a:rPr lang="fi-FI" dirty="0" smtClean="0"/>
              <a:t> </a:t>
            </a:r>
            <a:r>
              <a:rPr lang="fi-FI" dirty="0" err="1" smtClean="0"/>
              <a:t>communications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Balancing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 with life is made </a:t>
            </a:r>
            <a:r>
              <a:rPr lang="fi-FI" dirty="0" err="1" smtClean="0"/>
              <a:t>easy</a:t>
            </a:r>
            <a:r>
              <a:rPr lang="fi-FI" dirty="0" smtClean="0"/>
              <a:t>.</a:t>
            </a:r>
          </a:p>
          <a:p>
            <a:r>
              <a:rPr lang="fi-FI" dirty="0" smtClean="0"/>
              <a:t>The </a:t>
            </a:r>
            <a:r>
              <a:rPr lang="fi-FI" dirty="0" err="1" smtClean="0"/>
              <a:t>whole</a:t>
            </a:r>
            <a:r>
              <a:rPr lang="fi-FI" dirty="0" smtClean="0"/>
              <a:t> </a:t>
            </a:r>
            <a:r>
              <a:rPr lang="fi-FI" dirty="0" err="1" smtClean="0"/>
              <a:t>society</a:t>
            </a:r>
            <a:r>
              <a:rPr lang="fi-FI" dirty="0" smtClean="0"/>
              <a:t> is </a:t>
            </a:r>
            <a:r>
              <a:rPr lang="fi-FI" dirty="0" err="1" smtClean="0"/>
              <a:t>committed</a:t>
            </a:r>
            <a:r>
              <a:rPr lang="fi-FI" dirty="0" smtClean="0"/>
              <a:t> to </a:t>
            </a:r>
            <a:r>
              <a:rPr lang="fi-FI" dirty="0" err="1" smtClean="0"/>
              <a:t>equality</a:t>
            </a:r>
            <a:r>
              <a:rPr lang="fi-FI" dirty="0" smtClean="0"/>
              <a:t>.</a:t>
            </a:r>
          </a:p>
          <a:p>
            <a:r>
              <a:rPr lang="en-US" dirty="0" smtClean="0"/>
              <a:t>Finland is </a:t>
            </a:r>
            <a:r>
              <a:rPr lang="en-US" dirty="0"/>
              <a:t>the poster child for </a:t>
            </a:r>
            <a:r>
              <a:rPr lang="en-US" dirty="0" smtClean="0"/>
              <a:t>education.</a:t>
            </a:r>
            <a:endParaRPr lang="fi-FI" dirty="0" smtClean="0"/>
          </a:p>
          <a:p>
            <a:r>
              <a:rPr lang="fi-FI" dirty="0" smtClean="0"/>
              <a:t>Finland </a:t>
            </a:r>
            <a:r>
              <a:rPr lang="fi-FI" dirty="0" err="1" smtClean="0"/>
              <a:t>invests</a:t>
            </a:r>
            <a:r>
              <a:rPr lang="fi-FI" dirty="0" smtClean="0"/>
              <a:t> in </a:t>
            </a:r>
            <a:r>
              <a:rPr lang="fi-FI" dirty="0" err="1" smtClean="0"/>
              <a:t>knowledge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leaders</a:t>
            </a:r>
            <a:r>
              <a:rPr lang="fi-FI" dirty="0" smtClean="0"/>
              <a:t> in </a:t>
            </a:r>
            <a:r>
              <a:rPr lang="fi-FI" dirty="0" err="1" smtClean="0"/>
              <a:t>innovation</a:t>
            </a:r>
            <a:r>
              <a:rPr lang="fi-FI" dirty="0" smtClean="0"/>
              <a:t> and </a:t>
            </a:r>
            <a:r>
              <a:rPr lang="fi-FI" dirty="0" err="1" smtClean="0"/>
              <a:t>our</a:t>
            </a:r>
            <a:r>
              <a:rPr lang="fi-FI" dirty="0" smtClean="0"/>
              <a:t> </a:t>
            </a:r>
            <a:r>
              <a:rPr lang="fi-FI" dirty="0" err="1" smtClean="0"/>
              <a:t>startup</a:t>
            </a:r>
            <a:r>
              <a:rPr lang="fi-FI" dirty="0" smtClean="0"/>
              <a:t> </a:t>
            </a:r>
            <a:r>
              <a:rPr lang="fi-FI" dirty="0" err="1" smtClean="0"/>
              <a:t>scene</a:t>
            </a:r>
            <a:r>
              <a:rPr lang="fi-FI" dirty="0" smtClean="0"/>
              <a:t> is </a:t>
            </a:r>
            <a:r>
              <a:rPr lang="fi-FI" dirty="0" err="1" smtClean="0"/>
              <a:t>world-known</a:t>
            </a:r>
            <a:r>
              <a:rPr lang="fi-FI" dirty="0" smtClean="0"/>
              <a:t>. </a:t>
            </a:r>
          </a:p>
          <a:p>
            <a:r>
              <a:rPr lang="fi-FI" dirty="0" err="1" smtClean="0"/>
              <a:t>Nature</a:t>
            </a:r>
            <a:r>
              <a:rPr lang="fi-FI" dirty="0" smtClean="0"/>
              <a:t> is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around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Everything</a:t>
            </a:r>
            <a:r>
              <a:rPr lang="fi-FI" dirty="0" smtClean="0"/>
              <a:t> just </a:t>
            </a:r>
            <a:r>
              <a:rPr lang="fi-FI" dirty="0" err="1" smtClean="0"/>
              <a:t>works</a:t>
            </a:r>
            <a:r>
              <a:rPr lang="fi-FI" dirty="0" smtClean="0"/>
              <a:t> – </a:t>
            </a:r>
            <a:r>
              <a:rPr lang="fi-FI" dirty="0" err="1" smtClean="0"/>
              <a:t>even</a:t>
            </a:r>
            <a:r>
              <a:rPr lang="fi-FI" dirty="0" smtClean="0"/>
              <a:t> the </a:t>
            </a:r>
            <a:r>
              <a:rPr lang="fi-FI" dirty="0" err="1" smtClean="0"/>
              <a:t>bureaucracy</a:t>
            </a:r>
            <a:r>
              <a:rPr lang="fi-FI" dirty="0" smtClean="0"/>
              <a:t>.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484017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/>
              <a:t>+ live in Finland </a:t>
            </a:r>
            <a:r>
              <a:rPr lang="fi-FI" dirty="0" err="1" smtClean="0"/>
              <a:t>presentation</a:t>
            </a:r>
            <a:r>
              <a:rPr lang="fi-FI" dirty="0" smtClean="0"/>
              <a:t> </a:t>
            </a:r>
            <a:br>
              <a:rPr lang="fi-FI" dirty="0" smtClean="0"/>
            </a:br>
            <a:r>
              <a:rPr lang="fi-FI" dirty="0" smtClean="0"/>
              <a:t>at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disposal</a:t>
            </a:r>
            <a:r>
              <a:rPr lang="fi-FI" dirty="0" smtClean="0"/>
              <a:t> in Finland </a:t>
            </a:r>
            <a:r>
              <a:rPr lang="fi-FI" dirty="0" err="1" smtClean="0"/>
              <a:t>Toolbox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3456930" cy="863476"/>
          </a:xfrm>
        </p:spPr>
        <p:txBody>
          <a:bodyPr/>
          <a:lstStyle/>
          <a:p>
            <a:r>
              <a:rPr lang="fi-FI" dirty="0" err="1" smtClean="0">
                <a:hlinkClick r:id="rId2"/>
              </a:rPr>
              <a:t>toolbox.finland.fi/presentations/life-society/work-live-finland</a:t>
            </a:r>
            <a:r>
              <a:rPr lang="fi-FI" dirty="0" smtClean="0">
                <a:hlinkClick r:id="rId2"/>
              </a:rPr>
              <a:t>/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08" y="2643758"/>
            <a:ext cx="6444208" cy="22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232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7803" cy="3651870"/>
          </a:xfr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261"/>
            <a:ext cx="5004048" cy="2814777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99" y="0"/>
            <a:ext cx="3749613" cy="2499742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9260"/>
            <a:ext cx="4307797" cy="2814777"/>
          </a:xfrm>
          <a:prstGeom prst="rect">
            <a:avLst/>
          </a:prstGeom>
        </p:spPr>
      </p:pic>
      <p:sp>
        <p:nvSpPr>
          <p:cNvPr id="16" name="Tekstiruutu 15"/>
          <p:cNvSpPr txBox="1"/>
          <p:nvPr/>
        </p:nvSpPr>
        <p:spPr>
          <a:xfrm>
            <a:off x="35496" y="4875891"/>
            <a:ext cx="316835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400" dirty="0" err="1" smtClean="0">
                <a:solidFill>
                  <a:schemeClr val="bg1"/>
                </a:solidFill>
              </a:rPr>
              <a:t>Photos</a:t>
            </a:r>
            <a:r>
              <a:rPr lang="fi-FI" sz="1400" dirty="0" smtClean="0">
                <a:solidFill>
                  <a:schemeClr val="bg1"/>
                </a:solidFill>
              </a:rPr>
              <a:t>: </a:t>
            </a:r>
            <a:r>
              <a:rPr lang="fi-FI" sz="1400" dirty="0">
                <a:solidFill>
                  <a:schemeClr val="bg1"/>
                </a:solidFill>
              </a:rPr>
              <a:t>Finland Image </a:t>
            </a:r>
            <a:r>
              <a:rPr lang="fi-FI" sz="1400" dirty="0" smtClean="0">
                <a:solidFill>
                  <a:schemeClr val="bg1"/>
                </a:solidFill>
              </a:rPr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3867427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761186" cy="863427"/>
          </a:xfrm>
        </p:spPr>
        <p:txBody>
          <a:bodyPr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retain</a:t>
            </a:r>
            <a:r>
              <a:rPr lang="fi-FI" dirty="0"/>
              <a:t> </a:t>
            </a:r>
            <a:r>
              <a:rPr lang="fi-FI" dirty="0" err="1"/>
              <a:t>them</a:t>
            </a:r>
            <a:endParaRPr lang="fi-FI" dirty="0"/>
          </a:p>
        </p:txBody>
      </p:sp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252242"/>
              </p:ext>
            </p:extLst>
          </p:nvPr>
        </p:nvGraphicFramePr>
        <p:xfrm>
          <a:off x="1834604" y="1635646"/>
          <a:ext cx="5473700" cy="287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5292080" y="1203598"/>
            <a:ext cx="1080120" cy="120378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50" b="1" dirty="0"/>
              <a:t>Framework </a:t>
            </a:r>
            <a:r>
              <a:rPr lang="fi-FI" sz="1050" b="1" dirty="0" err="1"/>
              <a:t>conditions</a:t>
            </a:r>
            <a:r>
              <a:rPr lang="fi-FI" sz="1050" b="1" dirty="0"/>
              <a:t>:</a:t>
            </a:r>
          </a:p>
          <a:p>
            <a:r>
              <a:rPr lang="fi-FI" sz="1050" dirty="0" err="1"/>
              <a:t>Policies</a:t>
            </a:r>
            <a:endParaRPr lang="fi-FI" sz="1050" dirty="0"/>
          </a:p>
          <a:p>
            <a:r>
              <a:rPr lang="fi-FI" sz="1050" dirty="0" err="1"/>
              <a:t>Regulations</a:t>
            </a:r>
            <a:endParaRPr lang="fi-FI" sz="1050" dirty="0"/>
          </a:p>
          <a:p>
            <a:r>
              <a:rPr lang="fi-FI" sz="1050" dirty="0" err="1"/>
              <a:t>Economic</a:t>
            </a:r>
            <a:r>
              <a:rPr lang="fi-FI" sz="1050" dirty="0"/>
              <a:t> </a:t>
            </a:r>
            <a:r>
              <a:rPr lang="fi-FI" sz="1050" dirty="0" err="1"/>
              <a:t>situation</a:t>
            </a:r>
            <a:endParaRPr lang="fi-FI" sz="1050" dirty="0"/>
          </a:p>
          <a:p>
            <a:r>
              <a:rPr lang="fi-FI" sz="1050" dirty="0" err="1"/>
              <a:t>Political</a:t>
            </a:r>
            <a:r>
              <a:rPr lang="fi-FI" sz="1050" dirty="0"/>
              <a:t> </a:t>
            </a:r>
            <a:r>
              <a:rPr lang="fi-FI" sz="1050" dirty="0" err="1" smtClean="0"/>
              <a:t>climate</a:t>
            </a:r>
            <a:endParaRPr lang="fi-FI" sz="1050" dirty="0"/>
          </a:p>
        </p:txBody>
      </p:sp>
      <p:sp>
        <p:nvSpPr>
          <p:cNvPr id="7" name="Tekstiruutu 6"/>
          <p:cNvSpPr txBox="1"/>
          <p:nvPr/>
        </p:nvSpPr>
        <p:spPr>
          <a:xfrm>
            <a:off x="2051720" y="3003798"/>
            <a:ext cx="1008112" cy="176547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000" b="1" dirty="0" err="1"/>
              <a:t>Enablers</a:t>
            </a:r>
            <a:r>
              <a:rPr lang="fi-FI" sz="1000" b="1" dirty="0"/>
              <a:t>:</a:t>
            </a:r>
          </a:p>
          <a:p>
            <a:r>
              <a:rPr lang="fi-FI" sz="1000" dirty="0" err="1"/>
              <a:t>Jobs</a:t>
            </a:r>
            <a:endParaRPr lang="fi-FI" sz="1000" dirty="0"/>
          </a:p>
          <a:p>
            <a:r>
              <a:rPr lang="fi-FI" sz="1000" dirty="0" err="1"/>
              <a:t>Quality</a:t>
            </a:r>
            <a:r>
              <a:rPr lang="fi-FI" sz="1000" dirty="0"/>
              <a:t> of life</a:t>
            </a:r>
          </a:p>
          <a:p>
            <a:r>
              <a:rPr lang="fi-FI" sz="1000" dirty="0"/>
              <a:t>Culture &amp; </a:t>
            </a:r>
            <a:r>
              <a:rPr lang="fi-FI" sz="1000" dirty="0" err="1"/>
              <a:t>leisure</a:t>
            </a:r>
            <a:endParaRPr lang="fi-FI" sz="1000" dirty="0"/>
          </a:p>
          <a:p>
            <a:r>
              <a:rPr lang="fi-FI" sz="1000" dirty="0"/>
              <a:t>Accessibility</a:t>
            </a:r>
          </a:p>
          <a:p>
            <a:r>
              <a:rPr lang="fi-FI" sz="1000" dirty="0" err="1"/>
              <a:t>Place</a:t>
            </a:r>
            <a:r>
              <a:rPr lang="fi-FI" sz="1000" dirty="0"/>
              <a:t> </a:t>
            </a:r>
            <a:r>
              <a:rPr lang="fi-FI" sz="1000" dirty="0" err="1"/>
              <a:t>brand</a:t>
            </a:r>
            <a:r>
              <a:rPr lang="fi-FI" sz="1000" dirty="0"/>
              <a:t> &amp; </a:t>
            </a:r>
            <a:r>
              <a:rPr lang="fi-FI" sz="1000" dirty="0" err="1"/>
              <a:t>marketing</a:t>
            </a:r>
            <a:endParaRPr lang="fi-FI" sz="1000" dirty="0"/>
          </a:p>
          <a:p>
            <a:r>
              <a:rPr lang="fi-FI" sz="1000" dirty="0" err="1"/>
              <a:t>Education</a:t>
            </a:r>
            <a:r>
              <a:rPr lang="fi-FI" sz="1000" dirty="0"/>
              <a:t> &amp; </a:t>
            </a:r>
            <a:r>
              <a:rPr lang="fi-FI" sz="1000" dirty="0" err="1"/>
              <a:t>research</a:t>
            </a:r>
            <a:endParaRPr lang="fi-FI" sz="1000" dirty="0"/>
          </a:p>
          <a:p>
            <a:r>
              <a:rPr lang="fi-FI" sz="1000" dirty="0" err="1"/>
              <a:t>Clusters</a:t>
            </a:r>
            <a:r>
              <a:rPr lang="fi-FI" sz="1000" dirty="0"/>
              <a:t> &amp; </a:t>
            </a:r>
            <a:r>
              <a:rPr lang="fi-FI" sz="1000" dirty="0" err="1" smtClean="0"/>
              <a:t>networks</a:t>
            </a:r>
            <a:endParaRPr lang="fi-FI" sz="1000" dirty="0"/>
          </a:p>
        </p:txBody>
      </p:sp>
      <p:sp>
        <p:nvSpPr>
          <p:cNvPr id="8" name="Tekstiruutu 7"/>
          <p:cNvSpPr txBox="1"/>
          <p:nvPr/>
        </p:nvSpPr>
        <p:spPr>
          <a:xfrm>
            <a:off x="4139952" y="2787774"/>
            <a:ext cx="936104" cy="5805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100" b="1" dirty="0">
                <a:solidFill>
                  <a:schemeClr val="tx2"/>
                </a:solidFill>
              </a:rPr>
              <a:t>Management</a:t>
            </a:r>
          </a:p>
          <a:p>
            <a:r>
              <a:rPr lang="fi-FI" sz="1100" b="1" dirty="0">
                <a:solidFill>
                  <a:schemeClr val="tx2"/>
                </a:solidFill>
              </a:rPr>
              <a:t>of </a:t>
            </a:r>
            <a:r>
              <a:rPr lang="fi-FI" sz="1100" b="1" dirty="0" err="1" smtClean="0">
                <a:solidFill>
                  <a:schemeClr val="tx2"/>
                </a:solidFill>
              </a:rPr>
              <a:t>ecosystem</a:t>
            </a:r>
            <a:endParaRPr lang="fi-FI" sz="1100" dirty="0">
              <a:solidFill>
                <a:schemeClr val="tx2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997656" y="4897279"/>
            <a:ext cx="5139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 smtClean="0"/>
              <a:t>Copyright: Andersson, King-Grubert &amp; van </a:t>
            </a:r>
            <a:r>
              <a:rPr lang="fi-FI" sz="1000" dirty="0" err="1" smtClean="0"/>
              <a:t>Hest</a:t>
            </a:r>
            <a:r>
              <a:rPr lang="fi-FI" sz="1000" dirty="0" smtClean="0"/>
              <a:t>, </a:t>
            </a:r>
            <a:r>
              <a:rPr lang="fi-FI" sz="1000" dirty="0" err="1" smtClean="0"/>
              <a:t>modified</a:t>
            </a:r>
            <a:r>
              <a:rPr lang="fi-FI" sz="1000" dirty="0" smtClean="0"/>
              <a:t> </a:t>
            </a:r>
            <a:r>
              <a:rPr lang="fi-FI" sz="1000" dirty="0" err="1" smtClean="0"/>
              <a:t>from</a:t>
            </a:r>
            <a:r>
              <a:rPr lang="fi-FI" sz="1000" dirty="0" smtClean="0"/>
              <a:t> </a:t>
            </a:r>
            <a:r>
              <a:rPr lang="fi-FI" sz="1000" dirty="0" err="1" smtClean="0"/>
              <a:t>Future</a:t>
            </a:r>
            <a:r>
              <a:rPr lang="fi-FI" sz="1000" dirty="0" smtClean="0"/>
              <a:t> </a:t>
            </a:r>
            <a:r>
              <a:rPr lang="fi-FI" sz="1000" dirty="0" err="1" smtClean="0"/>
              <a:t>Place</a:t>
            </a:r>
            <a:r>
              <a:rPr lang="fi-FI" sz="1000" dirty="0" smtClean="0"/>
              <a:t> </a:t>
            </a:r>
            <a:r>
              <a:rPr lang="fi-FI" sz="1000" dirty="0" err="1" smtClean="0"/>
              <a:t>Leadership</a:t>
            </a:r>
            <a:endParaRPr lang="fi-FI" sz="1000" dirty="0" smtClean="0"/>
          </a:p>
        </p:txBody>
      </p:sp>
    </p:spTree>
    <p:extLst>
      <p:ext uri="{BB962C8B-B14F-4D97-AF65-F5344CB8AC3E}">
        <p14:creationId xmlns:p14="http://schemas.microsoft.com/office/powerpoint/2010/main" val="3833037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The </a:t>
            </a:r>
            <a:r>
              <a:rPr lang="fi-FI" dirty="0" err="1"/>
              <a:t>Talent</a:t>
            </a:r>
            <a:r>
              <a:rPr lang="fi-FI" dirty="0"/>
              <a:t> </a:t>
            </a:r>
            <a:r>
              <a:rPr lang="fi-FI" dirty="0" err="1"/>
              <a:t>Boost</a:t>
            </a:r>
            <a:r>
              <a:rPr lang="fi-FI" dirty="0"/>
              <a:t> </a:t>
            </a:r>
            <a:r>
              <a:rPr lang="fi-FI" dirty="0" err="1"/>
              <a:t>programme</a:t>
            </a:r>
            <a:r>
              <a:rPr lang="fi-FI" dirty="0"/>
              <a:t> </a:t>
            </a:r>
            <a:r>
              <a:rPr lang="fi-FI" dirty="0" err="1"/>
              <a:t>answers</a:t>
            </a:r>
            <a:r>
              <a:rPr lang="fi-FI" dirty="0"/>
              <a:t> to the </a:t>
            </a:r>
            <a:r>
              <a:rPr lang="fi-FI" dirty="0" err="1"/>
              <a:t>need</a:t>
            </a:r>
            <a:r>
              <a:rPr lang="fi-FI" dirty="0"/>
              <a:t> of a national </a:t>
            </a:r>
            <a:r>
              <a:rPr lang="fi-FI" dirty="0" err="1"/>
              <a:t>strategy</a:t>
            </a:r>
            <a:r>
              <a:rPr lang="fi-FI" dirty="0"/>
              <a:t> for international </a:t>
            </a:r>
            <a:r>
              <a:rPr lang="fi-FI" dirty="0" err="1"/>
              <a:t>talent</a:t>
            </a:r>
            <a:r>
              <a:rPr lang="fi-FI" dirty="0"/>
              <a:t> </a:t>
            </a:r>
            <a:r>
              <a:rPr lang="fi-FI" dirty="0" err="1"/>
              <a:t>attraction</a:t>
            </a:r>
            <a:r>
              <a:rPr lang="fi-FI" dirty="0"/>
              <a:t> and </a:t>
            </a:r>
            <a:r>
              <a:rPr lang="fi-FI" dirty="0" err="1"/>
              <a:t>retention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1791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Talent </a:t>
            </a:r>
            <a:r>
              <a:rPr lang="fi-FI" dirty="0" err="1" smtClean="0"/>
              <a:t>Boost</a:t>
            </a:r>
            <a:r>
              <a:rPr lang="fi-FI" dirty="0" smtClean="0"/>
              <a:t> </a:t>
            </a:r>
            <a:r>
              <a:rPr lang="fi-FI" dirty="0" err="1"/>
              <a:t>p</a:t>
            </a:r>
            <a:r>
              <a:rPr lang="fi-FI" dirty="0" err="1" smtClean="0"/>
              <a:t>rogramme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its 2017 mid-term policy review, Prime Minister Juha </a:t>
            </a:r>
            <a:r>
              <a:rPr lang="en-US" dirty="0" err="1"/>
              <a:t>Sipilä’s</a:t>
            </a:r>
            <a:r>
              <a:rPr lang="en-US" dirty="0"/>
              <a:t> Government decided to launch </a:t>
            </a:r>
            <a:r>
              <a:rPr lang="en-US" dirty="0" smtClean="0">
                <a:solidFill>
                  <a:schemeClr val="tx1"/>
                </a:solidFill>
              </a:rPr>
              <a:t>‘</a:t>
            </a:r>
            <a:r>
              <a:rPr lang="en-US" dirty="0" smtClean="0"/>
              <a:t>Talent </a:t>
            </a:r>
            <a:r>
              <a:rPr lang="en-US" dirty="0"/>
              <a:t>Boost – International talents boosting </a:t>
            </a:r>
            <a:r>
              <a:rPr lang="en-US" dirty="0" smtClean="0"/>
              <a:t>growth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en-US" dirty="0" smtClean="0"/>
              <a:t>, </a:t>
            </a:r>
            <a:r>
              <a:rPr lang="en-US" dirty="0"/>
              <a:t>a joint cross-</a:t>
            </a:r>
            <a:r>
              <a:rPr lang="en-US" dirty="0" err="1"/>
              <a:t>sectoral</a:t>
            </a:r>
            <a:r>
              <a:rPr lang="en-US" dirty="0"/>
              <a:t> </a:t>
            </a:r>
            <a:r>
              <a:rPr lang="en-US" dirty="0" err="1" smtClean="0"/>
              <a:t>programme</a:t>
            </a:r>
            <a:r>
              <a:rPr lang="en-US" dirty="0" smtClean="0"/>
              <a:t> for the Government.</a:t>
            </a:r>
          </a:p>
          <a:p>
            <a:r>
              <a:rPr lang="en-US" dirty="0" smtClean="0"/>
              <a:t>Until </a:t>
            </a:r>
            <a:r>
              <a:rPr lang="en-US" dirty="0"/>
              <a:t>now, Finland has lacked a national </a:t>
            </a:r>
            <a:r>
              <a:rPr lang="en-US" dirty="0" err="1"/>
              <a:t>programme</a:t>
            </a:r>
            <a:r>
              <a:rPr lang="en-US" dirty="0"/>
              <a:t> or strategy for attracting and retaining international talents</a:t>
            </a:r>
            <a:r>
              <a:rPr lang="en-US" dirty="0" smtClean="0"/>
              <a:t>.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0236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Talent </a:t>
            </a:r>
            <a:r>
              <a:rPr lang="fi-FI" dirty="0" err="1" smtClean="0"/>
              <a:t>Boost</a:t>
            </a:r>
            <a:r>
              <a:rPr lang="fi-FI" dirty="0" smtClean="0"/>
              <a:t> </a:t>
            </a:r>
            <a:r>
              <a:rPr lang="fi-FI" dirty="0" err="1"/>
              <a:t>p</a:t>
            </a:r>
            <a:r>
              <a:rPr lang="fi-FI" dirty="0" err="1" smtClean="0"/>
              <a:t>rogramme</a:t>
            </a:r>
            <a:r>
              <a:rPr lang="fi-FI" dirty="0" smtClean="0"/>
              <a:t> </a:t>
            </a:r>
            <a:r>
              <a:rPr lang="fi-FI" dirty="0" err="1" smtClean="0"/>
              <a:t>actors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coordinated </a:t>
            </a:r>
            <a:r>
              <a:rPr lang="en-US" dirty="0"/>
              <a:t>by the Ministry of Economic Affairs and </a:t>
            </a:r>
            <a:r>
              <a:rPr lang="en-US" dirty="0" smtClean="0"/>
              <a:t>Employment</a:t>
            </a:r>
          </a:p>
          <a:p>
            <a:r>
              <a:rPr lang="en-US" dirty="0" smtClean="0"/>
              <a:t>On board:</a:t>
            </a:r>
          </a:p>
          <a:p>
            <a:pPr lvl="1"/>
            <a:r>
              <a:rPr lang="en-US" dirty="0" smtClean="0"/>
              <a:t>Ministry for Foreign Affairs, Ministry of Education, Science and Culture, Ministry of Interior, Ministry of Finance and Prime Minister’s Office </a:t>
            </a:r>
          </a:p>
          <a:p>
            <a:pPr lvl="1"/>
            <a:r>
              <a:rPr lang="en-US" dirty="0" smtClean="0"/>
              <a:t>the largest cities </a:t>
            </a:r>
            <a:r>
              <a:rPr lang="en-US" dirty="0"/>
              <a:t>(Metropolitan area, Tampere and Turku)</a:t>
            </a:r>
            <a:endParaRPr lang="fi-FI" dirty="0"/>
          </a:p>
          <a:p>
            <a:r>
              <a:rPr lang="fi-FI" dirty="0"/>
              <a:t>A</a:t>
            </a:r>
            <a:r>
              <a:rPr lang="fi-FI" dirty="0" smtClean="0"/>
              <a:t>ctive </a:t>
            </a:r>
            <a:r>
              <a:rPr lang="fi-FI" dirty="0" err="1"/>
              <a:t>dialogue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 smtClean="0"/>
              <a:t>stakeholders</a:t>
            </a:r>
            <a:r>
              <a:rPr lang="fi-FI" dirty="0" smtClean="0"/>
              <a:t>, </a:t>
            </a:r>
            <a:r>
              <a:rPr lang="fi-FI" dirty="0" err="1" smtClean="0"/>
              <a:t>such</a:t>
            </a:r>
            <a:r>
              <a:rPr lang="fi-FI" dirty="0" smtClean="0"/>
              <a:t> as business </a:t>
            </a:r>
            <a:r>
              <a:rPr lang="fi-FI" dirty="0" err="1" smtClean="0"/>
              <a:t>sector</a:t>
            </a:r>
            <a:r>
              <a:rPr lang="fi-FI" dirty="0" smtClean="0"/>
              <a:t>, </a:t>
            </a:r>
            <a:r>
              <a:rPr lang="fi-FI" dirty="0" err="1" smtClean="0"/>
              <a:t>universities</a:t>
            </a:r>
            <a:r>
              <a:rPr lang="fi-FI" dirty="0" smtClean="0"/>
              <a:t>, international </a:t>
            </a:r>
            <a:r>
              <a:rPr lang="fi-FI" dirty="0" err="1" smtClean="0"/>
              <a:t>talents</a:t>
            </a:r>
            <a:r>
              <a:rPr lang="fi-FI" dirty="0" smtClean="0"/>
              <a:t> and </a:t>
            </a:r>
            <a:r>
              <a:rPr lang="fi-FI" dirty="0" err="1" smtClean="0"/>
              <a:t>innovation</a:t>
            </a:r>
            <a:r>
              <a:rPr lang="fi-FI" dirty="0" smtClean="0"/>
              <a:t> </a:t>
            </a:r>
            <a:r>
              <a:rPr lang="fi-FI" dirty="0" err="1" smtClean="0"/>
              <a:t>actors</a:t>
            </a:r>
            <a:r>
              <a:rPr lang="fi-FI" dirty="0" smtClean="0"/>
              <a:t>.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1468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Talent </a:t>
            </a:r>
            <a:r>
              <a:rPr lang="fi-FI" dirty="0" err="1" smtClean="0"/>
              <a:t>Boost</a:t>
            </a:r>
            <a:r>
              <a:rPr lang="fi-FI" dirty="0" smtClean="0"/>
              <a:t> </a:t>
            </a:r>
            <a:r>
              <a:rPr lang="fi-FI" dirty="0" err="1"/>
              <a:t>p</a:t>
            </a:r>
            <a:r>
              <a:rPr lang="fi-FI" dirty="0" err="1" smtClean="0"/>
              <a:t>rogramme</a:t>
            </a:r>
            <a:r>
              <a:rPr lang="fi-FI" dirty="0" smtClean="0"/>
              <a:t> </a:t>
            </a:r>
            <a:r>
              <a:rPr lang="fi-FI" dirty="0" err="1"/>
              <a:t>t</a:t>
            </a:r>
            <a:r>
              <a:rPr lang="fi-FI" dirty="0" err="1" smtClean="0"/>
              <a:t>argets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International </a:t>
            </a:r>
            <a:r>
              <a:rPr lang="en-US" dirty="0"/>
              <a:t>talents consider Finland </a:t>
            </a:r>
            <a:r>
              <a:rPr lang="en-US" dirty="0" smtClean="0"/>
              <a:t>attractive.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expertise </a:t>
            </a:r>
            <a:r>
              <a:rPr lang="en-US" dirty="0"/>
              <a:t>of </a:t>
            </a:r>
            <a:r>
              <a:rPr lang="en-US" dirty="0" smtClean="0"/>
              <a:t>international </a:t>
            </a:r>
            <a:r>
              <a:rPr lang="en-US" dirty="0"/>
              <a:t>talents </a:t>
            </a:r>
            <a:r>
              <a:rPr lang="en-US" dirty="0" smtClean="0"/>
              <a:t>accelerates </a:t>
            </a:r>
            <a:r>
              <a:rPr lang="en-US" dirty="0"/>
              <a:t>growth and </a:t>
            </a:r>
            <a:r>
              <a:rPr lang="en-US" dirty="0" err="1" smtClean="0"/>
              <a:t>internationalisation</a:t>
            </a:r>
            <a:r>
              <a:rPr lang="en-US" dirty="0"/>
              <a:t> of c</a:t>
            </a:r>
            <a:r>
              <a:rPr lang="en-US" dirty="0" smtClean="0"/>
              <a:t>ompanies in Finland.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Finnish working life is inclusive </a:t>
            </a:r>
            <a:r>
              <a:rPr lang="en-US" dirty="0"/>
              <a:t>for international </a:t>
            </a:r>
            <a:r>
              <a:rPr lang="en-US" dirty="0" smtClean="0"/>
              <a:t>talents. 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2584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talent</a:t>
            </a:r>
            <a:r>
              <a:rPr lang="fi-FI" dirty="0"/>
              <a:t> </a:t>
            </a:r>
            <a:r>
              <a:rPr lang="fi-FI" dirty="0" err="1" smtClean="0"/>
              <a:t>matters</a:t>
            </a:r>
            <a:endParaRPr lang="fi-FI" dirty="0"/>
          </a:p>
        </p:txBody>
      </p:sp>
      <p:sp>
        <p:nvSpPr>
          <p:cNvPr id="3" name="Tekstiruutu 2"/>
          <p:cNvSpPr txBox="1"/>
          <p:nvPr/>
        </p:nvSpPr>
        <p:spPr>
          <a:xfrm>
            <a:off x="35496" y="4875891"/>
            <a:ext cx="295232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400" dirty="0"/>
              <a:t>Photo: Keksi / Finland Image Bank </a:t>
            </a:r>
            <a:endParaRPr lang="fi-FI" sz="1400" dirty="0" smtClean="0"/>
          </a:p>
        </p:txBody>
      </p:sp>
    </p:spTree>
    <p:extLst>
      <p:ext uri="{BB962C8B-B14F-4D97-AF65-F5344CB8AC3E}">
        <p14:creationId xmlns:p14="http://schemas.microsoft.com/office/powerpoint/2010/main" val="1476265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In the </a:t>
            </a:r>
            <a:r>
              <a:rPr lang="fi-FI" dirty="0" err="1" smtClean="0"/>
              <a:t>pipeline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The </a:t>
            </a:r>
            <a:r>
              <a:rPr lang="fi-FI" dirty="0" err="1"/>
              <a:t>Government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decide</a:t>
            </a:r>
            <a:r>
              <a:rPr lang="fi-FI" dirty="0"/>
              <a:t> on </a:t>
            </a:r>
            <a:r>
              <a:rPr lang="fi-FI" dirty="0" smtClean="0"/>
              <a:t>the Talent </a:t>
            </a:r>
            <a:r>
              <a:rPr lang="fi-FI" dirty="0" err="1" smtClean="0"/>
              <a:t>Boost</a:t>
            </a:r>
            <a:r>
              <a:rPr lang="fi-FI" dirty="0" smtClean="0"/>
              <a:t> </a:t>
            </a:r>
            <a:r>
              <a:rPr lang="fi-FI" dirty="0"/>
              <a:t>action </a:t>
            </a:r>
            <a:r>
              <a:rPr lang="fi-FI" dirty="0" err="1"/>
              <a:t>plan</a:t>
            </a:r>
            <a:r>
              <a:rPr lang="fi-FI" dirty="0"/>
              <a:t> in the </a:t>
            </a:r>
            <a:r>
              <a:rPr lang="fi-FI" dirty="0" err="1"/>
              <a:t>beginning</a:t>
            </a:r>
            <a:r>
              <a:rPr lang="fi-FI" dirty="0"/>
              <a:t> of 2018. </a:t>
            </a:r>
            <a:endParaRPr lang="fi-FI" dirty="0" smtClean="0"/>
          </a:p>
          <a:p>
            <a:r>
              <a:rPr lang="fi-FI" dirty="0" err="1" smtClean="0"/>
              <a:t>These</a:t>
            </a:r>
            <a:r>
              <a:rPr lang="fi-FI" dirty="0" smtClean="0"/>
              <a:t> </a:t>
            </a:r>
            <a:r>
              <a:rPr lang="fi-FI" dirty="0" err="1" smtClean="0"/>
              <a:t>measures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already</a:t>
            </a:r>
            <a:r>
              <a:rPr lang="fi-FI" dirty="0" smtClean="0"/>
              <a:t>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way</a:t>
            </a:r>
            <a:r>
              <a:rPr lang="fi-FI" dirty="0" smtClean="0"/>
              <a:t>:</a:t>
            </a:r>
          </a:p>
          <a:p>
            <a:pPr lvl="1"/>
            <a:r>
              <a:rPr lang="fi-FI" dirty="0" smtClean="0"/>
              <a:t>International </a:t>
            </a:r>
            <a:r>
              <a:rPr lang="fi-FI" dirty="0"/>
              <a:t>House Helsinki </a:t>
            </a:r>
            <a:r>
              <a:rPr lang="fi-FI" dirty="0" err="1"/>
              <a:t>pilot</a:t>
            </a:r>
            <a:r>
              <a:rPr lang="fi-FI" dirty="0"/>
              <a:t> </a:t>
            </a:r>
            <a:endParaRPr lang="fi-FI" dirty="0" smtClean="0"/>
          </a:p>
          <a:p>
            <a:pPr lvl="1"/>
            <a:r>
              <a:rPr lang="fi-FI" dirty="0" err="1"/>
              <a:t>S</a:t>
            </a:r>
            <a:r>
              <a:rPr lang="fi-FI" dirty="0" err="1" smtClean="0"/>
              <a:t>tartup</a:t>
            </a:r>
            <a:r>
              <a:rPr lang="fi-FI" dirty="0" smtClean="0"/>
              <a:t> </a:t>
            </a:r>
            <a:r>
              <a:rPr lang="fi-FI" dirty="0" err="1"/>
              <a:t>residence</a:t>
            </a:r>
            <a:r>
              <a:rPr lang="fi-FI" dirty="0"/>
              <a:t> </a:t>
            </a:r>
            <a:r>
              <a:rPr lang="fi-FI" dirty="0" smtClean="0"/>
              <a:t>permit </a:t>
            </a:r>
            <a:r>
              <a:rPr lang="fi-FI" dirty="0" err="1" smtClean="0"/>
              <a:t>launch</a:t>
            </a:r>
            <a:endParaRPr lang="fi-FI" dirty="0"/>
          </a:p>
          <a:p>
            <a:pPr lvl="1"/>
            <a:r>
              <a:rPr lang="fi-FI" dirty="0"/>
              <a:t>New </a:t>
            </a:r>
            <a:r>
              <a:rPr lang="fi-FI" dirty="0" err="1"/>
              <a:t>workinfinland.fi</a:t>
            </a:r>
            <a:r>
              <a:rPr lang="fi-FI" dirty="0"/>
              <a:t> </a:t>
            </a:r>
            <a:r>
              <a:rPr lang="fi-FI" dirty="0" err="1"/>
              <a:t>website</a:t>
            </a:r>
            <a:endParaRPr lang="fi-FI" dirty="0"/>
          </a:p>
          <a:p>
            <a:pPr lvl="1"/>
            <a:r>
              <a:rPr lang="fi-FI" dirty="0"/>
              <a:t>Talent </a:t>
            </a:r>
            <a:r>
              <a:rPr lang="fi-FI" dirty="0" err="1"/>
              <a:t>attraction</a:t>
            </a:r>
            <a:r>
              <a:rPr lang="fi-FI" dirty="0"/>
              <a:t> as a </a:t>
            </a:r>
            <a:r>
              <a:rPr lang="fi-FI" dirty="0" err="1"/>
              <a:t>lead</a:t>
            </a:r>
            <a:r>
              <a:rPr lang="fi-FI" dirty="0"/>
              <a:t> </a:t>
            </a:r>
            <a:r>
              <a:rPr lang="fi-FI" dirty="0" err="1"/>
              <a:t>theme</a:t>
            </a:r>
            <a:r>
              <a:rPr lang="fi-FI" dirty="0"/>
              <a:t> of country </a:t>
            </a:r>
            <a:r>
              <a:rPr lang="fi-FI" dirty="0" err="1"/>
              <a:t>branding</a:t>
            </a:r>
            <a:endParaRPr lang="fi-FI" dirty="0"/>
          </a:p>
          <a:p>
            <a:pPr lvl="1"/>
            <a:r>
              <a:rPr lang="fi-FI" dirty="0" err="1"/>
              <a:t>Pilot</a:t>
            </a:r>
            <a:r>
              <a:rPr lang="fi-FI" dirty="0"/>
              <a:t> for </a:t>
            </a:r>
            <a:r>
              <a:rPr lang="fi-FI" dirty="0" err="1"/>
              <a:t>attracting</a:t>
            </a:r>
            <a:r>
              <a:rPr lang="fi-FI" dirty="0"/>
              <a:t> software </a:t>
            </a:r>
            <a:r>
              <a:rPr lang="fi-FI" dirty="0" err="1"/>
              <a:t>developers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035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In the </a:t>
            </a:r>
            <a:r>
              <a:rPr lang="fi-FI" dirty="0" err="1" smtClean="0"/>
              <a:t>pipeline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i-FI" sz="1800" dirty="0"/>
              <a:t>Talent </a:t>
            </a:r>
            <a:r>
              <a:rPr lang="fi-FI" sz="1800" dirty="0" err="1"/>
              <a:t>operations</a:t>
            </a:r>
            <a:r>
              <a:rPr lang="fi-FI" sz="1800" dirty="0"/>
              <a:t> </a:t>
            </a:r>
            <a:r>
              <a:rPr lang="fi-FI" sz="1800" dirty="0" smtClean="0"/>
              <a:t>as </a:t>
            </a:r>
            <a:r>
              <a:rPr lang="fi-FI" sz="1800" dirty="0" err="1"/>
              <a:t>part</a:t>
            </a:r>
            <a:r>
              <a:rPr lang="fi-FI" sz="1800" dirty="0"/>
              <a:t> of Business Finland </a:t>
            </a:r>
            <a:r>
              <a:rPr lang="fi-FI" sz="1800" dirty="0" err="1" smtClean="0"/>
              <a:t>services</a:t>
            </a:r>
            <a:endParaRPr lang="fi-FI" sz="18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i-FI" sz="1800" dirty="0" smtClean="0"/>
              <a:t>Talent </a:t>
            </a:r>
            <a:r>
              <a:rPr lang="fi-FI" sz="1800" dirty="0" err="1"/>
              <a:t>Hub</a:t>
            </a:r>
            <a:r>
              <a:rPr lang="fi-FI" sz="1800" dirty="0"/>
              <a:t> </a:t>
            </a:r>
            <a:r>
              <a:rPr lang="fi-FI" sz="1800" dirty="0" err="1"/>
              <a:t>concept</a:t>
            </a:r>
            <a:r>
              <a:rPr lang="fi-FI" sz="1800" dirty="0"/>
              <a:t> for the </a:t>
            </a:r>
            <a:r>
              <a:rPr lang="fi-FI" sz="1800" dirty="0" err="1"/>
              <a:t>biggest</a:t>
            </a:r>
            <a:r>
              <a:rPr lang="fi-FI" sz="1800" dirty="0"/>
              <a:t> </a:t>
            </a:r>
            <a:r>
              <a:rPr lang="fi-FI" sz="1800" dirty="0" err="1"/>
              <a:t>growth</a:t>
            </a:r>
            <a:r>
              <a:rPr lang="fi-FI" sz="1800" dirty="0"/>
              <a:t> </a:t>
            </a:r>
            <a:r>
              <a:rPr lang="fi-FI" sz="1800" dirty="0" err="1" smtClean="0"/>
              <a:t>centres</a:t>
            </a:r>
            <a:r>
              <a:rPr lang="fi-FI" sz="1800" dirty="0"/>
              <a:t> </a:t>
            </a:r>
            <a:r>
              <a:rPr lang="fi-FI" sz="1800" dirty="0" smtClean="0"/>
              <a:t>to </a:t>
            </a:r>
            <a:r>
              <a:rPr lang="fi-FI" sz="1800" dirty="0" err="1" smtClean="0"/>
              <a:t>connect</a:t>
            </a:r>
            <a:r>
              <a:rPr lang="fi-FI" sz="1800" dirty="0" smtClean="0"/>
              <a:t> </a:t>
            </a:r>
            <a:r>
              <a:rPr lang="fi-FI" sz="1800" dirty="0" err="1"/>
              <a:t>companies</a:t>
            </a:r>
            <a:r>
              <a:rPr lang="fi-FI" sz="1800" dirty="0"/>
              <a:t>, international </a:t>
            </a:r>
            <a:r>
              <a:rPr lang="fi-FI" sz="1800" dirty="0" err="1"/>
              <a:t>talents</a:t>
            </a:r>
            <a:r>
              <a:rPr lang="fi-FI" sz="1800" dirty="0"/>
              <a:t>, </a:t>
            </a:r>
            <a:r>
              <a:rPr lang="fi-FI" sz="1800" dirty="0" err="1" smtClean="0"/>
              <a:t>universities</a:t>
            </a:r>
            <a:r>
              <a:rPr lang="fi-FI" sz="1800" dirty="0"/>
              <a:t> </a:t>
            </a:r>
            <a:r>
              <a:rPr lang="fi-FI" sz="1800" dirty="0" smtClean="0"/>
              <a:t>&amp; </a:t>
            </a:r>
            <a:r>
              <a:rPr lang="fi-FI" sz="1800" dirty="0" err="1"/>
              <a:t>innovation</a:t>
            </a:r>
            <a:r>
              <a:rPr lang="fi-FI" sz="1800" dirty="0"/>
              <a:t> </a:t>
            </a:r>
            <a:r>
              <a:rPr lang="fi-FI" sz="1800" dirty="0" err="1"/>
              <a:t>platforms</a:t>
            </a:r>
            <a:endParaRPr lang="fi-FI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i-FI" sz="1800" dirty="0" smtClean="0"/>
              <a:t>International </a:t>
            </a:r>
            <a:r>
              <a:rPr lang="fi-FI" sz="1800" dirty="0" err="1"/>
              <a:t>talents</a:t>
            </a:r>
            <a:r>
              <a:rPr lang="fi-FI" sz="1800" dirty="0"/>
              <a:t> </a:t>
            </a:r>
            <a:r>
              <a:rPr lang="fi-FI" sz="1800" dirty="0" err="1"/>
              <a:t>boosting</a:t>
            </a:r>
            <a:r>
              <a:rPr lang="fi-FI" sz="1800" dirty="0"/>
              <a:t> </a:t>
            </a:r>
            <a:r>
              <a:rPr lang="fi-FI" sz="1800" dirty="0" err="1"/>
              <a:t>growth</a:t>
            </a:r>
            <a:r>
              <a:rPr lang="fi-FI" sz="1800" dirty="0"/>
              <a:t> </a:t>
            </a:r>
            <a:r>
              <a:rPr lang="fi-FI" sz="1800" dirty="0" err="1"/>
              <a:t>projects</a:t>
            </a:r>
            <a:r>
              <a:rPr lang="fi-FI" sz="1800" dirty="0"/>
              <a:t> </a:t>
            </a:r>
            <a:r>
              <a:rPr lang="fi-FI" sz="1800" dirty="0" err="1"/>
              <a:t>launched</a:t>
            </a:r>
            <a:r>
              <a:rPr lang="fi-FI" sz="1800" dirty="0"/>
              <a:t> </a:t>
            </a:r>
            <a:r>
              <a:rPr lang="fi-FI" sz="1800" dirty="0" err="1"/>
              <a:t>around</a:t>
            </a:r>
            <a:r>
              <a:rPr lang="fi-FI" sz="1800" dirty="0"/>
              <a:t> Finland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i-FI" sz="1800" dirty="0" err="1" smtClean="0"/>
              <a:t>Annual</a:t>
            </a:r>
            <a:r>
              <a:rPr lang="fi-FI" sz="1800" dirty="0" smtClean="0"/>
              <a:t> Talent </a:t>
            </a:r>
            <a:r>
              <a:rPr lang="fi-FI" sz="1800" dirty="0" err="1"/>
              <a:t>Boost</a:t>
            </a:r>
            <a:r>
              <a:rPr lang="fi-FI" sz="1800" dirty="0"/>
              <a:t> </a:t>
            </a:r>
            <a:r>
              <a:rPr lang="fi-FI" sz="1800" dirty="0" err="1"/>
              <a:t>Summit</a:t>
            </a:r>
            <a:r>
              <a:rPr lang="fi-FI" sz="1800" dirty="0"/>
              <a:t> </a:t>
            </a:r>
          </a:p>
          <a:p>
            <a:pPr>
              <a:buFont typeface="Arial" panose="020B0604020202020204" pitchFamily="34" charset="0"/>
              <a:buChar char="-"/>
            </a:pPr>
            <a:endParaRPr lang="fi-FI" sz="1200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811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do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520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Make</a:t>
            </a:r>
            <a:r>
              <a:rPr lang="fi-FI" dirty="0" smtClean="0"/>
              <a:t> </a:t>
            </a:r>
            <a:r>
              <a:rPr lang="fi-FI" dirty="0" err="1" smtClean="0"/>
              <a:t>noice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Finland for </a:t>
            </a:r>
            <a:r>
              <a:rPr lang="fi-FI" dirty="0" err="1" smtClean="0"/>
              <a:t>talents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Share</a:t>
            </a:r>
            <a:r>
              <a:rPr lang="fi-FI" dirty="0" smtClean="0"/>
              <a:t> </a:t>
            </a:r>
            <a:r>
              <a:rPr lang="fi-FI" dirty="0" err="1"/>
              <a:t>talent</a:t>
            </a:r>
            <a:r>
              <a:rPr lang="fi-FI" dirty="0"/>
              <a:t> </a:t>
            </a:r>
            <a:r>
              <a:rPr lang="fi-FI" dirty="0" err="1"/>
              <a:t>attraction</a:t>
            </a:r>
            <a:r>
              <a:rPr lang="fi-FI" dirty="0"/>
              <a:t> </a:t>
            </a:r>
            <a:r>
              <a:rPr lang="fi-FI" dirty="0" err="1"/>
              <a:t>materials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Finland </a:t>
            </a:r>
            <a:r>
              <a:rPr lang="fi-FI" dirty="0" err="1"/>
              <a:t>Toolbox</a:t>
            </a:r>
            <a:r>
              <a:rPr lang="fi-FI" dirty="0"/>
              <a:t> in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 smtClean="0"/>
              <a:t>network</a:t>
            </a:r>
            <a:endParaRPr lang="fi-FI" dirty="0" smtClean="0"/>
          </a:p>
          <a:p>
            <a:pPr lvl="1"/>
            <a:r>
              <a:rPr lang="fi-FI" sz="1800" dirty="0" err="1" smtClean="0">
                <a:solidFill>
                  <a:schemeClr val="tx1"/>
                </a:solidFill>
              </a:rPr>
              <a:t>Use</a:t>
            </a:r>
            <a:r>
              <a:rPr lang="fi-FI" sz="1800" dirty="0" smtClean="0">
                <a:solidFill>
                  <a:schemeClr val="tx1"/>
                </a:solidFill>
              </a:rPr>
              <a:t> </a:t>
            </a:r>
            <a:r>
              <a:rPr lang="fi-FI" sz="1800" dirty="0" err="1" smtClean="0">
                <a:solidFill>
                  <a:schemeClr val="tx1"/>
                </a:solidFill>
              </a:rPr>
              <a:t>hashtag</a:t>
            </a:r>
            <a:r>
              <a:rPr lang="fi-FI" sz="1800" dirty="0">
                <a:solidFill>
                  <a:schemeClr val="tx1"/>
                </a:solidFill>
              </a:rPr>
              <a:t> #</a:t>
            </a:r>
            <a:r>
              <a:rPr lang="fi-FI" sz="1800" dirty="0" err="1" smtClean="0">
                <a:solidFill>
                  <a:schemeClr val="tx1"/>
                </a:solidFill>
              </a:rPr>
              <a:t>workinfinland</a:t>
            </a:r>
            <a:endParaRPr lang="fi-FI" sz="1800" dirty="0" smtClean="0">
              <a:solidFill>
                <a:schemeClr val="tx1"/>
              </a:solidFill>
            </a:endParaRPr>
          </a:p>
          <a:p>
            <a:r>
              <a:rPr lang="fi-FI" dirty="0" err="1" smtClean="0"/>
              <a:t>Take</a:t>
            </a:r>
            <a:r>
              <a:rPr lang="fi-FI" dirty="0" smtClean="0"/>
              <a:t> </a:t>
            </a:r>
            <a:r>
              <a:rPr lang="fi-FI" dirty="0" err="1" smtClean="0"/>
              <a:t>part</a:t>
            </a:r>
            <a:r>
              <a:rPr lang="fi-FI" dirty="0" smtClean="0"/>
              <a:t> in the </a:t>
            </a:r>
            <a:r>
              <a:rPr lang="fi-FI" dirty="0" err="1" smtClean="0"/>
              <a:t>discussion</a:t>
            </a:r>
            <a:r>
              <a:rPr lang="fi-FI" dirty="0" smtClean="0"/>
              <a:t> with #</a:t>
            </a:r>
            <a:r>
              <a:rPr lang="fi-FI" dirty="0" err="1" smtClean="0"/>
              <a:t>TalentBoost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350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Learn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>
                <a:hlinkClick r:id="rId3"/>
              </a:rPr>
              <a:t>tem.fi/talent-boost-en</a:t>
            </a:r>
            <a:r>
              <a:rPr lang="fi-FI" dirty="0" smtClean="0"/>
              <a:t> </a:t>
            </a:r>
            <a:endParaRPr lang="fi-FI" dirty="0"/>
          </a:p>
          <a:p>
            <a:r>
              <a:rPr lang="fi-FI" dirty="0" err="1" smtClean="0"/>
              <a:t>Useful</a:t>
            </a:r>
            <a:r>
              <a:rPr lang="fi-FI" dirty="0" smtClean="0"/>
              <a:t> </a:t>
            </a:r>
            <a:r>
              <a:rPr lang="fi-FI" dirty="0" err="1" smtClean="0"/>
              <a:t>litterature</a:t>
            </a:r>
            <a:r>
              <a:rPr lang="fi-FI" dirty="0" smtClean="0"/>
              <a:t> and </a:t>
            </a:r>
            <a:r>
              <a:rPr lang="fi-FI" dirty="0" err="1" smtClean="0"/>
              <a:t>reports</a:t>
            </a:r>
            <a:endParaRPr lang="fi-FI" dirty="0" smtClean="0"/>
          </a:p>
          <a:p>
            <a:pPr lvl="1"/>
            <a:r>
              <a:rPr lang="fi-FI" altLang="fi-FI" dirty="0" smtClean="0">
                <a:hlinkClick r:id="rId4"/>
              </a:rPr>
              <a:t>Innovaatiotalouden </a:t>
            </a:r>
            <a:r>
              <a:rPr lang="fi-FI" altLang="fi-FI" dirty="0">
                <a:hlinkClick r:id="rId4"/>
              </a:rPr>
              <a:t>maahanmuuttopolitiikka – Kansainvälinen muuttoliike, maahanmuuttajat ja innovaatiopolitiikka</a:t>
            </a:r>
            <a:r>
              <a:rPr lang="fi-FI" altLang="fi-FI" dirty="0"/>
              <a:t>, </a:t>
            </a:r>
            <a:r>
              <a:rPr lang="fi-FI" altLang="fi-FI" dirty="0" err="1"/>
              <a:t>Ministry</a:t>
            </a:r>
            <a:r>
              <a:rPr lang="fi-FI" altLang="fi-FI" dirty="0"/>
              <a:t> of </a:t>
            </a:r>
            <a:r>
              <a:rPr lang="fi-FI" altLang="fi-FI" dirty="0" err="1"/>
              <a:t>Economic</a:t>
            </a:r>
            <a:r>
              <a:rPr lang="fi-FI" altLang="fi-FI" dirty="0"/>
              <a:t> </a:t>
            </a:r>
            <a:r>
              <a:rPr lang="fi-FI" altLang="fi-FI" dirty="0" err="1"/>
              <a:t>Affairs</a:t>
            </a:r>
            <a:r>
              <a:rPr lang="fi-FI" altLang="fi-FI" dirty="0"/>
              <a:t> and </a:t>
            </a:r>
            <a:r>
              <a:rPr lang="fi-FI" altLang="fi-FI" dirty="0" err="1"/>
              <a:t>Employment</a:t>
            </a:r>
            <a:r>
              <a:rPr lang="fi-FI" altLang="fi-FI" dirty="0"/>
              <a:t> </a:t>
            </a:r>
            <a:r>
              <a:rPr lang="fi-FI" altLang="fi-FI" dirty="0" smtClean="0"/>
              <a:t>33/2015 (in </a:t>
            </a:r>
            <a:r>
              <a:rPr lang="fi-FI" altLang="fi-FI" dirty="0" err="1" smtClean="0"/>
              <a:t>Finnish</a:t>
            </a:r>
            <a:r>
              <a:rPr lang="fi-FI" altLang="fi-FI" dirty="0" smtClean="0"/>
              <a:t>)</a:t>
            </a:r>
          </a:p>
          <a:p>
            <a:pPr lvl="1"/>
            <a:r>
              <a:rPr lang="fi-FI" dirty="0" smtClean="0">
                <a:hlinkClick r:id="rId5"/>
              </a:rPr>
              <a:t>Tools </a:t>
            </a:r>
            <a:r>
              <a:rPr lang="fi-FI" dirty="0">
                <a:hlinkClick r:id="rId5"/>
              </a:rPr>
              <a:t>and </a:t>
            </a:r>
            <a:r>
              <a:rPr lang="fi-FI" dirty="0" err="1">
                <a:hlinkClick r:id="rId5"/>
              </a:rPr>
              <a:t>Strategies</a:t>
            </a:r>
            <a:r>
              <a:rPr lang="fi-FI" dirty="0">
                <a:hlinkClick r:id="rId5"/>
              </a:rPr>
              <a:t> for </a:t>
            </a:r>
            <a:r>
              <a:rPr lang="fi-FI" dirty="0" err="1">
                <a:hlinkClick r:id="rId5"/>
              </a:rPr>
              <a:t>Innovative</a:t>
            </a:r>
            <a:r>
              <a:rPr lang="fi-FI" dirty="0">
                <a:hlinkClick r:id="rId5"/>
              </a:rPr>
              <a:t> </a:t>
            </a:r>
            <a:r>
              <a:rPr lang="fi-FI" dirty="0" err="1">
                <a:hlinkClick r:id="rId5"/>
              </a:rPr>
              <a:t>Talent</a:t>
            </a:r>
            <a:r>
              <a:rPr lang="fi-FI" dirty="0">
                <a:hlinkClick r:id="rId5"/>
              </a:rPr>
              <a:t> </a:t>
            </a:r>
            <a:r>
              <a:rPr lang="fi-FI" dirty="0" err="1">
                <a:hlinkClick r:id="rId5"/>
              </a:rPr>
              <a:t>Attraction</a:t>
            </a:r>
            <a:r>
              <a:rPr lang="fi-FI" dirty="0">
                <a:hlinkClick r:id="rId5"/>
              </a:rPr>
              <a:t> and </a:t>
            </a:r>
            <a:r>
              <a:rPr lang="fi-FI" dirty="0" err="1" smtClean="0">
                <a:hlinkClick r:id="rId5"/>
              </a:rPr>
              <a:t>Retention</a:t>
            </a:r>
            <a:r>
              <a:rPr lang="fi-FI" dirty="0" smtClean="0"/>
              <a:t>, </a:t>
            </a:r>
            <a:r>
              <a:rPr lang="fi-FI" dirty="0" err="1"/>
              <a:t>Tendensor</a:t>
            </a:r>
            <a:r>
              <a:rPr lang="fi-FI" dirty="0"/>
              <a:t> </a:t>
            </a:r>
            <a:r>
              <a:rPr lang="fi-FI" dirty="0" smtClean="0"/>
              <a:t>2014</a:t>
            </a:r>
          </a:p>
          <a:p>
            <a:pPr lvl="1"/>
            <a:r>
              <a:rPr lang="fi-FI" dirty="0" smtClean="0">
                <a:hlinkClick r:id="rId6"/>
              </a:rPr>
              <a:t>Uutta </a:t>
            </a:r>
            <a:r>
              <a:rPr lang="fi-FI" dirty="0">
                <a:hlinkClick r:id="rId6"/>
              </a:rPr>
              <a:t>osaamista </a:t>
            </a:r>
            <a:r>
              <a:rPr lang="fi-FI" dirty="0" err="1" smtClean="0">
                <a:hlinkClick r:id="rId6"/>
              </a:rPr>
              <a:t>report</a:t>
            </a:r>
            <a:r>
              <a:rPr lang="fi-FI" dirty="0" smtClean="0"/>
              <a:t>, </a:t>
            </a:r>
            <a:r>
              <a:rPr lang="fi-FI" dirty="0" err="1" smtClean="0"/>
              <a:t>Finnish</a:t>
            </a:r>
            <a:r>
              <a:rPr lang="fi-FI" dirty="0" smtClean="0"/>
              <a:t> National </a:t>
            </a:r>
            <a:r>
              <a:rPr lang="fi-FI" dirty="0" err="1" smtClean="0"/>
              <a:t>Agency</a:t>
            </a:r>
            <a:r>
              <a:rPr lang="fi-FI" dirty="0" smtClean="0"/>
              <a:t> for </a:t>
            </a:r>
            <a:r>
              <a:rPr lang="fi-FI" dirty="0" err="1" smtClean="0"/>
              <a:t>Education</a:t>
            </a:r>
            <a:r>
              <a:rPr lang="fi-FI" dirty="0" smtClean="0"/>
              <a:t> (1/2017) (in </a:t>
            </a:r>
            <a:r>
              <a:rPr lang="fi-FI" dirty="0" err="1" smtClean="0"/>
              <a:t>Finnish</a:t>
            </a:r>
            <a:r>
              <a:rPr lang="fi-FI" dirty="0" smtClean="0"/>
              <a:t>)</a:t>
            </a:r>
          </a:p>
          <a:p>
            <a:pPr lvl="1"/>
            <a:endParaRPr lang="fi-FI" dirty="0"/>
          </a:p>
          <a:p>
            <a:pPr lvl="1"/>
            <a:endParaRPr lang="fi-FI" altLang="fi-FI" dirty="0" smtClean="0"/>
          </a:p>
          <a:p>
            <a:endParaRPr lang="fi-FI" alt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9763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Finland is </a:t>
            </a:r>
            <a:r>
              <a:rPr lang="fi-FI" dirty="0" err="1" smtClean="0"/>
              <a:t>becoming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and </a:t>
            </a:r>
            <a:r>
              <a:rPr lang="fi-FI" dirty="0" err="1" smtClean="0"/>
              <a:t>more</a:t>
            </a:r>
            <a:r>
              <a:rPr lang="fi-FI" dirty="0" smtClean="0"/>
              <a:t> international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1835149" y="1492249"/>
            <a:ext cx="6193233" cy="2879701"/>
          </a:xfrm>
        </p:spPr>
        <p:txBody>
          <a:bodyPr/>
          <a:lstStyle/>
          <a:p>
            <a:r>
              <a:rPr lang="en-US" dirty="0" smtClean="0"/>
              <a:t>Work</a:t>
            </a:r>
            <a:r>
              <a:rPr lang="en-US" dirty="0"/>
              <a:t>, family and studies are the most important reasons for coming to Finland</a:t>
            </a:r>
            <a:r>
              <a:rPr lang="en-US" dirty="0" smtClean="0"/>
              <a:t>. </a:t>
            </a:r>
            <a:r>
              <a:rPr lang="en-US" sz="1000" dirty="0" smtClean="0"/>
              <a:t>(Source: The </a:t>
            </a:r>
            <a:r>
              <a:rPr lang="en-US" sz="1000" dirty="0"/>
              <a:t>Finnish Immigration Service, 2017)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3" name="Suorakulmio 2"/>
          <p:cNvSpPr/>
          <p:nvPr/>
        </p:nvSpPr>
        <p:spPr>
          <a:xfrm>
            <a:off x="6516216" y="4299917"/>
            <a:ext cx="1512167" cy="666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000" dirty="0" err="1">
                <a:solidFill>
                  <a:schemeClr val="accent1"/>
                </a:solidFill>
              </a:rPr>
              <a:t>Source</a:t>
            </a:r>
            <a:r>
              <a:rPr lang="fi-FI" sz="1000" dirty="0">
                <a:solidFill>
                  <a:schemeClr val="accent1"/>
                </a:solidFill>
              </a:rPr>
              <a:t>: </a:t>
            </a:r>
            <a:r>
              <a:rPr lang="fi-FI" sz="1000" dirty="0" err="1">
                <a:solidFill>
                  <a:schemeClr val="accent1"/>
                </a:solidFill>
              </a:rPr>
              <a:t>Statistics</a:t>
            </a:r>
            <a:r>
              <a:rPr lang="fi-FI" sz="1000" dirty="0">
                <a:solidFill>
                  <a:schemeClr val="accent1"/>
                </a:solidFill>
              </a:rPr>
              <a:t> Finland/Kototietokanta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63" y="2211710"/>
            <a:ext cx="3978033" cy="285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237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</a:t>
            </a:r>
            <a:r>
              <a:rPr lang="fi-FI" dirty="0" smtClean="0"/>
              <a:t>nternational </a:t>
            </a:r>
            <a:r>
              <a:rPr lang="fi-FI" dirty="0" err="1" smtClean="0"/>
              <a:t>talents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vital</a:t>
            </a:r>
            <a:r>
              <a:rPr lang="fi-FI" dirty="0" smtClean="0"/>
              <a:t> for the </a:t>
            </a:r>
            <a:r>
              <a:rPr lang="fi-FI" dirty="0" err="1" smtClean="0"/>
              <a:t>growth</a:t>
            </a:r>
            <a:r>
              <a:rPr lang="fi-FI" dirty="0" smtClean="0"/>
              <a:t> of </a:t>
            </a:r>
            <a:r>
              <a:rPr lang="fi-FI" dirty="0"/>
              <a:t>the </a:t>
            </a:r>
            <a:r>
              <a:rPr lang="fi-FI" dirty="0" err="1"/>
              <a:t>Fin</a:t>
            </a:r>
            <a:r>
              <a:rPr lang="fi-FI" dirty="0" err="1" smtClean="0"/>
              <a:t>nish</a:t>
            </a:r>
            <a:r>
              <a:rPr lang="fi-FI" dirty="0" smtClean="0"/>
              <a:t> </a:t>
            </a:r>
            <a:r>
              <a:rPr lang="fi-FI" dirty="0" err="1" smtClean="0"/>
              <a:t>economy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become leaders in their fields, Finnish companies, universities and innovation actors must be able to attract the best talents from </a:t>
            </a:r>
            <a:r>
              <a:rPr lang="en-US" dirty="0" smtClean="0"/>
              <a:t>abroad. </a:t>
            </a:r>
            <a:endParaRPr lang="fi-FI" dirty="0"/>
          </a:p>
          <a:p>
            <a:pPr lvl="1"/>
            <a:r>
              <a:rPr lang="fi-FI" dirty="0"/>
              <a:t>The </a:t>
            </a:r>
            <a:r>
              <a:rPr lang="fi-FI" dirty="0" err="1"/>
              <a:t>lack</a:t>
            </a:r>
            <a:r>
              <a:rPr lang="fi-FI" dirty="0"/>
              <a:t> of </a:t>
            </a:r>
            <a:r>
              <a:rPr lang="fi-FI" dirty="0" err="1"/>
              <a:t>talent</a:t>
            </a:r>
            <a:r>
              <a:rPr lang="fi-FI" dirty="0"/>
              <a:t> is </a:t>
            </a:r>
            <a:r>
              <a:rPr lang="fi-FI" dirty="0" err="1"/>
              <a:t>preventing</a:t>
            </a:r>
            <a:r>
              <a:rPr lang="fi-FI" dirty="0"/>
              <a:t> the </a:t>
            </a:r>
            <a:r>
              <a:rPr lang="fi-FI" dirty="0" err="1"/>
              <a:t>internationalisation</a:t>
            </a:r>
            <a:r>
              <a:rPr lang="fi-FI" dirty="0"/>
              <a:t> and </a:t>
            </a:r>
            <a:r>
              <a:rPr lang="fi-FI" dirty="0" err="1"/>
              <a:t>growth</a:t>
            </a:r>
            <a:r>
              <a:rPr lang="fi-FI" dirty="0"/>
              <a:t> of </a:t>
            </a:r>
            <a:r>
              <a:rPr lang="fi-FI" dirty="0" err="1"/>
              <a:t>companies</a:t>
            </a:r>
            <a:r>
              <a:rPr lang="fi-FI" dirty="0"/>
              <a:t>. </a:t>
            </a:r>
          </a:p>
          <a:p>
            <a:pPr lvl="1"/>
            <a:r>
              <a:rPr lang="fi-FI" dirty="0"/>
              <a:t>The </a:t>
            </a:r>
            <a:r>
              <a:rPr lang="fi-FI" dirty="0" err="1"/>
              <a:t>potential</a:t>
            </a:r>
            <a:r>
              <a:rPr lang="fi-FI" dirty="0"/>
              <a:t> of international </a:t>
            </a:r>
            <a:r>
              <a:rPr lang="fi-FI" dirty="0" err="1"/>
              <a:t>talents</a:t>
            </a:r>
            <a:r>
              <a:rPr lang="fi-FI" dirty="0"/>
              <a:t> </a:t>
            </a:r>
            <a:r>
              <a:rPr lang="fi-FI" dirty="0" err="1"/>
              <a:t>already</a:t>
            </a:r>
            <a:r>
              <a:rPr lang="fi-FI" dirty="0"/>
              <a:t> in Finland is </a:t>
            </a:r>
            <a:r>
              <a:rPr lang="fi-FI" dirty="0" err="1"/>
              <a:t>still</a:t>
            </a:r>
            <a:r>
              <a:rPr lang="fi-FI" dirty="0"/>
              <a:t> </a:t>
            </a:r>
            <a:r>
              <a:rPr lang="fi-FI" dirty="0" err="1"/>
              <a:t>partly</a:t>
            </a:r>
            <a:r>
              <a:rPr lang="fi-FI" dirty="0"/>
              <a:t> </a:t>
            </a:r>
            <a:r>
              <a:rPr lang="fi-FI" dirty="0" err="1"/>
              <a:t>untapped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The </a:t>
            </a:r>
            <a:r>
              <a:rPr lang="fi-FI" dirty="0" err="1"/>
              <a:t>success</a:t>
            </a:r>
            <a:r>
              <a:rPr lang="fi-FI" dirty="0"/>
              <a:t> of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innovation</a:t>
            </a:r>
            <a:r>
              <a:rPr lang="fi-FI" dirty="0"/>
              <a:t> </a:t>
            </a:r>
            <a:r>
              <a:rPr lang="fi-FI" dirty="0" err="1"/>
              <a:t>ecosystem</a:t>
            </a:r>
            <a:r>
              <a:rPr lang="fi-FI" dirty="0"/>
              <a:t> </a:t>
            </a:r>
            <a:r>
              <a:rPr lang="fi-FI" dirty="0" err="1"/>
              <a:t>depends</a:t>
            </a:r>
            <a:r>
              <a:rPr lang="fi-FI" dirty="0"/>
              <a:t> on the </a:t>
            </a:r>
            <a:r>
              <a:rPr lang="fi-FI" dirty="0" err="1"/>
              <a:t>global</a:t>
            </a:r>
            <a:r>
              <a:rPr lang="fi-FI" dirty="0"/>
              <a:t> </a:t>
            </a:r>
            <a:r>
              <a:rPr lang="fi-FI" dirty="0" err="1"/>
              <a:t>networks</a:t>
            </a:r>
            <a:r>
              <a:rPr lang="fi-FI" dirty="0"/>
              <a:t>. </a:t>
            </a:r>
          </a:p>
          <a:p>
            <a:pPr lvl="1"/>
            <a:r>
              <a:rPr lang="en-US" dirty="0"/>
              <a:t>Investments follow talents.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5690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Who</a:t>
            </a:r>
            <a:r>
              <a:rPr lang="fi-FI" dirty="0" smtClean="0"/>
              <a:t> is an international </a:t>
            </a:r>
            <a:r>
              <a:rPr lang="fi-FI" dirty="0" err="1" smtClean="0"/>
              <a:t>talent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highly </a:t>
            </a:r>
            <a:r>
              <a:rPr lang="en-US" dirty="0"/>
              <a:t>skilled </a:t>
            </a:r>
            <a:r>
              <a:rPr lang="en-US" dirty="0" smtClean="0"/>
              <a:t>immigrant </a:t>
            </a:r>
            <a:r>
              <a:rPr lang="en-US" dirty="0"/>
              <a:t>or Finnish </a:t>
            </a:r>
            <a:r>
              <a:rPr lang="en-US" dirty="0" smtClean="0"/>
              <a:t>returnee </a:t>
            </a:r>
            <a:r>
              <a:rPr lang="en-US" dirty="0"/>
              <a:t>with international </a:t>
            </a:r>
            <a:r>
              <a:rPr lang="en-US" dirty="0" smtClean="0"/>
              <a:t>experience, expertise and networks </a:t>
            </a:r>
            <a:r>
              <a:rPr lang="en-US" dirty="0"/>
              <a:t>that can generate added value for Finnish industries. 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or example, a foreign student, researcher, expatriate, returnee </a:t>
            </a:r>
            <a:r>
              <a:rPr lang="en-US" dirty="0"/>
              <a:t>or </a:t>
            </a:r>
            <a:r>
              <a:rPr lang="en-US" dirty="0" smtClean="0"/>
              <a:t>spouse</a:t>
            </a:r>
            <a:r>
              <a:rPr lang="en-US" dirty="0"/>
              <a:t>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2700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global competition for international talents is becoming more and more intense</a:t>
            </a:r>
            <a:r>
              <a:rPr lang="en-US" dirty="0" smtClean="0"/>
              <a:t>. </a:t>
            </a:r>
            <a:r>
              <a:rPr lang="en-US" sz="1100" dirty="0">
                <a:latin typeface="+mn-lt"/>
                <a:ea typeface="+mn-ea"/>
                <a:cs typeface="+mn-cs"/>
              </a:rPr>
              <a:t>(Global talent competitiveness index)</a:t>
            </a:r>
            <a:endParaRPr lang="fi-FI" sz="1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13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Human capital </a:t>
            </a:r>
            <a:r>
              <a:rPr lang="fi-FI" dirty="0" err="1" smtClean="0"/>
              <a:t>propels</a:t>
            </a:r>
            <a:r>
              <a:rPr lang="fi-FI" dirty="0" smtClean="0"/>
              <a:t> </a:t>
            </a:r>
            <a:r>
              <a:rPr lang="fi-FI" dirty="0" err="1" smtClean="0"/>
              <a:t>growth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ever before, human capital is the </a:t>
            </a:r>
            <a:r>
              <a:rPr lang="en-US" dirty="0" smtClean="0"/>
              <a:t>one resource </a:t>
            </a:r>
            <a:r>
              <a:rPr lang="en-US" dirty="0"/>
              <a:t>that can propel firms and economies </a:t>
            </a:r>
            <a:r>
              <a:rPr lang="en-US" dirty="0" smtClean="0"/>
              <a:t>to higher </a:t>
            </a:r>
            <a:r>
              <a:rPr lang="en-US" dirty="0"/>
              <a:t>levels of productivity and competitiveness</a:t>
            </a:r>
            <a:r>
              <a:rPr lang="en-US" dirty="0" smtClean="0"/>
              <a:t>.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Globalisation</a:t>
            </a:r>
            <a:r>
              <a:rPr lang="en-US" dirty="0" smtClean="0"/>
              <a:t> </a:t>
            </a:r>
            <a:r>
              <a:rPr lang="en-US" dirty="0"/>
              <a:t>has fostered a global </a:t>
            </a:r>
            <a:r>
              <a:rPr lang="en-US" dirty="0" smtClean="0"/>
              <a:t>competition for </a:t>
            </a:r>
            <a:r>
              <a:rPr lang="en-US" dirty="0"/>
              <a:t>talent, as knowledge economies increasingly </a:t>
            </a:r>
            <a:r>
              <a:rPr lang="en-US" dirty="0" smtClean="0"/>
              <a:t>rely </a:t>
            </a:r>
            <a:r>
              <a:rPr lang="fi-FI" dirty="0" smtClean="0"/>
              <a:t>on </a:t>
            </a:r>
            <a:r>
              <a:rPr lang="fi-FI" dirty="0" err="1"/>
              <a:t>highly-skilled</a:t>
            </a:r>
            <a:r>
              <a:rPr lang="fi-FI" dirty="0"/>
              <a:t> </a:t>
            </a:r>
            <a:r>
              <a:rPr lang="fi-FI" dirty="0" err="1"/>
              <a:t>workers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1000" dirty="0" err="1"/>
              <a:t>Source</a:t>
            </a:r>
            <a:r>
              <a:rPr lang="fi-FI" sz="1000" dirty="0"/>
              <a:t>: </a:t>
            </a:r>
            <a:r>
              <a:rPr lang="fi-FI" sz="1000" dirty="0" err="1"/>
              <a:t>Europan</a:t>
            </a:r>
            <a:r>
              <a:rPr lang="fi-FI" sz="1000" dirty="0"/>
              <a:t> </a:t>
            </a:r>
            <a:r>
              <a:rPr lang="fi-FI" sz="1000" dirty="0" err="1"/>
              <a:t>Commission</a:t>
            </a:r>
            <a:r>
              <a:rPr lang="fi-FI" sz="1000" dirty="0"/>
              <a:t> 2017: 10 </a:t>
            </a:r>
            <a:r>
              <a:rPr lang="fi-FI" sz="1000" dirty="0" err="1"/>
              <a:t>trends</a:t>
            </a:r>
            <a:r>
              <a:rPr lang="fi-FI" sz="1000" dirty="0"/>
              <a:t> </a:t>
            </a:r>
            <a:r>
              <a:rPr lang="fi-FI" sz="1000" dirty="0" err="1"/>
              <a:t>shaping</a:t>
            </a:r>
            <a:r>
              <a:rPr lang="fi-FI" sz="1000" dirty="0"/>
              <a:t> </a:t>
            </a:r>
            <a:r>
              <a:rPr lang="fi-FI" sz="1000" dirty="0" err="1"/>
              <a:t>migration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839987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Europe is an </a:t>
            </a:r>
            <a:r>
              <a:rPr lang="fi-FI" dirty="0" err="1" smtClean="0"/>
              <a:t>underachiever</a:t>
            </a:r>
            <a:r>
              <a:rPr lang="fi-FI" dirty="0" smtClean="0"/>
              <a:t> in the </a:t>
            </a:r>
            <a:r>
              <a:rPr lang="fi-FI" dirty="0" err="1" smtClean="0"/>
              <a:t>global</a:t>
            </a:r>
            <a:r>
              <a:rPr lang="fi-FI" dirty="0" smtClean="0"/>
              <a:t> </a:t>
            </a:r>
            <a:r>
              <a:rPr lang="fi-FI" dirty="0" err="1" smtClean="0"/>
              <a:t>competition</a:t>
            </a:r>
            <a:r>
              <a:rPr lang="fi-FI" dirty="0" smtClean="0"/>
              <a:t> for </a:t>
            </a:r>
            <a:r>
              <a:rPr lang="fi-FI" dirty="0" err="1" smtClean="0"/>
              <a:t>talent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to similar economies like the US, Canada or Australia, </a:t>
            </a:r>
            <a:r>
              <a:rPr lang="en-US" dirty="0" smtClean="0"/>
              <a:t>Europe </a:t>
            </a:r>
            <a:r>
              <a:rPr lang="en-US" dirty="0"/>
              <a:t>attracts a smaller share of highly-skilled migrants relative to the total global flow of highly-skilled migrants.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2013, the EU was home to only one in three high-skilled migrants, </a:t>
            </a:r>
            <a:r>
              <a:rPr lang="en-US" dirty="0" smtClean="0"/>
              <a:t>with 60</a:t>
            </a:r>
            <a:r>
              <a:rPr lang="en-US" dirty="0"/>
              <a:t>% heading to North America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000" dirty="0" smtClean="0"/>
              <a:t>Source</a:t>
            </a:r>
            <a:r>
              <a:rPr lang="en-US" sz="1000" dirty="0"/>
              <a:t>: OECD, 2016 '</a:t>
            </a:r>
            <a:r>
              <a:rPr lang="en-US" sz="1000" dirty="0">
                <a:hlinkClick r:id="rId2"/>
              </a:rPr>
              <a:t>Europe is underachieving in the global competition for talent</a:t>
            </a:r>
            <a:r>
              <a:rPr lang="en-US" sz="1000" dirty="0" smtClean="0"/>
              <a:t>'</a:t>
            </a:r>
            <a:endParaRPr lang="fi-FI" sz="10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297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35696" y="483519"/>
            <a:ext cx="5473700" cy="576064"/>
          </a:xfrm>
        </p:spPr>
        <p:txBody>
          <a:bodyPr/>
          <a:lstStyle/>
          <a:p>
            <a:r>
              <a:rPr lang="fi-FI" dirty="0" err="1" smtClean="0"/>
              <a:t>Factors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attract</a:t>
            </a:r>
            <a:r>
              <a:rPr lang="fi-FI" dirty="0" smtClean="0"/>
              <a:t> </a:t>
            </a:r>
            <a:r>
              <a:rPr lang="fi-FI" dirty="0" err="1" smtClean="0"/>
              <a:t>talent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Primary</a:t>
            </a:r>
            <a:r>
              <a:rPr lang="fi-FI" dirty="0"/>
              <a:t> </a:t>
            </a:r>
            <a:r>
              <a:rPr lang="fi-FI" dirty="0" err="1"/>
              <a:t>drivers</a:t>
            </a:r>
            <a:endParaRPr lang="fi-FI" dirty="0"/>
          </a:p>
          <a:p>
            <a:pPr marL="701675" lvl="1" indent="-342900">
              <a:buFont typeface="+mj-lt"/>
              <a:buAutoNum type="arabicPeriod"/>
            </a:pPr>
            <a:r>
              <a:rPr lang="fi-FI" dirty="0" err="1" smtClean="0"/>
              <a:t>Opportunity</a:t>
            </a:r>
            <a:endParaRPr lang="fi-FI" dirty="0"/>
          </a:p>
          <a:p>
            <a:pPr marL="701675" lvl="1" indent="-342900">
              <a:buFont typeface="+mj-lt"/>
              <a:buAutoNum type="arabicPeriod"/>
            </a:pPr>
            <a:r>
              <a:rPr lang="fi-FI" dirty="0" err="1" smtClean="0"/>
              <a:t>Infrastructure</a:t>
            </a:r>
            <a:endParaRPr lang="fi-FI" dirty="0"/>
          </a:p>
          <a:p>
            <a:pPr marL="701675" lvl="1" indent="-342900">
              <a:buFont typeface="+mj-lt"/>
              <a:buAutoNum type="arabicPeriod"/>
            </a:pP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/>
              <a:t>talented</a:t>
            </a:r>
            <a:r>
              <a:rPr lang="fi-FI" dirty="0"/>
              <a:t> </a:t>
            </a:r>
            <a:r>
              <a:rPr lang="fi-FI" dirty="0" err="1"/>
              <a:t>people</a:t>
            </a:r>
            <a:endParaRPr lang="fi-FI" dirty="0"/>
          </a:p>
          <a:p>
            <a:r>
              <a:rPr lang="fi-FI" dirty="0" err="1"/>
              <a:t>Wider</a:t>
            </a:r>
            <a:r>
              <a:rPr lang="fi-FI" dirty="0"/>
              <a:t> </a:t>
            </a:r>
            <a:r>
              <a:rPr lang="fi-FI" dirty="0" err="1"/>
              <a:t>environment</a:t>
            </a:r>
            <a:endParaRPr lang="fi-FI" dirty="0"/>
          </a:p>
          <a:p>
            <a:pPr marL="701675" lvl="1" indent="-342900">
              <a:buFont typeface="+mj-lt"/>
              <a:buAutoNum type="arabicPeriod"/>
            </a:pPr>
            <a:r>
              <a:rPr lang="fi-FI" dirty="0" err="1"/>
              <a:t>Fair</a:t>
            </a:r>
            <a:r>
              <a:rPr lang="fi-FI" dirty="0"/>
              <a:t> social </a:t>
            </a:r>
            <a:r>
              <a:rPr lang="fi-FI" dirty="0" err="1" smtClean="0"/>
              <a:t>model</a:t>
            </a:r>
            <a:endParaRPr lang="fi-FI" dirty="0" smtClean="0"/>
          </a:p>
          <a:p>
            <a:pPr marL="701675" lvl="1" indent="-342900">
              <a:buFont typeface="+mj-lt"/>
              <a:buAutoNum type="arabicPeriod"/>
            </a:pPr>
            <a:r>
              <a:rPr lang="fi-FI" dirty="0" err="1" smtClean="0"/>
              <a:t>High</a:t>
            </a:r>
            <a:r>
              <a:rPr lang="fi-FI" dirty="0" smtClean="0"/>
              <a:t> </a:t>
            </a:r>
            <a:r>
              <a:rPr lang="fi-FI" dirty="0" err="1" smtClean="0"/>
              <a:t>quality</a:t>
            </a:r>
            <a:r>
              <a:rPr lang="fi-FI" dirty="0" smtClean="0"/>
              <a:t> of life</a:t>
            </a:r>
          </a:p>
          <a:p>
            <a:pPr marL="701675" lvl="1" indent="-342900">
              <a:buFont typeface="+mj-lt"/>
              <a:buAutoNum type="arabicPeriod"/>
            </a:pPr>
            <a:r>
              <a:rPr lang="fi-FI" dirty="0" err="1" smtClean="0"/>
              <a:t>Tolerant</a:t>
            </a:r>
            <a:r>
              <a:rPr lang="fi-FI" dirty="0" smtClean="0"/>
              <a:t> and </a:t>
            </a:r>
            <a:r>
              <a:rPr lang="fi-FI" dirty="0" err="1" smtClean="0"/>
              <a:t>inclusive</a:t>
            </a:r>
            <a:r>
              <a:rPr lang="fi-FI" dirty="0" smtClean="0"/>
              <a:t> </a:t>
            </a:r>
            <a:r>
              <a:rPr lang="fi-FI" dirty="0" err="1" smtClean="0"/>
              <a:t>societies</a:t>
            </a:r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539552" y="4371949"/>
            <a:ext cx="4536504" cy="611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fi-FI" sz="1000" dirty="0" err="1">
                <a:solidFill>
                  <a:schemeClr val="accent1"/>
                </a:solidFill>
              </a:rPr>
              <a:t>Source</a:t>
            </a:r>
            <a:r>
              <a:rPr lang="fi-FI" sz="1000" dirty="0">
                <a:solidFill>
                  <a:schemeClr val="accent1"/>
                </a:solidFill>
              </a:rPr>
              <a:t>: </a:t>
            </a:r>
            <a:r>
              <a:rPr lang="fi-FI" sz="1000" dirty="0" err="1">
                <a:solidFill>
                  <a:schemeClr val="accent1"/>
                </a:solidFill>
              </a:rPr>
              <a:t>European</a:t>
            </a:r>
            <a:r>
              <a:rPr lang="fi-FI" sz="1000" dirty="0">
                <a:solidFill>
                  <a:schemeClr val="accent1"/>
                </a:solidFill>
              </a:rPr>
              <a:t> </a:t>
            </a:r>
            <a:r>
              <a:rPr lang="fi-FI" sz="1000" dirty="0" err="1">
                <a:solidFill>
                  <a:schemeClr val="accent1"/>
                </a:solidFill>
              </a:rPr>
              <a:t>Political</a:t>
            </a:r>
            <a:r>
              <a:rPr lang="fi-FI" sz="1000" dirty="0">
                <a:solidFill>
                  <a:schemeClr val="accent1"/>
                </a:solidFill>
              </a:rPr>
              <a:t> </a:t>
            </a:r>
            <a:r>
              <a:rPr lang="fi-FI" sz="1000" dirty="0" err="1">
                <a:solidFill>
                  <a:schemeClr val="accent1"/>
                </a:solidFill>
              </a:rPr>
              <a:t>Strategy</a:t>
            </a:r>
            <a:r>
              <a:rPr lang="fi-FI" sz="1000" dirty="0">
                <a:solidFill>
                  <a:schemeClr val="accent1"/>
                </a:solidFill>
              </a:rPr>
              <a:t> Centre, </a:t>
            </a:r>
            <a:r>
              <a:rPr lang="fi-FI" sz="1000" dirty="0" err="1">
                <a:solidFill>
                  <a:schemeClr val="accent1"/>
                </a:solidFill>
              </a:rPr>
              <a:t>based</a:t>
            </a:r>
            <a:r>
              <a:rPr lang="fi-FI" sz="1000" dirty="0">
                <a:solidFill>
                  <a:schemeClr val="accent1"/>
                </a:solidFill>
              </a:rPr>
              <a:t> on </a:t>
            </a:r>
            <a:r>
              <a:rPr lang="fi-FI" sz="1000" dirty="0" err="1">
                <a:solidFill>
                  <a:schemeClr val="accent1"/>
                </a:solidFill>
              </a:rPr>
              <a:t>Migration</a:t>
            </a:r>
            <a:r>
              <a:rPr lang="fi-FI" sz="1000" dirty="0">
                <a:solidFill>
                  <a:schemeClr val="accent1"/>
                </a:solidFill>
              </a:rPr>
              <a:t> </a:t>
            </a:r>
            <a:r>
              <a:rPr lang="fi-FI" sz="1000" dirty="0" err="1">
                <a:solidFill>
                  <a:schemeClr val="accent1"/>
                </a:solidFill>
              </a:rPr>
              <a:t>Policy</a:t>
            </a:r>
            <a:r>
              <a:rPr lang="fi-FI" sz="1000" dirty="0">
                <a:solidFill>
                  <a:schemeClr val="accent1"/>
                </a:solidFill>
              </a:rPr>
              <a:t> </a:t>
            </a:r>
            <a:r>
              <a:rPr lang="en-US" sz="1000" dirty="0">
                <a:solidFill>
                  <a:schemeClr val="accent1"/>
                </a:solidFill>
              </a:rPr>
              <a:t>Institute, Talent in the 21st Century Economy, 2013</a:t>
            </a:r>
            <a:endParaRPr lang="fi-FI" sz="1000" dirty="0">
              <a:solidFill>
                <a:schemeClr val="accent1"/>
              </a:solidFill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6156176" y="1635646"/>
            <a:ext cx="2664296" cy="20162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fi-FI" sz="1200" i="1" dirty="0"/>
              <a:t>Fifteen years ago, 80 percent of people said they chose the company before the city. Today, 64 percent choose the city before they choose the company or the job. </a:t>
            </a:r>
          </a:p>
          <a:p>
            <a:pPr>
              <a:lnSpc>
                <a:spcPct val="120000"/>
              </a:lnSpc>
            </a:pPr>
            <a:endParaRPr lang="en-US" altLang="fi-FI" sz="1200" i="1" dirty="0"/>
          </a:p>
          <a:p>
            <a:pPr>
              <a:lnSpc>
                <a:spcPct val="120000"/>
              </a:lnSpc>
            </a:pPr>
            <a:r>
              <a:rPr lang="en-US" altLang="fi-FI" sz="1200" i="1" dirty="0"/>
              <a:t>Charles Landry, Robert Bosch Academy</a:t>
            </a:r>
          </a:p>
        </p:txBody>
      </p:sp>
    </p:spTree>
    <p:extLst>
      <p:ext uri="{BB962C8B-B14F-4D97-AF65-F5344CB8AC3E}">
        <p14:creationId xmlns:p14="http://schemas.microsoft.com/office/powerpoint/2010/main" val="2340618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1133</TotalTime>
  <Words>994</Words>
  <Application>Microsoft Office PowerPoint</Application>
  <PresentationFormat>On-screen Show (16:9)</PresentationFormat>
  <Paragraphs>123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Finlandica</vt:lpstr>
      <vt:lpstr>Finland_sample-3</vt:lpstr>
      <vt:lpstr>1_Suomi Finland Blanco</vt:lpstr>
      <vt:lpstr>Talent boost</vt:lpstr>
      <vt:lpstr>Why talent matters</vt:lpstr>
      <vt:lpstr>Finland is becoming more and more international</vt:lpstr>
      <vt:lpstr>International talents are vital for the growth of the Finnish economy</vt:lpstr>
      <vt:lpstr>Who is an international talent?</vt:lpstr>
      <vt:lpstr>The global competition for international talents is becoming more and more intense. (Global talent competitiveness index)</vt:lpstr>
      <vt:lpstr>Human capital propels growth</vt:lpstr>
      <vt:lpstr>Europe is an underachiever in the global competition for talent</vt:lpstr>
      <vt:lpstr>Factors that attract talent </vt:lpstr>
      <vt:lpstr>What Finland is doing about it</vt:lpstr>
      <vt:lpstr>We can learn from the best practices of other countries</vt:lpstr>
      <vt:lpstr>Finland’s strong points highlighted in the talent attraction communications</vt:lpstr>
      <vt:lpstr>Work + live in Finland presentation  at your disposal in Finland Toolbox</vt:lpstr>
      <vt:lpstr>PowerPoint Presentation</vt:lpstr>
      <vt:lpstr>We also need to be able to retain them</vt:lpstr>
      <vt:lpstr>The Talent Boost programme answers to the need of a national strategy for international talent attraction and retention.</vt:lpstr>
      <vt:lpstr>Talent Boost programme</vt:lpstr>
      <vt:lpstr>Talent Boost programme actors</vt:lpstr>
      <vt:lpstr>Talent Boost programme targets</vt:lpstr>
      <vt:lpstr>In the pipeline </vt:lpstr>
      <vt:lpstr>In the pipeline</vt:lpstr>
      <vt:lpstr>What you can do</vt:lpstr>
      <vt:lpstr>Make noice about Finland for talents</vt:lpstr>
      <vt:lpstr>Learn more</vt:lpstr>
    </vt:vector>
  </TitlesOfParts>
  <Manager>Hasan &amp; Partners</Manager>
  <Company>FORMIN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Pappi Meira</cp:lastModifiedBy>
  <cp:revision>93</cp:revision>
  <dcterms:created xsi:type="dcterms:W3CDTF">2017-11-03T10:48:57Z</dcterms:created>
  <dcterms:modified xsi:type="dcterms:W3CDTF">2019-02-19T11:17:19Z</dcterms:modified>
</cp:coreProperties>
</file>