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9" r:id="rId2"/>
  </p:sldMasterIdLst>
  <p:notesMasterIdLst>
    <p:notesMasterId r:id="rId11"/>
  </p:notesMasterIdLst>
  <p:sldIdLst>
    <p:sldId id="273" r:id="rId3"/>
    <p:sldId id="268" r:id="rId4"/>
    <p:sldId id="269" r:id="rId5"/>
    <p:sldId id="264" r:id="rId6"/>
    <p:sldId id="271" r:id="rId7"/>
    <p:sldId id="274" r:id="rId8"/>
    <p:sldId id="272" r:id="rId9"/>
    <p:sldId id="27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D8104-DE10-4C6E-8859-9D0FE95D8589}" type="datetimeFigureOut">
              <a:rPr lang="fi-FI" smtClean="0"/>
              <a:t>29.3.2019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734B1-2355-4917-BB05-2C59942DC0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44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millenniumprize.fi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C64024-7C92-43D1-8F61-2D292C5F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3328E"/>
                </a:solidFill>
                <a:latin typeface="Corbel" panose="020B0503020204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D0116E-4E08-407B-9FCB-107427A7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1pPr>
            <a:lvl2pPr marL="6858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2pPr>
            <a:lvl3pPr marL="11430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3pPr>
            <a:lvl4pPr marL="16002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4pPr>
            <a:lvl5pPr marL="20574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6969E4-5904-41A2-9860-3A625261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3CAE80F0-3824-478A-9DE1-71DC61A236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ADDA8C-990C-4359-A81E-D8EC8ADC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D4E93527-86EB-4F54-8FBB-6836FABE71B7}" type="datetimeFigureOut">
              <a:rPr lang="fi-FI" smtClean="0"/>
              <a:pPr/>
              <a:t>29.3.2019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39282DC-81D6-4C9A-A023-BF74C9957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6"/>
          <a:stretch/>
        </p:blipFill>
        <p:spPr>
          <a:xfrm>
            <a:off x="-1" y="4125151"/>
            <a:ext cx="2391595" cy="27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D830F4-F226-418B-8666-570BD0AC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8D29CF-7389-4C36-A0BA-619D52DB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527-86EB-4F54-8FBB-6836FABE71B7}" type="datetimeFigureOut">
              <a:rPr lang="fi-FI" smtClean="0"/>
              <a:pPr/>
              <a:t>29.3.2019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B48B4C-DEBA-4C3E-A229-9A1FED70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F47798-59CC-4FCE-A5B0-D68C274E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0F0-3824-478A-9DE1-71DC61A2364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11C849-CC1D-4EA8-8B25-2B623DA39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2586051"/>
            <a:ext cx="2743200" cy="39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9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C64024-7C92-43D1-8F61-2D292C5F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716"/>
            <a:ext cx="10515600" cy="1325563"/>
          </a:xfrm>
        </p:spPr>
        <p:txBody>
          <a:bodyPr/>
          <a:lstStyle>
            <a:lvl1pPr algn="ctr">
              <a:defRPr>
                <a:solidFill>
                  <a:srgbClr val="93328E"/>
                </a:solidFill>
                <a:latin typeface="Corbel" panose="020B0503020204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D0116E-4E08-407B-9FCB-107427A7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1pPr>
            <a:lvl2pPr marL="6858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2pPr>
            <a:lvl3pPr marL="11430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3pPr>
            <a:lvl4pPr marL="16002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4pPr>
            <a:lvl5pPr marL="2057400" indent="-228600">
              <a:buClr>
                <a:srgbClr val="93328E"/>
              </a:buClr>
              <a:buFont typeface="Wingdings" panose="05000000000000000000" pitchFamily="2" charset="2"/>
              <a:buChar char="§"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AEDF7A0-D948-4E54-9243-D756CD05B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68" y="5766835"/>
            <a:ext cx="1778864" cy="63745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2EF8081-AF80-4278-BECD-C053F1AE4176}"/>
              </a:ext>
            </a:extLst>
          </p:cNvPr>
          <p:cNvSpPr txBox="1"/>
          <p:nvPr userDrawn="1"/>
        </p:nvSpPr>
        <p:spPr>
          <a:xfrm>
            <a:off x="5437807" y="6404289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hlinkClick r:id="rId4"/>
              </a:rPr>
              <a:t>millenniumprize.fi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hlinkClick r:id="rId4"/>
              </a:rPr>
              <a:t> 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4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54C7DF3-CBBC-4CC0-8F54-EBE8C8EAD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855" y="798653"/>
            <a:ext cx="9970290" cy="6059347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CDB6789D-F1E7-4057-8268-C102D6964338}"/>
              </a:ext>
            </a:extLst>
          </p:cNvPr>
          <p:cNvSpPr/>
          <p:nvPr userDrawn="1"/>
        </p:nvSpPr>
        <p:spPr>
          <a:xfrm>
            <a:off x="1896196" y="213878"/>
            <a:ext cx="8399607" cy="584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kern="1200" dirty="0">
                <a:solidFill>
                  <a:srgbClr val="93328E"/>
                </a:solidFill>
                <a:latin typeface="Corbel" panose="020B0503020204020204" pitchFamily="34" charset="0"/>
                <a:ea typeface="+mn-ea"/>
                <a:cs typeface="+mn-cs"/>
              </a:rPr>
              <a:t>MILLENNIUM TECHNOLOGY PRIZE WINNERS</a:t>
            </a:r>
            <a:endParaRPr lang="fi-FI" sz="3200" b="1" kern="1200" dirty="0">
              <a:solidFill>
                <a:srgbClr val="93328E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6B027278-01B5-4445-8609-D5064B983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3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4A534DA-E9E3-434D-ACCE-624011F99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92" y="298575"/>
            <a:ext cx="4455048" cy="1596462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687D5237-9635-486D-B932-B5B47EDCDD55}"/>
              </a:ext>
            </a:extLst>
          </p:cNvPr>
          <p:cNvSpPr txBox="1">
            <a:spLocks/>
          </p:cNvSpPr>
          <p:nvPr userDrawn="1"/>
        </p:nvSpPr>
        <p:spPr>
          <a:xfrm>
            <a:off x="1524000" y="2344087"/>
            <a:ext cx="9144000" cy="88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is </a:t>
            </a:r>
            <a:r>
              <a:rPr lang="fi-FI" sz="1600" dirty="0" err="1"/>
              <a:t>awarded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77AE300-33CD-4842-B0C0-126626ADE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65" y="3474960"/>
            <a:ext cx="2864975" cy="87284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A55DD87-CBC8-44BC-8676-998630E5D8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8" y="5367399"/>
            <a:ext cx="1625429" cy="1490601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7E0EE9A-8707-439D-95D7-51FF73053A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92" y="5374765"/>
            <a:ext cx="1483857" cy="148385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930B829E-1830-40D2-9BB7-6CE1A1280F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66" y="5196943"/>
            <a:ext cx="1820732" cy="1820732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DE9D885F-3E74-4CE6-BA52-5DA35AD24E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20" y="5197031"/>
            <a:ext cx="1792966" cy="1792966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A0023AFD-96D6-4BDD-BE76-E7BC427B2C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80" y="5197031"/>
            <a:ext cx="1774343" cy="1774343"/>
          </a:xfrm>
          <a:prstGeom prst="rect">
            <a:avLst/>
          </a:prstGeom>
        </p:spPr>
      </p:pic>
      <p:sp>
        <p:nvSpPr>
          <p:cNvPr id="32" name="Tekstiruutu 31">
            <a:extLst>
              <a:ext uri="{FF2B5EF4-FFF2-40B4-BE49-F238E27FC236}">
                <a16:creationId xmlns:a16="http://schemas.microsoft.com/office/drawing/2014/main" id="{2E21016D-F68B-4081-8532-7B5F4D65B3F8}"/>
              </a:ext>
            </a:extLst>
          </p:cNvPr>
          <p:cNvSpPr txBox="1"/>
          <p:nvPr userDrawn="1"/>
        </p:nvSpPr>
        <p:spPr>
          <a:xfrm>
            <a:off x="5316881" y="526826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In cooperation with</a:t>
            </a:r>
            <a:endParaRPr lang="fi-FI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2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222A507-53AF-4D63-BE31-4B2054162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5219" b="5488"/>
          <a:stretch/>
        </p:blipFill>
        <p:spPr>
          <a:xfrm>
            <a:off x="0" y="-1"/>
            <a:ext cx="12221573" cy="685800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6257E522-9B01-4F1C-9851-34D2A69CF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07B68DD-9F31-4594-8F1B-9950B2561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3CAE80F0-3824-478A-9DE1-71DC61A2364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EAFFE2C-EF91-48A1-856F-4B0E1DA3B8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1" y="251123"/>
            <a:ext cx="2219528" cy="79536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B2ADCBB-BE98-40D6-A952-4F87DB2A17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54" y="5787019"/>
            <a:ext cx="1999459" cy="86458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AD2D8DD-48D8-4729-BE09-582B451405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99471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fi-FI" dirty="0"/>
              <a:t>INNOVATIONS FOR </a:t>
            </a:r>
            <a:br>
              <a:rPr lang="fi-FI" dirty="0"/>
            </a:br>
            <a:r>
              <a:rPr lang="fi-FI" dirty="0"/>
              <a:t>A BETTER LIFE.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C08545-1FEF-466B-8ECD-11B9D095D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908"/>
            <a:ext cx="9144000" cy="8810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77C116DA-2EBF-4303-B585-7AB0D142C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CD0310A6-269A-4194-9B16-8584B4B3F9CD}" type="datetime1">
              <a:rPr lang="fi-FI" smtClean="0"/>
              <a:t>29.3.2019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61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A47FFE5-1122-43D8-AFD0-B95AB96F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EAB4A7-2428-4672-A347-059AC4DC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314550-FE66-4148-8181-956CEFA82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615827DB-F338-40CE-BD80-9ECDB4C1E569}" type="datetimeFigureOut">
              <a:rPr lang="fi-FI" smtClean="0"/>
              <a:pPr/>
              <a:t>29.3.2019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C20292-0DA1-47F7-91F1-67B3F1B04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9107C1-87F1-4C00-A75F-684C05078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7529B105-D45A-4891-BE77-22AC6343FBD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3328E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3328E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328E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328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328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3328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13A5C5-A9F0-45FE-BF44-F94A7F1C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F92A69-F994-4B68-B80C-C2CABB10F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EFEC2D-6D41-4929-830D-2B46C78A2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357E-4620-4B5A-9BFB-09D5658DD84E}" type="datetimeFigureOut">
              <a:rPr lang="fi-FI" smtClean="0"/>
              <a:t>29.3.2019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C08C42-6664-4F5B-97B6-456B70AEF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60881F-0C87-48EE-835B-D916E5937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FEE4-D511-4654-B483-8A031F0C51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96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6162E9-C088-432C-BC9C-9EE925C5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8536"/>
            <a:ext cx="9144000" cy="2387600"/>
          </a:xfrm>
        </p:spPr>
        <p:txBody>
          <a:bodyPr/>
          <a:lstStyle/>
          <a:p>
            <a:r>
              <a:rPr lang="fi-FI" dirty="0"/>
              <a:t>INNOVATIONS FOR A BETTER LIFE.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4A4F54-E33F-41A1-BCC9-69126CF8B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615" y="4518599"/>
            <a:ext cx="9144000" cy="881042"/>
          </a:xfrm>
        </p:spPr>
        <p:txBody>
          <a:bodyPr>
            <a:noAutofit/>
          </a:bodyPr>
          <a:lstStyle/>
          <a:p>
            <a:r>
              <a:rPr lang="en-US" sz="3600" b="1" dirty="0"/>
              <a:t>Call for 2020 Millennium Technology Prize Nominations 1 April–31 July, 2019</a:t>
            </a:r>
          </a:p>
          <a:p>
            <a:r>
              <a:rPr lang="en-US" sz="3600" b="1" dirty="0"/>
              <a:t>millenniumprize.fi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367015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03CEB4-39D4-4D98-BF2D-8E4BC7B4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42"/>
            <a:ext cx="10515600" cy="1325563"/>
          </a:xfrm>
        </p:spPr>
        <p:txBody>
          <a:bodyPr/>
          <a:lstStyle/>
          <a:p>
            <a:r>
              <a:rPr lang="en-US" b="1" dirty="0"/>
              <a:t>Millennium Technology Prize</a:t>
            </a:r>
            <a:br>
              <a:rPr lang="en-US" b="1" dirty="0"/>
            </a:br>
            <a:r>
              <a:rPr lang="en-US" sz="2800" i="1" dirty="0"/>
              <a:t>Finland's tribute to innovations for a better life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17A8C5-328F-4A96-A1F0-884A1D6A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26" y="1660307"/>
            <a:ext cx="10331669" cy="4351338"/>
          </a:xfrm>
        </p:spPr>
        <p:txBody>
          <a:bodyPr>
            <a:noAutofit/>
          </a:bodyPr>
          <a:lstStyle/>
          <a:p>
            <a:pPr marL="9525" lvl="1" indent="0">
              <a:spcBef>
                <a:spcPts val="0"/>
              </a:spcBef>
              <a:spcAft>
                <a:spcPts val="300"/>
              </a:spcAft>
              <a:buClr>
                <a:srgbClr val="C81077"/>
              </a:buClr>
              <a:buNone/>
            </a:pPr>
            <a:r>
              <a:rPr lang="en-GB" sz="1800" b="1" dirty="0">
                <a:ea typeface="ＭＳ Ｐゴシック" charset="-128"/>
                <a:cs typeface="Corbel" charset="0"/>
              </a:rPr>
              <a:t>Awarded for </a:t>
            </a:r>
            <a:r>
              <a:rPr lang="en-US" sz="1800" b="1" dirty="0"/>
              <a:t>groundbreaking</a:t>
            </a:r>
            <a:r>
              <a:rPr lang="en-GB" sz="1800" b="1" dirty="0">
                <a:ea typeface="ＭＳ Ｐゴシック" charset="-128"/>
                <a:cs typeface="Corbel" charset="0"/>
              </a:rPr>
              <a:t> technological innovations </a:t>
            </a:r>
            <a:r>
              <a:rPr lang="en-US" sz="1800" b="1" dirty="0"/>
              <a:t>that benefit millions of people around the world by:</a:t>
            </a:r>
            <a:endParaRPr lang="en-GB" sz="1800" b="1" dirty="0">
              <a:solidFill>
                <a:srgbClr val="FF0000"/>
              </a:solidFill>
              <a:ea typeface="ＭＳ Ｐゴシック" charset="-128"/>
              <a:cs typeface="Corbel" charset="0"/>
            </a:endParaRPr>
          </a:p>
          <a:p>
            <a:pPr lvl="1"/>
            <a:r>
              <a:rPr lang="en-US" sz="1800" dirty="0"/>
              <a:t>enhancing quality of life </a:t>
            </a:r>
            <a:endParaRPr lang="fi-FI" sz="1800" dirty="0"/>
          </a:p>
          <a:p>
            <a:pPr lvl="1"/>
            <a:r>
              <a:rPr lang="en-US" sz="1800" dirty="0"/>
              <a:t>promoting sustainable development and mitigation of climate change</a:t>
            </a:r>
            <a:endParaRPr lang="fi-FI" sz="1800" dirty="0"/>
          </a:p>
          <a:p>
            <a:pPr lvl="1"/>
            <a:r>
              <a:rPr lang="en-US" sz="1800" dirty="0"/>
              <a:t>generating applications with global commercial viability</a:t>
            </a:r>
            <a:endParaRPr lang="fi-FI" sz="1800" dirty="0"/>
          </a:p>
          <a:p>
            <a:pPr lvl="1"/>
            <a:r>
              <a:rPr lang="en-US" sz="1800" dirty="0"/>
              <a:t>creating new socio-economic value </a:t>
            </a:r>
            <a:endParaRPr lang="fi-FI" sz="1800" dirty="0"/>
          </a:p>
          <a:p>
            <a:pPr lvl="1"/>
            <a:r>
              <a:rPr lang="en-US" sz="1800" dirty="0"/>
              <a:t>stimulating further cutting-edge research and development in science and technology </a:t>
            </a:r>
            <a:endParaRPr lang="fi-FI" sz="1800" dirty="0"/>
          </a:p>
          <a:p>
            <a:pPr marL="457200" lvl="1" indent="0">
              <a:buNone/>
            </a:pPr>
            <a:endParaRPr lang="en-GB" sz="1800" b="1" dirty="0">
              <a:solidFill>
                <a:srgbClr val="FF0000"/>
              </a:solidFill>
              <a:ea typeface="ＭＳ Ｐゴシック" charset="-128"/>
              <a:cs typeface="Corbel" charset="0"/>
            </a:endParaRPr>
          </a:p>
          <a:p>
            <a:pPr marL="9525" lvl="1" indent="0">
              <a:spcBef>
                <a:spcPts val="0"/>
              </a:spcBef>
              <a:spcAft>
                <a:spcPts val="600"/>
              </a:spcAft>
              <a:buClr>
                <a:srgbClr val="C81077"/>
              </a:buClr>
              <a:buNone/>
            </a:pPr>
            <a:r>
              <a:rPr lang="en-GB" sz="1800" b="1" dirty="0">
                <a:ea typeface="ＭＳ Ｐゴシック" charset="-128"/>
                <a:cs typeface="Corbel" charset="0"/>
              </a:rPr>
              <a:t>Prize of €1M</a:t>
            </a:r>
          </a:p>
          <a:p>
            <a:pPr marL="650875" lvl="1" indent="-285750">
              <a:spcBef>
                <a:spcPts val="0"/>
              </a:spcBef>
              <a:spcAft>
                <a:spcPts val="300"/>
              </a:spcAft>
            </a:pPr>
            <a:r>
              <a:rPr lang="en-GB" sz="1800" dirty="0">
                <a:ea typeface="ＭＳ Ｐゴシック" charset="-128"/>
              </a:rPr>
              <a:t>established by the State of Finland, academic institutions and high-tech industries </a:t>
            </a:r>
          </a:p>
          <a:p>
            <a:pPr marL="650875" lvl="1" indent="-285750">
              <a:spcBef>
                <a:spcPts val="0"/>
              </a:spcBef>
              <a:spcAft>
                <a:spcPts val="300"/>
              </a:spcAft>
            </a:pPr>
            <a:r>
              <a:rPr lang="en-GB" sz="1800" dirty="0">
                <a:ea typeface="ＭＳ Ｐゴシック" charset="-128"/>
              </a:rPr>
              <a:t>awarded every other year since 2004</a:t>
            </a:r>
          </a:p>
          <a:p>
            <a:pPr marL="9525" lvl="1" indent="0">
              <a:spcBef>
                <a:spcPts val="0"/>
              </a:spcBef>
              <a:spcAft>
                <a:spcPts val="0"/>
              </a:spcAft>
              <a:buClr>
                <a:srgbClr val="C81077"/>
              </a:buClr>
              <a:buNone/>
            </a:pPr>
            <a:endParaRPr lang="fi-FI" sz="1800" b="1" dirty="0"/>
          </a:p>
          <a:p>
            <a:pPr marL="9525" lvl="1" indent="0">
              <a:spcBef>
                <a:spcPts val="0"/>
              </a:spcBef>
              <a:spcAft>
                <a:spcPts val="0"/>
              </a:spcAft>
              <a:buClr>
                <a:srgbClr val="C81077"/>
              </a:buClr>
              <a:buNone/>
            </a:pPr>
            <a:r>
              <a:rPr lang="fi-FI" sz="1800" b="1" dirty="0" err="1"/>
              <a:t>Presented</a:t>
            </a:r>
            <a:r>
              <a:rPr lang="fi-FI" sz="1800" b="1" dirty="0"/>
              <a:t> </a:t>
            </a:r>
            <a:r>
              <a:rPr lang="fi-FI" sz="1800" b="1" dirty="0" err="1"/>
              <a:t>by</a:t>
            </a:r>
            <a:r>
              <a:rPr lang="fi-FI" sz="1800" b="1" dirty="0"/>
              <a:t> the </a:t>
            </a:r>
            <a:r>
              <a:rPr lang="fi-FI" sz="1800" b="1" dirty="0" err="1"/>
              <a:t>President</a:t>
            </a:r>
            <a:r>
              <a:rPr lang="fi-FI" sz="1800" b="1" dirty="0"/>
              <a:t> of the </a:t>
            </a:r>
            <a:r>
              <a:rPr lang="fi-FI" sz="1800" b="1" dirty="0" err="1"/>
              <a:t>Republic</a:t>
            </a:r>
            <a:r>
              <a:rPr lang="fi-FI" sz="1800" b="1" dirty="0"/>
              <a:t> of Finland </a:t>
            </a:r>
            <a:br>
              <a:rPr lang="fi-FI" sz="1800" b="1" dirty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6387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414D18-6F5F-4E68-87AE-28133712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2020 Millennium Technology Prize</a:t>
            </a:r>
            <a:br>
              <a:rPr lang="en-US" sz="4800" b="1" dirty="0"/>
            </a:br>
            <a:r>
              <a:rPr lang="en-US" sz="2800" i="1" dirty="0"/>
              <a:t>Call for nominations 1 April–31 July 2019</a:t>
            </a:r>
            <a:endParaRPr lang="fi-FI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4D95BC-9203-4AE7-AC2F-072141DA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41" y="1696825"/>
            <a:ext cx="10185400" cy="4118602"/>
          </a:xfrm>
        </p:spPr>
        <p:txBody>
          <a:bodyPr>
            <a:noAutofit/>
          </a:bodyPr>
          <a:lstStyle/>
          <a:p>
            <a:pPr marL="0" lvl="2" indent="0" defTabSz="447675" fontAlgn="ctr">
              <a:buNone/>
            </a:pPr>
            <a:r>
              <a:rPr lang="en-US" sz="1600" b="1" dirty="0"/>
              <a:t>Nominations across the world are invited from all fields of technology, excluding military technology. </a:t>
            </a:r>
            <a:r>
              <a:rPr lang="en-US" sz="1600" dirty="0"/>
              <a:t>Special emphasis is placed on proposals related to:</a:t>
            </a:r>
            <a:endParaRPr lang="fi-FI" sz="1600" dirty="0"/>
          </a:p>
          <a:p>
            <a:pPr lvl="1"/>
            <a:r>
              <a:rPr lang="en-US" sz="1600" dirty="0"/>
              <a:t>energy and the environment</a:t>
            </a:r>
            <a:endParaRPr lang="fi-FI" sz="1600" dirty="0"/>
          </a:p>
          <a:p>
            <a:pPr lvl="1"/>
            <a:r>
              <a:rPr lang="en-US" sz="1600" dirty="0"/>
              <a:t>life sciences, including health and food </a:t>
            </a:r>
            <a:endParaRPr lang="fi-FI" sz="1600" dirty="0"/>
          </a:p>
          <a:p>
            <a:pPr lvl="1"/>
            <a:r>
              <a:rPr lang="en-US" sz="1600" dirty="0"/>
              <a:t>information and communications technology and smart systems </a:t>
            </a:r>
            <a:endParaRPr lang="fi-FI" sz="1600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600" dirty="0"/>
              <a:t>new materials, processes and manufacturing</a:t>
            </a:r>
            <a:endParaRPr lang="fi-FI" sz="1600" dirty="0"/>
          </a:p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b="1" dirty="0"/>
              <a:t>Nominations are invited from organizations </a:t>
            </a:r>
            <a:r>
              <a:rPr lang="en-US" sz="1600" dirty="0"/>
              <a:t>such as universities, research institutes, academies of science and technology, companies and industries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fi-FI" sz="1600" b="1" dirty="0" err="1"/>
              <a:t>Process</a:t>
            </a:r>
            <a:r>
              <a:rPr lang="fi-FI" sz="1600" b="1" dirty="0"/>
              <a:t> and </a:t>
            </a:r>
            <a:r>
              <a:rPr lang="fi-FI" sz="1600" b="1" dirty="0" err="1"/>
              <a:t>schedule</a:t>
            </a:r>
            <a:r>
              <a:rPr lang="fi-FI" sz="1600" dirty="0"/>
              <a:t>  </a:t>
            </a:r>
          </a:p>
          <a:p>
            <a:pPr marL="660400" lvl="2" indent="-285750" defTabSz="447675" fontAlgn="ctr"/>
            <a:r>
              <a:rPr lang="en-US" sz="1600" dirty="0"/>
              <a:t>1 April–31 July 2019</a:t>
            </a:r>
            <a:r>
              <a:rPr lang="fi-FI" sz="1600" dirty="0"/>
              <a:t>: Call for 2020 </a:t>
            </a:r>
            <a:r>
              <a:rPr lang="fi-FI" sz="1600" dirty="0" err="1"/>
              <a:t>Millennium</a:t>
            </a:r>
            <a:r>
              <a:rPr lang="fi-FI" sz="1600" dirty="0"/>
              <a:t> Technology </a:t>
            </a:r>
            <a:r>
              <a:rPr lang="fi-FI" sz="1600" dirty="0" err="1"/>
              <a:t>Prize</a:t>
            </a:r>
            <a:r>
              <a:rPr lang="fi-FI" sz="1600" dirty="0"/>
              <a:t> </a:t>
            </a:r>
            <a:r>
              <a:rPr lang="fi-FI" sz="1600" dirty="0" err="1"/>
              <a:t>nominations</a:t>
            </a:r>
            <a:endParaRPr lang="fi-FI" sz="1600" dirty="0"/>
          </a:p>
          <a:p>
            <a:pPr marL="660400" lvl="2" indent="-285750" defTabSz="447675" fontAlgn="ctr"/>
            <a:r>
              <a:rPr lang="fi-FI" sz="1600" dirty="0"/>
              <a:t>August 2019–</a:t>
            </a:r>
            <a:r>
              <a:rPr lang="fi-FI" sz="1600" dirty="0" err="1"/>
              <a:t>February</a:t>
            </a:r>
            <a:r>
              <a:rPr lang="fi-FI" sz="1600" dirty="0"/>
              <a:t> 2020: Evaluation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nominations</a:t>
            </a:r>
            <a:endParaRPr lang="fi-FI" sz="1600" dirty="0"/>
          </a:p>
          <a:p>
            <a:pPr marL="660400" lvl="2" indent="-285750" defTabSz="447675" fontAlgn="ctr"/>
            <a:r>
              <a:rPr lang="fi-FI" sz="1600" dirty="0" err="1"/>
              <a:t>Spring</a:t>
            </a:r>
            <a:r>
              <a:rPr lang="fi-FI" sz="1600" dirty="0"/>
              <a:t> 2020: </a:t>
            </a:r>
            <a:r>
              <a:rPr lang="fi-FI" sz="1600" dirty="0" err="1"/>
              <a:t>Decision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2020 </a:t>
            </a:r>
            <a:r>
              <a:rPr lang="fi-FI" sz="1600" dirty="0" err="1"/>
              <a:t>Millennium</a:t>
            </a:r>
            <a:r>
              <a:rPr lang="fi-FI" sz="1600" dirty="0"/>
              <a:t> Technology </a:t>
            </a:r>
            <a:r>
              <a:rPr lang="fi-FI" sz="1600" dirty="0" err="1"/>
              <a:t>Prize</a:t>
            </a:r>
            <a:r>
              <a:rPr lang="fi-FI" sz="1600" dirty="0"/>
              <a:t> </a:t>
            </a:r>
            <a:r>
              <a:rPr lang="fi-FI" sz="1600" dirty="0" err="1"/>
              <a:t>Winner</a:t>
            </a:r>
            <a:r>
              <a:rPr lang="fi-FI" sz="1600" dirty="0"/>
              <a:t>(s) </a:t>
            </a:r>
          </a:p>
          <a:p>
            <a:pPr marL="660400" lvl="2" indent="-285750" defTabSz="447675" fontAlgn="ctr"/>
            <a:r>
              <a:rPr lang="fi-FI" sz="1600" dirty="0"/>
              <a:t>26 </a:t>
            </a:r>
            <a:r>
              <a:rPr lang="fi-FI" sz="1600" dirty="0" err="1"/>
              <a:t>May</a:t>
            </a:r>
            <a:r>
              <a:rPr lang="fi-FI" sz="1600" dirty="0"/>
              <a:t> 2020: </a:t>
            </a:r>
            <a:r>
              <a:rPr lang="fi-FI" sz="1600" dirty="0" err="1"/>
              <a:t>Announcement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Winner</a:t>
            </a:r>
            <a:r>
              <a:rPr lang="fi-FI" sz="1600" dirty="0"/>
              <a:t>(s) and </a:t>
            </a:r>
            <a:r>
              <a:rPr lang="fi-FI" sz="1600" dirty="0" err="1"/>
              <a:t>Award</a:t>
            </a:r>
            <a:r>
              <a:rPr lang="fi-FI" sz="1600" dirty="0"/>
              <a:t> </a:t>
            </a:r>
            <a:r>
              <a:rPr lang="fi-FI" sz="1600" dirty="0" err="1"/>
              <a:t>Ceremony</a:t>
            </a:r>
            <a:endParaRPr lang="fi-FI" sz="16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128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20" y="418010"/>
            <a:ext cx="6214533" cy="5456869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6601119" y="519567"/>
            <a:ext cx="51446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3328E"/>
              </a:buClr>
            </a:pPr>
            <a:r>
              <a:rPr lang="en-US" sz="3600" b="1" dirty="0">
                <a:solidFill>
                  <a:srgbClr val="93328E"/>
                </a:solidFill>
                <a:latin typeface="Corbel" panose="020B0503020204020204" pitchFamily="34" charset="0"/>
              </a:rPr>
              <a:t>Three MTP Winners have received the Nobel Prize</a:t>
            </a:r>
          </a:p>
          <a:p>
            <a:pPr>
              <a:buClr>
                <a:srgbClr val="93328E"/>
              </a:buClr>
            </a:pPr>
            <a:endParaRPr lang="en-US" dirty="0">
              <a:latin typeface="Corbel" panose="020B0503020204020204" pitchFamily="34" charset="0"/>
            </a:endParaRPr>
          </a:p>
          <a:p>
            <a:pPr>
              <a:buClr>
                <a:srgbClr val="93328E"/>
              </a:buClr>
            </a:pPr>
            <a:r>
              <a:rPr lang="en-US" b="1" dirty="0">
                <a:latin typeface="Corbel" panose="020B0503020204020204" pitchFamily="34" charset="0"/>
              </a:rPr>
              <a:t>Frances Arnold</a:t>
            </a:r>
          </a:p>
          <a:p>
            <a:pPr marL="355600" lvl="1" indent="-177800">
              <a:buClr>
                <a:srgbClr val="93328E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2016 Millennium Technology Prize for directed evolution</a:t>
            </a:r>
          </a:p>
          <a:p>
            <a:pPr marL="355600" lvl="1" indent="-177800">
              <a:buClr>
                <a:srgbClr val="93328E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2018 Nobel Prize in Chemistry 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pPr>
              <a:buClr>
                <a:srgbClr val="93328E"/>
              </a:buClr>
            </a:pPr>
            <a:r>
              <a:rPr lang="fi-FI" b="1" dirty="0" err="1">
                <a:latin typeface="Corbel" panose="020B0503020204020204" pitchFamily="34" charset="0"/>
              </a:rPr>
              <a:t>Shinya</a:t>
            </a:r>
            <a:r>
              <a:rPr lang="fi-FI" b="1" dirty="0">
                <a:latin typeface="Corbel" panose="020B0503020204020204" pitchFamily="34" charset="0"/>
              </a:rPr>
              <a:t> </a:t>
            </a:r>
            <a:r>
              <a:rPr lang="fi-FI" b="1" dirty="0" err="1">
                <a:latin typeface="Corbel" panose="020B0503020204020204" pitchFamily="34" charset="0"/>
              </a:rPr>
              <a:t>Yamanaka</a:t>
            </a:r>
            <a:r>
              <a:rPr lang="fi-FI" dirty="0">
                <a:latin typeface="Corbel" panose="020B0503020204020204" pitchFamily="34" charset="0"/>
              </a:rPr>
              <a:t> </a:t>
            </a:r>
          </a:p>
          <a:p>
            <a:pPr marL="355600" indent="-177800">
              <a:buClr>
                <a:srgbClr val="93328E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2012 Millennium Technology Prize for ethical stem cells</a:t>
            </a:r>
          </a:p>
          <a:p>
            <a:pPr marL="355600" indent="-177800">
              <a:buClr>
                <a:srgbClr val="93328E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2012 Nobel Prize in Medicine</a:t>
            </a:r>
          </a:p>
          <a:p>
            <a:pPr marL="742950" lvl="1" indent="-285750">
              <a:buClr>
                <a:srgbClr val="93328E"/>
              </a:buClr>
              <a:buFont typeface="Courier New" panose="02070309020205020404" pitchFamily="49" charset="0"/>
              <a:buChar char="o"/>
            </a:pPr>
            <a:endParaRPr lang="fi-FI" dirty="0">
              <a:latin typeface="Corbel" panose="020B0503020204020204" pitchFamily="34" charset="0"/>
            </a:endParaRPr>
          </a:p>
          <a:p>
            <a:pPr>
              <a:buClr>
                <a:srgbClr val="93328E"/>
              </a:buClr>
            </a:pPr>
            <a:r>
              <a:rPr lang="fi-FI" b="1" dirty="0" err="1">
                <a:latin typeface="Corbel" panose="020B0503020204020204" pitchFamily="34" charset="0"/>
              </a:rPr>
              <a:t>Shuji</a:t>
            </a:r>
            <a:r>
              <a:rPr lang="fi-FI" b="1" dirty="0">
                <a:latin typeface="Corbel" panose="020B0503020204020204" pitchFamily="34" charset="0"/>
              </a:rPr>
              <a:t> </a:t>
            </a:r>
            <a:r>
              <a:rPr lang="fi-FI" b="1" dirty="0" err="1">
                <a:latin typeface="Corbel" panose="020B0503020204020204" pitchFamily="34" charset="0"/>
              </a:rPr>
              <a:t>Nakamura</a:t>
            </a:r>
            <a:endParaRPr lang="fi-FI" dirty="0">
              <a:latin typeface="Corbel" panose="020B0503020204020204" pitchFamily="34" charset="0"/>
            </a:endParaRPr>
          </a:p>
          <a:p>
            <a:pPr marL="355600" indent="-177800">
              <a:buClr>
                <a:srgbClr val="93328E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2006 Millennium Technology Prize for </a:t>
            </a:r>
            <a:r>
              <a:rPr lang="fi-FI" dirty="0" err="1">
                <a:latin typeface="Corbel" panose="020B0503020204020204" pitchFamily="34" charset="0"/>
              </a:rPr>
              <a:t>Blue</a:t>
            </a:r>
            <a:r>
              <a:rPr lang="fi-FI" dirty="0">
                <a:latin typeface="Corbel" panose="020B0503020204020204" pitchFamily="34" charset="0"/>
              </a:rPr>
              <a:t> and white </a:t>
            </a:r>
            <a:r>
              <a:rPr lang="fi-FI" dirty="0" err="1">
                <a:latin typeface="Corbel" panose="020B0503020204020204" pitchFamily="34" charset="0"/>
              </a:rPr>
              <a:t>LEDs</a:t>
            </a:r>
            <a:endParaRPr lang="en-US" dirty="0">
              <a:latin typeface="Corbel" panose="020B0503020204020204" pitchFamily="34" charset="0"/>
            </a:endParaRPr>
          </a:p>
          <a:p>
            <a:pPr marL="355600" indent="-177800">
              <a:buClr>
                <a:srgbClr val="93328E"/>
              </a:buClr>
              <a:buFont typeface="Arial" panose="020B0604020202020204" pitchFamily="34" charset="0"/>
              <a:buChar char="•"/>
            </a:pPr>
            <a:r>
              <a:rPr lang="fi-FI" dirty="0">
                <a:latin typeface="Corbel" panose="020B0503020204020204" pitchFamily="34" charset="0"/>
              </a:rPr>
              <a:t>2014 Nobel </a:t>
            </a:r>
            <a:r>
              <a:rPr lang="fi-FI" dirty="0" err="1">
                <a:latin typeface="Corbel" panose="020B0503020204020204" pitchFamily="34" charset="0"/>
              </a:rPr>
              <a:t>Prize</a:t>
            </a:r>
            <a:r>
              <a:rPr lang="fi-FI" dirty="0">
                <a:latin typeface="Corbel" panose="020B0503020204020204" pitchFamily="34" charset="0"/>
              </a:rPr>
              <a:t> in </a:t>
            </a:r>
            <a:r>
              <a:rPr lang="fi-FI" dirty="0" err="1">
                <a:latin typeface="Corbel" panose="020B0503020204020204" pitchFamily="34" charset="0"/>
              </a:rPr>
              <a:t>Physics</a:t>
            </a:r>
            <a:endParaRPr lang="fi-FI" dirty="0">
              <a:latin typeface="Corbel" panose="020B0503020204020204" pitchFamily="34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230520" y="58748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dirty="0">
                <a:latin typeface="Corbel" panose="020B0503020204020204" pitchFamily="34" charset="0"/>
              </a:rPr>
              <a:t>President of the Republic of Finland, </a:t>
            </a:r>
            <a:r>
              <a:rPr lang="en-US" sz="1600" dirty="0" err="1">
                <a:latin typeface="Corbel" panose="020B0503020204020204" pitchFamily="34" charset="0"/>
              </a:rPr>
              <a:t>Sauli</a:t>
            </a:r>
            <a:r>
              <a:rPr lang="en-US" sz="1600" dirty="0">
                <a:latin typeface="Corbel" panose="020B0503020204020204" pitchFamily="34" charset="0"/>
              </a:rPr>
              <a:t> Niinistö, presented the 2016 Millennium Technology Prize to Professor Frances Arnold in 2016 for her pioneering work on directed evolution.</a:t>
            </a:r>
            <a:endParaRPr lang="fi-FI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81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CE8FA0-3A4B-4941-A6D1-0CAA01B4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245E8E-C7FC-4D24-B083-8C4B37FA16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1"/>
            <a:ext cx="12192000" cy="68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8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A346ED07-F435-488C-9A2C-D7542E66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3CAE80F0-3824-478A-9DE1-71DC61A23647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95FF086-544A-45FE-941A-BC816228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D4E93527-86EB-4F54-8FBB-6836FABE71B7}" type="datetimeFigureOut">
              <a:rPr lang="fi-FI" smtClean="0"/>
              <a:pPr/>
              <a:t>29.3.2019</a:t>
            </a:fld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BE91F8D-F446-4B94-8855-1C961834A1CC}"/>
              </a:ext>
            </a:extLst>
          </p:cNvPr>
          <p:cNvSpPr/>
          <p:nvPr/>
        </p:nvSpPr>
        <p:spPr>
          <a:xfrm>
            <a:off x="1929962" y="2867867"/>
            <a:ext cx="83320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 err="1">
                <a:latin typeface="Corbel" panose="020B0503020204020204" pitchFamily="34" charset="0"/>
              </a:rPr>
              <a:t>Nominate</a:t>
            </a:r>
            <a:r>
              <a:rPr lang="fi-FI" sz="4800" b="1" dirty="0">
                <a:latin typeface="Corbel" panose="020B0503020204020204" pitchFamily="34" charset="0"/>
              </a:rPr>
              <a:t> </a:t>
            </a:r>
            <a:r>
              <a:rPr lang="fi-FI" sz="4800" b="1" dirty="0" err="1">
                <a:latin typeface="Corbel" panose="020B0503020204020204" pitchFamily="34" charset="0"/>
              </a:rPr>
              <a:t>your</a:t>
            </a:r>
            <a:r>
              <a:rPr lang="fi-FI" sz="4800" b="1" dirty="0">
                <a:latin typeface="Corbel" panose="020B0503020204020204" pitchFamily="34" charset="0"/>
              </a:rPr>
              <a:t> </a:t>
            </a:r>
            <a:r>
              <a:rPr lang="fi-FI" sz="4800" b="1" dirty="0" err="1">
                <a:latin typeface="Corbel" panose="020B0503020204020204" pitchFamily="34" charset="0"/>
              </a:rPr>
              <a:t>candidate</a:t>
            </a:r>
            <a:endParaRPr lang="fi-FI" sz="4800" b="1" dirty="0">
              <a:latin typeface="Corbel" panose="020B0503020204020204" pitchFamily="34" charset="0"/>
            </a:endParaRPr>
          </a:p>
          <a:p>
            <a:pPr algn="ctr"/>
            <a:r>
              <a:rPr lang="fi-FI" sz="4800" b="1" dirty="0"/>
              <a:t>1 </a:t>
            </a:r>
            <a:r>
              <a:rPr lang="fi-FI" sz="4800" b="1" dirty="0" err="1">
                <a:latin typeface="Corbel" panose="020B0503020204020204" pitchFamily="34" charset="0"/>
              </a:rPr>
              <a:t>April</a:t>
            </a:r>
            <a:r>
              <a:rPr lang="fi-FI" sz="4800" b="1" dirty="0">
                <a:latin typeface="Corbel" panose="020B0503020204020204" pitchFamily="34" charset="0"/>
              </a:rPr>
              <a:t>–</a:t>
            </a:r>
            <a:r>
              <a:rPr lang="fi-FI" sz="4800" b="1" dirty="0"/>
              <a:t>31 </a:t>
            </a:r>
            <a:r>
              <a:rPr lang="fi-FI" sz="4800" b="1" dirty="0" err="1">
                <a:latin typeface="Corbel" panose="020B0503020204020204" pitchFamily="34" charset="0"/>
              </a:rPr>
              <a:t>July</a:t>
            </a:r>
            <a:r>
              <a:rPr lang="fi-FI" sz="4800" b="1" dirty="0"/>
              <a:t> 2019</a:t>
            </a:r>
          </a:p>
          <a:p>
            <a:pPr algn="ctr"/>
            <a:endParaRPr lang="fi-FI" sz="3200" dirty="0"/>
          </a:p>
          <a:p>
            <a:pPr algn="ctr"/>
            <a:r>
              <a:rPr lang="fi-FI" sz="3600" b="1" dirty="0">
                <a:solidFill>
                  <a:srgbClr val="93328E"/>
                </a:solidFill>
                <a:latin typeface="Corbel" panose="020B0503020204020204" pitchFamily="34" charset="0"/>
              </a:rPr>
              <a:t>millenniumprize.fi/</a:t>
            </a:r>
            <a:r>
              <a:rPr lang="fi-FI" sz="3600" b="1" dirty="0" err="1">
                <a:solidFill>
                  <a:srgbClr val="93328E"/>
                </a:solidFill>
                <a:latin typeface="Corbel" panose="020B0503020204020204" pitchFamily="34" charset="0"/>
              </a:rPr>
              <a:t>cfn</a:t>
            </a:r>
            <a:endParaRPr lang="fi-FI" sz="3600" b="1" dirty="0">
              <a:solidFill>
                <a:srgbClr val="93328E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9B6F712-7475-4DE3-A0EF-9C378B42A9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843" y="296280"/>
            <a:ext cx="4468875" cy="16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7738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314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Corbel</vt:lpstr>
      <vt:lpstr>Courier New</vt:lpstr>
      <vt:lpstr>Segoe UI Black</vt:lpstr>
      <vt:lpstr>Wingdings</vt:lpstr>
      <vt:lpstr>1_Mukautettu suunnittelumalli</vt:lpstr>
      <vt:lpstr>Mukautettu suunnittelumalli</vt:lpstr>
      <vt:lpstr>INNOVATIONS FOR A BETTER LIFE.</vt:lpstr>
      <vt:lpstr>Millennium Technology Prize Finland's tribute to innovations for a better life</vt:lpstr>
      <vt:lpstr>2020 Millennium Technology Prize Call for nominations 1 April–31 July 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Zaknoun</dc:creator>
  <cp:lastModifiedBy>Pappi Meira</cp:lastModifiedBy>
  <cp:revision>92</cp:revision>
  <dcterms:created xsi:type="dcterms:W3CDTF">2018-09-14T07:04:14Z</dcterms:created>
  <dcterms:modified xsi:type="dcterms:W3CDTF">2019-03-29T13:09:06Z</dcterms:modified>
</cp:coreProperties>
</file>