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96100" cy="6915150"/>
  <p:notesSz cx="6896100" cy="69151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-43" y="-138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7683" y="2143696"/>
            <a:ext cx="5867082" cy="1452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35367" y="3872484"/>
            <a:ext cx="4831715" cy="17287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5122" y="1590484"/>
            <a:ext cx="3002565" cy="456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54761" y="1590484"/>
            <a:ext cx="3002565" cy="456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56229" y="2965945"/>
            <a:ext cx="3942715" cy="3945254"/>
          </a:xfrm>
          <a:custGeom>
            <a:avLst/>
            <a:gdLst/>
            <a:ahLst/>
            <a:cxnLst/>
            <a:rect l="l" t="t" r="r" b="b"/>
            <a:pathLst>
              <a:path w="3942715" h="3945254">
                <a:moveTo>
                  <a:pt x="0" y="3944823"/>
                </a:moveTo>
                <a:lnTo>
                  <a:pt x="3942333" y="3944823"/>
                </a:lnTo>
                <a:lnTo>
                  <a:pt x="3942333" y="0"/>
                </a:lnTo>
                <a:lnTo>
                  <a:pt x="0" y="0"/>
                </a:lnTo>
                <a:lnTo>
                  <a:pt x="0" y="3944823"/>
                </a:lnTo>
                <a:close/>
              </a:path>
            </a:pathLst>
          </a:custGeom>
          <a:solidFill>
            <a:srgbClr val="002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7037" y="376487"/>
            <a:ext cx="1316354" cy="6934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0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5122" y="1590484"/>
            <a:ext cx="6212205" cy="456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46833" y="6431089"/>
            <a:ext cx="2208784" cy="345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5122" y="6431089"/>
            <a:ext cx="1587563" cy="345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69764" y="6431089"/>
            <a:ext cx="1587563" cy="345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8450" y="376487"/>
            <a:ext cx="1316354" cy="6934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65" dirty="0"/>
              <a:t>MOST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0675" y="854036"/>
            <a:ext cx="3635375" cy="1170940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 marR="5080">
              <a:lnSpc>
                <a:spcPct val="72000"/>
              </a:lnSpc>
              <a:spcBef>
                <a:spcPts val="1595"/>
              </a:spcBef>
            </a:pPr>
            <a:r>
              <a:rPr sz="4350" b="1" spc="55" dirty="0">
                <a:solidFill>
                  <a:srgbClr val="002DA2"/>
                </a:solidFill>
                <a:latin typeface="Finlandica"/>
                <a:cs typeface="Finlandica"/>
              </a:rPr>
              <a:t>TRANSPARENT  </a:t>
            </a:r>
            <a:r>
              <a:rPr sz="4350" b="1" spc="60" dirty="0">
                <a:solidFill>
                  <a:srgbClr val="002DA2"/>
                </a:solidFill>
                <a:latin typeface="Finlandica"/>
                <a:cs typeface="Finlandica"/>
              </a:rPr>
              <a:t>COUNTRY</a:t>
            </a:r>
            <a:endParaRPr sz="4350" dirty="0">
              <a:latin typeface="Finlandica"/>
              <a:cs typeface="Finland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" y="2965945"/>
            <a:ext cx="2954655" cy="3945254"/>
          </a:xfrm>
          <a:custGeom>
            <a:avLst/>
            <a:gdLst/>
            <a:ahLst/>
            <a:cxnLst/>
            <a:rect l="l" t="t" r="r" b="b"/>
            <a:pathLst>
              <a:path w="2954655" h="3945254">
                <a:moveTo>
                  <a:pt x="0" y="3945204"/>
                </a:moveTo>
                <a:lnTo>
                  <a:pt x="2954477" y="3945204"/>
                </a:lnTo>
                <a:lnTo>
                  <a:pt x="2954477" y="0"/>
                </a:lnTo>
                <a:lnTo>
                  <a:pt x="0" y="0"/>
                </a:lnTo>
                <a:lnTo>
                  <a:pt x="0" y="3945204"/>
                </a:lnTo>
                <a:close/>
              </a:path>
            </a:pathLst>
          </a:custGeom>
          <a:solidFill>
            <a:srgbClr val="002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281" y="3365594"/>
            <a:ext cx="2443394" cy="30790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305">
              <a:lnSpc>
                <a:spcPct val="1161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Finland </a:t>
            </a:r>
            <a:r>
              <a:rPr sz="1400" spc="-15" dirty="0">
                <a:solidFill>
                  <a:srgbClr val="FFFFFF"/>
                </a:solidFill>
                <a:latin typeface="Finlandica"/>
                <a:cs typeface="Finlandica"/>
              </a:rPr>
              <a:t>is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the </a:t>
            </a:r>
            <a:r>
              <a:rPr lang="fi-FI" sz="1400" spc="-15" dirty="0" smtClean="0">
                <a:solidFill>
                  <a:srgbClr val="FFFFFF"/>
                </a:solidFill>
                <a:latin typeface="Finlandica"/>
                <a:cs typeface="Finlandica"/>
              </a:rPr>
              <a:t>3</a:t>
            </a:r>
            <a:r>
              <a:rPr lang="fi-FI" sz="1200" spc="-22" baseline="31250" dirty="0" smtClean="0">
                <a:solidFill>
                  <a:srgbClr val="FFFFFF"/>
                </a:solidFill>
                <a:latin typeface="Finlandica"/>
                <a:cs typeface="Finlandica"/>
              </a:rPr>
              <a:t>rd</a:t>
            </a:r>
            <a:r>
              <a:rPr sz="1200" spc="-22" baseline="31250" dirty="0" smtClean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Finlandica"/>
                <a:cs typeface="Finlandica"/>
              </a:rPr>
              <a:t>most 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transparent country </a:t>
            </a:r>
            <a:r>
              <a:rPr sz="1400" spc="-15" dirty="0">
                <a:solidFill>
                  <a:srgbClr val="FFFFFF"/>
                </a:solidFill>
                <a:latin typeface="Finlandica"/>
                <a:cs typeface="Finlandica"/>
              </a:rPr>
              <a:t>in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the</a:t>
            </a:r>
            <a:r>
              <a:rPr sz="1400" spc="-204" dirty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world 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with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open business and  </a:t>
            </a:r>
            <a:r>
              <a:rPr sz="1400" spc="-35" dirty="0">
                <a:solidFill>
                  <a:srgbClr val="FFFFFF"/>
                </a:solidFill>
                <a:latin typeface="Finlandica"/>
                <a:cs typeface="Finlandica"/>
              </a:rPr>
              <a:t>government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practices</a:t>
            </a:r>
            <a:r>
              <a:rPr sz="1400" spc="-90" dirty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and</a:t>
            </a:r>
            <a:endParaRPr sz="1400" dirty="0">
              <a:latin typeface="Finlandica"/>
              <a:cs typeface="Finlandica"/>
            </a:endParaRPr>
          </a:p>
          <a:p>
            <a:pPr marL="12700" marR="5080">
              <a:lnSpc>
                <a:spcPct val="116100"/>
              </a:lnSpc>
            </a:pP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well-distributed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political </a:t>
            </a:r>
            <a:r>
              <a:rPr sz="1400" spc="-35" dirty="0">
                <a:solidFill>
                  <a:srgbClr val="FFFFFF"/>
                </a:solidFill>
                <a:latin typeface="Finlandica"/>
                <a:cs typeface="Finlandica"/>
              </a:rPr>
              <a:t>power.  </a:t>
            </a:r>
            <a:r>
              <a:rPr sz="1400" spc="-15" dirty="0">
                <a:solidFill>
                  <a:srgbClr val="FFFFFF"/>
                </a:solidFill>
                <a:latin typeface="Finlandica"/>
                <a:cs typeface="Finlandica"/>
              </a:rPr>
              <a:t>It is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one </a:t>
            </a:r>
            <a:r>
              <a:rPr sz="1400" spc="-15" dirty="0">
                <a:solidFill>
                  <a:srgbClr val="FFFFFF"/>
                </a:solidFill>
                <a:latin typeface="Finlandica"/>
                <a:cs typeface="Finlandica"/>
              </a:rPr>
              <a:t>of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the least </a:t>
            </a:r>
            <a:r>
              <a:rPr sz="1400" spc="-30" dirty="0" smtClean="0">
                <a:solidFill>
                  <a:srgbClr val="FFFFFF"/>
                </a:solidFill>
                <a:latin typeface="Finlandica"/>
                <a:cs typeface="Finlandica"/>
              </a:rPr>
              <a:t>corrupt 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countries </a:t>
            </a:r>
            <a:r>
              <a:rPr sz="1400" spc="-20" dirty="0">
                <a:solidFill>
                  <a:srgbClr val="FFFFFF"/>
                </a:solidFill>
                <a:latin typeface="Finlandica"/>
                <a:cs typeface="Finlandica"/>
              </a:rPr>
              <a:t>and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among </a:t>
            </a:r>
            <a:r>
              <a:rPr sz="1400" spc="-25" dirty="0">
                <a:solidFill>
                  <a:srgbClr val="FFFFFF"/>
                </a:solidFill>
                <a:latin typeface="Finlandica"/>
                <a:cs typeface="Finlandica"/>
              </a:rPr>
              <a:t>the</a:t>
            </a:r>
            <a:r>
              <a:rPr sz="1400" spc="-200" dirty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Finlandica"/>
                <a:cs typeface="Finlandica"/>
              </a:rPr>
              <a:t>world’s 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strongest democracies and  </a:t>
            </a:r>
            <a:r>
              <a:rPr sz="1400" spc="-40" dirty="0">
                <a:solidFill>
                  <a:srgbClr val="FFFFFF"/>
                </a:solidFill>
                <a:latin typeface="Finlandica"/>
                <a:cs typeface="Finlandica"/>
              </a:rPr>
              <a:t>affluent</a:t>
            </a:r>
            <a:r>
              <a:rPr sz="1400" spc="-65" dirty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Finlandica"/>
                <a:cs typeface="Finlandica"/>
              </a:rPr>
              <a:t>nations.</a:t>
            </a:r>
            <a:endParaRPr sz="1400" dirty="0">
              <a:latin typeface="Finlandica"/>
              <a:cs typeface="Finlandic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8100" marR="453390">
              <a:lnSpc>
                <a:spcPct val="102499"/>
              </a:lnSpc>
            </a:pPr>
            <a:r>
              <a:rPr sz="950" spc="-10" dirty="0">
                <a:solidFill>
                  <a:srgbClr val="FFFFFF"/>
                </a:solidFill>
                <a:latin typeface="Finlandica"/>
                <a:cs typeface="Finlandica"/>
              </a:rPr>
              <a:t>Source: </a:t>
            </a:r>
            <a:r>
              <a:rPr sz="950" spc="-5" dirty="0">
                <a:solidFill>
                  <a:srgbClr val="FFFFFF"/>
                </a:solidFill>
                <a:latin typeface="Finlandica"/>
                <a:cs typeface="Finlandica"/>
              </a:rPr>
              <a:t>U.S. News </a:t>
            </a:r>
            <a:r>
              <a:rPr sz="950" spc="15" dirty="0">
                <a:solidFill>
                  <a:srgbClr val="FFFFFF"/>
                </a:solidFill>
                <a:latin typeface="Finlandica"/>
                <a:cs typeface="Finlandica"/>
              </a:rPr>
              <a:t>&amp; </a:t>
            </a:r>
            <a:r>
              <a:rPr sz="950" spc="-5" dirty="0">
                <a:solidFill>
                  <a:srgbClr val="FFFFFF"/>
                </a:solidFill>
                <a:latin typeface="Finlandica"/>
                <a:cs typeface="Finlandica"/>
              </a:rPr>
              <a:t>World </a:t>
            </a:r>
            <a:r>
              <a:rPr sz="950" spc="-15" dirty="0">
                <a:solidFill>
                  <a:srgbClr val="FFFFFF"/>
                </a:solidFill>
                <a:latin typeface="Finlandica"/>
                <a:cs typeface="Finlandica"/>
              </a:rPr>
              <a:t>Report,  </a:t>
            </a:r>
            <a:r>
              <a:rPr sz="950" spc="-5" dirty="0">
                <a:solidFill>
                  <a:srgbClr val="FFFFFF"/>
                </a:solidFill>
                <a:latin typeface="Finlandica"/>
                <a:cs typeface="Finlandica"/>
              </a:rPr>
              <a:t>Y&amp;R's BAV Group </a:t>
            </a:r>
            <a:r>
              <a:rPr sz="950" dirty="0" smtClean="0">
                <a:solidFill>
                  <a:srgbClr val="FFFFFF"/>
                </a:solidFill>
                <a:latin typeface="Finlandica"/>
                <a:cs typeface="Finlandica"/>
              </a:rPr>
              <a:t>and</a:t>
            </a:r>
            <a:r>
              <a:rPr lang="fi-FI" sz="950" spc="-190" dirty="0" smtClean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950" spc="-10" dirty="0" smtClean="0">
                <a:solidFill>
                  <a:srgbClr val="FFFFFF"/>
                </a:solidFill>
                <a:latin typeface="Finlandica"/>
                <a:cs typeface="Finlandica"/>
              </a:rPr>
              <a:t>Wharton </a:t>
            </a:r>
            <a:r>
              <a:rPr sz="950" spc="-10" dirty="0">
                <a:solidFill>
                  <a:srgbClr val="FFFFFF"/>
                </a:solidFill>
                <a:latin typeface="Finlandica"/>
                <a:cs typeface="Finlandica"/>
              </a:rPr>
              <a:t>School  </a:t>
            </a:r>
            <a:r>
              <a:rPr sz="950" dirty="0">
                <a:solidFill>
                  <a:srgbClr val="FFFFFF"/>
                </a:solidFill>
                <a:latin typeface="Finlandica"/>
                <a:cs typeface="Finlandica"/>
              </a:rPr>
              <a:t>of </a:t>
            </a:r>
            <a:r>
              <a:rPr sz="950" spc="-10" dirty="0">
                <a:solidFill>
                  <a:srgbClr val="FFFFFF"/>
                </a:solidFill>
                <a:latin typeface="Finlandica"/>
                <a:cs typeface="Finlandica"/>
              </a:rPr>
              <a:t>the University </a:t>
            </a:r>
            <a:r>
              <a:rPr sz="950" dirty="0" smtClean="0">
                <a:solidFill>
                  <a:srgbClr val="FFFFFF"/>
                </a:solidFill>
                <a:latin typeface="Finlandica"/>
                <a:cs typeface="Finlandica"/>
              </a:rPr>
              <a:t>of</a:t>
            </a:r>
            <a:r>
              <a:rPr lang="fi-FI" sz="950" spc="-14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950" spc="-10" smtClean="0">
                <a:solidFill>
                  <a:srgbClr val="FFFFFF"/>
                </a:solidFill>
                <a:latin typeface="Finlandica"/>
                <a:cs typeface="Finlandica"/>
              </a:rPr>
              <a:t>Pennsylvania</a:t>
            </a:r>
            <a:r>
              <a:rPr lang="fi-FI" sz="950" spc="-10" dirty="0" smtClean="0">
                <a:solidFill>
                  <a:srgbClr val="FFFFFF"/>
                </a:solidFill>
                <a:latin typeface="Finlandica"/>
                <a:cs typeface="Finlandica"/>
              </a:rPr>
              <a:t> 2018</a:t>
            </a:r>
            <a:endParaRPr sz="950" dirty="0">
              <a:latin typeface="Finlandica"/>
              <a:cs typeface="Finland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71534" y="2867397"/>
            <a:ext cx="0" cy="4032250"/>
          </a:xfrm>
          <a:custGeom>
            <a:avLst/>
            <a:gdLst/>
            <a:ahLst/>
            <a:cxnLst/>
            <a:rect l="l" t="t" r="r" b="b"/>
            <a:pathLst>
              <a:path h="4032250">
                <a:moveTo>
                  <a:pt x="0" y="0"/>
                </a:moveTo>
                <a:lnTo>
                  <a:pt x="0" y="4031665"/>
                </a:lnTo>
              </a:path>
            </a:pathLst>
          </a:custGeom>
          <a:ln w="304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8650" y="0"/>
            <a:ext cx="1481455" cy="31508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i-FI" sz="20400" b="1" spc="-5" dirty="0">
                <a:solidFill>
                  <a:srgbClr val="002DA2"/>
                </a:solidFill>
                <a:latin typeface="Finlandica"/>
                <a:cs typeface="Finlandica"/>
              </a:rPr>
              <a:t>3</a:t>
            </a:r>
            <a:endParaRPr sz="20400" dirty="0">
              <a:latin typeface="Finlandica"/>
              <a:cs typeface="Finlandic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0250" y="415969"/>
            <a:ext cx="669764" cy="6174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fi-FI" sz="3900" b="1" spc="20" dirty="0" smtClean="0">
                <a:solidFill>
                  <a:srgbClr val="002DA2"/>
                </a:solidFill>
                <a:latin typeface="Finlandica"/>
                <a:cs typeface="Finlandica"/>
              </a:rPr>
              <a:t>RD</a:t>
            </a:r>
            <a:endParaRPr sz="3900" dirty="0">
              <a:latin typeface="Finlandica"/>
              <a:cs typeface="Finlandic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68" y="6891464"/>
            <a:ext cx="6898005" cy="0"/>
          </a:xfrm>
          <a:custGeom>
            <a:avLst/>
            <a:gdLst/>
            <a:ahLst/>
            <a:cxnLst/>
            <a:rect l="l" t="t" r="r" b="b"/>
            <a:pathLst>
              <a:path w="6898005">
                <a:moveTo>
                  <a:pt x="0" y="0"/>
                </a:moveTo>
                <a:lnTo>
                  <a:pt x="6897471" y="0"/>
                </a:lnTo>
              </a:path>
            </a:pathLst>
          </a:custGeom>
          <a:ln w="36830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189" y="34099"/>
            <a:ext cx="0" cy="6838950"/>
          </a:xfrm>
          <a:custGeom>
            <a:avLst/>
            <a:gdLst/>
            <a:ahLst/>
            <a:cxnLst/>
            <a:rect l="l" t="t" r="r" b="b"/>
            <a:pathLst>
              <a:path h="6838950">
                <a:moveTo>
                  <a:pt x="0" y="0"/>
                </a:moveTo>
                <a:lnTo>
                  <a:pt x="0" y="6838950"/>
                </a:lnTo>
              </a:path>
            </a:pathLst>
          </a:custGeom>
          <a:ln w="36042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8" y="16319"/>
            <a:ext cx="6898005" cy="0"/>
          </a:xfrm>
          <a:custGeom>
            <a:avLst/>
            <a:gdLst/>
            <a:ahLst/>
            <a:cxnLst/>
            <a:rect l="l" t="t" r="r" b="b"/>
            <a:pathLst>
              <a:path w="6898005">
                <a:moveTo>
                  <a:pt x="0" y="0"/>
                </a:moveTo>
                <a:lnTo>
                  <a:pt x="6897471" y="0"/>
                </a:lnTo>
              </a:path>
            </a:pathLst>
          </a:custGeom>
          <a:ln w="35560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80612" y="34175"/>
            <a:ext cx="0" cy="6839584"/>
          </a:xfrm>
          <a:custGeom>
            <a:avLst/>
            <a:gdLst/>
            <a:ahLst/>
            <a:cxnLst/>
            <a:rect l="l" t="t" r="r" b="b"/>
            <a:pathLst>
              <a:path h="6839584">
                <a:moveTo>
                  <a:pt x="0" y="0"/>
                </a:moveTo>
                <a:lnTo>
                  <a:pt x="0" y="6839458"/>
                </a:lnTo>
              </a:path>
            </a:pathLst>
          </a:custGeom>
          <a:ln w="36055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Kuva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70"/>
          <a:stretch/>
        </p:blipFill>
        <p:spPr>
          <a:xfrm>
            <a:off x="3179650" y="3365594"/>
            <a:ext cx="3697400" cy="350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Finlandica</vt:lpstr>
      <vt:lpstr>Times New Roman</vt:lpstr>
      <vt:lpstr>Office Theme</vt:lpstr>
      <vt:lpstr>MOST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UM_most_transparent_country</dc:title>
  <dc:creator>Hanhikoski Sari</dc:creator>
  <cp:lastModifiedBy>Pappi Meira</cp:lastModifiedBy>
  <cp:revision>9</cp:revision>
  <dcterms:created xsi:type="dcterms:W3CDTF">2018-10-23T09:59:30Z</dcterms:created>
  <dcterms:modified xsi:type="dcterms:W3CDTF">2019-03-12T15:09:38Z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2018-05-07T00:00:00Z</vt:filetime>
  </property>
  <property fmtid="{D5CDD505-2E9C-101B-9397-08002B2CF9AE}" pid="3" name="Creator">
    <vt:lpwstr>Adobe Illustrator CC 22.1 (Macintosh)</vt:lpwstr>
  </property>
  <property fmtid="{D5CDD505-2E9C-101B-9397-08002B2CF9AE}" pid="4" name="LastSaved">
    <vt:filetime>2018-10-23T00:00:00Z</vt:filetime>
  </property>
</Properties>
</file>