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2" r:id="rId2"/>
  </p:sldMasterIdLst>
  <p:notesMasterIdLst>
    <p:notesMasterId r:id="rId26"/>
  </p:notesMasterIdLst>
  <p:handoutMasterIdLst>
    <p:handoutMasterId r:id="rId27"/>
  </p:handoutMasterIdLst>
  <p:sldIdLst>
    <p:sldId id="289" r:id="rId3"/>
    <p:sldId id="341" r:id="rId4"/>
    <p:sldId id="332" r:id="rId5"/>
    <p:sldId id="342" r:id="rId6"/>
    <p:sldId id="343" r:id="rId7"/>
    <p:sldId id="344" r:id="rId8"/>
    <p:sldId id="321" r:id="rId9"/>
    <p:sldId id="345" r:id="rId10"/>
    <p:sldId id="327" r:id="rId11"/>
    <p:sldId id="330" r:id="rId12"/>
    <p:sldId id="328" r:id="rId13"/>
    <p:sldId id="325" r:id="rId14"/>
    <p:sldId id="329" r:id="rId15"/>
    <p:sldId id="335" r:id="rId16"/>
    <p:sldId id="346" r:id="rId17"/>
    <p:sldId id="311" r:id="rId18"/>
    <p:sldId id="300" r:id="rId19"/>
    <p:sldId id="347" r:id="rId20"/>
    <p:sldId id="337" r:id="rId21"/>
    <p:sldId id="338" r:id="rId22"/>
    <p:sldId id="331" r:id="rId23"/>
    <p:sldId id="348" r:id="rId24"/>
    <p:sldId id="293" r:id="rId25"/>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5">
          <p15:clr>
            <a:srgbClr val="A4A3A4"/>
          </p15:clr>
        </p15:guide>
        <p15:guide id="3" orient="horz" pos="2754">
          <p15:clr>
            <a:srgbClr val="A4A3A4"/>
          </p15:clr>
        </p15:guide>
        <p15:guide id="4" orient="horz" pos="531">
          <p15:clr>
            <a:srgbClr val="A4A3A4"/>
          </p15:clr>
        </p15:guide>
        <p15:guide id="5" orient="horz" pos="940">
          <p15:clr>
            <a:srgbClr val="A4A3A4"/>
          </p15:clr>
        </p15:guide>
        <p15:guide id="6" orient="horz" pos="849">
          <p15:clr>
            <a:srgbClr val="A4A3A4"/>
          </p15:clr>
        </p15:guide>
        <p15:guide id="7" orient="horz" pos="1756">
          <p15:clr>
            <a:srgbClr val="A4A3A4"/>
          </p15:clr>
        </p15:guide>
        <p15:guide id="8" pos="2880">
          <p15:clr>
            <a:srgbClr val="A4A3A4"/>
          </p15:clr>
        </p15:guide>
        <p15:guide id="9" pos="295">
          <p15:clr>
            <a:srgbClr val="A4A3A4"/>
          </p15:clr>
        </p15:guide>
        <p15:guide id="10" pos="5465">
          <p15:clr>
            <a:srgbClr val="A4A3A4"/>
          </p15:clr>
        </p15:guide>
        <p15:guide id="11" pos="1156">
          <p15:clr>
            <a:srgbClr val="A4A3A4"/>
          </p15:clr>
        </p15:guide>
        <p15:guide id="12" pos="1973">
          <p15:clr>
            <a:srgbClr val="A4A3A4"/>
          </p15:clr>
        </p15:guide>
        <p15:guide id="13" pos="3787">
          <p15:clr>
            <a:srgbClr val="A4A3A4"/>
          </p15:clr>
        </p15:guide>
        <p15:guide id="14" pos="4604">
          <p15:clr>
            <a:srgbClr val="A4A3A4"/>
          </p15:clr>
        </p15:guide>
        <p15:guide id="15" pos="79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74" autoAdjust="0"/>
  </p:normalViewPr>
  <p:slideViewPr>
    <p:cSldViewPr showGuides="1">
      <p:cViewPr varScale="1">
        <p:scale>
          <a:sx n="109" d="100"/>
          <a:sy n="109" d="100"/>
        </p:scale>
        <p:origin x="734" y="72"/>
      </p:cViewPr>
      <p:guideLst>
        <p:guide orient="horz" pos="1620"/>
        <p:guide orient="horz" pos="305"/>
        <p:guide orient="horz" pos="2754"/>
        <p:guide orient="horz" pos="531"/>
        <p:guide orient="horz" pos="940"/>
        <p:guide orient="horz" pos="849"/>
        <p:guide orient="horz" pos="1756"/>
        <p:guide pos="2880"/>
        <p:guide pos="295"/>
        <p:guide pos="5465"/>
        <p:guide pos="1156"/>
        <p:guide pos="1973"/>
        <p:guide pos="3787"/>
        <p:guide pos="4604"/>
        <p:guide pos="793"/>
      </p:guideLst>
    </p:cSldViewPr>
  </p:slideViewPr>
  <p:notesTextViewPr>
    <p:cViewPr>
      <p:scale>
        <a:sx n="1" d="1"/>
        <a:sy n="1" d="1"/>
      </p:scale>
      <p:origin x="0" y="0"/>
    </p:cViewPr>
  </p:notesTextViewPr>
  <p:sorterViewPr>
    <p:cViewPr>
      <p:scale>
        <a:sx n="200" d="100"/>
        <a:sy n="200" d="100"/>
      </p:scale>
      <p:origin x="0" y="0"/>
    </p:cViewPr>
  </p:sorterViewPr>
  <p:notesViewPr>
    <p:cSldViewPr showGuides="1">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0968A-C5CD-48D6-8084-81464DC378B1}" type="datetimeFigureOut">
              <a:rPr lang="fi-FI" sz="800" smtClean="0"/>
              <a:t>29.4.2019</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2C6F-5F5C-45CE-A66E-8D600E059F7A}" type="slidenum">
              <a:rPr lang="fi-FI" sz="800" smtClean="0"/>
              <a:t>‹#›</a:t>
            </a:fld>
            <a:endParaRPr lang="fi-FI" sz="800"/>
          </a:p>
        </p:txBody>
      </p:sp>
    </p:spTree>
    <p:extLst>
      <p:ext uri="{BB962C8B-B14F-4D97-AF65-F5344CB8AC3E}">
        <p14:creationId xmlns:p14="http://schemas.microsoft.com/office/powerpoint/2010/main" val="36316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F012230E-46B9-4165-8898-A333A13AD8A2}" type="datetimeFigureOut">
              <a:rPr lang="fi-FI" smtClean="0"/>
              <a:pPr/>
              <a:t>29.4.2019</a:t>
            </a:fld>
            <a:endParaRPr lang="fi-FI"/>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94EC3156-D817-4798-A24F-2085AE082267}" type="slidenum">
              <a:rPr lang="fi-FI" smtClean="0"/>
              <a:pPr/>
              <a:t>‹#›</a:t>
            </a:fld>
            <a:endParaRPr lang="fi-FI"/>
          </a:p>
        </p:txBody>
      </p:sp>
    </p:spTree>
    <p:extLst>
      <p:ext uri="{BB962C8B-B14F-4D97-AF65-F5344CB8AC3E}">
        <p14:creationId xmlns:p14="http://schemas.microsoft.com/office/powerpoint/2010/main" val="26133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cribd.com/document/377159023/Eurobarometru"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atawrapper.dwcdn.net/3hi4O/2/?abcnewsembedheight=550"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globalinnovationindex.org/home" TargetMode="External"/><Relationship Id="rId4" Type="http://schemas.openxmlformats.org/officeDocument/2006/relationships/hyperlink" Target="https://www.cta.tech/Policy/Innovation-Scorecard/International/Data.aspx"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andfonline.com/doi/abs/10.1080/15298868.2015.1036918?journalCode=psai20#.VZoLPvlVhB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a:t>
            </a:fld>
            <a:endParaRPr lang="fi-FI"/>
          </a:p>
        </p:txBody>
      </p:sp>
    </p:spTree>
    <p:extLst>
      <p:ext uri="{BB962C8B-B14F-4D97-AF65-F5344CB8AC3E}">
        <p14:creationId xmlns:p14="http://schemas.microsoft.com/office/powerpoint/2010/main" val="2814072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smtClean="0"/>
              <a:t>Source: U.S. News &amp; World Report, Y&amp;R’s BAV Group and Wharton School of the University of Pennsylvania 2018 (Transparent country)</a:t>
            </a:r>
          </a:p>
          <a:p>
            <a:r>
              <a:rPr lang="en-US" sz="1200" b="0" i="0" kern="1200" dirty="0" smtClean="0">
                <a:solidFill>
                  <a:schemeClr val="tx1"/>
                </a:solidFill>
                <a:effectLst/>
                <a:latin typeface="+mn-lt"/>
                <a:ea typeface="+mn-ea"/>
                <a:cs typeface="+mn-cs"/>
              </a:rPr>
              <a:t>Source: Transparency International 2018 (Corruption)</a:t>
            </a:r>
            <a:endParaRPr lang="en-US" dirty="0" smtClean="0"/>
          </a:p>
        </p:txBody>
      </p:sp>
      <p:sp>
        <p:nvSpPr>
          <p:cNvPr id="4" name="Slide Number Placeholder 3"/>
          <p:cNvSpPr>
            <a:spLocks noGrp="1"/>
          </p:cNvSpPr>
          <p:nvPr>
            <p:ph type="sldNum" sz="quarter" idx="10"/>
          </p:nvPr>
        </p:nvSpPr>
        <p:spPr/>
        <p:txBody>
          <a:bodyPr/>
          <a:lstStyle/>
          <a:p>
            <a:fld id="{94EC3156-D817-4798-A24F-2085AE082267}" type="slidenum">
              <a:rPr lang="fi-FI" smtClean="0"/>
              <a:pPr/>
              <a:t>10</a:t>
            </a:fld>
            <a:endParaRPr lang="fi-FI"/>
          </a:p>
        </p:txBody>
      </p:sp>
    </p:spTree>
    <p:extLst>
      <p:ext uri="{BB962C8B-B14F-4D97-AF65-F5344CB8AC3E}">
        <p14:creationId xmlns:p14="http://schemas.microsoft.com/office/powerpoint/2010/main" val="3107047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Source: Transparency International 2018 (Corruption)</a:t>
            </a:r>
          </a:p>
          <a:p>
            <a:r>
              <a:rPr lang="en-US" sz="1200" b="0" i="0" kern="1200" dirty="0" smtClean="0">
                <a:solidFill>
                  <a:schemeClr val="tx1"/>
                </a:solidFill>
                <a:effectLst/>
                <a:latin typeface="+mn-lt"/>
                <a:ea typeface="+mn-ea"/>
                <a:cs typeface="+mn-cs"/>
              </a:rPr>
              <a:t>Source: </a:t>
            </a:r>
            <a:r>
              <a:rPr lang="en-US" sz="1200" b="0" i="0" kern="1200" dirty="0" smtClean="0">
                <a:solidFill>
                  <a:schemeClr val="tx1"/>
                </a:solidFill>
                <a:effectLst/>
                <a:latin typeface="+mn-lt"/>
                <a:ea typeface="+mn-ea"/>
                <a:cs typeface="+mn-cs"/>
                <a:hlinkClick r:id="rId3" tooltip="Follow link"/>
              </a:rPr>
              <a:t>Eurobarometer 471 – April 2018</a:t>
            </a:r>
            <a:r>
              <a:rPr lang="en-US" sz="1200" b="0" i="0" kern="1200" dirty="0" smtClean="0">
                <a:solidFill>
                  <a:schemeClr val="tx1"/>
                </a:solidFill>
                <a:effectLst/>
                <a:latin typeface="+mn-lt"/>
                <a:ea typeface="+mn-ea"/>
                <a:cs typeface="+mn-cs"/>
              </a:rPr>
              <a:t> (Trust)</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11</a:t>
            </a:fld>
            <a:endParaRPr lang="fi-FI"/>
          </a:p>
        </p:txBody>
      </p:sp>
    </p:spTree>
    <p:extLst>
      <p:ext uri="{BB962C8B-B14F-4D97-AF65-F5344CB8AC3E}">
        <p14:creationId xmlns:p14="http://schemas.microsoft.com/office/powerpoint/2010/main" val="2331304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Source: Freedom House 2018 (Freedom)</a:t>
            </a:r>
          </a:p>
          <a:p>
            <a:r>
              <a:rPr lang="en-US" sz="1200" b="0" i="0" kern="1200" dirty="0" smtClean="0">
                <a:solidFill>
                  <a:schemeClr val="tx1"/>
                </a:solidFill>
                <a:effectLst/>
                <a:latin typeface="+mn-lt"/>
                <a:ea typeface="+mn-ea"/>
                <a:cs typeface="+mn-cs"/>
              </a:rPr>
              <a:t>Source: The Legatum Prosperity Index 2018</a:t>
            </a:r>
            <a:r>
              <a:rPr lang="en-US" sz="1200" b="0" i="0" kern="1200" baseline="0" dirty="0" smtClean="0">
                <a:solidFill>
                  <a:schemeClr val="tx1"/>
                </a:solidFill>
                <a:effectLst/>
                <a:latin typeface="+mn-lt"/>
                <a:ea typeface="+mn-ea"/>
                <a:cs typeface="+mn-cs"/>
              </a:rPr>
              <a:t> (Opportunities)</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12</a:t>
            </a:fld>
            <a:endParaRPr lang="fi-FI"/>
          </a:p>
        </p:txBody>
      </p:sp>
    </p:spTree>
    <p:extLst>
      <p:ext uri="{BB962C8B-B14F-4D97-AF65-F5344CB8AC3E}">
        <p14:creationId xmlns:p14="http://schemas.microsoft.com/office/powerpoint/2010/main" val="2744722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Source: The Legatum Prosperity Index 2018 (Global</a:t>
            </a:r>
            <a:r>
              <a:rPr lang="en-US" sz="1200" b="0" i="0" kern="1200" baseline="0" dirty="0" smtClean="0">
                <a:solidFill>
                  <a:schemeClr val="tx1"/>
                </a:solidFill>
                <a:effectLst/>
                <a:latin typeface="+mn-lt"/>
                <a:ea typeface="+mn-ea"/>
                <a:cs typeface="+mn-cs"/>
              </a:rPr>
              <a:t> prosperity</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Source: </a:t>
            </a:r>
            <a:r>
              <a:rPr lang="en-US" sz="1200" b="0" i="0" kern="1200" dirty="0" smtClean="0">
                <a:solidFill>
                  <a:schemeClr val="tx1"/>
                </a:solidFill>
                <a:effectLst/>
                <a:latin typeface="+mn-lt"/>
                <a:ea typeface="+mn-ea"/>
                <a:cs typeface="+mn-cs"/>
                <a:hlinkClick r:id="rId3"/>
              </a:rPr>
              <a:t>Bloomberg Innovation Index 2019</a:t>
            </a:r>
            <a:r>
              <a:rPr lang="en-US" sz="1200" b="0" i="0" kern="1200" dirty="0" smtClean="0">
                <a:solidFill>
                  <a:schemeClr val="tx1"/>
                </a:solidFill>
                <a:effectLst/>
                <a:latin typeface="+mn-lt"/>
                <a:ea typeface="+mn-ea"/>
                <a:cs typeface="+mn-cs"/>
              </a:rPr>
              <a:t> and </a:t>
            </a:r>
            <a:r>
              <a:rPr lang="en-US" sz="1200" b="0" i="0" kern="1200" dirty="0" smtClean="0">
                <a:solidFill>
                  <a:schemeClr val="tx1"/>
                </a:solidFill>
                <a:effectLst/>
                <a:latin typeface="+mn-lt"/>
                <a:ea typeface="+mn-ea"/>
                <a:cs typeface="+mn-cs"/>
                <a:hlinkClick r:id="rId4"/>
              </a:rPr>
              <a:t>The Consumer Technology Association 2019</a:t>
            </a:r>
            <a:r>
              <a:rPr lang="en-US" sz="1200" b="0" i="0" kern="1200" dirty="0" smtClean="0">
                <a:solidFill>
                  <a:schemeClr val="tx1"/>
                </a:solidFill>
                <a:effectLst/>
                <a:latin typeface="+mn-lt"/>
                <a:ea typeface="+mn-ea"/>
                <a:cs typeface="+mn-cs"/>
              </a:rPr>
              <a:t> (Innovations)</a:t>
            </a:r>
          </a:p>
          <a:p>
            <a:r>
              <a:rPr lang="en-US" sz="1200" b="0" i="0" kern="1200" dirty="0" smtClean="0">
                <a:solidFill>
                  <a:schemeClr val="tx1"/>
                </a:solidFill>
                <a:effectLst/>
                <a:latin typeface="+mn-lt"/>
                <a:ea typeface="+mn-ea"/>
                <a:cs typeface="+mn-cs"/>
              </a:rPr>
              <a:t>Source: </a:t>
            </a:r>
            <a:r>
              <a:rPr lang="en-US" sz="1200" b="0" i="0" kern="1200" dirty="0" smtClean="0">
                <a:solidFill>
                  <a:schemeClr val="tx1"/>
                </a:solidFill>
                <a:effectLst/>
                <a:latin typeface="+mn-lt"/>
                <a:ea typeface="+mn-ea"/>
                <a:cs typeface="+mn-cs"/>
                <a:hlinkClick r:id="rId5"/>
              </a:rPr>
              <a:t>Global Innovation Index 2018</a:t>
            </a:r>
            <a:r>
              <a:rPr lang="en-US" sz="1200" b="0" i="0" kern="1200" dirty="0" smtClean="0">
                <a:solidFill>
                  <a:schemeClr val="tx1"/>
                </a:solidFill>
                <a:effectLst/>
                <a:latin typeface="+mn-lt"/>
                <a:ea typeface="+mn-ea"/>
                <a:cs typeface="+mn-cs"/>
              </a:rPr>
              <a:t> (Business environment)</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13</a:t>
            </a:fld>
            <a:endParaRPr lang="fi-FI"/>
          </a:p>
        </p:txBody>
      </p:sp>
    </p:spTree>
    <p:extLst>
      <p:ext uri="{BB962C8B-B14F-4D97-AF65-F5344CB8AC3E}">
        <p14:creationId xmlns:p14="http://schemas.microsoft.com/office/powerpoint/2010/main" val="1748962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0" dirty="0" smtClean="0">
                <a:solidFill>
                  <a:srgbClr val="FFFFFF"/>
                </a:solidFill>
                <a:latin typeface="+mn-lt"/>
                <a:cs typeface="Finlandica"/>
              </a:rPr>
              <a:t>Source: </a:t>
            </a:r>
            <a:r>
              <a:rPr lang="en-US" sz="1200" spc="5" dirty="0" smtClean="0">
                <a:solidFill>
                  <a:srgbClr val="FFFFFF"/>
                </a:solidFill>
                <a:latin typeface="+mn-lt"/>
                <a:cs typeface="Finlandica"/>
              </a:rPr>
              <a:t>Bertelsmann </a:t>
            </a:r>
            <a:r>
              <a:rPr lang="en-US" sz="1200" spc="10" dirty="0" err="1" smtClean="0">
                <a:solidFill>
                  <a:srgbClr val="FFFFFF"/>
                </a:solidFill>
                <a:latin typeface="+mn-lt"/>
                <a:cs typeface="Finlandica"/>
              </a:rPr>
              <a:t>Stiftung</a:t>
            </a:r>
            <a:r>
              <a:rPr lang="en-US" sz="1200" spc="-15" dirty="0" smtClean="0">
                <a:solidFill>
                  <a:srgbClr val="FFFFFF"/>
                </a:solidFill>
                <a:latin typeface="+mn-lt"/>
                <a:cs typeface="Finlandica"/>
              </a:rPr>
              <a:t> </a:t>
            </a:r>
            <a:r>
              <a:rPr lang="en-US" sz="1200" spc="10" dirty="0" smtClean="0">
                <a:solidFill>
                  <a:srgbClr val="FFFFFF"/>
                </a:solidFill>
                <a:latin typeface="+mn-lt"/>
                <a:cs typeface="Finlandica"/>
              </a:rPr>
              <a:t>2017 (Socially just)</a:t>
            </a:r>
            <a:endParaRPr lang="en-US" sz="1200" dirty="0" smtClean="0">
              <a:latin typeface="+mn-lt"/>
              <a:cs typeface="Finlandica"/>
            </a:endParaRPr>
          </a:p>
        </p:txBody>
      </p:sp>
      <p:sp>
        <p:nvSpPr>
          <p:cNvPr id="4" name="Slide Number Placeholder 3"/>
          <p:cNvSpPr>
            <a:spLocks noGrp="1"/>
          </p:cNvSpPr>
          <p:nvPr>
            <p:ph type="sldNum" sz="quarter" idx="10"/>
          </p:nvPr>
        </p:nvSpPr>
        <p:spPr/>
        <p:txBody>
          <a:bodyPr/>
          <a:lstStyle/>
          <a:p>
            <a:fld id="{94EC3156-D817-4798-A24F-2085AE082267}" type="slidenum">
              <a:rPr lang="fi-FI" smtClean="0"/>
              <a:pPr/>
              <a:t>14</a:t>
            </a:fld>
            <a:endParaRPr lang="fi-FI"/>
          </a:p>
        </p:txBody>
      </p:sp>
    </p:spTree>
    <p:extLst>
      <p:ext uri="{BB962C8B-B14F-4D97-AF65-F5344CB8AC3E}">
        <p14:creationId xmlns:p14="http://schemas.microsoft.com/office/powerpoint/2010/main" val="2437189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smtClean="0"/>
              <a:t>Source: Global Gender Gap Report 2018</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16</a:t>
            </a:fld>
            <a:endParaRPr lang="fi-FI"/>
          </a:p>
        </p:txBody>
      </p:sp>
    </p:spTree>
    <p:extLst>
      <p:ext uri="{BB962C8B-B14F-4D97-AF65-F5344CB8AC3E}">
        <p14:creationId xmlns:p14="http://schemas.microsoft.com/office/powerpoint/2010/main" val="1607559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Source: </a:t>
            </a:r>
            <a:r>
              <a:rPr lang="en-US" sz="1200" dirty="0" smtClean="0"/>
              <a:t>OECD 2018</a:t>
            </a:r>
            <a:r>
              <a:rPr lang="en-US" sz="1200" dirty="0" smtClean="0">
                <a:solidFill>
                  <a:schemeClr val="tx1"/>
                </a:solidFill>
              </a:rPr>
              <a:t>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17</a:t>
            </a:fld>
            <a:endParaRPr lang="fi-FI"/>
          </a:p>
        </p:txBody>
      </p:sp>
    </p:spTree>
    <p:extLst>
      <p:ext uri="{BB962C8B-B14F-4D97-AF65-F5344CB8AC3E}">
        <p14:creationId xmlns:p14="http://schemas.microsoft.com/office/powerpoint/2010/main" val="3154377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18</a:t>
            </a:fld>
            <a:endParaRPr lang="fi-FI"/>
          </a:p>
        </p:txBody>
      </p:sp>
    </p:spTree>
    <p:extLst>
      <p:ext uri="{BB962C8B-B14F-4D97-AF65-F5344CB8AC3E}">
        <p14:creationId xmlns:p14="http://schemas.microsoft.com/office/powerpoint/2010/main" val="1994291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dirty="0" smtClean="0">
                <a:solidFill>
                  <a:srgbClr val="FFFFFF"/>
                </a:solidFill>
                <a:latin typeface="+mn-lt"/>
                <a:cs typeface="Finlandica"/>
              </a:rPr>
              <a:t>Source: </a:t>
            </a:r>
            <a:r>
              <a:rPr lang="en-US" sz="1200" spc="10" dirty="0" smtClean="0">
                <a:solidFill>
                  <a:srgbClr val="FFFFFF"/>
                </a:solidFill>
                <a:latin typeface="+mn-lt"/>
                <a:cs typeface="Finlandica"/>
              </a:rPr>
              <a:t>UNICEF </a:t>
            </a:r>
            <a:r>
              <a:rPr lang="en-US" sz="1200" spc="-15" dirty="0" smtClean="0">
                <a:solidFill>
                  <a:srgbClr val="FFFFFF"/>
                </a:solidFill>
                <a:latin typeface="+mn-lt"/>
                <a:cs typeface="Finlandica"/>
              </a:rPr>
              <a:t>Office </a:t>
            </a:r>
            <a:r>
              <a:rPr lang="en-US" sz="1200" spc="10" dirty="0" smtClean="0">
                <a:solidFill>
                  <a:srgbClr val="FFFFFF"/>
                </a:solidFill>
                <a:latin typeface="+mn-lt"/>
                <a:cs typeface="Finlandica"/>
              </a:rPr>
              <a:t>of Research</a:t>
            </a:r>
            <a:r>
              <a:rPr lang="en-US" sz="1200" spc="-25" dirty="0" smtClean="0">
                <a:solidFill>
                  <a:srgbClr val="FFFFFF"/>
                </a:solidFill>
                <a:latin typeface="+mn-lt"/>
                <a:cs typeface="Finlandica"/>
              </a:rPr>
              <a:t> </a:t>
            </a:r>
            <a:r>
              <a:rPr lang="en-US" sz="1200" spc="10" dirty="0" smtClean="0">
                <a:solidFill>
                  <a:srgbClr val="FFFFFF"/>
                </a:solidFill>
                <a:latin typeface="+mn-lt"/>
                <a:cs typeface="Finlandica"/>
              </a:rPr>
              <a:t>2016 (Fairest</a:t>
            </a:r>
            <a:r>
              <a:rPr lang="en-US" sz="1200" spc="10" baseline="0" dirty="0" smtClean="0">
                <a:solidFill>
                  <a:srgbClr val="FFFFFF"/>
                </a:solidFill>
                <a:latin typeface="+mn-lt"/>
                <a:cs typeface="Finlandica"/>
              </a:rPr>
              <a:t> Country)</a:t>
            </a:r>
            <a:endParaRPr lang="en-US" sz="1200" dirty="0" smtClean="0">
              <a:latin typeface="+mn-lt"/>
              <a:cs typeface="Finlandica"/>
            </a:endParaRPr>
          </a:p>
        </p:txBody>
      </p:sp>
      <p:sp>
        <p:nvSpPr>
          <p:cNvPr id="4" name="Slide Number Placeholder 3"/>
          <p:cNvSpPr>
            <a:spLocks noGrp="1"/>
          </p:cNvSpPr>
          <p:nvPr>
            <p:ph type="sldNum" sz="quarter" idx="10"/>
          </p:nvPr>
        </p:nvSpPr>
        <p:spPr/>
        <p:txBody>
          <a:bodyPr/>
          <a:lstStyle/>
          <a:p>
            <a:fld id="{94EC3156-D817-4798-A24F-2085AE082267}" type="slidenum">
              <a:rPr lang="fi-FI" smtClean="0"/>
              <a:pPr/>
              <a:t>19</a:t>
            </a:fld>
            <a:endParaRPr lang="fi-FI"/>
          </a:p>
        </p:txBody>
      </p:sp>
    </p:spTree>
    <p:extLst>
      <p:ext uri="{BB962C8B-B14F-4D97-AF65-F5344CB8AC3E}">
        <p14:creationId xmlns:p14="http://schemas.microsoft.com/office/powerpoint/2010/main" val="317686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dirty="0" smtClean="0">
                <a:solidFill>
                  <a:srgbClr val="FFFFFF"/>
                </a:solidFill>
                <a:latin typeface="+mn-lt"/>
                <a:cs typeface="Finlandica"/>
              </a:rPr>
              <a:t>Source: </a:t>
            </a:r>
            <a:r>
              <a:rPr lang="en-US" sz="1200" spc="10" dirty="0" smtClean="0">
                <a:solidFill>
                  <a:srgbClr val="FFFFFF"/>
                </a:solidFill>
                <a:latin typeface="+mn-lt"/>
                <a:cs typeface="Finlandica"/>
              </a:rPr>
              <a:t>UNICEF </a:t>
            </a:r>
            <a:r>
              <a:rPr lang="en-US" sz="1200" spc="-15" dirty="0" smtClean="0">
                <a:solidFill>
                  <a:srgbClr val="FFFFFF"/>
                </a:solidFill>
                <a:latin typeface="+mn-lt"/>
                <a:cs typeface="Finlandica"/>
              </a:rPr>
              <a:t>Office </a:t>
            </a:r>
            <a:r>
              <a:rPr lang="en-US" sz="1200" spc="10" dirty="0" smtClean="0">
                <a:solidFill>
                  <a:srgbClr val="FFFFFF"/>
                </a:solidFill>
                <a:latin typeface="+mn-lt"/>
                <a:cs typeface="Finlandica"/>
              </a:rPr>
              <a:t>of Research</a:t>
            </a:r>
            <a:r>
              <a:rPr lang="en-US" sz="1200" spc="-25" dirty="0" smtClean="0">
                <a:solidFill>
                  <a:srgbClr val="FFFFFF"/>
                </a:solidFill>
                <a:latin typeface="+mn-lt"/>
                <a:cs typeface="Finlandica"/>
              </a:rPr>
              <a:t> </a:t>
            </a:r>
            <a:r>
              <a:rPr lang="en-US" sz="1200" spc="10" dirty="0" smtClean="0">
                <a:solidFill>
                  <a:srgbClr val="FFFFFF"/>
                </a:solidFill>
                <a:latin typeface="+mn-lt"/>
                <a:cs typeface="Finlandica"/>
              </a:rPr>
              <a:t>2015</a:t>
            </a:r>
            <a:r>
              <a:rPr lang="en-US" sz="1200" spc="10" baseline="0" dirty="0" smtClean="0">
                <a:solidFill>
                  <a:srgbClr val="FFFFFF"/>
                </a:solidFill>
                <a:latin typeface="+mn-lt"/>
                <a:cs typeface="Finlandica"/>
              </a:rPr>
              <a:t> State of The World’s Mothers Report</a:t>
            </a:r>
            <a:endParaRPr lang="en-US" sz="1200" dirty="0" smtClean="0">
              <a:latin typeface="+mn-lt"/>
              <a:cs typeface="Finlandica"/>
            </a:endParaRPr>
          </a:p>
        </p:txBody>
      </p:sp>
      <p:sp>
        <p:nvSpPr>
          <p:cNvPr id="4" name="Slide Number Placeholder 3"/>
          <p:cNvSpPr>
            <a:spLocks noGrp="1"/>
          </p:cNvSpPr>
          <p:nvPr>
            <p:ph type="sldNum" sz="quarter" idx="10"/>
          </p:nvPr>
        </p:nvSpPr>
        <p:spPr/>
        <p:txBody>
          <a:bodyPr/>
          <a:lstStyle/>
          <a:p>
            <a:fld id="{94EC3156-D817-4798-A24F-2085AE082267}" type="slidenum">
              <a:rPr lang="fi-FI" smtClean="0"/>
              <a:pPr/>
              <a:t>20</a:t>
            </a:fld>
            <a:endParaRPr lang="fi-FI"/>
          </a:p>
        </p:txBody>
      </p:sp>
    </p:spTree>
    <p:extLst>
      <p:ext uri="{BB962C8B-B14F-4D97-AF65-F5344CB8AC3E}">
        <p14:creationId xmlns:p14="http://schemas.microsoft.com/office/powerpoint/2010/main" val="654496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Visit Finland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Image Bank /</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G73487.jpg </a:t>
            </a:r>
            <a:endParaRPr lang="fi-FI" dirty="0" smtClean="0">
              <a:solidFill>
                <a:schemeClr val="tx1">
                  <a:lumMod val="60000"/>
                  <a:lumOff val="40000"/>
                </a:schemeClr>
              </a:solidFill>
            </a:endParaRPr>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2</a:t>
            </a:fld>
            <a:endParaRPr lang="fi-FI"/>
          </a:p>
        </p:txBody>
      </p:sp>
    </p:spTree>
    <p:extLst>
      <p:ext uri="{BB962C8B-B14F-4D97-AF65-F5344CB8AC3E}">
        <p14:creationId xmlns:p14="http://schemas.microsoft.com/office/powerpoint/2010/main" val="2208609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0" dirty="0" smtClean="0">
                <a:solidFill>
                  <a:srgbClr val="FFFFFF"/>
                </a:solidFill>
                <a:latin typeface="+mn-lt"/>
                <a:cs typeface="Finlandica"/>
              </a:rPr>
              <a:t>Source: </a:t>
            </a:r>
            <a:r>
              <a:rPr lang="en-US" sz="1200" spc="-5" dirty="0" smtClean="0">
                <a:solidFill>
                  <a:srgbClr val="FFFFFF"/>
                </a:solidFill>
                <a:latin typeface="+mn-lt"/>
                <a:cs typeface="Finlandica"/>
              </a:rPr>
              <a:t>The Legatum</a:t>
            </a:r>
            <a:r>
              <a:rPr lang="en-US" sz="1200" spc="-5" baseline="0" dirty="0" smtClean="0">
                <a:solidFill>
                  <a:srgbClr val="FFFFFF"/>
                </a:solidFill>
                <a:latin typeface="+mn-lt"/>
                <a:cs typeface="Finlandica"/>
              </a:rPr>
              <a:t> Prosperity Index 2018</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21</a:t>
            </a:fld>
            <a:endParaRPr lang="fi-FI"/>
          </a:p>
        </p:txBody>
      </p:sp>
    </p:spTree>
    <p:extLst>
      <p:ext uri="{BB962C8B-B14F-4D97-AF65-F5344CB8AC3E}">
        <p14:creationId xmlns:p14="http://schemas.microsoft.com/office/powerpoint/2010/main" val="460527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Julia </a:t>
            </a:r>
            <a:r>
              <a:rPr lang="en-US" sz="1200" b="0" i="0" kern="1200" dirty="0" err="1" smtClean="0">
                <a:solidFill>
                  <a:schemeClr val="tx1"/>
                </a:solidFill>
                <a:effectLst/>
                <a:latin typeface="+mn-lt"/>
                <a:ea typeface="+mn-ea"/>
                <a:cs typeface="+mn-cs"/>
              </a:rPr>
              <a:t>Kivelä</a:t>
            </a:r>
            <a:r>
              <a:rPr lang="en-US" sz="1200" b="0" i="0" kern="1200" dirty="0" smtClean="0">
                <a:solidFill>
                  <a:schemeClr val="tx1"/>
                </a:solidFill>
                <a:effectLst/>
                <a:latin typeface="+mn-lt"/>
                <a:ea typeface="+mn-ea"/>
                <a:cs typeface="+mn-cs"/>
              </a:rPr>
              <a:t> / Visit Finland Image Bank</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Finland_Helsinki_people_boats_web_by_JuliaKivela__MG_0747.jpg</a:t>
            </a:r>
          </a:p>
          <a:p>
            <a:endParaRPr lang="fi-FI" sz="1200" b="0" i="0" kern="1200" dirty="0" smtClean="0">
              <a:solidFill>
                <a:schemeClr val="tx1"/>
              </a:solidFill>
              <a:effectLst/>
              <a:latin typeface="+mn-lt"/>
              <a:ea typeface="+mn-ea"/>
              <a:cs typeface="+mn-cs"/>
            </a:endParaRPr>
          </a:p>
          <a:p>
            <a:pPr marL="0" lvl="0" indent="0">
              <a:buNone/>
              <a:defRPr/>
            </a:pPr>
            <a:r>
              <a:rPr lang="en-US" sz="800" b="1" kern="1200" dirty="0" smtClean="0">
                <a:solidFill>
                  <a:schemeClr val="bg1"/>
                </a:solidFill>
                <a:latin typeface="+mn-lt"/>
                <a:ea typeface="+mn-ea"/>
                <a:cs typeface="+mn-cs"/>
              </a:rPr>
              <a:t>Commuting is easy in Finland, with the average commute by public transport only taking 34 minutes in the metropolitan area.</a:t>
            </a:r>
          </a:p>
          <a:p>
            <a:pPr marL="0" marR="0" lvl="0" indent="0" algn="l" defTabSz="914400" rtl="0" eaLnBrk="1" fontAlgn="auto" latinLnBrk="0" hangingPunct="1">
              <a:lnSpc>
                <a:spcPct val="120000"/>
              </a:lnSpc>
              <a:spcBef>
                <a:spcPts val="200"/>
              </a:spcBef>
              <a:spcAft>
                <a:spcPts val="0"/>
              </a:spcAft>
              <a:buClrTx/>
              <a:buSzTx/>
              <a:buNone/>
              <a:tabLst/>
              <a:defRPr/>
            </a:pPr>
            <a:endParaRPr kumimoji="0" lang="en-GB" sz="800" b="0" i="0" u="none" strike="noStrike" kern="1200" cap="none" spc="0" normalizeH="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None/>
              <a:tabLst/>
              <a:defRPr/>
            </a:pPr>
            <a:endParaRPr kumimoji="0" lang="en-GB" sz="800" b="0" i="0" u="none" strike="noStrike" kern="1200" cap="none" spc="0" normalizeH="0" noProof="0" dirty="0" smtClean="0">
              <a:ln>
                <a:noFill/>
              </a:ln>
              <a:solidFill>
                <a:schemeClr val="bg1"/>
              </a:solidFill>
              <a:effectLst/>
              <a:uLnTx/>
              <a:uFillTx/>
              <a:latin typeface="+mn-lt"/>
              <a:ea typeface="+mn-ea"/>
              <a:cs typeface="+mn-cs"/>
            </a:endParaRPr>
          </a:p>
          <a:p>
            <a:pPr marL="0" lvl="0" indent="0">
              <a:buNone/>
              <a:defRPr/>
            </a:pPr>
            <a:r>
              <a:rPr lang="en-GB" sz="800" b="1" kern="1200" dirty="0" smtClean="0">
                <a:solidFill>
                  <a:schemeClr val="bg1"/>
                </a:solidFill>
                <a:latin typeface="+mn-lt"/>
                <a:ea typeface="+mn-ea"/>
                <a:cs typeface="+mn-cs"/>
              </a:rPr>
              <a:t>Source: Statistics Finland</a:t>
            </a:r>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22</a:t>
            </a:fld>
            <a:endParaRPr lang="fi-FI"/>
          </a:p>
        </p:txBody>
      </p:sp>
    </p:spTree>
    <p:extLst>
      <p:ext uri="{BB962C8B-B14F-4D97-AF65-F5344CB8AC3E}">
        <p14:creationId xmlns:p14="http://schemas.microsoft.com/office/powerpoint/2010/main" val="3096215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FI" dirty="0" smtClean="0"/>
          </a:p>
        </p:txBody>
      </p:sp>
      <p:sp>
        <p:nvSpPr>
          <p:cNvPr id="4" name="Dian numeron paikkamerkki 3"/>
          <p:cNvSpPr>
            <a:spLocks noGrp="1"/>
          </p:cNvSpPr>
          <p:nvPr>
            <p:ph type="sldNum" sz="quarter" idx="10"/>
          </p:nvPr>
        </p:nvSpPr>
        <p:spPr/>
        <p:txBody>
          <a:bodyPr/>
          <a:lstStyle/>
          <a:p>
            <a:fld id="{94EC3156-D817-4798-A24F-2085AE082267}" type="slidenum">
              <a:rPr lang="fi-FI" smtClean="0"/>
              <a:pPr/>
              <a:t>23</a:t>
            </a:fld>
            <a:endParaRPr lang="fi-FI"/>
          </a:p>
        </p:txBody>
      </p:sp>
    </p:spTree>
    <p:extLst>
      <p:ext uri="{BB962C8B-B14F-4D97-AF65-F5344CB8AC3E}">
        <p14:creationId xmlns:p14="http://schemas.microsoft.com/office/powerpoint/2010/main" val="1949162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3</a:t>
            </a:fld>
            <a:endParaRPr lang="fi-FI"/>
          </a:p>
        </p:txBody>
      </p:sp>
    </p:spTree>
    <p:extLst>
      <p:ext uri="{BB962C8B-B14F-4D97-AF65-F5344CB8AC3E}">
        <p14:creationId xmlns:p14="http://schemas.microsoft.com/office/powerpoint/2010/main" val="197957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4EC3156-D817-4798-A24F-2085AE082267}" type="slidenum">
              <a:rPr lang="fi-FI" smtClean="0"/>
              <a:pPr/>
              <a:t>4</a:t>
            </a:fld>
            <a:endParaRPr lang="fi-FI"/>
          </a:p>
        </p:txBody>
      </p:sp>
    </p:spTree>
    <p:extLst>
      <p:ext uri="{BB962C8B-B14F-4D97-AF65-F5344CB8AC3E}">
        <p14:creationId xmlns:p14="http://schemas.microsoft.com/office/powerpoint/2010/main" val="3268736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smtClean="0">
                <a:hlinkClick r:id="rId3"/>
              </a:rPr>
              <a:t>https://www.tandfonline.com/doi/abs/10.1080/15298868.2015.1036918?journalCode=psai20#.VZoLPvlVhBc</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5</a:t>
            </a:fld>
            <a:endParaRPr lang="fi-FI"/>
          </a:p>
        </p:txBody>
      </p:sp>
    </p:spTree>
    <p:extLst>
      <p:ext uri="{BB962C8B-B14F-4D97-AF65-F5344CB8AC3E}">
        <p14:creationId xmlns:p14="http://schemas.microsoft.com/office/powerpoint/2010/main" val="1174590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baseline="0" dirty="0" smtClean="0"/>
              <a:t>FINLAND IMAGE BANK: </a:t>
            </a:r>
            <a:r>
              <a:rPr lang="en-US" dirty="0" smtClean="0"/>
              <a:t>Slush Japan 2015 Slush_Japan_2015 (5).jpg Petri </a:t>
            </a:r>
            <a:r>
              <a:rPr lang="en-US" dirty="0" err="1" smtClean="0"/>
              <a:t>Artturi</a:t>
            </a:r>
            <a:r>
              <a:rPr lang="en-US" dirty="0" smtClean="0"/>
              <a:t> Asikainen/Team Finland/Finland Promotion Board</a:t>
            </a:r>
          </a:p>
        </p:txBody>
      </p:sp>
      <p:sp>
        <p:nvSpPr>
          <p:cNvPr id="4" name="Slide Number Placeholder 3"/>
          <p:cNvSpPr>
            <a:spLocks noGrp="1"/>
          </p:cNvSpPr>
          <p:nvPr>
            <p:ph type="sldNum" sz="quarter" idx="10"/>
          </p:nvPr>
        </p:nvSpPr>
        <p:spPr/>
        <p:txBody>
          <a:bodyPr/>
          <a:lstStyle/>
          <a:p>
            <a:fld id="{94EC3156-D817-4798-A24F-2085AE082267}" type="slidenum">
              <a:rPr lang="fi-FI" smtClean="0"/>
              <a:pPr/>
              <a:t>6</a:t>
            </a:fld>
            <a:endParaRPr lang="fi-FI"/>
          </a:p>
        </p:txBody>
      </p:sp>
    </p:spTree>
    <p:extLst>
      <p:ext uri="{BB962C8B-B14F-4D97-AF65-F5344CB8AC3E}">
        <p14:creationId xmlns:p14="http://schemas.microsoft.com/office/powerpoint/2010/main" val="3624977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7</a:t>
            </a:fld>
            <a:endParaRPr lang="fi-FI"/>
          </a:p>
        </p:txBody>
      </p:sp>
    </p:spTree>
    <p:extLst>
      <p:ext uri="{BB962C8B-B14F-4D97-AF65-F5344CB8AC3E}">
        <p14:creationId xmlns:p14="http://schemas.microsoft.com/office/powerpoint/2010/main" val="1243101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baseline="0" dirty="0" smtClean="0"/>
              <a:t>VISIT FINLAND IMAGE BANK: </a:t>
            </a:r>
            <a:r>
              <a:rPr lang="en-US" sz="1200" b="0" i="0" kern="1200" dirty="0" smtClean="0">
                <a:solidFill>
                  <a:schemeClr val="tx1"/>
                </a:solidFill>
                <a:effectLst/>
                <a:latin typeface="+mn-lt"/>
                <a:ea typeface="+mn-ea"/>
                <a:cs typeface="+mn-cs"/>
              </a:rPr>
              <a:t>Finland_Helsinki_events_Juhlaviikot_TheNightOfArts_web_byJuliaKivela__MG_1317.jpg  </a:t>
            </a:r>
            <a:r>
              <a:rPr lang="en-US" sz="1200" b="0" i="0" kern="1200" baseline="0" dirty="0" smtClean="0">
                <a:solidFill>
                  <a:schemeClr val="tx1"/>
                </a:solidFill>
                <a:effectLst/>
                <a:latin typeface="+mn-lt"/>
                <a:ea typeface="+mn-ea"/>
                <a:cs typeface="+mn-cs"/>
              </a:rPr>
              <a:t> </a:t>
            </a:r>
            <a:r>
              <a:rPr lang="en-US" dirty="0" smtClean="0">
                <a:effectLst/>
              </a:rPr>
              <a:t>Julia </a:t>
            </a:r>
            <a:r>
              <a:rPr lang="en-US" dirty="0" err="1" smtClean="0">
                <a:effectLst/>
              </a:rPr>
              <a:t>Kivelä</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8</a:t>
            </a:fld>
            <a:endParaRPr lang="fi-FI"/>
          </a:p>
        </p:txBody>
      </p:sp>
    </p:spTree>
    <p:extLst>
      <p:ext uri="{BB962C8B-B14F-4D97-AF65-F5344CB8AC3E}">
        <p14:creationId xmlns:p14="http://schemas.microsoft.com/office/powerpoint/2010/main" val="3427999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Source: The Legatum Prosperity Index 2017 (Best Governance)</a:t>
            </a:r>
          </a:p>
          <a:p>
            <a:r>
              <a:rPr lang="en-US" sz="1200" b="0" i="0" kern="1200" dirty="0" smtClean="0">
                <a:solidFill>
                  <a:schemeClr val="tx1"/>
                </a:solidFill>
                <a:effectLst/>
                <a:latin typeface="+mn-lt"/>
                <a:ea typeface="+mn-ea"/>
                <a:cs typeface="+mn-cs"/>
              </a:rPr>
              <a:t>Source: Fund for Peace 2018 (Most stable nation)</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9</a:t>
            </a:fld>
            <a:endParaRPr lang="fi-FI"/>
          </a:p>
        </p:txBody>
      </p:sp>
    </p:spTree>
    <p:extLst>
      <p:ext uri="{BB962C8B-B14F-4D97-AF65-F5344CB8AC3E}">
        <p14:creationId xmlns:p14="http://schemas.microsoft.com/office/powerpoint/2010/main" val="1301067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CBDEA8-9BD5-0C44-913D-A31C1281868F}" type="datetime1">
              <a:rPr lang="fi-FI" smtClean="0"/>
              <a:t>29.4.2019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grpSp>
        <p:nvGrpSpPr>
          <p:cNvPr id="14" name="Group 13"/>
          <p:cNvGrpSpPr>
            <a:grpSpLocks noChangeAspect="1"/>
          </p:cNvGrpSpPr>
          <p:nvPr userDrawn="1"/>
        </p:nvGrpSpPr>
        <p:grpSpPr>
          <a:xfrm>
            <a:off x="3131863" y="1693158"/>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2649212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aseline="0"/>
            </a:lvl1pPr>
          </a:lstStyle>
          <a:p>
            <a:r>
              <a:rPr lang="en-US" dirty="0" smtClean="0"/>
              <a:t>Insert Picture</a:t>
            </a:r>
            <a:endParaRPr lang="en-US" dirty="0"/>
          </a:p>
        </p:txBody>
      </p:sp>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1D5B0E4-9D3D-1B43-812D-DC44E791024D}" type="datetime1">
              <a:rPr lang="fi-FI" smtClean="0"/>
              <a:t>29.4.2019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4595294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35150" y="1492250"/>
            <a:ext cx="2664842"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92250"/>
            <a:ext cx="2660650"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CC14F9-EB2B-0D4F-8F28-271F12107DB4}" type="datetime1">
              <a:rPr lang="fi-FI" smtClean="0"/>
              <a:t>29.4.2019</a:t>
            </a:fld>
            <a:endParaRPr lang="en-US"/>
          </a:p>
        </p:txBody>
      </p:sp>
      <p:sp>
        <p:nvSpPr>
          <p:cNvPr id="6" name="Footer Placeholder 5"/>
          <p:cNvSpPr>
            <a:spLocks noGrp="1"/>
          </p:cNvSpPr>
          <p:nvPr>
            <p:ph type="ftr" sz="quarter" idx="11"/>
          </p:nvPr>
        </p:nvSpPr>
        <p:spPr/>
        <p:txBody>
          <a:bodyPr/>
          <a:lstStyle/>
          <a:p>
            <a:r>
              <a:rPr lang="en-US" smtClean="0"/>
              <a:t>Footer Here</a:t>
            </a:r>
            <a:endParaRPr lang="en-US" dirty="0"/>
          </a:p>
        </p:txBody>
      </p:sp>
      <p:sp>
        <p:nvSpPr>
          <p:cNvPr id="7" name="Slide Number Placeholder 6"/>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79621141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5150"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150" y="1779662"/>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4009"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779662"/>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11E6EC-92F7-6B4E-8279-5EB71B38C0C5}" type="datetime1">
              <a:rPr lang="fi-FI" smtClean="0"/>
              <a:t>29.4.2019</a:t>
            </a:fld>
            <a:endParaRPr lang="en-US"/>
          </a:p>
        </p:txBody>
      </p:sp>
      <p:sp>
        <p:nvSpPr>
          <p:cNvPr id="8" name="Footer Placeholder 7"/>
          <p:cNvSpPr>
            <a:spLocks noGrp="1"/>
          </p:cNvSpPr>
          <p:nvPr>
            <p:ph type="ftr" sz="quarter" idx="11"/>
          </p:nvPr>
        </p:nvSpPr>
        <p:spPr/>
        <p:txBody>
          <a:bodyPr/>
          <a:lstStyle/>
          <a:p>
            <a:r>
              <a:rPr lang="en-US" smtClean="0"/>
              <a:t>Footer Here</a:t>
            </a:r>
            <a:endParaRPr lang="en-US"/>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34438130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5150" y="1492251"/>
            <a:ext cx="5473700"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150" y="1779662"/>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F00B84-8DDB-8C40-AD8F-F50D046CC222}" type="datetime1">
              <a:rPr lang="fi-FI" smtClean="0"/>
              <a:t>29.4.2019</a:t>
            </a:fld>
            <a:endParaRPr lang="en-US"/>
          </a:p>
        </p:txBody>
      </p:sp>
      <p:sp>
        <p:nvSpPr>
          <p:cNvPr id="8" name="Footer Placeholder 7"/>
          <p:cNvSpPr>
            <a:spLocks noGrp="1"/>
          </p:cNvSpPr>
          <p:nvPr>
            <p:ph type="ftr" sz="quarter" idx="11"/>
          </p:nvPr>
        </p:nvSpPr>
        <p:spPr/>
        <p:txBody>
          <a:bodyPr/>
          <a:lstStyle/>
          <a:p>
            <a:r>
              <a:rPr lang="en-US" smtClean="0"/>
              <a:t>Footer Here</a:t>
            </a:r>
            <a:endParaRPr lang="en-US"/>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31298431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F63E03-6B74-054C-8C1B-76808F4A963F}" type="datetime1">
              <a:rPr lang="fi-FI" smtClean="0"/>
              <a:t>29.4.2019</a:t>
            </a:fld>
            <a:endParaRPr lang="en-US"/>
          </a:p>
        </p:txBody>
      </p:sp>
      <p:sp>
        <p:nvSpPr>
          <p:cNvPr id="4" name="Footer Placeholder 3"/>
          <p:cNvSpPr>
            <a:spLocks noGrp="1"/>
          </p:cNvSpPr>
          <p:nvPr>
            <p:ph type="ftr" sz="quarter" idx="11"/>
          </p:nvPr>
        </p:nvSpPr>
        <p:spPr/>
        <p:txBody>
          <a:bodyPr/>
          <a:lstStyle/>
          <a:p>
            <a:r>
              <a:rPr lang="en-US" smtClean="0"/>
              <a:t>Footer Here</a:t>
            </a:r>
            <a:endParaRPr lang="en-US"/>
          </a:p>
        </p:txBody>
      </p:sp>
      <p:sp>
        <p:nvSpPr>
          <p:cNvPr id="5" name="Slide Number Placeholder 4"/>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9123979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736850" cy="86342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835150" y="1492249"/>
            <a:ext cx="2736850" cy="28797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3" hasCustomPrompt="1"/>
          </p:nvPr>
        </p:nvSpPr>
        <p:spPr>
          <a:xfrm>
            <a:off x="5292725" y="0"/>
            <a:ext cx="3851275" cy="5143500"/>
          </a:xfrm>
          <a:solidFill>
            <a:schemeClr val="accent2"/>
          </a:solidFill>
        </p:spPr>
        <p:txBody>
          <a:bodyPr/>
          <a:lstStyle>
            <a:lvl1pPr marL="0" indent="0">
              <a:buFontTx/>
              <a:buNone/>
              <a:defRPr sz="1400"/>
            </a:lvl1pPr>
          </a:lstStyle>
          <a:p>
            <a:r>
              <a:rPr lang="en-US" dirty="0" smtClean="0"/>
              <a:t>Insert Picture</a:t>
            </a:r>
            <a:endParaRPr lang="en-US" dirty="0"/>
          </a:p>
        </p:txBody>
      </p:sp>
      <p:sp>
        <p:nvSpPr>
          <p:cNvPr id="4" name="Date Placeholder 3"/>
          <p:cNvSpPr>
            <a:spLocks noGrp="1"/>
          </p:cNvSpPr>
          <p:nvPr>
            <p:ph type="dt" sz="half" idx="10"/>
          </p:nvPr>
        </p:nvSpPr>
        <p:spPr/>
        <p:txBody>
          <a:bodyPr/>
          <a:lstStyle/>
          <a:p>
            <a:fld id="{516A5A40-F9D2-9F41-9B67-6B25AE089B08}" type="datetime1">
              <a:rPr lang="fi-FI" smtClean="0"/>
              <a:t>29.4.2019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97403236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3A67-8930-2C4B-8A90-863E1F9BC8A2}" type="datetime1">
              <a:rPr lang="fi-FI" smtClean="0"/>
              <a:t>29.4.2019</a:t>
            </a:fld>
            <a:endParaRPr lang="en-US"/>
          </a:p>
        </p:txBody>
      </p:sp>
      <p:sp>
        <p:nvSpPr>
          <p:cNvPr id="3" name="Footer Placeholder 2"/>
          <p:cNvSpPr>
            <a:spLocks noGrp="1"/>
          </p:cNvSpPr>
          <p:nvPr>
            <p:ph type="ftr" sz="quarter" idx="11"/>
          </p:nvPr>
        </p:nvSpPr>
        <p:spPr/>
        <p:txBody>
          <a:bodyPr/>
          <a:lstStyle/>
          <a:p>
            <a:r>
              <a:rPr lang="en-US" smtClean="0"/>
              <a:t>Footer Here</a:t>
            </a:r>
            <a:endParaRPr lang="en-US"/>
          </a:p>
        </p:txBody>
      </p:sp>
      <p:sp>
        <p:nvSpPr>
          <p:cNvPr id="4" name="Slide Number Placeholder 3"/>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5493112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03D30AE1-D009-49A6-AFBC-48C836E46FD5}" type="datetime1">
              <a:rPr lang="fi-FI" smtClean="0"/>
              <a:t>29.4.2019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52628614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48CB6E6A-F1BF-4D0B-8E96-152A3DAE3272}" type="datetime1">
              <a:rPr lang="fi-FI" smtClean="0"/>
              <a:t>29.4.2019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10769781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smtClean="0"/>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fi-FI" smtClean="0"/>
              <a:t>Click to edit Master text styles</a:t>
            </a:r>
          </a:p>
          <a:p>
            <a:pPr lvl="1"/>
            <a:r>
              <a:rPr lang="fi-FI" smtClean="0"/>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BB7EA1DF-865A-4043-89D3-51B1EE7AF1CF}" type="datetime1">
              <a:rPr lang="fi-FI" smtClean="0"/>
              <a:t>29.4.2019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Tree>
    <p:extLst>
      <p:ext uri="{BB962C8B-B14F-4D97-AF65-F5344CB8AC3E}">
        <p14:creationId xmlns:p14="http://schemas.microsoft.com/office/powerpoint/2010/main" val="28590146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614"/>
            <a:ext cx="5473700" cy="1440161"/>
          </a:xfrm>
        </p:spPr>
        <p:txBody>
          <a:bodyPr anchor="b" anchorCtr="0"/>
          <a:lstStyle>
            <a:lvl1pPr>
              <a:lnSpc>
                <a:spcPct val="80000"/>
              </a:lnSpc>
              <a:defRPr sz="5400" cap="all" baseline="0"/>
            </a:lvl1pPr>
          </a:lstStyle>
          <a:p>
            <a:r>
              <a:rPr lang="en-US" dirty="0" smtClean="0"/>
              <a:t>headline</a:t>
            </a:r>
            <a:endParaRPr lang="en-US" dirty="0"/>
          </a:p>
        </p:txBody>
      </p:sp>
      <p:sp>
        <p:nvSpPr>
          <p:cNvPr id="3" name="Subtitle 2"/>
          <p:cNvSpPr>
            <a:spLocks noGrp="1"/>
          </p:cNvSpPr>
          <p:nvPr>
            <p:ph type="subTitle" idx="1"/>
          </p:nvPr>
        </p:nvSpPr>
        <p:spPr>
          <a:xfrm>
            <a:off x="1835150" y="2787774"/>
            <a:ext cx="5473700" cy="648072"/>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C9FF73-6F0C-C549-A81B-BD4518F8C2F1}" type="datetime1">
              <a:rPr lang="fi-FI" smtClean="0"/>
              <a:t>29.4.2019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70640603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smtClean="0"/>
              <a:t>headline</a:t>
            </a:r>
            <a:endParaRPr lang="en-US" dirty="0"/>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4F1219C-CC65-A542-8DC7-51655A330D86}" type="datetime1">
              <a:rPr lang="fi-FI" smtClean="0"/>
              <a:t>29.4.2019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4761199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accent2"/>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vl1pPr>
          </a:lstStyle>
          <a:p>
            <a:r>
              <a:rPr lang="en-US" dirty="0" smtClean="0"/>
              <a:t>Insert Picture</a:t>
            </a:r>
            <a:endParaRPr lang="en-US" dirty="0"/>
          </a:p>
        </p:txBody>
      </p:sp>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smtClean="0"/>
              <a:t>headline</a:t>
            </a:r>
            <a:endParaRPr lang="en-US" dirty="0"/>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063EC306-42DD-6D4F-9E16-BE9B3280393F}" type="datetime1">
              <a:rPr lang="fi-FI" smtClean="0"/>
              <a:t>29.4.2019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6316029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61757-E20E-604B-9756-4A12243286F2}" type="datetime1">
              <a:rPr lang="fi-FI" smtClean="0"/>
              <a:t>29.4.2019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87721623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EE2011-BF93-9647-A265-1814C6D8624D}" type="datetime1">
              <a:rPr lang="fi-FI" smtClean="0"/>
              <a:t>29.4.2019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a:grpSpLocks noChangeAspect="1"/>
          </p:cNvGrpSpPr>
          <p:nvPr userDrawn="1"/>
        </p:nvGrpSpPr>
        <p:grpSpPr>
          <a:xfrm>
            <a:off x="468313" y="484188"/>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9838297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en-US" smtClean="0"/>
              <a:t>Click to edit Master text styles</a:t>
            </a:r>
          </a:p>
          <a:p>
            <a:pPr lvl="1"/>
            <a:r>
              <a:rPr lang="en-US" smtClean="0"/>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1A6F99EF-3FC0-E447-A2D4-A4C2515297EF}" type="datetime1">
              <a:rPr lang="fi-FI" smtClean="0"/>
              <a:t>29.4.2019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8582759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8C59C2F-8A8A-2C41-8FED-B9EAA7D2E2FE}" type="datetime1">
              <a:rPr lang="fi-FI" smtClean="0"/>
              <a:t>29.4.2019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1063478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C326A0E-0851-E14C-9288-F734202D7CC6}" type="datetime1">
              <a:rPr lang="fi-FI" smtClean="0"/>
              <a:t>29.4.2019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7665738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en-US" noProof="0" smtClean="0"/>
              <a:t>Click to edit Master title 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smtClean="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5CF5E0E5-8AA0-704A-AD7D-94A7C6D4DDB2}" type="datetime1">
              <a:rPr lang="fi-FI" noProof="0" smtClean="0"/>
              <a:t>29.4.2019</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smtClean="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
        <p:nvSpPr>
          <p:cNvPr id="76" name="Freeform 11"/>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6"/>
          <p:cNvSpPr>
            <a:spLocks/>
          </p:cNvSpPr>
          <p:nvPr/>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Tree>
    <p:extLst>
      <p:ext uri="{BB962C8B-B14F-4D97-AF65-F5344CB8AC3E}">
        <p14:creationId xmlns:p14="http://schemas.microsoft.com/office/powerpoint/2010/main" val="143046447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ransition spd="med">
    <p:fade/>
  </p:transition>
  <p:timing>
    <p:tnLst>
      <p:par>
        <p:cTn id="1" dur="indefinite" restart="never" nodeType="tmRoot"/>
      </p:par>
    </p:tnLst>
  </p:timing>
  <p:hf sldNum="0" hdr="0" ftr="0" dt="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fi-FI" noProof="0" dirty="0" err="1" smtClean="0"/>
              <a:t>Click</a:t>
            </a:r>
            <a:r>
              <a:rPr lang="fi-FI" noProof="0" dirty="0" smtClean="0"/>
              <a:t> to </a:t>
            </a:r>
            <a:r>
              <a:rPr lang="fi-FI" noProof="0" dirty="0" err="1" smtClean="0"/>
              <a:t>edit</a:t>
            </a:r>
            <a:r>
              <a:rPr lang="fi-FI" noProof="0" dirty="0" smtClean="0"/>
              <a:t> Master </a:t>
            </a:r>
            <a:r>
              <a:rPr lang="fi-FI" noProof="0" dirty="0" err="1" smtClean="0"/>
              <a:t>title</a:t>
            </a:r>
            <a:r>
              <a:rPr lang="fi-FI" noProof="0" dirty="0" smtClean="0"/>
              <a:t> </a:t>
            </a:r>
            <a:r>
              <a:rPr lang="fi-FI" noProof="0" dirty="0" err="1" smtClean="0"/>
              <a:t>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endParaRPr lang="fi-FI" noProof="0" dirty="0" smtClean="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E1373DCC-2263-4F88-B652-EFBDCB9320F8}" type="datetime1">
              <a:rPr lang="fi-FI" noProof="0" smtClean="0"/>
              <a:t>29.4.2019</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smtClean="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Tree>
    <p:extLst>
      <p:ext uri="{BB962C8B-B14F-4D97-AF65-F5344CB8AC3E}">
        <p14:creationId xmlns:p14="http://schemas.microsoft.com/office/powerpoint/2010/main" val="1738172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ransition spd="med">
    <p:fade/>
  </p:transition>
  <p:timing>
    <p:tnLst>
      <p:par>
        <p:cTn id="1" dur="indefinite" restart="never" nodeType="tmRoot"/>
      </p:par>
    </p:tnLst>
  </p:timing>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1.w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3.e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7.em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9.emf"/></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3.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0.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05896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5" cy="5143499"/>
          </a:xfrm>
          <a:prstGeom prst="rect">
            <a:avLst/>
          </a:prstGeom>
        </p:spPr>
      </p:pic>
      <p:sp>
        <p:nvSpPr>
          <p:cNvPr id="2" name="Title 1"/>
          <p:cNvSpPr>
            <a:spLocks noGrp="1"/>
          </p:cNvSpPr>
          <p:nvPr>
            <p:ph type="title"/>
          </p:nvPr>
        </p:nvSpPr>
        <p:spPr>
          <a:xfrm>
            <a:off x="1115616" y="1527969"/>
            <a:ext cx="3024336" cy="3204021"/>
          </a:xfrm>
        </p:spPr>
        <p:txBody>
          <a:bodyPr/>
          <a:lstStyle/>
          <a:p>
            <a:pPr marL="0" indent="0"/>
            <a:r>
              <a:rPr lang="en-US" sz="1800" b="0" dirty="0" smtClean="0"/>
              <a:t>In addition to the quality of governance and stability, Finland also ranks high in </a:t>
            </a:r>
            <a:r>
              <a:rPr lang="en-US" sz="1800" dirty="0" smtClean="0"/>
              <a:t>transparency of government practices</a:t>
            </a:r>
            <a:r>
              <a:rPr lang="en-US" sz="1800" b="0" dirty="0" smtClean="0"/>
              <a:t>, </a:t>
            </a:r>
            <a:r>
              <a:rPr lang="en-US" sz="1800" b="0" dirty="0"/>
              <a:t>and </a:t>
            </a:r>
            <a:r>
              <a:rPr lang="en-US" sz="1800" b="0" dirty="0" smtClean="0"/>
              <a:t>has </a:t>
            </a:r>
            <a:r>
              <a:rPr lang="en-US" sz="1800" dirty="0" smtClean="0"/>
              <a:t>well-distributed </a:t>
            </a:r>
            <a:r>
              <a:rPr lang="en-US" sz="1800" dirty="0"/>
              <a:t>political </a:t>
            </a:r>
            <a:r>
              <a:rPr lang="en-US" sz="1800" dirty="0" smtClean="0"/>
              <a:t>power</a:t>
            </a:r>
            <a:r>
              <a:rPr lang="en-US" sz="1800" b="0" dirty="0" smtClean="0"/>
              <a:t>.</a:t>
            </a:r>
            <a:br>
              <a:rPr lang="en-US" sz="1800" b="0" dirty="0" smtClean="0"/>
            </a:br>
            <a:r>
              <a:rPr lang="en-US" sz="1800" b="0" dirty="0"/>
              <a:t/>
            </a:r>
            <a:br>
              <a:rPr lang="en-US" sz="1800" b="0" dirty="0"/>
            </a:br>
            <a:r>
              <a:rPr lang="en-US" sz="1800" b="0" dirty="0"/>
              <a:t>It is easy to have confidence in government in Finland.</a:t>
            </a:r>
            <a:r>
              <a:rPr lang="en-US" sz="1800" b="0" dirty="0" smtClean="0"/>
              <a:t/>
            </a:r>
            <a:br>
              <a:rPr lang="en-US" sz="1800" b="0" dirty="0" smtClean="0"/>
            </a:br>
            <a:r>
              <a:rPr lang="en-US" sz="1800" b="0" dirty="0" smtClean="0"/>
              <a:t/>
            </a:r>
            <a:br>
              <a:rPr lang="en-US" sz="1800" b="0" dirty="0" smtClean="0"/>
            </a:br>
            <a:r>
              <a:rPr lang="en-US" sz="1800" b="0" dirty="0"/>
              <a:t/>
            </a:r>
            <a:br>
              <a:rPr lang="en-US" sz="1800" b="0" dirty="0"/>
            </a:br>
            <a:endParaRPr lang="en-US" sz="1800" b="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8" y="1275606"/>
            <a:ext cx="1432810" cy="811367"/>
          </a:xfrm>
          <a:prstGeom prst="rect">
            <a:avLst/>
          </a:prstGeom>
          <a:noFill/>
        </p:spPr>
        <p:txBody>
          <a:bodyPr wrap="square" lIns="36000" tIns="36000" rIns="36000" bIns="36000" rtlCol="0">
            <a:spAutoFit/>
          </a:bodyPr>
          <a:lstStyle/>
          <a:p>
            <a:pPr lvl="0"/>
            <a:r>
              <a:rPr lang="en-US" sz="1600" cap="all" dirty="0" smtClean="0">
                <a:solidFill>
                  <a:schemeClr val="bg1"/>
                </a:solidFill>
                <a:latin typeface="+mj-lt"/>
              </a:rPr>
              <a:t>MOST </a:t>
            </a:r>
            <a:endParaRPr lang="en-US" sz="1600" cap="all" dirty="0">
              <a:solidFill>
                <a:schemeClr val="bg1"/>
              </a:solidFill>
              <a:latin typeface="+mj-lt"/>
            </a:endParaRPr>
          </a:p>
          <a:p>
            <a:pPr lvl="0"/>
            <a:r>
              <a:rPr lang="fi-FI" sz="1600" b="1" cap="all" dirty="0" smtClean="0">
                <a:solidFill>
                  <a:schemeClr val="bg1"/>
                </a:solidFill>
                <a:latin typeface="+mj-lt"/>
              </a:rPr>
              <a:t>TRANSPARENT</a:t>
            </a:r>
            <a:endParaRPr lang="en-US" sz="1600" b="1" cap="all" dirty="0">
              <a:solidFill>
                <a:schemeClr val="bg1"/>
              </a:solidFill>
              <a:latin typeface="+mj-lt"/>
            </a:endParaRPr>
          </a:p>
          <a:p>
            <a:pPr lvl="0"/>
            <a:r>
              <a:rPr lang="fi-FI" sz="1600" b="1" cap="all" dirty="0" smtClean="0">
                <a:solidFill>
                  <a:schemeClr val="bg1"/>
                </a:solidFill>
                <a:latin typeface="+mj-lt"/>
              </a:rPr>
              <a:t>COUNTRY</a:t>
            </a:r>
            <a:endParaRPr lang="en-US" sz="1100" b="1" dirty="0" smtClean="0">
              <a:solidFill>
                <a:schemeClr val="bg1"/>
              </a:solidFill>
            </a:endParaRPr>
          </a:p>
        </p:txBody>
      </p:sp>
      <p:sp>
        <p:nvSpPr>
          <p:cNvPr id="23" name="Sisällön paikkamerkki 8"/>
          <p:cNvSpPr txBox="1">
            <a:spLocks/>
          </p:cNvSpPr>
          <p:nvPr/>
        </p:nvSpPr>
        <p:spPr>
          <a:xfrm>
            <a:off x="5443598" y="2500268"/>
            <a:ext cx="1339766"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a:solidFill>
                  <a:srgbClr val="FFFFFF"/>
                </a:solidFill>
                <a:cs typeface="Finlandica"/>
              </a:rPr>
              <a:t>Finland is the 3rd most  transparent country in the </a:t>
            </a:r>
            <a:r>
              <a:rPr lang="en-US" sz="800" b="1" spc="-25" dirty="0" smtClean="0">
                <a:solidFill>
                  <a:srgbClr val="FFFFFF"/>
                </a:solidFill>
                <a:cs typeface="Finlandica"/>
              </a:rPr>
              <a:t>world, </a:t>
            </a:r>
            <a:r>
              <a:rPr lang="en-US" sz="800" b="1" spc="-25" dirty="0">
                <a:solidFill>
                  <a:srgbClr val="FFFFFF"/>
                </a:solidFill>
                <a:cs typeface="Finlandica"/>
              </a:rPr>
              <a:t>with open business and  government practices </a:t>
            </a:r>
            <a:r>
              <a:rPr lang="en-US" sz="800" b="1" spc="-25" dirty="0" smtClean="0">
                <a:solidFill>
                  <a:srgbClr val="FFFFFF"/>
                </a:solidFill>
                <a:cs typeface="Finlandica"/>
              </a:rPr>
              <a:t>and well-distributed </a:t>
            </a:r>
            <a:r>
              <a:rPr lang="en-US" sz="800" b="1" spc="-25" dirty="0">
                <a:solidFill>
                  <a:srgbClr val="FFFFFF"/>
                </a:solidFill>
                <a:cs typeface="Finlandica"/>
              </a:rPr>
              <a:t>political power</a:t>
            </a:r>
            <a:r>
              <a:rPr lang="en-US" sz="800" b="1" spc="-25" dirty="0" smtClean="0">
                <a:solidFill>
                  <a:srgbClr val="FFFFFF"/>
                </a:solidFill>
                <a:cs typeface="Finlandica"/>
              </a:rPr>
              <a:t>.</a:t>
            </a:r>
            <a:endParaRPr lang="en-US" sz="800" b="1" spc="-25" dirty="0">
              <a:solidFill>
                <a:srgbClr val="FFFFFF"/>
              </a:solidFill>
              <a:cs typeface="Finlandica"/>
            </a:endParaRP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3</a:t>
            </a:r>
            <a:endParaRPr lang="en-US" sz="10000" b="1" dirty="0" smtClean="0">
              <a:solidFill>
                <a:schemeClr val="bg1"/>
              </a:solidFill>
            </a:endParaRPr>
          </a:p>
        </p:txBody>
      </p:sp>
      <p:sp>
        <p:nvSpPr>
          <p:cNvPr id="26" name="TextBox 6"/>
          <p:cNvSpPr txBox="1"/>
          <p:nvPr/>
        </p:nvSpPr>
        <p:spPr>
          <a:xfrm>
            <a:off x="6329015"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RD</a:t>
            </a:r>
            <a:endParaRPr lang="en-US" sz="1100" b="1" dirty="0" smtClean="0">
              <a:solidFill>
                <a:schemeClr val="bg1"/>
              </a:solidFill>
            </a:endParaRPr>
          </a:p>
        </p:txBody>
      </p:sp>
      <p:pic>
        <p:nvPicPr>
          <p:cNvPr id="13" name="Kuva 25"/>
          <p:cNvPicPr>
            <a:picLocks noChangeAspect="1"/>
          </p:cNvPicPr>
          <p:nvPr/>
        </p:nvPicPr>
        <p:blipFill rotWithShape="1">
          <a:blip r:embed="rId5" cstate="print">
            <a:extLst>
              <a:ext uri="{28A0092B-C50C-407E-A947-70E740481C1C}">
                <a14:useLocalDpi xmlns:a14="http://schemas.microsoft.com/office/drawing/2010/main" val="0"/>
              </a:ext>
            </a:extLst>
          </a:blip>
          <a:srcRect r="12370"/>
          <a:stretch/>
        </p:blipFill>
        <p:spPr>
          <a:xfrm>
            <a:off x="6876256" y="2610482"/>
            <a:ext cx="1289627" cy="1222380"/>
          </a:xfrm>
          <a:prstGeom prst="rect">
            <a:avLst/>
          </a:prstGeom>
        </p:spPr>
      </p:pic>
      <p:sp>
        <p:nvSpPr>
          <p:cNvPr id="14" name="Title 1"/>
          <p:cNvSpPr txBox="1">
            <a:spLocks/>
          </p:cNvSpPr>
          <p:nvPr/>
        </p:nvSpPr>
        <p:spPr>
          <a:xfrm>
            <a:off x="323528" y="4876006"/>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 </a:t>
            </a:r>
            <a:r>
              <a:rPr lang="en-US" sz="800" dirty="0"/>
              <a:t>U.S. News &amp; World </a:t>
            </a:r>
            <a:r>
              <a:rPr lang="en-US" sz="800" dirty="0" smtClean="0"/>
              <a:t>Report 2018, </a:t>
            </a:r>
            <a:r>
              <a:rPr lang="en-US" sz="800" dirty="0">
                <a:solidFill>
                  <a:schemeClr val="tx1"/>
                </a:solidFill>
              </a:rPr>
              <a:t>Transparency International 2018</a:t>
            </a:r>
            <a:r>
              <a:rPr lang="en-US" sz="800" dirty="0" smtClean="0"/>
              <a:t> </a:t>
            </a:r>
            <a:endParaRPr lang="en-US" sz="800" dirty="0"/>
          </a:p>
        </p:txBody>
      </p:sp>
    </p:spTree>
    <p:extLst>
      <p:ext uri="{BB962C8B-B14F-4D97-AF65-F5344CB8AC3E}">
        <p14:creationId xmlns:p14="http://schemas.microsoft.com/office/powerpoint/2010/main" val="389008769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0"/>
            <a:ext cx="4572000" cy="51450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8" y="1275606"/>
            <a:ext cx="1432810" cy="811367"/>
          </a:xfrm>
          <a:prstGeom prst="rect">
            <a:avLst/>
          </a:prstGeom>
          <a:noFill/>
        </p:spPr>
        <p:txBody>
          <a:bodyPr wrap="square" lIns="36000" tIns="36000" rIns="36000" bIns="36000" rtlCol="0">
            <a:spAutoFit/>
          </a:bodyPr>
          <a:lstStyle/>
          <a:p>
            <a:pPr lvl="0"/>
            <a:r>
              <a:rPr lang="en-US" sz="1600" cap="all" dirty="0" smtClean="0">
                <a:solidFill>
                  <a:schemeClr val="bg1"/>
                </a:solidFill>
                <a:latin typeface="+mj-lt"/>
              </a:rPr>
              <a:t>LEAST </a:t>
            </a:r>
            <a:endParaRPr lang="en-US" sz="1600" cap="all" dirty="0">
              <a:solidFill>
                <a:schemeClr val="bg1"/>
              </a:solidFill>
              <a:latin typeface="+mj-lt"/>
            </a:endParaRPr>
          </a:p>
          <a:p>
            <a:pPr lvl="0"/>
            <a:r>
              <a:rPr lang="en-US" sz="1600" b="1" cap="all" dirty="0" smtClean="0">
                <a:solidFill>
                  <a:schemeClr val="bg1"/>
                </a:solidFill>
                <a:latin typeface="+mj-lt"/>
              </a:rPr>
              <a:t>CORRUPT</a:t>
            </a:r>
            <a:endParaRPr lang="en-US" sz="1600" b="1" cap="all" dirty="0">
              <a:solidFill>
                <a:schemeClr val="bg1"/>
              </a:solidFill>
              <a:latin typeface="+mj-lt"/>
            </a:endParaRPr>
          </a:p>
          <a:p>
            <a:pPr lvl="0"/>
            <a:r>
              <a:rPr lang="fi-FI" sz="1600" b="1" cap="all" dirty="0" smtClean="0">
                <a:solidFill>
                  <a:schemeClr val="bg1"/>
                </a:solidFill>
                <a:latin typeface="+mj-lt"/>
              </a:rPr>
              <a:t>COUNTRY</a:t>
            </a:r>
            <a:endParaRPr lang="en-US" sz="1100" b="1" dirty="0" smtClean="0">
              <a:solidFill>
                <a:schemeClr val="bg1"/>
              </a:solidFill>
            </a:endParaRPr>
          </a:p>
        </p:txBody>
      </p:sp>
      <p:sp>
        <p:nvSpPr>
          <p:cNvPr id="23" name="Sisällön paikkamerkki 8"/>
          <p:cNvSpPr txBox="1">
            <a:spLocks/>
          </p:cNvSpPr>
          <p:nvPr/>
        </p:nvSpPr>
        <p:spPr>
          <a:xfrm>
            <a:off x="5443598" y="2500268"/>
            <a:ext cx="1339766"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smtClean="0">
                <a:solidFill>
                  <a:srgbClr val="FFFFFF"/>
                </a:solidFill>
                <a:cs typeface="Finlandica"/>
              </a:rPr>
              <a:t>According to the Corruption Perceptions Index (CPI), Finland is one of the least corrupt countries in the world, right after Denmark and New Zealand.</a:t>
            </a:r>
            <a:endParaRPr lang="en-US" sz="800" b="1" dirty="0">
              <a:cs typeface="Finlandica"/>
            </a:endParaRP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3</a:t>
            </a:r>
            <a:endParaRPr lang="en-US" sz="10000" b="1" dirty="0" smtClean="0">
              <a:solidFill>
                <a:schemeClr val="bg1"/>
              </a:solidFill>
            </a:endParaRPr>
          </a:p>
        </p:txBody>
      </p:sp>
      <p:sp>
        <p:nvSpPr>
          <p:cNvPr id="26" name="TextBox 6"/>
          <p:cNvSpPr txBox="1"/>
          <p:nvPr/>
        </p:nvSpPr>
        <p:spPr>
          <a:xfrm>
            <a:off x="6329015"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RD</a:t>
            </a:r>
            <a:endParaRPr lang="en-US" sz="1100" b="1" dirty="0" smtClean="0">
              <a:solidFill>
                <a:schemeClr val="bg1"/>
              </a:solidFill>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6656" y="2550556"/>
            <a:ext cx="1039476" cy="1275606"/>
          </a:xfrm>
          <a:prstGeom prst="rect">
            <a:avLst/>
          </a:prstGeom>
        </p:spPr>
      </p:pic>
      <p:sp>
        <p:nvSpPr>
          <p:cNvPr id="13" name="Title 1"/>
          <p:cNvSpPr txBox="1">
            <a:spLocks/>
          </p:cNvSpPr>
          <p:nvPr/>
        </p:nvSpPr>
        <p:spPr>
          <a:xfrm>
            <a:off x="1115616" y="1527969"/>
            <a:ext cx="3024336" cy="334803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dirty="0" smtClean="0"/>
              <a:t>Finns can trust the system and each other</a:t>
            </a:r>
            <a:r>
              <a:rPr lang="en-US" sz="1800" b="0" dirty="0" smtClean="0"/>
              <a:t>.</a:t>
            </a:r>
          </a:p>
          <a:p>
            <a:endParaRPr lang="en-US" sz="1800" b="0" dirty="0"/>
          </a:p>
          <a:p>
            <a:r>
              <a:rPr lang="en-US" sz="1800" b="0" dirty="0" smtClean="0"/>
              <a:t>Finland is one of the </a:t>
            </a:r>
            <a:r>
              <a:rPr lang="en-US" sz="1800" dirty="0" smtClean="0"/>
              <a:t>least corrupt</a:t>
            </a:r>
            <a:r>
              <a:rPr lang="en-US" sz="1800" b="0" dirty="0" smtClean="0"/>
              <a:t> countries in the world, </a:t>
            </a:r>
            <a:r>
              <a:rPr lang="en-US" sz="1800" b="0" dirty="0"/>
              <a:t>and </a:t>
            </a:r>
            <a:r>
              <a:rPr lang="en-US" sz="1800" b="0" dirty="0" smtClean="0"/>
              <a:t>85% of Finns agree </a:t>
            </a:r>
            <a:r>
              <a:rPr lang="en-US" sz="1800" b="0" dirty="0"/>
              <a:t>or strongly agree that they can trust most of their </a:t>
            </a:r>
            <a:r>
              <a:rPr lang="en-US" sz="1800" b="0" dirty="0" smtClean="0"/>
              <a:t>fellow citizens. That is the highest percentage in the EU.</a:t>
            </a:r>
            <a:endParaRPr lang="en-US" sz="1800" b="0" dirty="0"/>
          </a:p>
        </p:txBody>
      </p:sp>
      <p:sp>
        <p:nvSpPr>
          <p:cNvPr id="16" name="Title 1"/>
          <p:cNvSpPr txBox="1">
            <a:spLocks/>
          </p:cNvSpPr>
          <p:nvPr/>
        </p:nvSpPr>
        <p:spPr>
          <a:xfrm>
            <a:off x="323528" y="4876006"/>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 Transparency </a:t>
            </a:r>
            <a:r>
              <a:rPr lang="en-US" sz="800" dirty="0">
                <a:solidFill>
                  <a:schemeClr val="tx1"/>
                </a:solidFill>
              </a:rPr>
              <a:t>International 2018, Eurobarometer </a:t>
            </a:r>
            <a:r>
              <a:rPr lang="en-US" sz="800" dirty="0" smtClean="0">
                <a:solidFill>
                  <a:schemeClr val="tx1"/>
                </a:solidFill>
              </a:rPr>
              <a:t>471, 2018</a:t>
            </a:r>
            <a:r>
              <a:rPr lang="en-US" sz="800" dirty="0" smtClean="0"/>
              <a:t> </a:t>
            </a:r>
            <a:endParaRPr lang="en-US" sz="800" dirty="0"/>
          </a:p>
        </p:txBody>
      </p:sp>
    </p:spTree>
    <p:extLst>
      <p:ext uri="{BB962C8B-B14F-4D97-AF65-F5344CB8AC3E}">
        <p14:creationId xmlns:p14="http://schemas.microsoft.com/office/powerpoint/2010/main" val="129196782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5" cy="51435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8" y="1275606"/>
            <a:ext cx="1432810" cy="1057588"/>
          </a:xfrm>
          <a:prstGeom prst="rect">
            <a:avLst/>
          </a:prstGeom>
          <a:noFill/>
        </p:spPr>
        <p:txBody>
          <a:bodyPr wrap="square" lIns="36000" tIns="36000" rIns="36000" bIns="36000" rtlCol="0">
            <a:spAutoFit/>
          </a:bodyPr>
          <a:lstStyle/>
          <a:p>
            <a:pPr lvl="0"/>
            <a:r>
              <a:rPr lang="en-US" sz="1600" cap="all" dirty="0" smtClean="0">
                <a:solidFill>
                  <a:schemeClr val="bg1"/>
                </a:solidFill>
                <a:latin typeface="+mj-lt"/>
              </a:rPr>
              <a:t>MOST </a:t>
            </a:r>
            <a:endParaRPr lang="en-US" sz="1600" cap="all" dirty="0">
              <a:solidFill>
                <a:schemeClr val="bg1"/>
              </a:solidFill>
              <a:latin typeface="+mj-lt"/>
            </a:endParaRPr>
          </a:p>
          <a:p>
            <a:pPr lvl="0"/>
            <a:r>
              <a:rPr lang="en-US" sz="1600" b="1" cap="all" dirty="0" smtClean="0">
                <a:solidFill>
                  <a:schemeClr val="bg1"/>
                </a:solidFill>
                <a:latin typeface="+mj-lt"/>
              </a:rPr>
              <a:t>POLITICAL AND civil</a:t>
            </a:r>
            <a:endParaRPr lang="en-US" sz="1600" b="1" cap="all" dirty="0">
              <a:solidFill>
                <a:schemeClr val="bg1"/>
              </a:solidFill>
              <a:latin typeface="+mj-lt"/>
            </a:endParaRPr>
          </a:p>
          <a:p>
            <a:pPr lvl="0"/>
            <a:r>
              <a:rPr lang="fi-FI" sz="1600" b="1" cap="all" dirty="0" smtClean="0">
                <a:solidFill>
                  <a:schemeClr val="bg1"/>
                </a:solidFill>
                <a:latin typeface="+mj-lt"/>
              </a:rPr>
              <a:t>FREEDOM</a:t>
            </a:r>
            <a:endParaRPr lang="en-US" sz="1100" b="1" dirty="0" smtClean="0">
              <a:solidFill>
                <a:schemeClr val="bg1"/>
              </a:solidFill>
            </a:endParaRPr>
          </a:p>
        </p:txBody>
      </p:sp>
      <p:sp>
        <p:nvSpPr>
          <p:cNvPr id="23" name="Sisällön paikkamerkki 8"/>
          <p:cNvSpPr txBox="1">
            <a:spLocks/>
          </p:cNvSpPr>
          <p:nvPr/>
        </p:nvSpPr>
        <p:spPr>
          <a:xfrm>
            <a:off x="5443598" y="2500268"/>
            <a:ext cx="1339766"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a:solidFill>
                  <a:srgbClr val="FFFFFF"/>
                </a:solidFill>
                <a:cs typeface="Finlandica"/>
              </a:rPr>
              <a:t>Finland </a:t>
            </a:r>
            <a:r>
              <a:rPr lang="en-US" sz="800" b="1" spc="-25" dirty="0" smtClean="0">
                <a:solidFill>
                  <a:srgbClr val="FFFFFF"/>
                </a:solidFill>
                <a:cs typeface="Finlandica"/>
              </a:rPr>
              <a:t>ranks </a:t>
            </a:r>
            <a:r>
              <a:rPr lang="en-US" sz="800" b="1" spc="-15" dirty="0" smtClean="0">
                <a:solidFill>
                  <a:srgbClr val="FFFFFF"/>
                </a:solidFill>
                <a:cs typeface="Finlandica"/>
              </a:rPr>
              <a:t>1</a:t>
            </a:r>
            <a:r>
              <a:rPr lang="en-US" sz="800" b="1" spc="-22" baseline="31250" dirty="0" smtClean="0">
                <a:solidFill>
                  <a:srgbClr val="FFFFFF"/>
                </a:solidFill>
                <a:cs typeface="Finlandica"/>
              </a:rPr>
              <a:t>st </a:t>
            </a:r>
            <a:r>
              <a:rPr lang="en-US" sz="800" b="1" spc="-30" dirty="0" smtClean="0">
                <a:solidFill>
                  <a:srgbClr val="FFFFFF"/>
                </a:solidFill>
                <a:cs typeface="Finlandica"/>
              </a:rPr>
              <a:t>among </a:t>
            </a:r>
            <a:r>
              <a:rPr lang="en-US" sz="800" b="1" dirty="0" smtClean="0">
                <a:solidFill>
                  <a:srgbClr val="FFFFFF"/>
                </a:solidFill>
                <a:cs typeface="Finlandica"/>
              </a:rPr>
              <a:t>countries with the </a:t>
            </a:r>
            <a:r>
              <a:rPr lang="en-US" sz="800" b="1" spc="-5" dirty="0" smtClean="0">
                <a:solidFill>
                  <a:srgbClr val="FFFFFF"/>
                </a:solidFill>
                <a:cs typeface="Finlandica"/>
              </a:rPr>
              <a:t>most</a:t>
            </a:r>
            <a:r>
              <a:rPr lang="en-US" sz="800" b="1" spc="-60" dirty="0" smtClean="0">
                <a:solidFill>
                  <a:srgbClr val="FFFFFF"/>
                </a:solidFill>
                <a:cs typeface="Finlandica"/>
              </a:rPr>
              <a:t> </a:t>
            </a:r>
            <a:r>
              <a:rPr lang="en-US" sz="800" b="1" dirty="0" smtClean="0">
                <a:solidFill>
                  <a:srgbClr val="FFFFFF"/>
                </a:solidFill>
                <a:cs typeface="Finlandica"/>
              </a:rPr>
              <a:t>political </a:t>
            </a:r>
            <a:r>
              <a:rPr lang="en-US" sz="800" b="1" dirty="0">
                <a:solidFill>
                  <a:srgbClr val="FFFFFF"/>
                </a:solidFill>
                <a:cs typeface="Finlandica"/>
              </a:rPr>
              <a:t>and civil </a:t>
            </a:r>
            <a:r>
              <a:rPr lang="en-US" sz="800" b="1" spc="-5" dirty="0" smtClean="0">
                <a:solidFill>
                  <a:srgbClr val="FFFFFF"/>
                </a:solidFill>
                <a:cs typeface="Finlandica"/>
              </a:rPr>
              <a:t>freedom</a:t>
            </a:r>
            <a:r>
              <a:rPr lang="en-US" sz="800" b="1" dirty="0" smtClean="0">
                <a:solidFill>
                  <a:srgbClr val="FFFFFF"/>
                </a:solidFill>
                <a:cs typeface="Finlandica"/>
              </a:rPr>
              <a:t>. </a:t>
            </a:r>
            <a:r>
              <a:rPr lang="en-US" sz="800" b="1" spc="-5" dirty="0" smtClean="0">
                <a:solidFill>
                  <a:srgbClr val="FFFFFF"/>
                </a:solidFill>
                <a:cs typeface="Finlandica"/>
              </a:rPr>
              <a:t>The index </a:t>
            </a:r>
            <a:r>
              <a:rPr lang="en-US" sz="800" b="1" dirty="0" smtClean="0">
                <a:solidFill>
                  <a:srgbClr val="FFFFFF"/>
                </a:solidFill>
                <a:cs typeface="Finlandica"/>
              </a:rPr>
              <a:t>uses </a:t>
            </a:r>
            <a:r>
              <a:rPr lang="en-US" sz="800" b="1" dirty="0">
                <a:solidFill>
                  <a:srgbClr val="FFFFFF"/>
                </a:solidFill>
                <a:cs typeface="Finlandica"/>
              </a:rPr>
              <a:t>indicators such as</a:t>
            </a:r>
            <a:r>
              <a:rPr lang="en-US" sz="800" b="1" spc="-50" dirty="0">
                <a:solidFill>
                  <a:srgbClr val="FFFFFF"/>
                </a:solidFill>
                <a:cs typeface="Finlandica"/>
              </a:rPr>
              <a:t> </a:t>
            </a:r>
            <a:r>
              <a:rPr lang="en-US" sz="800" b="1" spc="-5" dirty="0" smtClean="0">
                <a:solidFill>
                  <a:srgbClr val="FFFFFF"/>
                </a:solidFill>
                <a:cs typeface="Finlandica"/>
              </a:rPr>
              <a:t>status of freedom</a:t>
            </a:r>
            <a:r>
              <a:rPr lang="en-US" sz="800" b="1" dirty="0" smtClean="0">
                <a:solidFill>
                  <a:srgbClr val="FFFFFF"/>
                </a:solidFill>
                <a:cs typeface="Finlandica"/>
              </a:rPr>
              <a:t>, </a:t>
            </a:r>
            <a:r>
              <a:rPr lang="en-US" sz="800" b="1" dirty="0">
                <a:solidFill>
                  <a:srgbClr val="FFFFFF"/>
                </a:solidFill>
                <a:cs typeface="Finlandica"/>
              </a:rPr>
              <a:t>p</a:t>
            </a:r>
            <a:r>
              <a:rPr lang="en-US" sz="800" b="1" dirty="0" smtClean="0">
                <a:solidFill>
                  <a:srgbClr val="FFFFFF"/>
                </a:solidFill>
                <a:cs typeface="Finlandica"/>
              </a:rPr>
              <a:t>olitical </a:t>
            </a:r>
            <a:r>
              <a:rPr lang="en-US" sz="800" b="1" spc="-5" dirty="0">
                <a:solidFill>
                  <a:srgbClr val="FFFFFF"/>
                </a:solidFill>
                <a:cs typeface="Finlandica"/>
              </a:rPr>
              <a:t>r</a:t>
            </a:r>
            <a:r>
              <a:rPr lang="en-US" sz="800" b="1" spc="-5" dirty="0" smtClean="0">
                <a:solidFill>
                  <a:srgbClr val="FFFFFF"/>
                </a:solidFill>
                <a:cs typeface="Finlandica"/>
              </a:rPr>
              <a:t>ights </a:t>
            </a:r>
            <a:r>
              <a:rPr lang="en-US" sz="800" b="1" dirty="0">
                <a:solidFill>
                  <a:srgbClr val="FFFFFF"/>
                </a:solidFill>
                <a:cs typeface="Finlandica"/>
              </a:rPr>
              <a:t>and </a:t>
            </a:r>
            <a:r>
              <a:rPr lang="en-US" sz="800" b="1" dirty="0" smtClean="0">
                <a:solidFill>
                  <a:srgbClr val="FFFFFF"/>
                </a:solidFill>
                <a:cs typeface="Finlandica"/>
              </a:rPr>
              <a:t>civil liberties.</a:t>
            </a:r>
            <a:endParaRPr lang="en-US" sz="800" b="1" dirty="0">
              <a:cs typeface="Finlandica"/>
            </a:endParaRP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en-US" sz="10000" b="1" cap="all" dirty="0" smtClean="0">
                <a:solidFill>
                  <a:schemeClr val="bg1"/>
                </a:solidFill>
                <a:latin typeface="+mj-lt"/>
              </a:rPr>
              <a:t>1</a:t>
            </a:r>
            <a:endParaRPr lang="en-US" sz="10000" b="1" dirty="0" smtClean="0">
              <a:solidFill>
                <a:schemeClr val="bg1"/>
              </a:solidFill>
            </a:endParaRPr>
          </a:p>
        </p:txBody>
      </p:sp>
      <p:sp>
        <p:nvSpPr>
          <p:cNvPr id="26" name="TextBox 6"/>
          <p:cNvSpPr txBox="1"/>
          <p:nvPr/>
        </p:nvSpPr>
        <p:spPr>
          <a:xfrm>
            <a:off x="6300192"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ST</a:t>
            </a:r>
            <a:endParaRPr lang="en-US" sz="1100" b="1" dirty="0" smtClean="0">
              <a:solidFill>
                <a:schemeClr val="bg1"/>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9198" y="2509469"/>
            <a:ext cx="1291952" cy="1313903"/>
          </a:xfrm>
          <a:prstGeom prst="rect">
            <a:avLst/>
          </a:prstGeom>
        </p:spPr>
      </p:pic>
      <p:sp>
        <p:nvSpPr>
          <p:cNvPr id="14" name="Title 1"/>
          <p:cNvSpPr txBox="1">
            <a:spLocks/>
          </p:cNvSpPr>
          <p:nvPr/>
        </p:nvSpPr>
        <p:spPr>
          <a:xfrm>
            <a:off x="1115616" y="1527969"/>
            <a:ext cx="3024336" cy="334803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b="0" dirty="0" smtClean="0"/>
              <a:t>Finns truly have the freedom to make decisions.</a:t>
            </a:r>
          </a:p>
          <a:p>
            <a:endParaRPr lang="en-US" sz="1800" b="0" dirty="0" smtClean="0"/>
          </a:p>
          <a:p>
            <a:r>
              <a:rPr lang="en-US" sz="1800" b="0" dirty="0" smtClean="0"/>
              <a:t>Finland ranks first among countries with the </a:t>
            </a:r>
            <a:r>
              <a:rPr lang="en-US" sz="1800" dirty="0" smtClean="0"/>
              <a:t>most political and civil freedom</a:t>
            </a:r>
            <a:r>
              <a:rPr lang="en-US" sz="1800" b="0" dirty="0" smtClean="0"/>
              <a:t>. Finns are also in the global top three when it comes to </a:t>
            </a:r>
            <a:r>
              <a:rPr lang="en-US" sz="1800" dirty="0" smtClean="0"/>
              <a:t>opportunities available to a nation’s citizens</a:t>
            </a:r>
            <a:r>
              <a:rPr lang="en-US" sz="1800" b="0" dirty="0" smtClean="0"/>
              <a:t>.</a:t>
            </a:r>
          </a:p>
        </p:txBody>
      </p:sp>
      <p:sp>
        <p:nvSpPr>
          <p:cNvPr id="13" name="Title 1"/>
          <p:cNvSpPr txBox="1">
            <a:spLocks/>
          </p:cNvSpPr>
          <p:nvPr/>
        </p:nvSpPr>
        <p:spPr>
          <a:xfrm>
            <a:off x="323528" y="4876006"/>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Freedom House 2018, The Legatum Prosperity Index 2018  </a:t>
            </a:r>
            <a:endParaRPr lang="en-US" sz="800" dirty="0"/>
          </a:p>
        </p:txBody>
      </p:sp>
    </p:spTree>
    <p:extLst>
      <p:ext uri="{BB962C8B-B14F-4D97-AF65-F5344CB8AC3E}">
        <p14:creationId xmlns:p14="http://schemas.microsoft.com/office/powerpoint/2010/main" val="248578027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524"/>
            <a:ext cx="4572000" cy="51450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8" y="1275606"/>
            <a:ext cx="1432810" cy="565146"/>
          </a:xfrm>
          <a:prstGeom prst="rect">
            <a:avLst/>
          </a:prstGeom>
          <a:noFill/>
        </p:spPr>
        <p:txBody>
          <a:bodyPr wrap="square" lIns="36000" tIns="36000" rIns="36000" bIns="36000" rtlCol="0">
            <a:spAutoFit/>
          </a:bodyPr>
          <a:lstStyle/>
          <a:p>
            <a:pPr lvl="0"/>
            <a:r>
              <a:rPr lang="fi-FI" sz="1600" b="1" cap="all" dirty="0" smtClean="0">
                <a:solidFill>
                  <a:schemeClr val="bg1"/>
                </a:solidFill>
                <a:latin typeface="+mj-lt"/>
              </a:rPr>
              <a:t>GLOBAL</a:t>
            </a:r>
          </a:p>
          <a:p>
            <a:pPr lvl="0"/>
            <a:r>
              <a:rPr lang="fi-FI" sz="1600" b="1" cap="all" dirty="0" smtClean="0">
                <a:solidFill>
                  <a:schemeClr val="bg1"/>
                </a:solidFill>
                <a:latin typeface="+mj-lt"/>
              </a:rPr>
              <a:t>PROSPERITY</a:t>
            </a:r>
            <a:endParaRPr lang="en-US" sz="1600" b="1" cap="all" dirty="0">
              <a:solidFill>
                <a:schemeClr val="bg1"/>
              </a:solidFill>
              <a:latin typeface="+mj-lt"/>
            </a:endParaRPr>
          </a:p>
        </p:txBody>
      </p:sp>
      <p:sp>
        <p:nvSpPr>
          <p:cNvPr id="23" name="Sisällön paikkamerkki 8"/>
          <p:cNvSpPr txBox="1">
            <a:spLocks/>
          </p:cNvSpPr>
          <p:nvPr/>
        </p:nvSpPr>
        <p:spPr>
          <a:xfrm>
            <a:off x="5443598" y="2500268"/>
            <a:ext cx="1339766"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a:solidFill>
                  <a:srgbClr val="FFFFFF"/>
                </a:solidFill>
                <a:cs typeface="Finlandica"/>
              </a:rPr>
              <a:t>Finland ranks third </a:t>
            </a:r>
            <a:r>
              <a:rPr lang="en-US" sz="800" b="1" spc="-25" dirty="0" smtClean="0">
                <a:solidFill>
                  <a:srgbClr val="FFFFFF"/>
                </a:solidFill>
                <a:cs typeface="Finlandica"/>
              </a:rPr>
              <a:t>in the Global </a:t>
            </a:r>
            <a:r>
              <a:rPr lang="en-US" sz="800" b="1" spc="-25" dirty="0">
                <a:solidFill>
                  <a:srgbClr val="FFFFFF"/>
                </a:solidFill>
                <a:cs typeface="Finlandica"/>
              </a:rPr>
              <a:t>Prosperity </a:t>
            </a:r>
            <a:r>
              <a:rPr lang="en-US" sz="800" b="1" spc="-25" dirty="0" smtClean="0">
                <a:solidFill>
                  <a:srgbClr val="FFFFFF"/>
                </a:solidFill>
                <a:cs typeface="Finlandica"/>
              </a:rPr>
              <a:t>Index, which measures wealth</a:t>
            </a:r>
            <a:r>
              <a:rPr lang="en-US" sz="800" b="1" spc="-25" dirty="0">
                <a:solidFill>
                  <a:srgbClr val="FFFFFF"/>
                </a:solidFill>
                <a:cs typeface="Finlandica"/>
              </a:rPr>
              <a:t>, </a:t>
            </a:r>
            <a:r>
              <a:rPr lang="en-US" sz="800" b="1" spc="-25" dirty="0" smtClean="0">
                <a:solidFill>
                  <a:srgbClr val="FFFFFF"/>
                </a:solidFill>
                <a:cs typeface="Finlandica"/>
              </a:rPr>
              <a:t>economic growth, wellbeing</a:t>
            </a:r>
            <a:r>
              <a:rPr lang="en-US" sz="800" b="1" spc="-25" dirty="0">
                <a:solidFill>
                  <a:srgbClr val="FFFFFF"/>
                </a:solidFill>
                <a:cs typeface="Finlandica"/>
              </a:rPr>
              <a:t>, life </a:t>
            </a:r>
            <a:r>
              <a:rPr lang="en-US" sz="800" b="1" spc="-25" dirty="0" smtClean="0">
                <a:solidFill>
                  <a:srgbClr val="FFFFFF"/>
                </a:solidFill>
                <a:cs typeface="Finlandica"/>
              </a:rPr>
              <a:t>opportunities and quality of life, among other things.</a:t>
            </a:r>
            <a:endParaRPr lang="en-US" sz="800" b="1" spc="-25" dirty="0">
              <a:solidFill>
                <a:srgbClr val="FFFFFF"/>
              </a:solidFill>
              <a:cs typeface="Finlandica"/>
            </a:endParaRP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3</a:t>
            </a:r>
            <a:endParaRPr lang="en-US" sz="10000" b="1" dirty="0" smtClean="0">
              <a:solidFill>
                <a:schemeClr val="bg1"/>
              </a:solidFill>
            </a:endParaRPr>
          </a:p>
        </p:txBody>
      </p:sp>
      <p:sp>
        <p:nvSpPr>
          <p:cNvPr id="26" name="TextBox 6"/>
          <p:cNvSpPr txBox="1"/>
          <p:nvPr/>
        </p:nvSpPr>
        <p:spPr>
          <a:xfrm>
            <a:off x="6329015"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RD</a:t>
            </a:r>
            <a:endParaRPr lang="en-US" sz="1100" b="1" dirty="0" smtClean="0">
              <a:solidFill>
                <a:schemeClr val="bg1"/>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3336" y="2626030"/>
            <a:ext cx="1248651" cy="1132849"/>
          </a:xfrm>
          <a:prstGeom prst="rect">
            <a:avLst/>
          </a:prstGeom>
        </p:spPr>
      </p:pic>
      <p:sp>
        <p:nvSpPr>
          <p:cNvPr id="15" name="Title 1"/>
          <p:cNvSpPr txBox="1">
            <a:spLocks/>
          </p:cNvSpPr>
          <p:nvPr/>
        </p:nvSpPr>
        <p:spPr>
          <a:xfrm>
            <a:off x="1115616" y="1275607"/>
            <a:ext cx="3087622" cy="3600400"/>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dirty="0" smtClean="0"/>
              <a:t>Wealth and wellbeing</a:t>
            </a:r>
            <a:r>
              <a:rPr lang="en-US" sz="1800" b="0" dirty="0" smtClean="0"/>
              <a:t> play a part in Finns’ happiness. Finland ranks high in prosperity when measuring economic growth, quality of life and other related categories.</a:t>
            </a:r>
          </a:p>
          <a:p>
            <a:endParaRPr lang="en-US" sz="1800" b="0" dirty="0" smtClean="0"/>
          </a:p>
          <a:p>
            <a:r>
              <a:rPr lang="en-US" sz="1800" b="0" dirty="0" smtClean="0"/>
              <a:t>Finland also comes out on top when ranked according to </a:t>
            </a:r>
            <a:r>
              <a:rPr lang="en-US" sz="1800" dirty="0" smtClean="0"/>
              <a:t>innovations</a:t>
            </a:r>
            <a:r>
              <a:rPr lang="en-US" sz="1800" b="0" dirty="0" smtClean="0"/>
              <a:t> and </a:t>
            </a:r>
            <a:r>
              <a:rPr lang="en-US" sz="1800" dirty="0" smtClean="0"/>
              <a:t>business environment</a:t>
            </a:r>
            <a:r>
              <a:rPr lang="en-US" sz="1800" b="0" dirty="0" smtClean="0"/>
              <a:t>.</a:t>
            </a:r>
          </a:p>
        </p:txBody>
      </p:sp>
      <p:sp>
        <p:nvSpPr>
          <p:cNvPr id="16" name="Title 1"/>
          <p:cNvSpPr txBox="1">
            <a:spLocks/>
          </p:cNvSpPr>
          <p:nvPr/>
        </p:nvSpPr>
        <p:spPr>
          <a:xfrm>
            <a:off x="323528" y="4876006"/>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smtClean="0">
                <a:solidFill>
                  <a:schemeClr val="tx1"/>
                </a:solidFill>
              </a:rPr>
              <a:t>The </a:t>
            </a:r>
            <a:r>
              <a:rPr lang="en-US" sz="800" dirty="0">
                <a:solidFill>
                  <a:schemeClr val="tx1"/>
                </a:solidFill>
              </a:rPr>
              <a:t>Legatum Prosperity Index 2018, Bloomberg Innovation Index 2019  </a:t>
            </a:r>
            <a:endParaRPr lang="en-US" sz="800" dirty="0"/>
          </a:p>
        </p:txBody>
      </p:sp>
    </p:spTree>
    <p:extLst>
      <p:ext uri="{BB962C8B-B14F-4D97-AF65-F5344CB8AC3E}">
        <p14:creationId xmlns:p14="http://schemas.microsoft.com/office/powerpoint/2010/main" val="1172211148"/>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524"/>
            <a:ext cx="4572000" cy="51450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8" y="1275606"/>
            <a:ext cx="1432810" cy="811367"/>
          </a:xfrm>
          <a:prstGeom prst="rect">
            <a:avLst/>
          </a:prstGeom>
          <a:noFill/>
        </p:spPr>
        <p:txBody>
          <a:bodyPr wrap="square" lIns="36000" tIns="36000" rIns="36000" bIns="36000" rtlCol="0">
            <a:spAutoFit/>
          </a:bodyPr>
          <a:lstStyle/>
          <a:p>
            <a:pPr lvl="0"/>
            <a:r>
              <a:rPr lang="fi-FI" sz="1600" cap="all" dirty="0" smtClean="0">
                <a:solidFill>
                  <a:schemeClr val="bg1"/>
                </a:solidFill>
                <a:latin typeface="+mj-lt"/>
              </a:rPr>
              <a:t>MOST</a:t>
            </a:r>
          </a:p>
          <a:p>
            <a:pPr lvl="0"/>
            <a:r>
              <a:rPr lang="fi-FI" sz="1600" b="1" cap="all" dirty="0" smtClean="0">
                <a:solidFill>
                  <a:schemeClr val="bg1"/>
                </a:solidFill>
                <a:latin typeface="+mj-lt"/>
              </a:rPr>
              <a:t>SOCIALLY</a:t>
            </a:r>
          </a:p>
          <a:p>
            <a:pPr lvl="0"/>
            <a:r>
              <a:rPr lang="fi-FI" sz="1600" b="1" cap="all" dirty="0" smtClean="0">
                <a:solidFill>
                  <a:schemeClr val="bg1"/>
                </a:solidFill>
                <a:latin typeface="+mj-lt"/>
              </a:rPr>
              <a:t>JUST</a:t>
            </a:r>
            <a:endParaRPr lang="en-US" sz="1600" b="1" cap="all" dirty="0">
              <a:solidFill>
                <a:schemeClr val="bg1"/>
              </a:solidFill>
              <a:latin typeface="+mj-lt"/>
            </a:endParaRPr>
          </a:p>
        </p:txBody>
      </p:sp>
      <p:sp>
        <p:nvSpPr>
          <p:cNvPr id="23" name="Sisällön paikkamerkki 8"/>
          <p:cNvSpPr txBox="1">
            <a:spLocks/>
          </p:cNvSpPr>
          <p:nvPr/>
        </p:nvSpPr>
        <p:spPr>
          <a:xfrm>
            <a:off x="5443598" y="2500268"/>
            <a:ext cx="1339766"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a:solidFill>
                  <a:srgbClr val="FFFFFF"/>
                </a:solidFill>
                <a:cs typeface="Finlandica"/>
              </a:rPr>
              <a:t>Finland </a:t>
            </a:r>
            <a:r>
              <a:rPr lang="en-US" sz="800" b="1" spc="-25" dirty="0" smtClean="0">
                <a:solidFill>
                  <a:srgbClr val="FFFFFF"/>
                </a:solidFill>
                <a:cs typeface="Finlandica"/>
              </a:rPr>
              <a:t>ranks as the 3rd </a:t>
            </a:r>
            <a:r>
              <a:rPr lang="en-US" sz="800" b="1" spc="-25" dirty="0">
                <a:solidFill>
                  <a:srgbClr val="FFFFFF"/>
                </a:solidFill>
                <a:cs typeface="Finlandica"/>
              </a:rPr>
              <a:t>most socially just country in the </a:t>
            </a:r>
            <a:r>
              <a:rPr lang="en-US" sz="800" b="1" spc="-25" dirty="0" smtClean="0">
                <a:solidFill>
                  <a:srgbClr val="FFFFFF"/>
                </a:solidFill>
                <a:cs typeface="Finlandica"/>
              </a:rPr>
              <a:t>EU, measured according to poverty prevention</a:t>
            </a:r>
            <a:r>
              <a:rPr lang="en-US" sz="800" b="1" spc="-25" dirty="0">
                <a:solidFill>
                  <a:srgbClr val="FFFFFF"/>
                </a:solidFill>
                <a:cs typeface="Finlandica"/>
              </a:rPr>
              <a:t>, equitable education, </a:t>
            </a:r>
            <a:r>
              <a:rPr lang="en-US" sz="800" b="1" spc="-25" dirty="0" smtClean="0">
                <a:solidFill>
                  <a:srgbClr val="FFFFFF"/>
                </a:solidFill>
                <a:cs typeface="Finlandica"/>
              </a:rPr>
              <a:t> </a:t>
            </a:r>
            <a:r>
              <a:rPr lang="en-US" sz="800" b="1" spc="-25" dirty="0" err="1" smtClean="0">
                <a:solidFill>
                  <a:srgbClr val="FFFFFF"/>
                </a:solidFill>
                <a:cs typeface="Finlandica"/>
              </a:rPr>
              <a:t>labour</a:t>
            </a:r>
            <a:r>
              <a:rPr lang="en-US" sz="800" b="1" spc="-25" dirty="0" smtClean="0">
                <a:solidFill>
                  <a:srgbClr val="FFFFFF"/>
                </a:solidFill>
                <a:cs typeface="Finlandica"/>
              </a:rPr>
              <a:t> market access, health and other factors.</a:t>
            </a:r>
            <a:endParaRPr lang="en-US" sz="800" b="1" spc="-25" dirty="0">
              <a:solidFill>
                <a:srgbClr val="FFFFFF"/>
              </a:solidFill>
              <a:cs typeface="Finlandica"/>
            </a:endParaRP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3</a:t>
            </a:r>
            <a:endParaRPr lang="en-US" sz="10000" b="1" dirty="0" smtClean="0">
              <a:solidFill>
                <a:schemeClr val="bg1"/>
              </a:solidFill>
            </a:endParaRPr>
          </a:p>
        </p:txBody>
      </p:sp>
      <p:sp>
        <p:nvSpPr>
          <p:cNvPr id="26" name="TextBox 6"/>
          <p:cNvSpPr txBox="1"/>
          <p:nvPr/>
        </p:nvSpPr>
        <p:spPr>
          <a:xfrm>
            <a:off x="6329015"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RD</a:t>
            </a:r>
            <a:endParaRPr lang="en-US" sz="1100" b="1" dirty="0" smtClean="0">
              <a:solidFill>
                <a:schemeClr val="bg1"/>
              </a:solidFill>
            </a:endParaRPr>
          </a:p>
        </p:txBody>
      </p:sp>
      <p:sp>
        <p:nvSpPr>
          <p:cNvPr id="15" name="Title 1"/>
          <p:cNvSpPr txBox="1">
            <a:spLocks/>
          </p:cNvSpPr>
          <p:nvPr/>
        </p:nvSpPr>
        <p:spPr>
          <a:xfrm>
            <a:off x="1115616" y="1527969"/>
            <a:ext cx="3024336" cy="334803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dirty="0" smtClean="0"/>
              <a:t>Healthcare and income security are guaranteed for everyone in Finland.</a:t>
            </a:r>
          </a:p>
          <a:p>
            <a:endParaRPr lang="en-US" sz="1800" dirty="0" smtClean="0"/>
          </a:p>
          <a:p>
            <a:r>
              <a:rPr lang="en-US" sz="1800" b="0" dirty="0" smtClean="0"/>
              <a:t>This means a better chance at happiness for all. It is no coincidence that Finland ranks as one of the most socially just countries in the world.</a:t>
            </a:r>
            <a:endParaRPr lang="en-US" sz="1800" dirty="0" smtClean="0"/>
          </a:p>
        </p:txBody>
      </p:sp>
      <p:pic>
        <p:nvPicPr>
          <p:cNvPr id="2" name="Picture 1"/>
          <p:cNvPicPr>
            <a:picLocks noChangeAspect="1"/>
          </p:cNvPicPr>
          <p:nvPr/>
        </p:nvPicPr>
        <p:blipFill>
          <a:blip r:embed="rId5"/>
          <a:stretch>
            <a:fillRect/>
          </a:stretch>
        </p:blipFill>
        <p:spPr>
          <a:xfrm>
            <a:off x="6868065" y="2570988"/>
            <a:ext cx="1232175" cy="1228593"/>
          </a:xfrm>
          <a:prstGeom prst="rect">
            <a:avLst/>
          </a:prstGeom>
        </p:spPr>
      </p:pic>
      <p:sp>
        <p:nvSpPr>
          <p:cNvPr id="13" name="Title 1"/>
          <p:cNvSpPr txBox="1">
            <a:spLocks/>
          </p:cNvSpPr>
          <p:nvPr/>
        </p:nvSpPr>
        <p:spPr>
          <a:xfrm>
            <a:off x="323528" y="4876006"/>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Bertelsmann </a:t>
            </a:r>
            <a:r>
              <a:rPr lang="en-US" sz="800" dirty="0" err="1">
                <a:solidFill>
                  <a:schemeClr val="tx1"/>
                </a:solidFill>
              </a:rPr>
              <a:t>Stiftung</a:t>
            </a:r>
            <a:r>
              <a:rPr lang="en-US" sz="800" dirty="0">
                <a:solidFill>
                  <a:schemeClr val="tx1"/>
                </a:solidFill>
              </a:rPr>
              <a:t> 2017 </a:t>
            </a:r>
            <a:endParaRPr lang="en-US" sz="800" dirty="0"/>
          </a:p>
        </p:txBody>
      </p:sp>
    </p:spTree>
    <p:extLst>
      <p:ext uri="{BB962C8B-B14F-4D97-AF65-F5344CB8AC3E}">
        <p14:creationId xmlns:p14="http://schemas.microsoft.com/office/powerpoint/2010/main" val="794579465"/>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7813" b="7813"/>
          <a:stretch>
            <a:fillRect/>
          </a:stretch>
        </p:blipFill>
        <p:spPr/>
      </p:pic>
      <p:sp>
        <p:nvSpPr>
          <p:cNvPr id="9" name="Sisällön paikkamerkki 8"/>
          <p:cNvSpPr txBox="1">
            <a:spLocks/>
          </p:cNvSpPr>
          <p:nvPr/>
        </p:nvSpPr>
        <p:spPr>
          <a:xfrm>
            <a:off x="539552" y="1494402"/>
            <a:ext cx="4032448" cy="2949556"/>
          </a:xfrm>
          <a:prstGeom prst="rect">
            <a:avLst/>
          </a:prstGeom>
          <a:noFill/>
          <a:ln w="12700">
            <a:solidFill>
              <a:schemeClr val="bg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10" name="TextBox 9"/>
          <p:cNvSpPr txBox="1"/>
          <p:nvPr/>
        </p:nvSpPr>
        <p:spPr>
          <a:xfrm>
            <a:off x="827584" y="1824840"/>
            <a:ext cx="3672408" cy="2411805"/>
          </a:xfrm>
          <a:prstGeom prst="rect">
            <a:avLst/>
          </a:prstGeom>
          <a:noFill/>
          <a:ln>
            <a:noFill/>
          </a:ln>
        </p:spPr>
        <p:txBody>
          <a:bodyPr wrap="square" lIns="36000" tIns="36000" rIns="36000" bIns="36000" rtlCol="0">
            <a:spAutoFit/>
          </a:bodyPr>
          <a:lstStyle/>
          <a:p>
            <a:pPr lvl="0"/>
            <a:r>
              <a:rPr lang="fi-FI" sz="3800" b="1" cap="all" dirty="0" smtClean="0">
                <a:solidFill>
                  <a:schemeClr val="bg1"/>
                </a:solidFill>
                <a:latin typeface="+mj-lt"/>
              </a:rPr>
              <a:t>FINLAND IS ALSO</a:t>
            </a:r>
          </a:p>
          <a:p>
            <a:pPr lvl="0"/>
            <a:r>
              <a:rPr lang="fi-FI" sz="3800" b="1" cap="all" dirty="0" smtClean="0">
                <a:solidFill>
                  <a:schemeClr val="bg1"/>
                </a:solidFill>
                <a:latin typeface="+mj-lt"/>
              </a:rPr>
              <a:t>A HIGHLY EQUAL SOCIETY</a:t>
            </a:r>
            <a:endParaRPr lang="en-US" sz="3800" dirty="0" smtClean="0">
              <a:solidFill>
                <a:schemeClr val="bg1"/>
              </a:solidFill>
            </a:endParaRPr>
          </a:p>
        </p:txBody>
      </p:sp>
    </p:spTree>
    <p:extLst>
      <p:ext uri="{BB962C8B-B14F-4D97-AF65-F5344CB8AC3E}">
        <p14:creationId xmlns:p14="http://schemas.microsoft.com/office/powerpoint/2010/main" val="3541391550"/>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0" y="0"/>
            <a:ext cx="4572000" cy="51435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8" y="1275606"/>
            <a:ext cx="1224288" cy="811367"/>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Global</a:t>
            </a:r>
          </a:p>
          <a:p>
            <a:pPr lvl="0"/>
            <a:r>
              <a:rPr lang="en-US" sz="1600" b="1" cap="all" dirty="0" smtClean="0">
                <a:solidFill>
                  <a:schemeClr val="bg1"/>
                </a:solidFill>
                <a:latin typeface="+mj-lt"/>
              </a:rPr>
              <a:t>Gender</a:t>
            </a:r>
          </a:p>
          <a:p>
            <a:pPr lvl="0"/>
            <a:r>
              <a:rPr lang="en-US" sz="1600" b="1" cap="all" dirty="0" smtClean="0">
                <a:solidFill>
                  <a:schemeClr val="bg1"/>
                </a:solidFill>
                <a:latin typeface="+mj-lt"/>
              </a:rPr>
              <a:t>Gap </a:t>
            </a:r>
            <a:r>
              <a:rPr lang="en-US" sz="1600" cap="all" dirty="0" smtClean="0">
                <a:solidFill>
                  <a:schemeClr val="bg1"/>
                </a:solidFill>
                <a:latin typeface="+mj-lt"/>
              </a:rPr>
              <a:t>Report</a:t>
            </a:r>
            <a:endParaRPr lang="en-US" sz="1100" dirty="0" smtClean="0">
              <a:solidFill>
                <a:schemeClr val="bg1"/>
              </a:solidFill>
            </a:endParaRPr>
          </a:p>
        </p:txBody>
      </p:sp>
      <p:sp>
        <p:nvSpPr>
          <p:cNvPr id="23" name="Sisällön paikkamerkki 8"/>
          <p:cNvSpPr txBox="1">
            <a:spLocks/>
          </p:cNvSpPr>
          <p:nvPr/>
        </p:nvSpPr>
        <p:spPr>
          <a:xfrm>
            <a:off x="5443598" y="2500268"/>
            <a:ext cx="1368000"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buNone/>
              <a:defRPr/>
            </a:pPr>
            <a:r>
              <a:rPr lang="en-US" sz="800" b="1" dirty="0" smtClean="0">
                <a:solidFill>
                  <a:schemeClr val="bg1"/>
                </a:solidFill>
                <a:latin typeface="+mj-lt"/>
              </a:rPr>
              <a:t>Finland is one of the best countries in the world for gender equality, according to the World Economic Forum’s Global Gender Gap Report 2018.</a:t>
            </a:r>
          </a:p>
        </p:txBody>
      </p:sp>
      <p:sp>
        <p:nvSpPr>
          <p:cNvPr id="24" name="Sisällön paikkamerkki 8"/>
          <p:cNvSpPr txBox="1">
            <a:spLocks/>
          </p:cNvSpPr>
          <p:nvPr/>
        </p:nvSpPr>
        <p:spPr>
          <a:xfrm>
            <a:off x="6839148"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4</a:t>
            </a:r>
            <a:endParaRPr lang="en-US" sz="10000" b="1" dirty="0" smtClean="0">
              <a:solidFill>
                <a:schemeClr val="bg1"/>
              </a:solidFill>
            </a:endParaRPr>
          </a:p>
        </p:txBody>
      </p:sp>
      <p:sp>
        <p:nvSpPr>
          <p:cNvPr id="26" name="TextBox 6"/>
          <p:cNvSpPr txBox="1"/>
          <p:nvPr/>
        </p:nvSpPr>
        <p:spPr>
          <a:xfrm>
            <a:off x="6372200"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th</a:t>
            </a:r>
            <a:endParaRPr lang="en-US" sz="1100" b="1" dirty="0" smtClean="0">
              <a:solidFill>
                <a:schemeClr val="bg1"/>
              </a:solidFill>
            </a:endParaRPr>
          </a:p>
        </p:txBody>
      </p:sp>
      <p:pic>
        <p:nvPicPr>
          <p:cNvPr id="3" name="Kuva 2"/>
          <p:cNvPicPr>
            <a:picLocks noChangeAspect="1"/>
          </p:cNvPicPr>
          <p:nvPr/>
        </p:nvPicPr>
        <p:blipFill rotWithShape="1">
          <a:blip r:embed="rId5">
            <a:extLst>
              <a:ext uri="{28A0092B-C50C-407E-A947-70E740481C1C}">
                <a14:useLocalDpi xmlns:a14="http://schemas.microsoft.com/office/drawing/2010/main"/>
              </a:ext>
            </a:extLst>
          </a:blip>
          <a:srcRect l="5227" r="5140"/>
          <a:stretch/>
        </p:blipFill>
        <p:spPr>
          <a:xfrm>
            <a:off x="6839148" y="2497619"/>
            <a:ext cx="1349475" cy="1370275"/>
          </a:xfrm>
          <a:prstGeom prst="rect">
            <a:avLst/>
          </a:prstGeom>
        </p:spPr>
      </p:pic>
      <p:sp>
        <p:nvSpPr>
          <p:cNvPr id="13" name="Title 1"/>
          <p:cNvSpPr txBox="1">
            <a:spLocks/>
          </p:cNvSpPr>
          <p:nvPr/>
        </p:nvSpPr>
        <p:spPr>
          <a:xfrm>
            <a:off x="1186862" y="1349058"/>
            <a:ext cx="3024336" cy="1475829"/>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dirty="0" smtClean="0"/>
              <a:t>Gender equality </a:t>
            </a:r>
            <a:r>
              <a:rPr lang="en-US" sz="1800" b="0" dirty="0" smtClean="0"/>
              <a:t>is one of the core values of Finnish society. </a:t>
            </a:r>
          </a:p>
          <a:p>
            <a:endParaRPr lang="en-US" sz="1800" b="0" dirty="0"/>
          </a:p>
          <a:p>
            <a:r>
              <a:rPr lang="en-US" sz="1800" b="0" dirty="0" smtClean="0"/>
              <a:t>Finland would not be one of the most advanced – and happiest – countries in the world had it not been for its strong commitment to equality.</a:t>
            </a:r>
            <a:endParaRPr lang="en-US" sz="1800" b="0" dirty="0"/>
          </a:p>
        </p:txBody>
      </p:sp>
      <p:sp>
        <p:nvSpPr>
          <p:cNvPr id="12" name="Title 1"/>
          <p:cNvSpPr txBox="1">
            <a:spLocks/>
          </p:cNvSpPr>
          <p:nvPr/>
        </p:nvSpPr>
        <p:spPr>
          <a:xfrm>
            <a:off x="323528" y="4876006"/>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a:t>Global Gender Gap Report 2018</a:t>
            </a:r>
            <a:r>
              <a:rPr lang="en-US" sz="800" dirty="0" smtClean="0">
                <a:solidFill>
                  <a:schemeClr val="tx1"/>
                </a:solidFill>
              </a:rPr>
              <a:t> </a:t>
            </a:r>
            <a:endParaRPr lang="en-US" sz="800" dirty="0"/>
          </a:p>
        </p:txBody>
      </p:sp>
    </p:spTree>
    <p:extLst>
      <p:ext uri="{BB962C8B-B14F-4D97-AF65-F5344CB8AC3E}">
        <p14:creationId xmlns:p14="http://schemas.microsoft.com/office/powerpoint/2010/main" val="172183909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03108191\Downloads\Father playing with son-2_1206.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579055" y="0"/>
            <a:ext cx="4572000" cy="5143502"/>
          </a:xfrm>
          <a:prstGeom prst="rect">
            <a:avLst/>
          </a:prstGeom>
          <a:noFill/>
          <a:extLst>
            <a:ext uri="{909E8E84-426E-40DD-AFC4-6F175D3DCCD1}">
              <a14:hiddenFill xmlns:a14="http://schemas.microsoft.com/office/drawing/2010/main">
                <a:solidFill>
                  <a:srgbClr val="FFFFFF"/>
                </a:solidFill>
              </a14:hiddenFill>
            </a:ext>
          </a:extLst>
        </p:spPr>
      </p:pic>
      <p:sp>
        <p:nvSpPr>
          <p:cNvPr id="6"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7" name="TextBox 6"/>
          <p:cNvSpPr txBox="1"/>
          <p:nvPr/>
        </p:nvSpPr>
        <p:spPr>
          <a:xfrm>
            <a:off x="6811598" y="1275606"/>
            <a:ext cx="1224288" cy="1057588"/>
          </a:xfrm>
          <a:prstGeom prst="rect">
            <a:avLst/>
          </a:prstGeom>
          <a:noFill/>
        </p:spPr>
        <p:txBody>
          <a:bodyPr wrap="square" lIns="36000" tIns="36000" rIns="36000" bIns="36000" rtlCol="0">
            <a:spAutoFit/>
          </a:bodyPr>
          <a:lstStyle/>
          <a:p>
            <a:pPr lvl="0"/>
            <a:r>
              <a:rPr lang="en-US" sz="1600" cap="all" dirty="0" smtClean="0">
                <a:solidFill>
                  <a:schemeClr val="bg1"/>
                </a:solidFill>
                <a:latin typeface="+mj-lt"/>
              </a:rPr>
              <a:t>For</a:t>
            </a:r>
            <a:r>
              <a:rPr lang="en-US" sz="1600" b="1" cap="all" dirty="0" smtClean="0">
                <a:solidFill>
                  <a:schemeClr val="bg1"/>
                </a:solidFill>
                <a:latin typeface="+mj-lt"/>
              </a:rPr>
              <a:t> time dads spend with children</a:t>
            </a:r>
            <a:endParaRPr lang="en-US" sz="1100" dirty="0" smtClean="0">
              <a:solidFill>
                <a:schemeClr val="bg1"/>
              </a:solidFill>
            </a:endParaRPr>
          </a:p>
        </p:txBody>
      </p:sp>
      <p:sp>
        <p:nvSpPr>
          <p:cNvPr id="8" name="Sisällön paikkamerkki 8"/>
          <p:cNvSpPr txBox="1">
            <a:spLocks/>
          </p:cNvSpPr>
          <p:nvPr/>
        </p:nvSpPr>
        <p:spPr>
          <a:xfrm>
            <a:off x="5443597" y="2500268"/>
            <a:ext cx="1368001"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buNone/>
              <a:defRPr/>
            </a:pPr>
            <a:r>
              <a:rPr lang="en-US" sz="800" b="1" dirty="0" smtClean="0">
                <a:solidFill>
                  <a:schemeClr val="bg1"/>
                </a:solidFill>
                <a:latin typeface="+mj-lt"/>
              </a:rPr>
              <a:t>Finland is the only country in the developed world </a:t>
            </a:r>
            <a:br>
              <a:rPr lang="en-US" sz="800" b="1" dirty="0" smtClean="0">
                <a:solidFill>
                  <a:schemeClr val="bg1"/>
                </a:solidFill>
                <a:latin typeface="+mj-lt"/>
              </a:rPr>
            </a:br>
            <a:r>
              <a:rPr lang="en-US" sz="800" b="1" dirty="0" smtClean="0">
                <a:solidFill>
                  <a:schemeClr val="bg1"/>
                </a:solidFill>
                <a:latin typeface="+mj-lt"/>
              </a:rPr>
              <a:t>where dads spend </a:t>
            </a:r>
            <a:br>
              <a:rPr lang="en-US" sz="800" b="1" dirty="0" smtClean="0">
                <a:solidFill>
                  <a:schemeClr val="bg1"/>
                </a:solidFill>
                <a:latin typeface="+mj-lt"/>
              </a:rPr>
            </a:br>
            <a:r>
              <a:rPr lang="en-US" sz="800" b="1" dirty="0" smtClean="0">
                <a:solidFill>
                  <a:schemeClr val="bg1"/>
                </a:solidFill>
                <a:latin typeface="+mj-lt"/>
              </a:rPr>
              <a:t>more time with </a:t>
            </a:r>
            <a:br>
              <a:rPr lang="en-US" sz="800" b="1" dirty="0" smtClean="0">
                <a:solidFill>
                  <a:schemeClr val="bg1"/>
                </a:solidFill>
                <a:latin typeface="+mj-lt"/>
              </a:rPr>
            </a:br>
            <a:r>
              <a:rPr lang="en-US" sz="800" b="1" dirty="0" smtClean="0">
                <a:solidFill>
                  <a:schemeClr val="bg1"/>
                </a:solidFill>
                <a:latin typeface="+mj-lt"/>
              </a:rPr>
              <a:t>school-aged children than mothers do</a:t>
            </a:r>
            <a:r>
              <a:rPr lang="en-US" sz="700" b="1" dirty="0" smtClean="0">
                <a:solidFill>
                  <a:schemeClr val="bg1"/>
                </a:solidFill>
                <a:latin typeface="+mj-lt"/>
              </a:rPr>
              <a:t>.</a:t>
            </a:r>
            <a:endParaRPr kumimoji="0" lang="en-GB" sz="400" b="0" i="0" u="none" strike="noStrike" kern="1200" cap="none" spc="0" normalizeH="0" noProof="0" dirty="0" smtClean="0">
              <a:ln>
                <a:noFill/>
              </a:ln>
              <a:solidFill>
                <a:schemeClr val="bg1"/>
              </a:solidFill>
              <a:effectLst/>
              <a:uLnTx/>
              <a:uFillTx/>
              <a:latin typeface="+mj-lt"/>
            </a:endParaRPr>
          </a:p>
        </p:txBody>
      </p:sp>
      <p:sp>
        <p:nvSpPr>
          <p:cNvPr id="18" name="Sisällön paikkamerkki 8"/>
          <p:cNvSpPr txBox="1">
            <a:spLocks/>
          </p:cNvSpPr>
          <p:nvPr/>
        </p:nvSpPr>
        <p:spPr>
          <a:xfrm>
            <a:off x="6839148"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0" name="TextBox 6"/>
          <p:cNvSpPr txBox="1"/>
          <p:nvPr/>
        </p:nvSpPr>
        <p:spPr>
          <a:xfrm>
            <a:off x="5723976" y="1032867"/>
            <a:ext cx="1224288" cy="1538883"/>
          </a:xfrm>
          <a:prstGeom prst="rect">
            <a:avLst/>
          </a:prstGeom>
          <a:noFill/>
        </p:spPr>
        <p:txBody>
          <a:bodyPr wrap="square" lIns="0" tIns="0" rIns="0" bIns="0" rtlCol="0">
            <a:spAutoFit/>
          </a:bodyPr>
          <a:lstStyle/>
          <a:p>
            <a:pPr lvl="0"/>
            <a:r>
              <a:rPr lang="en-US" sz="10000" b="1" cap="all" dirty="0" smtClean="0">
                <a:solidFill>
                  <a:schemeClr val="bg1"/>
                </a:solidFill>
                <a:latin typeface="+mj-lt"/>
              </a:rPr>
              <a:t>1</a:t>
            </a:r>
            <a:endParaRPr lang="en-US" sz="10000" b="1" dirty="0" smtClean="0">
              <a:solidFill>
                <a:schemeClr val="bg1"/>
              </a:solidFill>
            </a:endParaRPr>
          </a:p>
        </p:txBody>
      </p:sp>
      <p:sp>
        <p:nvSpPr>
          <p:cNvPr id="29" name="TextBox 6"/>
          <p:cNvSpPr txBox="1"/>
          <p:nvPr/>
        </p:nvSpPr>
        <p:spPr>
          <a:xfrm>
            <a:off x="6300192"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ST</a:t>
            </a:r>
            <a:endParaRPr lang="en-US" sz="1100" b="1" dirty="0" smtClean="0">
              <a:solidFill>
                <a:schemeClr val="bg1"/>
              </a:solidFill>
            </a:endParaRPr>
          </a:p>
        </p:txBody>
      </p:sp>
      <p:pic>
        <p:nvPicPr>
          <p:cNvPr id="2" name="Kuva 1"/>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911164" y="2500268"/>
            <a:ext cx="1277459" cy="1371327"/>
          </a:xfrm>
          <a:prstGeom prst="rect">
            <a:avLst/>
          </a:prstGeom>
        </p:spPr>
      </p:pic>
      <p:sp>
        <p:nvSpPr>
          <p:cNvPr id="12" name="Title 1"/>
          <p:cNvSpPr txBox="1">
            <a:spLocks/>
          </p:cNvSpPr>
          <p:nvPr/>
        </p:nvSpPr>
        <p:spPr>
          <a:xfrm>
            <a:off x="1186862" y="1349058"/>
            <a:ext cx="3024336" cy="3526948"/>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b="0" dirty="0" smtClean="0"/>
              <a:t>Women and men are equal – </a:t>
            </a:r>
            <a:r>
              <a:rPr lang="en-US" sz="1800" dirty="0" smtClean="0"/>
              <a:t>both at work and at home</a:t>
            </a:r>
            <a:r>
              <a:rPr lang="en-US" sz="1800" b="0" dirty="0" smtClean="0"/>
              <a:t>.</a:t>
            </a:r>
          </a:p>
          <a:p>
            <a:endParaRPr lang="en-US" sz="1800" b="0" dirty="0" smtClean="0"/>
          </a:p>
          <a:p>
            <a:r>
              <a:rPr lang="en-US" sz="1800" b="0" dirty="0" smtClean="0"/>
              <a:t>Finland is the only country in the developed world where fathers spend more time with school-aged children than mothers do. </a:t>
            </a:r>
          </a:p>
          <a:p>
            <a:endParaRPr lang="en-US" sz="1800" b="0" dirty="0"/>
          </a:p>
          <a:p>
            <a:r>
              <a:rPr lang="en-US" sz="1800" b="0" dirty="0" smtClean="0"/>
              <a:t>Also, 80% of dads go on paid paternity leave.</a:t>
            </a:r>
            <a:endParaRPr lang="en-US" sz="1800" b="0" dirty="0"/>
          </a:p>
        </p:txBody>
      </p:sp>
      <p:sp>
        <p:nvSpPr>
          <p:cNvPr id="11" name="Title 1"/>
          <p:cNvSpPr txBox="1">
            <a:spLocks/>
          </p:cNvSpPr>
          <p:nvPr/>
        </p:nvSpPr>
        <p:spPr>
          <a:xfrm>
            <a:off x="323528" y="4876006"/>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smtClean="0"/>
              <a:t>OECD </a:t>
            </a:r>
            <a:r>
              <a:rPr lang="en-US" sz="800" dirty="0"/>
              <a:t>2018</a:t>
            </a:r>
            <a:r>
              <a:rPr lang="en-US" sz="800" dirty="0" smtClean="0">
                <a:solidFill>
                  <a:schemeClr val="tx1"/>
                </a:solidFill>
              </a:rPr>
              <a:t> </a:t>
            </a:r>
            <a:endParaRPr lang="en-US" sz="800" dirty="0"/>
          </a:p>
        </p:txBody>
      </p:sp>
    </p:spTree>
    <p:extLst>
      <p:ext uri="{BB962C8B-B14F-4D97-AF65-F5344CB8AC3E}">
        <p14:creationId xmlns:p14="http://schemas.microsoft.com/office/powerpoint/2010/main" val="250336667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552800"/>
            <a:ext cx="9144000" cy="62491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67544" y="4299942"/>
            <a:ext cx="7704856" cy="648072"/>
          </a:xfrm>
        </p:spPr>
        <p:txBody>
          <a:bodyPr/>
          <a:lstStyle/>
          <a:p>
            <a:r>
              <a:rPr lang="en-US" sz="4400" cap="none" dirty="0"/>
              <a:t>E</a:t>
            </a:r>
            <a:r>
              <a:rPr lang="en-US" sz="4400" cap="none" dirty="0" smtClean="0"/>
              <a:t>veryone gets </a:t>
            </a:r>
            <a:r>
              <a:rPr lang="en-US" sz="4400" cap="none" dirty="0" smtClean="0"/>
              <a:t/>
            </a:r>
            <a:br>
              <a:rPr lang="en-US" sz="4400" cap="none" dirty="0" smtClean="0"/>
            </a:br>
            <a:r>
              <a:rPr lang="en-US" sz="4400" cap="none" dirty="0" smtClean="0"/>
              <a:t>an </a:t>
            </a:r>
            <a:r>
              <a:rPr lang="en-US" sz="4400" cap="none" dirty="0" smtClean="0"/>
              <a:t>equal </a:t>
            </a:r>
            <a:r>
              <a:rPr lang="en-US" sz="4400" cap="none" dirty="0" smtClean="0"/>
              <a:t>start</a:t>
            </a:r>
            <a:br>
              <a:rPr lang="en-US" sz="4400" cap="none" dirty="0" smtClean="0"/>
            </a:br>
            <a:r>
              <a:rPr lang="en-US" sz="4400" cap="none" dirty="0" smtClean="0"/>
              <a:t>in Finland</a:t>
            </a:r>
            <a:r>
              <a:rPr lang="en-US" sz="4400" cap="none" dirty="0" smtClean="0"/>
              <a:t>.</a:t>
            </a:r>
            <a:endParaRPr lang="fi-FI" sz="4400" cap="none" dirty="0"/>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31904" y="131303"/>
            <a:ext cx="1390306" cy="1062193"/>
          </a:xfrm>
          <a:prstGeom prst="rect">
            <a:avLst/>
          </a:prstGeom>
        </p:spPr>
      </p:pic>
    </p:spTree>
    <p:extLst>
      <p:ext uri="{BB962C8B-B14F-4D97-AF65-F5344CB8AC3E}">
        <p14:creationId xmlns:p14="http://schemas.microsoft.com/office/powerpoint/2010/main" val="4281993609"/>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354" y="0"/>
            <a:ext cx="4570646" cy="5143500"/>
          </a:xfrm>
          <a:prstGeom prst="rect">
            <a:avLst/>
          </a:prstGeom>
        </p:spPr>
      </p:pic>
      <p:sp>
        <p:nvSpPr>
          <p:cNvPr id="6"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7" name="TextBox 6"/>
          <p:cNvSpPr txBox="1"/>
          <p:nvPr/>
        </p:nvSpPr>
        <p:spPr>
          <a:xfrm>
            <a:off x="6811597" y="1275606"/>
            <a:ext cx="1377025" cy="811367"/>
          </a:xfrm>
          <a:prstGeom prst="rect">
            <a:avLst/>
          </a:prstGeom>
          <a:noFill/>
        </p:spPr>
        <p:txBody>
          <a:bodyPr wrap="square" lIns="36000" tIns="36000" rIns="36000" bIns="36000" rtlCol="0">
            <a:spAutoFit/>
          </a:bodyPr>
          <a:lstStyle/>
          <a:p>
            <a:pPr lvl="0"/>
            <a:r>
              <a:rPr lang="en-US" sz="1600" b="1" cap="all" dirty="0" smtClean="0">
                <a:solidFill>
                  <a:schemeClr val="bg1"/>
                </a:solidFill>
              </a:rPr>
              <a:t>FAIREST</a:t>
            </a:r>
          </a:p>
          <a:p>
            <a:pPr lvl="0"/>
            <a:r>
              <a:rPr lang="fi-FI" sz="1600" b="1" cap="all" dirty="0" smtClean="0">
                <a:solidFill>
                  <a:schemeClr val="bg1"/>
                </a:solidFill>
              </a:rPr>
              <a:t>COUNTRY FOR</a:t>
            </a:r>
          </a:p>
          <a:p>
            <a:pPr lvl="0"/>
            <a:r>
              <a:rPr lang="fi-FI" sz="1600" b="1" cap="all" dirty="0" smtClean="0">
                <a:solidFill>
                  <a:schemeClr val="bg1"/>
                </a:solidFill>
              </a:rPr>
              <a:t>CHILDREN</a:t>
            </a:r>
            <a:endParaRPr lang="en-US" sz="1600" cap="all" dirty="0">
              <a:solidFill>
                <a:schemeClr val="bg1"/>
              </a:solidFill>
            </a:endParaRPr>
          </a:p>
        </p:txBody>
      </p:sp>
      <p:sp>
        <p:nvSpPr>
          <p:cNvPr id="8" name="Sisällön paikkamerkki 8"/>
          <p:cNvSpPr txBox="1">
            <a:spLocks/>
          </p:cNvSpPr>
          <p:nvPr/>
        </p:nvSpPr>
        <p:spPr>
          <a:xfrm>
            <a:off x="5443598" y="2500268"/>
            <a:ext cx="1368000"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defRPr/>
            </a:pPr>
            <a:r>
              <a:rPr lang="en-US" sz="800" b="1" dirty="0">
                <a:solidFill>
                  <a:prstClr val="white"/>
                </a:solidFill>
              </a:rPr>
              <a:t>Finland ranks second when observing how </a:t>
            </a:r>
            <a:r>
              <a:rPr lang="en-US" sz="800" b="1" dirty="0" smtClean="0">
                <a:solidFill>
                  <a:prstClr val="white"/>
                </a:solidFill>
              </a:rPr>
              <a:t>fair </a:t>
            </a:r>
            <a:r>
              <a:rPr lang="en-US" sz="800" b="1" dirty="0">
                <a:solidFill>
                  <a:prstClr val="white"/>
                </a:solidFill>
              </a:rPr>
              <a:t>a country is for all children and their wellbeing. Each country is ranked </a:t>
            </a:r>
            <a:r>
              <a:rPr lang="en-US" sz="800" b="1" dirty="0" smtClean="0">
                <a:solidFill>
                  <a:prstClr val="white"/>
                </a:solidFill>
              </a:rPr>
              <a:t>by </a:t>
            </a:r>
            <a:r>
              <a:rPr lang="en-US" sz="800" b="1" dirty="0">
                <a:solidFill>
                  <a:prstClr val="white"/>
                </a:solidFill>
              </a:rPr>
              <a:t>inequality of income </a:t>
            </a:r>
            <a:r>
              <a:rPr lang="en-US" sz="800" b="1" dirty="0" smtClean="0">
                <a:solidFill>
                  <a:prstClr val="white"/>
                </a:solidFill>
              </a:rPr>
              <a:t>distribution; education; health; </a:t>
            </a:r>
            <a:r>
              <a:rPr lang="en-US" sz="800" b="1" dirty="0">
                <a:solidFill>
                  <a:prstClr val="white"/>
                </a:solidFill>
              </a:rPr>
              <a:t>and life satisfaction</a:t>
            </a:r>
            <a:r>
              <a:rPr lang="en-US" sz="800" b="1" dirty="0" smtClean="0">
                <a:solidFill>
                  <a:prstClr val="white"/>
                </a:solidFill>
              </a:rPr>
              <a:t>.</a:t>
            </a:r>
            <a:endParaRPr lang="en-US" sz="800" b="1" dirty="0">
              <a:solidFill>
                <a:prstClr val="white"/>
              </a:solidFill>
            </a:endParaRPr>
          </a:p>
        </p:txBody>
      </p:sp>
      <p:sp>
        <p:nvSpPr>
          <p:cNvPr id="18" name="Sisällön paikkamerkki 8"/>
          <p:cNvSpPr txBox="1">
            <a:spLocks/>
          </p:cNvSpPr>
          <p:nvPr/>
        </p:nvSpPr>
        <p:spPr>
          <a:xfrm>
            <a:off x="6876256" y="2500268"/>
            <a:ext cx="1312368"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0"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smtClean="0">
                <a:solidFill>
                  <a:schemeClr val="bg1"/>
                </a:solidFill>
                <a:latin typeface="+mj-lt"/>
              </a:rPr>
              <a:t>2</a:t>
            </a:r>
            <a:endParaRPr lang="en-US" sz="10000" b="1" dirty="0" smtClean="0">
              <a:solidFill>
                <a:schemeClr val="bg1"/>
              </a:solidFill>
            </a:endParaRPr>
          </a:p>
        </p:txBody>
      </p:sp>
      <p:sp>
        <p:nvSpPr>
          <p:cNvPr id="29" name="TextBox 6"/>
          <p:cNvSpPr txBox="1"/>
          <p:nvPr/>
        </p:nvSpPr>
        <p:spPr>
          <a:xfrm>
            <a:off x="6372200" y="1275606"/>
            <a:ext cx="331217" cy="318924"/>
          </a:xfrm>
          <a:prstGeom prst="rect">
            <a:avLst/>
          </a:prstGeom>
          <a:noFill/>
        </p:spPr>
        <p:txBody>
          <a:bodyPr wrap="square" lIns="36000" tIns="36000" rIns="36000" bIns="36000" rtlCol="0">
            <a:spAutoFit/>
          </a:bodyPr>
          <a:lstStyle/>
          <a:p>
            <a:pPr lvl="0"/>
            <a:r>
              <a:rPr lang="fi-FI" sz="1600" b="1" cap="all" dirty="0" smtClean="0">
                <a:solidFill>
                  <a:schemeClr val="bg1"/>
                </a:solidFill>
                <a:latin typeface="+mj-lt"/>
              </a:rPr>
              <a:t>ND</a:t>
            </a:r>
            <a:endParaRPr lang="en-US" sz="1100" b="1" dirty="0" smtClean="0">
              <a:solidFill>
                <a:schemeClr val="bg1"/>
              </a:solidFill>
            </a:endParaRPr>
          </a:p>
        </p:txBody>
      </p:sp>
      <p:pic>
        <p:nvPicPr>
          <p:cNvPr id="5" name="Kuva 4"/>
          <p:cNvPicPr>
            <a:picLocks noChangeAspect="1"/>
          </p:cNvPicPr>
          <p:nvPr/>
        </p:nvPicPr>
        <p:blipFill rotWithShape="1">
          <a:blip r:embed="rId4">
            <a:extLst>
              <a:ext uri="{28A0092B-C50C-407E-A947-70E740481C1C}">
                <a14:useLocalDpi xmlns:a14="http://schemas.microsoft.com/office/drawing/2010/main"/>
              </a:ext>
            </a:extLst>
          </a:blip>
          <a:srcRect l="1901" r="4988" b="5104"/>
          <a:stretch/>
        </p:blipFill>
        <p:spPr>
          <a:xfrm>
            <a:off x="6876256" y="2591688"/>
            <a:ext cx="1312366" cy="1279907"/>
          </a:xfrm>
          <a:prstGeom prst="rect">
            <a:avLst/>
          </a:prstGeom>
        </p:spPr>
      </p:pic>
      <p:sp>
        <p:nvSpPr>
          <p:cNvPr id="16" name="Title 1"/>
          <p:cNvSpPr txBox="1">
            <a:spLocks/>
          </p:cNvSpPr>
          <p:nvPr/>
        </p:nvSpPr>
        <p:spPr>
          <a:xfrm>
            <a:off x="1186862" y="1349058"/>
            <a:ext cx="3016376" cy="3526948"/>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b="0" dirty="0" smtClean="0"/>
              <a:t>Finland is one of the fairest countries in the world for children.</a:t>
            </a:r>
          </a:p>
          <a:p>
            <a:endParaRPr lang="fi-FI" sz="1800" b="0" dirty="0"/>
          </a:p>
          <a:p>
            <a:r>
              <a:rPr lang="en-US" sz="1800" b="0" dirty="0" smtClean="0"/>
              <a:t>To guarantee a more equal start to life, every </a:t>
            </a:r>
            <a:r>
              <a:rPr lang="en-US" sz="1800" b="0" dirty="0"/>
              <a:t>Finnish child is welcomed into the world by a </a:t>
            </a:r>
            <a:r>
              <a:rPr lang="en-US" sz="1800" dirty="0"/>
              <a:t>maternity package </a:t>
            </a:r>
            <a:r>
              <a:rPr lang="en-US" sz="1800" b="0" dirty="0"/>
              <a:t>containing clothing and </a:t>
            </a:r>
            <a:r>
              <a:rPr lang="en-US" sz="1800" b="0" dirty="0" smtClean="0"/>
              <a:t/>
            </a:r>
            <a:br>
              <a:rPr lang="en-US" sz="1800" b="0" dirty="0" smtClean="0"/>
            </a:br>
            <a:r>
              <a:rPr lang="en-US" sz="1800" b="0" dirty="0" smtClean="0"/>
              <a:t>baby-care products.</a:t>
            </a:r>
            <a:endParaRPr lang="fi-FI" sz="1800" b="0" dirty="0"/>
          </a:p>
          <a:p>
            <a:endParaRPr lang="en-US" sz="1800" b="0" dirty="0"/>
          </a:p>
        </p:txBody>
      </p:sp>
      <p:sp>
        <p:nvSpPr>
          <p:cNvPr id="12" name="Title 1"/>
          <p:cNvSpPr txBox="1">
            <a:spLocks/>
          </p:cNvSpPr>
          <p:nvPr/>
        </p:nvSpPr>
        <p:spPr>
          <a:xfrm>
            <a:off x="323528" y="4876006"/>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smtClean="0"/>
              <a:t>UNICEF 2016</a:t>
            </a:r>
            <a:r>
              <a:rPr lang="en-US" sz="800" dirty="0" smtClean="0">
                <a:solidFill>
                  <a:schemeClr val="tx1"/>
                </a:solidFill>
              </a:rPr>
              <a:t> </a:t>
            </a:r>
            <a:endParaRPr lang="en-US" sz="800" dirty="0"/>
          </a:p>
        </p:txBody>
      </p:sp>
    </p:spTree>
    <p:extLst>
      <p:ext uri="{BB962C8B-B14F-4D97-AF65-F5344CB8AC3E}">
        <p14:creationId xmlns:p14="http://schemas.microsoft.com/office/powerpoint/2010/main" val="206446944"/>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5" name="Title 4"/>
          <p:cNvSpPr>
            <a:spLocks noGrp="1"/>
          </p:cNvSpPr>
          <p:nvPr>
            <p:ph type="title"/>
          </p:nvPr>
        </p:nvSpPr>
        <p:spPr>
          <a:xfrm>
            <a:off x="1690587" y="771550"/>
            <a:ext cx="7345909" cy="5328592"/>
          </a:xfrm>
        </p:spPr>
        <p:txBody>
          <a:bodyPr/>
          <a:lstStyle/>
          <a:p>
            <a:r>
              <a:rPr lang="fi-FI" sz="5400" dirty="0" smtClean="0"/>
              <a:t/>
            </a:r>
            <a:br>
              <a:rPr lang="fi-FI" sz="5400" dirty="0" smtClean="0"/>
            </a:br>
            <a:r>
              <a:rPr lang="fi-FI" sz="5400" dirty="0"/>
              <a:t/>
            </a:r>
            <a:br>
              <a:rPr lang="fi-FI" sz="5400" dirty="0"/>
            </a:br>
            <a:r>
              <a:rPr lang="fi-FI" sz="5400" dirty="0" smtClean="0"/>
              <a:t/>
            </a:r>
            <a:br>
              <a:rPr lang="fi-FI" sz="5400" dirty="0" smtClean="0"/>
            </a:br>
            <a:r>
              <a:rPr lang="fi-FI" sz="5400" dirty="0"/>
              <a:t/>
            </a:r>
            <a:br>
              <a:rPr lang="fi-FI" sz="5400" dirty="0"/>
            </a:br>
            <a:r>
              <a:rPr lang="fi-FI" sz="5400" dirty="0" smtClean="0"/>
              <a:t/>
            </a:r>
            <a:br>
              <a:rPr lang="fi-FI" sz="5400" dirty="0" smtClean="0"/>
            </a:br>
            <a:r>
              <a:rPr lang="fi-FI" sz="5400" dirty="0"/>
              <a:t/>
            </a:r>
            <a:br>
              <a:rPr lang="fi-FI" sz="5400" dirty="0"/>
            </a:br>
            <a:r>
              <a:rPr lang="fi-FI" sz="5400" dirty="0" smtClean="0"/>
              <a:t/>
            </a:r>
            <a:br>
              <a:rPr lang="fi-FI" sz="5400" dirty="0" smtClean="0"/>
            </a:br>
            <a:r>
              <a:rPr lang="fi-FI" sz="5400" dirty="0"/>
              <a:t/>
            </a:r>
            <a:br>
              <a:rPr lang="fi-FI" sz="5400" dirty="0"/>
            </a:br>
            <a:r>
              <a:rPr lang="fi-FI" sz="5400" dirty="0" smtClean="0"/>
              <a:t/>
            </a:r>
            <a:br>
              <a:rPr lang="fi-FI" sz="5400" dirty="0" smtClean="0"/>
            </a:br>
            <a:r>
              <a:rPr lang="fi-FI" sz="5400" dirty="0" smtClean="0"/>
              <a:t/>
            </a:r>
            <a:br>
              <a:rPr lang="fi-FI" sz="5400" dirty="0" smtClean="0"/>
            </a:br>
            <a:r>
              <a:rPr lang="fi-FI" sz="5400" dirty="0" smtClean="0"/>
              <a:t>FINLAND:</a:t>
            </a:r>
            <a:r>
              <a:rPr lang="fi-FI" sz="5400" dirty="0" smtClean="0"/>
              <a:t/>
            </a:r>
            <a:br>
              <a:rPr lang="fi-FI" sz="5400" dirty="0" smtClean="0"/>
            </a:br>
            <a:r>
              <a:rPr lang="fi-FI" sz="5400" dirty="0" smtClean="0"/>
              <a:t>THE HAPPIEST</a:t>
            </a:r>
            <a:br>
              <a:rPr lang="fi-FI" sz="5400" dirty="0" smtClean="0"/>
            </a:br>
            <a:r>
              <a:rPr lang="fi-FI" sz="5400" dirty="0" smtClean="0"/>
              <a:t>COUNTRY IN</a:t>
            </a:r>
            <a:br>
              <a:rPr lang="fi-FI" sz="5400" dirty="0" smtClean="0"/>
            </a:br>
            <a:r>
              <a:rPr lang="fi-FI" sz="5400" dirty="0" smtClean="0"/>
              <a:t>THE WORLD</a:t>
            </a:r>
            <a:br>
              <a:rPr lang="fi-FI" sz="5400" dirty="0" smtClean="0"/>
            </a:br>
            <a:r>
              <a:rPr lang="fi-FI" sz="5400" dirty="0"/>
              <a:t/>
            </a:r>
            <a:br>
              <a:rPr lang="fi-FI" sz="5400" dirty="0"/>
            </a:br>
            <a:endParaRPr lang="en-US" sz="54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7504" y="123478"/>
            <a:ext cx="1296144" cy="1066770"/>
          </a:xfrm>
          <a:prstGeom prst="rect">
            <a:avLst/>
          </a:prstGeom>
        </p:spPr>
      </p:pic>
    </p:spTree>
    <p:extLst>
      <p:ext uri="{BB962C8B-B14F-4D97-AF65-F5344CB8AC3E}">
        <p14:creationId xmlns:p14="http://schemas.microsoft.com/office/powerpoint/2010/main" val="2344601946"/>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5" cy="5143499"/>
          </a:xfrm>
          <a:prstGeom prst="rect">
            <a:avLst/>
          </a:prstGeom>
        </p:spPr>
      </p:pic>
      <p:sp>
        <p:nvSpPr>
          <p:cNvPr id="6"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7" name="TextBox 6"/>
          <p:cNvSpPr txBox="1"/>
          <p:nvPr/>
        </p:nvSpPr>
        <p:spPr>
          <a:xfrm>
            <a:off x="6811597" y="1275606"/>
            <a:ext cx="1377025" cy="811367"/>
          </a:xfrm>
          <a:prstGeom prst="rect">
            <a:avLst/>
          </a:prstGeom>
          <a:noFill/>
        </p:spPr>
        <p:txBody>
          <a:bodyPr wrap="square" lIns="36000" tIns="36000" rIns="36000" bIns="36000" rtlCol="0">
            <a:spAutoFit/>
          </a:bodyPr>
          <a:lstStyle/>
          <a:p>
            <a:pPr lvl="0"/>
            <a:r>
              <a:rPr lang="fi-FI" sz="1600" b="1" cap="all" dirty="0" smtClean="0">
                <a:solidFill>
                  <a:schemeClr val="bg1"/>
                </a:solidFill>
              </a:rPr>
              <a:t>BEST</a:t>
            </a:r>
          </a:p>
          <a:p>
            <a:pPr lvl="0"/>
            <a:r>
              <a:rPr lang="fi-FI" sz="1600" b="1" cap="all" dirty="0" smtClean="0">
                <a:solidFill>
                  <a:schemeClr val="bg1"/>
                </a:solidFill>
              </a:rPr>
              <a:t>COUNTRY TO</a:t>
            </a:r>
          </a:p>
          <a:p>
            <a:pPr lvl="0"/>
            <a:r>
              <a:rPr lang="fi-FI" sz="1600" b="1" cap="all" dirty="0" smtClean="0">
                <a:solidFill>
                  <a:schemeClr val="bg1"/>
                </a:solidFill>
              </a:rPr>
              <a:t>BE A MOTHER</a:t>
            </a:r>
            <a:endParaRPr lang="en-US" sz="1600" cap="all" dirty="0">
              <a:solidFill>
                <a:schemeClr val="bg1"/>
              </a:solidFill>
            </a:endParaRPr>
          </a:p>
        </p:txBody>
      </p:sp>
      <p:sp>
        <p:nvSpPr>
          <p:cNvPr id="8" name="Sisällön paikkamerkki 8"/>
          <p:cNvSpPr txBox="1">
            <a:spLocks/>
          </p:cNvSpPr>
          <p:nvPr/>
        </p:nvSpPr>
        <p:spPr>
          <a:xfrm>
            <a:off x="5443598" y="2500268"/>
            <a:ext cx="1368000"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defRPr/>
            </a:pPr>
            <a:r>
              <a:rPr lang="en-US" sz="800" b="1" dirty="0" smtClean="0">
                <a:solidFill>
                  <a:prstClr val="white"/>
                </a:solidFill>
              </a:rPr>
              <a:t>UNICEF compiles </a:t>
            </a:r>
            <a:r>
              <a:rPr lang="en-US" sz="800" b="1" dirty="0">
                <a:solidFill>
                  <a:prstClr val="white"/>
                </a:solidFill>
              </a:rPr>
              <a:t>statistics on the health of mothers and children and uses them to produce </a:t>
            </a:r>
            <a:r>
              <a:rPr lang="en-US" sz="800" b="1" dirty="0" smtClean="0">
                <a:solidFill>
                  <a:prstClr val="white"/>
                </a:solidFill>
              </a:rPr>
              <a:t>rankings showing </a:t>
            </a:r>
            <a:r>
              <a:rPr lang="en-US" sz="800" b="1" dirty="0">
                <a:solidFill>
                  <a:prstClr val="white"/>
                </a:solidFill>
              </a:rPr>
              <a:t>where mothers fare best and where they face the greatest hardships.</a:t>
            </a:r>
          </a:p>
        </p:txBody>
      </p:sp>
      <p:sp>
        <p:nvSpPr>
          <p:cNvPr id="18" name="Sisällön paikkamerkki 8"/>
          <p:cNvSpPr txBox="1">
            <a:spLocks/>
          </p:cNvSpPr>
          <p:nvPr/>
        </p:nvSpPr>
        <p:spPr>
          <a:xfrm>
            <a:off x="6839148"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0"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smtClean="0">
                <a:solidFill>
                  <a:schemeClr val="bg1"/>
                </a:solidFill>
                <a:latin typeface="+mj-lt"/>
              </a:rPr>
              <a:t>2</a:t>
            </a:r>
            <a:endParaRPr lang="en-US" sz="10000" b="1" dirty="0" smtClean="0">
              <a:solidFill>
                <a:schemeClr val="bg1"/>
              </a:solidFill>
            </a:endParaRPr>
          </a:p>
        </p:txBody>
      </p:sp>
      <p:sp>
        <p:nvSpPr>
          <p:cNvPr id="29" name="TextBox 6"/>
          <p:cNvSpPr txBox="1"/>
          <p:nvPr/>
        </p:nvSpPr>
        <p:spPr>
          <a:xfrm>
            <a:off x="6372200" y="1275606"/>
            <a:ext cx="331217" cy="318924"/>
          </a:xfrm>
          <a:prstGeom prst="rect">
            <a:avLst/>
          </a:prstGeom>
          <a:noFill/>
        </p:spPr>
        <p:txBody>
          <a:bodyPr wrap="square" lIns="36000" tIns="36000" rIns="36000" bIns="36000" rtlCol="0">
            <a:spAutoFit/>
          </a:bodyPr>
          <a:lstStyle/>
          <a:p>
            <a:pPr lvl="0"/>
            <a:r>
              <a:rPr lang="fi-FI" sz="1600" b="1" cap="all" dirty="0" smtClean="0">
                <a:solidFill>
                  <a:schemeClr val="bg1"/>
                </a:solidFill>
                <a:latin typeface="+mj-lt"/>
              </a:rPr>
              <a:t>ND</a:t>
            </a:r>
            <a:endParaRPr lang="en-US" sz="1100" b="1" dirty="0" smtClean="0">
              <a:solidFill>
                <a:schemeClr val="bg1"/>
              </a:solidFill>
            </a:endParaRPr>
          </a:p>
        </p:txBody>
      </p:sp>
      <p:sp>
        <p:nvSpPr>
          <p:cNvPr id="16" name="Title 1"/>
          <p:cNvSpPr txBox="1">
            <a:spLocks/>
          </p:cNvSpPr>
          <p:nvPr/>
        </p:nvSpPr>
        <p:spPr>
          <a:xfrm>
            <a:off x="1186862" y="1349058"/>
            <a:ext cx="3024336" cy="3526948"/>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b="0" dirty="0"/>
              <a:t>An equal </a:t>
            </a:r>
            <a:r>
              <a:rPr lang="en-US" sz="1800" b="0" dirty="0" smtClean="0"/>
              <a:t>start for everyone requires healthy and happy mothers. Finland offers </a:t>
            </a:r>
            <a:r>
              <a:rPr lang="en-US" sz="1800" dirty="0" smtClean="0"/>
              <a:t>free prenatal care</a:t>
            </a:r>
            <a:r>
              <a:rPr lang="en-US" sz="1800" b="0" dirty="0" smtClean="0"/>
              <a:t> for mothers and nearly a year of </a:t>
            </a:r>
            <a:r>
              <a:rPr lang="en-US" sz="1800" dirty="0" smtClean="0"/>
              <a:t>paid maternity leave</a:t>
            </a:r>
            <a:r>
              <a:rPr lang="en-US" sz="1800" b="0" dirty="0" smtClean="0"/>
              <a:t> when the child is born.</a:t>
            </a:r>
          </a:p>
          <a:p>
            <a:endParaRPr lang="en-US" sz="1800" b="0" dirty="0"/>
          </a:p>
          <a:p>
            <a:r>
              <a:rPr lang="en-US" sz="1800" b="0" dirty="0" smtClean="0"/>
              <a:t>Affordable child care makes it easy for mothers to </a:t>
            </a:r>
            <a:r>
              <a:rPr lang="en-US" sz="1800" b="0" dirty="0" smtClean="0"/>
              <a:t>combine</a:t>
            </a:r>
            <a:r>
              <a:rPr lang="en-US" sz="1800" b="0" dirty="0" smtClean="0"/>
              <a:t> </a:t>
            </a:r>
            <a:r>
              <a:rPr lang="en-US" sz="1800" b="0" dirty="0"/>
              <a:t>work and family </a:t>
            </a:r>
            <a:r>
              <a:rPr lang="en-US" sz="1800" b="0" dirty="0" smtClean="0"/>
              <a:t>life.</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0883" y="2625718"/>
            <a:ext cx="838452" cy="1185689"/>
          </a:xfrm>
          <a:prstGeom prst="rect">
            <a:avLst/>
          </a:prstGeom>
        </p:spPr>
      </p:pic>
      <p:sp>
        <p:nvSpPr>
          <p:cNvPr id="14" name="Title 1"/>
          <p:cNvSpPr txBox="1">
            <a:spLocks/>
          </p:cNvSpPr>
          <p:nvPr/>
        </p:nvSpPr>
        <p:spPr>
          <a:xfrm>
            <a:off x="323528" y="4876006"/>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smtClean="0"/>
              <a:t>UNICEF 2016</a:t>
            </a:r>
            <a:r>
              <a:rPr lang="en-US" sz="800" dirty="0" smtClean="0">
                <a:solidFill>
                  <a:schemeClr val="tx1"/>
                </a:solidFill>
              </a:rPr>
              <a:t> </a:t>
            </a:r>
            <a:endParaRPr lang="en-US" sz="800" dirty="0"/>
          </a:p>
        </p:txBody>
      </p:sp>
    </p:spTree>
    <p:extLst>
      <p:ext uri="{BB962C8B-B14F-4D97-AF65-F5344CB8AC3E}">
        <p14:creationId xmlns:p14="http://schemas.microsoft.com/office/powerpoint/2010/main" val="1807758448"/>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4" cy="5143498"/>
          </a:xfrm>
          <a:prstGeom prst="rect">
            <a:avLst/>
          </a:prstGeom>
        </p:spPr>
      </p:pic>
      <p:sp>
        <p:nvSpPr>
          <p:cNvPr id="2" name="Title 1"/>
          <p:cNvSpPr>
            <a:spLocks noGrp="1"/>
          </p:cNvSpPr>
          <p:nvPr>
            <p:ph type="title"/>
          </p:nvPr>
        </p:nvSpPr>
        <p:spPr>
          <a:xfrm>
            <a:off x="1186862" y="1349058"/>
            <a:ext cx="3024336" cy="3166908"/>
          </a:xfrm>
        </p:spPr>
        <p:txBody>
          <a:bodyPr/>
          <a:lstStyle/>
          <a:p>
            <a:r>
              <a:rPr lang="en-US" sz="1800" b="0" dirty="0" smtClean="0"/>
              <a:t>Equality also means equal access to education.</a:t>
            </a:r>
            <a:r>
              <a:rPr lang="en-US" sz="1800" b="0" dirty="0"/>
              <a:t/>
            </a:r>
            <a:br>
              <a:rPr lang="en-US" sz="1800" b="0" dirty="0"/>
            </a:br>
            <a:r>
              <a:rPr lang="en-US" sz="1800" b="0" dirty="0"/>
              <a:t/>
            </a:r>
            <a:br>
              <a:rPr lang="en-US" sz="1800" b="0" dirty="0"/>
            </a:br>
            <a:r>
              <a:rPr lang="en-US" sz="1800" b="0" dirty="0"/>
              <a:t>Education is free for everyone from </a:t>
            </a:r>
            <a:r>
              <a:rPr lang="en-US" sz="1800" b="0" dirty="0" smtClean="0"/>
              <a:t>preschool </a:t>
            </a:r>
            <a:r>
              <a:rPr lang="en-US" sz="1800" b="0" dirty="0"/>
              <a:t>to higher education. </a:t>
            </a:r>
            <a:r>
              <a:rPr lang="en-US" sz="1800" b="0" dirty="0" smtClean="0"/>
              <a:t>This means that every Finn has a right to go to university tuition-free.</a:t>
            </a:r>
            <a:br>
              <a:rPr lang="en-US" sz="1800" b="0" dirty="0" smtClean="0"/>
            </a:br>
            <a:r>
              <a:rPr lang="en-US" sz="1800" b="0" dirty="0"/>
              <a:t/>
            </a:r>
            <a:br>
              <a:rPr lang="en-US" sz="1800" b="0" dirty="0"/>
            </a:br>
            <a:r>
              <a:rPr lang="en-US" sz="1800" dirty="0"/>
              <a:t>Everyone’s potential </a:t>
            </a:r>
            <a:r>
              <a:rPr lang="en-US" sz="1800" dirty="0" smtClean="0"/>
              <a:t/>
            </a:r>
            <a:br>
              <a:rPr lang="en-US" sz="1800" dirty="0" smtClean="0"/>
            </a:br>
            <a:r>
              <a:rPr lang="en-US" sz="1800" dirty="0" smtClean="0"/>
              <a:t>is </a:t>
            </a:r>
            <a:r>
              <a:rPr lang="en-US" sz="1800" dirty="0" err="1" smtClean="0"/>
              <a:t>utilised</a:t>
            </a:r>
            <a:r>
              <a:rPr lang="en-US" sz="1800" dirty="0"/>
              <a:t>.</a:t>
            </a:r>
            <a:r>
              <a:rPr lang="en-US" sz="1800" b="0" dirty="0" smtClean="0"/>
              <a:t/>
            </a:r>
            <a:br>
              <a:rPr lang="en-US" sz="1800" b="0" dirty="0" smtClean="0"/>
            </a:br>
            <a:r>
              <a:rPr lang="en-US" sz="1800" b="0" dirty="0" smtClean="0"/>
              <a:t/>
            </a:r>
            <a:br>
              <a:rPr lang="en-US" sz="1800" b="0" dirty="0" smtClean="0"/>
            </a:br>
            <a:r>
              <a:rPr lang="en-US" sz="1800" b="0" dirty="0"/>
              <a:t/>
            </a:r>
            <a:br>
              <a:rPr lang="en-US" sz="1800" b="0" dirty="0"/>
            </a:br>
            <a:r>
              <a:rPr lang="en-US" sz="1800" b="0" dirty="0"/>
              <a:t/>
            </a:r>
            <a:br>
              <a:rPr lang="en-US" sz="1800" b="0" dirty="0"/>
            </a:br>
            <a:endParaRPr lang="en-US" sz="1800" b="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739590" y="1275606"/>
            <a:ext cx="1432810" cy="380480"/>
          </a:xfrm>
          <a:prstGeom prst="rect">
            <a:avLst/>
          </a:prstGeom>
          <a:noFill/>
        </p:spPr>
        <p:txBody>
          <a:bodyPr wrap="square" lIns="36000" tIns="36000" rIns="36000" bIns="36000" rtlCol="0">
            <a:spAutoFit/>
          </a:bodyPr>
          <a:lstStyle/>
          <a:p>
            <a:pPr lvl="0"/>
            <a:r>
              <a:rPr lang="fi-FI" sz="2000" b="1" cap="all" dirty="0" smtClean="0">
                <a:solidFill>
                  <a:schemeClr val="bg1"/>
                </a:solidFill>
                <a:latin typeface="+mj-lt"/>
              </a:rPr>
              <a:t>EDUCATION</a:t>
            </a:r>
            <a:endParaRPr lang="en-US" sz="2000" cap="all" dirty="0">
              <a:solidFill>
                <a:schemeClr val="bg1"/>
              </a:solidFill>
              <a:latin typeface="+mj-lt"/>
            </a:endParaRPr>
          </a:p>
        </p:txBody>
      </p:sp>
      <p:sp>
        <p:nvSpPr>
          <p:cNvPr id="23" name="Sisällön paikkamerkki 8"/>
          <p:cNvSpPr txBox="1">
            <a:spLocks/>
          </p:cNvSpPr>
          <p:nvPr/>
        </p:nvSpPr>
        <p:spPr>
          <a:xfrm>
            <a:off x="5443598" y="2500268"/>
            <a:ext cx="1337030"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smtClean="0">
                <a:solidFill>
                  <a:srgbClr val="FFFFFF"/>
                </a:solidFill>
                <a:cs typeface="Finlandica"/>
              </a:rPr>
              <a:t>Finland </a:t>
            </a:r>
            <a:r>
              <a:rPr lang="en-US" sz="800" b="1" spc="-25" dirty="0">
                <a:solidFill>
                  <a:srgbClr val="FFFFFF"/>
                </a:solidFill>
                <a:cs typeface="Finlandica"/>
              </a:rPr>
              <a:t>ranks number one </a:t>
            </a:r>
            <a:r>
              <a:rPr lang="en-US" sz="800" b="1" spc="-25" dirty="0" smtClean="0">
                <a:solidFill>
                  <a:srgbClr val="FFFFFF"/>
                </a:solidFill>
                <a:cs typeface="Finlandica"/>
              </a:rPr>
              <a:t>in education out of 149 countries. </a:t>
            </a:r>
            <a:r>
              <a:rPr lang="en-US" sz="800" b="1" spc="-25" dirty="0">
                <a:solidFill>
                  <a:srgbClr val="FFFFFF"/>
                </a:solidFill>
                <a:cs typeface="Finlandica"/>
              </a:rPr>
              <a:t>The </a:t>
            </a:r>
            <a:r>
              <a:rPr lang="en-US" sz="800" b="1" spc="-25" dirty="0" smtClean="0">
                <a:solidFill>
                  <a:srgbClr val="FFFFFF"/>
                </a:solidFill>
                <a:cs typeface="Finlandica"/>
              </a:rPr>
              <a:t>Legatum Prosperity </a:t>
            </a:r>
            <a:r>
              <a:rPr lang="en-US" sz="800" b="1" spc="-25" dirty="0">
                <a:solidFill>
                  <a:srgbClr val="FFFFFF"/>
                </a:solidFill>
                <a:cs typeface="Finlandica"/>
              </a:rPr>
              <a:t>I</a:t>
            </a:r>
            <a:r>
              <a:rPr lang="en-US" sz="800" b="1" spc="-25" dirty="0" smtClean="0">
                <a:solidFill>
                  <a:srgbClr val="FFFFFF"/>
                </a:solidFill>
                <a:cs typeface="Finlandica"/>
              </a:rPr>
              <a:t>ndex </a:t>
            </a:r>
            <a:r>
              <a:rPr lang="en-US" sz="800" b="1" spc="-25" dirty="0">
                <a:solidFill>
                  <a:srgbClr val="FFFFFF"/>
                </a:solidFill>
                <a:cs typeface="Finlandica"/>
              </a:rPr>
              <a:t>measures access to </a:t>
            </a:r>
            <a:r>
              <a:rPr lang="en-US" sz="800" b="1" spc="-25" dirty="0" smtClean="0">
                <a:solidFill>
                  <a:srgbClr val="FFFFFF"/>
                </a:solidFill>
                <a:cs typeface="Finlandica"/>
              </a:rPr>
              <a:t>education; </a:t>
            </a:r>
            <a:r>
              <a:rPr lang="en-US" sz="800" b="1" spc="-25" dirty="0">
                <a:solidFill>
                  <a:srgbClr val="FFFFFF"/>
                </a:solidFill>
                <a:cs typeface="Finlandica"/>
              </a:rPr>
              <a:t>quality of </a:t>
            </a:r>
            <a:r>
              <a:rPr lang="en-US" sz="800" b="1" spc="-25" dirty="0" smtClean="0">
                <a:solidFill>
                  <a:srgbClr val="FFFFFF"/>
                </a:solidFill>
                <a:cs typeface="Finlandica"/>
              </a:rPr>
              <a:t>education; </a:t>
            </a:r>
            <a:r>
              <a:rPr lang="en-US" sz="800" b="1" spc="-25" dirty="0">
                <a:solidFill>
                  <a:srgbClr val="FFFFFF"/>
                </a:solidFill>
                <a:cs typeface="Finlandica"/>
              </a:rPr>
              <a:t>and human capital.</a:t>
            </a: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1</a:t>
            </a:r>
            <a:endParaRPr lang="en-US" sz="10000" b="1" dirty="0" smtClean="0">
              <a:solidFill>
                <a:schemeClr val="bg1"/>
              </a:solidFill>
            </a:endParaRPr>
          </a:p>
        </p:txBody>
      </p:sp>
      <p:sp>
        <p:nvSpPr>
          <p:cNvPr id="26" name="TextBox 6"/>
          <p:cNvSpPr txBox="1"/>
          <p:nvPr/>
        </p:nvSpPr>
        <p:spPr>
          <a:xfrm>
            <a:off x="6329015" y="1275606"/>
            <a:ext cx="331217" cy="318924"/>
          </a:xfrm>
          <a:prstGeom prst="rect">
            <a:avLst/>
          </a:prstGeom>
          <a:noFill/>
        </p:spPr>
        <p:txBody>
          <a:bodyPr wrap="square" lIns="36000" tIns="36000" rIns="36000" bIns="36000" rtlCol="0">
            <a:spAutoFit/>
          </a:bodyPr>
          <a:lstStyle/>
          <a:p>
            <a:pPr lvl="0"/>
            <a:r>
              <a:rPr lang="fi-FI" sz="1600" b="1" cap="all" dirty="0" smtClean="0">
                <a:solidFill>
                  <a:schemeClr val="bg1"/>
                </a:solidFill>
                <a:latin typeface="+mj-lt"/>
              </a:rPr>
              <a:t>ST</a:t>
            </a:r>
            <a:endParaRPr lang="en-US" sz="1100" b="1" dirty="0" smtClean="0">
              <a:solidFill>
                <a:schemeClr val="bg1"/>
              </a:solidFill>
            </a:endParaRPr>
          </a:p>
        </p:txBody>
      </p:sp>
      <p:sp>
        <p:nvSpPr>
          <p:cNvPr id="12" name="Title 1"/>
          <p:cNvSpPr txBox="1">
            <a:spLocks/>
          </p:cNvSpPr>
          <p:nvPr/>
        </p:nvSpPr>
        <p:spPr>
          <a:xfrm>
            <a:off x="323528" y="4876006"/>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smtClean="0">
                <a:solidFill>
                  <a:schemeClr val="tx1"/>
                </a:solidFill>
              </a:rPr>
              <a:t>Legatum Prosperity Index </a:t>
            </a:r>
            <a:r>
              <a:rPr lang="en-US" sz="800" dirty="0">
                <a:solidFill>
                  <a:schemeClr val="tx1"/>
                </a:solidFill>
              </a:rPr>
              <a:t>2018 </a:t>
            </a:r>
            <a:endParaRPr lang="en-US" sz="800" dirty="0"/>
          </a:p>
        </p:txBody>
      </p:sp>
      <p:pic>
        <p:nvPicPr>
          <p:cNvPr id="13" name="Picture 12"/>
          <p:cNvPicPr>
            <a:picLocks noChangeAspect="1"/>
          </p:cNvPicPr>
          <p:nvPr/>
        </p:nvPicPr>
        <p:blipFill>
          <a:blip r:embed="rId5"/>
          <a:stretch>
            <a:fillRect/>
          </a:stretch>
        </p:blipFill>
        <p:spPr>
          <a:xfrm>
            <a:off x="6938991" y="2526082"/>
            <a:ext cx="1161401" cy="1341812"/>
          </a:xfrm>
          <a:prstGeom prst="rect">
            <a:avLst/>
          </a:prstGeom>
        </p:spPr>
      </p:pic>
    </p:spTree>
    <p:extLst>
      <p:ext uri="{BB962C8B-B14F-4D97-AF65-F5344CB8AC3E}">
        <p14:creationId xmlns:p14="http://schemas.microsoft.com/office/powerpoint/2010/main" val="564948422"/>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269" y="0"/>
            <a:ext cx="91567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3" name="Sisällön paikkamerkki 8"/>
          <p:cNvSpPr txBox="1">
            <a:spLocks/>
          </p:cNvSpPr>
          <p:nvPr/>
        </p:nvSpPr>
        <p:spPr>
          <a:xfrm>
            <a:off x="5358413" y="1494402"/>
            <a:ext cx="3317276" cy="2451323"/>
          </a:xfrm>
          <a:prstGeom prst="rect">
            <a:avLst/>
          </a:prstGeom>
          <a:noFill/>
          <a:ln w="12700">
            <a:solidFill>
              <a:schemeClr val="bg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19" name="TextBox 18"/>
          <p:cNvSpPr txBox="1"/>
          <p:nvPr/>
        </p:nvSpPr>
        <p:spPr>
          <a:xfrm>
            <a:off x="5580112" y="1824840"/>
            <a:ext cx="2817186" cy="1827030"/>
          </a:xfrm>
          <a:prstGeom prst="rect">
            <a:avLst/>
          </a:prstGeom>
          <a:noFill/>
          <a:ln>
            <a:noFill/>
          </a:ln>
        </p:spPr>
        <p:txBody>
          <a:bodyPr wrap="square" lIns="36000" tIns="36000" rIns="36000" bIns="36000" rtlCol="0">
            <a:spAutoFit/>
          </a:bodyPr>
          <a:lstStyle/>
          <a:p>
            <a:pPr lvl="0"/>
            <a:r>
              <a:rPr lang="en-US" sz="3800" b="1" cap="all" dirty="0" smtClean="0">
                <a:solidFill>
                  <a:schemeClr val="bg1"/>
                </a:solidFill>
                <a:latin typeface="+mj-lt"/>
              </a:rPr>
              <a:t>EVERYTHING</a:t>
            </a:r>
          </a:p>
          <a:p>
            <a:pPr lvl="0"/>
            <a:r>
              <a:rPr lang="en-US" sz="3800" b="1" cap="all" dirty="0" smtClean="0">
                <a:solidFill>
                  <a:schemeClr val="bg1"/>
                </a:solidFill>
                <a:latin typeface="+mj-lt"/>
              </a:rPr>
              <a:t>Just works</a:t>
            </a:r>
          </a:p>
          <a:p>
            <a:pPr lvl="0"/>
            <a:r>
              <a:rPr lang="en-US" sz="3800" b="1" cap="all" dirty="0" smtClean="0">
                <a:solidFill>
                  <a:schemeClr val="bg1"/>
                </a:solidFill>
                <a:latin typeface="+mj-lt"/>
              </a:rPr>
              <a:t>In Finland</a:t>
            </a:r>
            <a:endParaRPr lang="en-US" sz="3800" dirty="0" smtClean="0">
              <a:solidFill>
                <a:schemeClr val="bg1"/>
              </a:solidFill>
            </a:endParaRPr>
          </a:p>
        </p:txBody>
      </p:sp>
    </p:spTree>
    <p:extLst>
      <p:ext uri="{BB962C8B-B14F-4D97-AF65-F5344CB8AC3E}">
        <p14:creationId xmlns:p14="http://schemas.microsoft.com/office/powerpoint/2010/main" val="807260314"/>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2931790"/>
            <a:ext cx="7776864" cy="1439862"/>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5400" b="1" kern="1200" cap="all" baseline="0">
                <a:solidFill>
                  <a:schemeClr val="bg1"/>
                </a:solidFill>
                <a:latin typeface="+mj-lt"/>
                <a:ea typeface="+mj-ea"/>
                <a:cs typeface="+mj-cs"/>
              </a:defRPr>
            </a:lvl1pPr>
          </a:lstStyle>
          <a:p>
            <a:r>
              <a:rPr lang="en-US" sz="4400" cap="none" dirty="0" smtClean="0"/>
              <a:t>Finland: </a:t>
            </a:r>
            <a:br>
              <a:rPr lang="en-US" sz="4400" cap="none" dirty="0" smtClean="0"/>
            </a:br>
            <a:r>
              <a:rPr lang="en-US" sz="4400" cap="none" dirty="0" smtClean="0"/>
              <a:t>The Happiest Country </a:t>
            </a:r>
            <a:br>
              <a:rPr lang="en-US" sz="4400" cap="none" dirty="0" smtClean="0"/>
            </a:br>
            <a:r>
              <a:rPr lang="en-US" sz="4400" cap="none" dirty="0" smtClean="0"/>
              <a:t>in the World.*</a:t>
            </a:r>
            <a:endParaRPr lang="en-US" sz="4400" cap="none" dirty="0"/>
          </a:p>
        </p:txBody>
      </p:sp>
      <p:sp>
        <p:nvSpPr>
          <p:cNvPr id="3" name="Rectangle 2"/>
          <p:cNvSpPr/>
          <p:nvPr/>
        </p:nvSpPr>
        <p:spPr>
          <a:xfrm>
            <a:off x="5508104" y="4731990"/>
            <a:ext cx="3600400" cy="276999"/>
          </a:xfrm>
          <a:prstGeom prst="rect">
            <a:avLst/>
          </a:prstGeom>
        </p:spPr>
        <p:txBody>
          <a:bodyPr wrap="square">
            <a:spAutoFit/>
          </a:bodyPr>
          <a:lstStyle/>
          <a:p>
            <a:r>
              <a:rPr lang="en-US" sz="1200" b="1" dirty="0" smtClean="0">
                <a:solidFill>
                  <a:schemeClr val="bg1"/>
                </a:solidFill>
              </a:rPr>
              <a:t>*Can </a:t>
            </a:r>
            <a:r>
              <a:rPr lang="en-US" sz="1200" b="1" dirty="0">
                <a:solidFill>
                  <a:schemeClr val="bg1"/>
                </a:solidFill>
              </a:rPr>
              <a:t>be very subtle </a:t>
            </a:r>
            <a:r>
              <a:rPr lang="en-US" sz="1200" b="1" dirty="0" smtClean="0">
                <a:solidFill>
                  <a:schemeClr val="bg1"/>
                </a:solidFill>
              </a:rPr>
              <a:t>or </a:t>
            </a:r>
            <a:r>
              <a:rPr lang="en-US" sz="1200" b="1" dirty="0">
                <a:solidFill>
                  <a:schemeClr val="bg1"/>
                </a:solidFill>
              </a:rPr>
              <a:t>invisible to the naked eye.</a:t>
            </a:r>
            <a:endParaRPr lang="en-US" sz="1200" b="1" dirty="0" smtClean="0">
              <a:solidFill>
                <a:schemeClr val="bg1"/>
              </a:solidFill>
            </a:endParaRPr>
          </a:p>
        </p:txBody>
      </p:sp>
    </p:spTree>
    <p:extLst>
      <p:ext uri="{BB962C8B-B14F-4D97-AF65-F5344CB8AC3E}">
        <p14:creationId xmlns:p14="http://schemas.microsoft.com/office/powerpoint/2010/main" val="123116109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5" cy="5143499"/>
          </a:xfrm>
          <a:prstGeom prst="rect">
            <a:avLst/>
          </a:prstGeom>
        </p:spPr>
      </p:pic>
      <p:sp>
        <p:nvSpPr>
          <p:cNvPr id="2" name="Title 1"/>
          <p:cNvSpPr>
            <a:spLocks noGrp="1"/>
          </p:cNvSpPr>
          <p:nvPr>
            <p:ph type="title"/>
          </p:nvPr>
        </p:nvSpPr>
        <p:spPr>
          <a:xfrm>
            <a:off x="1258870" y="1599977"/>
            <a:ext cx="2944368" cy="1475829"/>
          </a:xfrm>
        </p:spPr>
        <p:txBody>
          <a:bodyPr/>
          <a:lstStyle/>
          <a:p>
            <a:pPr marL="0" indent="0"/>
            <a:r>
              <a:rPr lang="en-US" b="0" dirty="0">
                <a:solidFill>
                  <a:schemeClr val="tx1"/>
                </a:solidFill>
              </a:rPr>
              <a:t>For the second year in a row, </a:t>
            </a:r>
            <a:r>
              <a:rPr lang="en-US" dirty="0">
                <a:solidFill>
                  <a:schemeClr val="tx1"/>
                </a:solidFill>
              </a:rPr>
              <a:t>Finland </a:t>
            </a:r>
            <a:r>
              <a:rPr lang="en-US" dirty="0" smtClean="0">
                <a:solidFill>
                  <a:schemeClr val="tx1"/>
                </a:solidFill>
              </a:rPr>
              <a:t>ranks as the </a:t>
            </a:r>
            <a:r>
              <a:rPr lang="en-US" dirty="0">
                <a:solidFill>
                  <a:schemeClr val="tx1"/>
                </a:solidFill>
              </a:rPr>
              <a:t>happiest country in the world </a:t>
            </a:r>
            <a:r>
              <a:rPr lang="en-US" b="0" dirty="0">
                <a:solidFill>
                  <a:schemeClr val="tx1"/>
                </a:solidFill>
              </a:rPr>
              <a:t>in the </a:t>
            </a:r>
            <a:r>
              <a:rPr lang="en-US" b="0" dirty="0" smtClean="0">
                <a:solidFill>
                  <a:schemeClr val="tx1"/>
                </a:solidFill>
              </a:rPr>
              <a:t>UN World </a:t>
            </a:r>
            <a:r>
              <a:rPr lang="en-US" b="0" dirty="0">
                <a:solidFill>
                  <a:schemeClr val="tx1"/>
                </a:solidFill>
              </a:rPr>
              <a:t>Happiness </a:t>
            </a:r>
            <a:r>
              <a:rPr lang="en-US" b="0" dirty="0" smtClean="0">
                <a:solidFill>
                  <a:schemeClr val="tx1"/>
                </a:solidFill>
              </a:rPr>
              <a:t>Report.</a:t>
            </a:r>
            <a:endParaRPr lang="en-US" b="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pic>
        <p:nvPicPr>
          <p:cNvPr id="12" name="Picture 5" descr="C:\Users\03108191\Downloads\Finland_Helsinki_people_highres_byJuliaKivela__MG_4241.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572000" y="-7094"/>
            <a:ext cx="4572000" cy="5150594"/>
          </a:xfrm>
          <a:prstGeom prst="rect">
            <a:avLst/>
          </a:prstGeom>
          <a:noFill/>
          <a:extLst>
            <a:ext uri="{909E8E84-426E-40DD-AFC4-6F175D3DCCD1}">
              <a14:hiddenFill xmlns:a14="http://schemas.microsoft.com/office/drawing/2010/main">
                <a:solidFill>
                  <a:srgbClr val="FFFFFF"/>
                </a:solidFill>
              </a14:hiddenFill>
            </a:ext>
          </a:extLst>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651477" y="1231013"/>
            <a:ext cx="1432810" cy="811367"/>
          </a:xfrm>
          <a:prstGeom prst="rect">
            <a:avLst/>
          </a:prstGeom>
          <a:noFill/>
        </p:spPr>
        <p:txBody>
          <a:bodyPr wrap="square" lIns="36000" tIns="36000" rIns="36000" bIns="36000" rtlCol="0">
            <a:spAutoFit/>
          </a:bodyPr>
          <a:lstStyle/>
          <a:p>
            <a:pPr lvl="0"/>
            <a:r>
              <a:rPr lang="fi-FI" sz="2400" b="1" cap="all" dirty="0" smtClean="0">
                <a:solidFill>
                  <a:schemeClr val="bg1"/>
                </a:solidFill>
                <a:latin typeface="+mj-lt"/>
              </a:rPr>
              <a:t>HAPPIEST</a:t>
            </a:r>
          </a:p>
          <a:p>
            <a:pPr lvl="0"/>
            <a:r>
              <a:rPr lang="fi-FI" sz="2400" b="1" cap="all" dirty="0" smtClean="0">
                <a:solidFill>
                  <a:schemeClr val="bg1"/>
                </a:solidFill>
                <a:latin typeface="+mj-lt"/>
              </a:rPr>
              <a:t>COUNTRY</a:t>
            </a:r>
            <a:endParaRPr lang="en-US" sz="2400" b="1" dirty="0" smtClean="0">
              <a:solidFill>
                <a:schemeClr val="bg1"/>
              </a:solidFill>
            </a:endParaRPr>
          </a:p>
        </p:txBody>
      </p:sp>
      <p:sp>
        <p:nvSpPr>
          <p:cNvPr id="23" name="Sisällön paikkamerkki 8"/>
          <p:cNvSpPr txBox="1">
            <a:spLocks/>
          </p:cNvSpPr>
          <p:nvPr/>
        </p:nvSpPr>
        <p:spPr>
          <a:xfrm>
            <a:off x="5443598" y="2500268"/>
            <a:ext cx="1339766"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a:solidFill>
                  <a:srgbClr val="FFFFFF"/>
                </a:solidFill>
                <a:cs typeface="Finlandica"/>
              </a:rPr>
              <a:t>For the second </a:t>
            </a:r>
            <a:r>
              <a:rPr lang="en-US" sz="800" b="1" spc="-25" dirty="0" smtClean="0">
                <a:solidFill>
                  <a:srgbClr val="FFFFFF"/>
                </a:solidFill>
                <a:cs typeface="Finlandica"/>
              </a:rPr>
              <a:t>year </a:t>
            </a:r>
            <a:r>
              <a:rPr lang="en-US" sz="800" b="1" spc="-25" dirty="0">
                <a:solidFill>
                  <a:srgbClr val="FFFFFF"/>
                </a:solidFill>
                <a:cs typeface="Finlandica"/>
              </a:rPr>
              <a:t>in a row, Finland </a:t>
            </a:r>
            <a:r>
              <a:rPr lang="en-US" sz="800" b="1" spc="-25" dirty="0" smtClean="0">
                <a:solidFill>
                  <a:srgbClr val="FFFFFF"/>
                </a:solidFill>
                <a:cs typeface="Finlandica"/>
              </a:rPr>
              <a:t>is the </a:t>
            </a:r>
            <a:r>
              <a:rPr lang="en-US" sz="800" b="1" spc="-25" dirty="0">
                <a:solidFill>
                  <a:srgbClr val="FFFFFF"/>
                </a:solidFill>
                <a:cs typeface="Finlandica"/>
              </a:rPr>
              <a:t>happiest nation </a:t>
            </a:r>
            <a:r>
              <a:rPr lang="en-US" sz="800" b="1" spc="-25" dirty="0" smtClean="0">
                <a:solidFill>
                  <a:srgbClr val="FFFFFF"/>
                </a:solidFill>
                <a:cs typeface="Finlandica"/>
              </a:rPr>
              <a:t>in </a:t>
            </a:r>
            <a:r>
              <a:rPr lang="en-US" sz="800" b="1" spc="-25" dirty="0">
                <a:solidFill>
                  <a:srgbClr val="FFFFFF"/>
                </a:solidFill>
                <a:cs typeface="Finlandica"/>
              </a:rPr>
              <a:t>the World Happiness </a:t>
            </a:r>
            <a:r>
              <a:rPr lang="en-US" sz="800" b="1" spc="-25" dirty="0" smtClean="0">
                <a:solidFill>
                  <a:srgbClr val="FFFFFF"/>
                </a:solidFill>
                <a:cs typeface="Finlandica"/>
              </a:rPr>
              <a:t>Report, which ranks </a:t>
            </a:r>
            <a:r>
              <a:rPr lang="en-US" sz="800" b="1" spc="-25" dirty="0">
                <a:solidFill>
                  <a:srgbClr val="FFFFFF"/>
                </a:solidFill>
                <a:cs typeface="Finlandica"/>
              </a:rPr>
              <a:t>156 countries </a:t>
            </a:r>
            <a:r>
              <a:rPr lang="en-US" sz="800" b="1" spc="-25" dirty="0" smtClean="0">
                <a:solidFill>
                  <a:srgbClr val="FFFFFF"/>
                </a:solidFill>
                <a:cs typeface="Finlandica"/>
              </a:rPr>
              <a:t>by </a:t>
            </a:r>
            <a:r>
              <a:rPr lang="en-US" sz="800" b="1" spc="-25" dirty="0">
                <a:solidFill>
                  <a:srgbClr val="FFFFFF"/>
                </a:solidFill>
                <a:cs typeface="Finlandica"/>
              </a:rPr>
              <a:t>how happy their citizens perceive themselves to be.</a:t>
            </a: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1</a:t>
            </a:r>
            <a:endParaRPr lang="en-US" sz="10000" b="1" dirty="0" smtClean="0">
              <a:solidFill>
                <a:schemeClr val="bg1"/>
              </a:solidFill>
            </a:endParaRPr>
          </a:p>
        </p:txBody>
      </p:sp>
      <p:sp>
        <p:nvSpPr>
          <p:cNvPr id="26" name="TextBox 6"/>
          <p:cNvSpPr txBox="1"/>
          <p:nvPr/>
        </p:nvSpPr>
        <p:spPr>
          <a:xfrm>
            <a:off x="6228184"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ST</a:t>
            </a:r>
            <a:endParaRPr lang="en-US" sz="1100" b="1" dirty="0" smtClean="0">
              <a:solidFill>
                <a:schemeClr val="bg1"/>
              </a:solidFill>
            </a:endParaRPr>
          </a:p>
        </p:txBody>
      </p:sp>
      <p:sp>
        <p:nvSpPr>
          <p:cNvPr id="14" name="object 9"/>
          <p:cNvSpPr/>
          <p:nvPr/>
        </p:nvSpPr>
        <p:spPr>
          <a:xfrm>
            <a:off x="6871485" y="2586586"/>
            <a:ext cx="1300915" cy="1239582"/>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7331274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31904" y="131303"/>
            <a:ext cx="1390306" cy="1062193"/>
          </a:xfrm>
          <a:prstGeom prst="rect">
            <a:avLst/>
          </a:prstGeom>
        </p:spPr>
      </p:pic>
      <p:sp>
        <p:nvSpPr>
          <p:cNvPr id="3" name="Title 2"/>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0" y="-452586"/>
            <a:ext cx="9144000" cy="6096522"/>
          </a:xfrm>
          <a:prstGeom prst="rect">
            <a:avLst/>
          </a:prstGeom>
          <a:noFill/>
          <a:extLst>
            <a:ext uri="{909E8E84-426E-40DD-AFC4-6F175D3DCCD1}">
              <a14:hiddenFill xmlns:a14="http://schemas.microsoft.com/office/drawing/2010/main">
                <a:solidFill>
                  <a:srgbClr val="FFFFFF"/>
                </a:solidFill>
              </a14:hiddenFill>
            </a:ext>
          </a:extLst>
        </p:spPr>
      </p:pic>
      <p:sp>
        <p:nvSpPr>
          <p:cNvPr id="9" name="Sisällön paikkamerkki 8"/>
          <p:cNvSpPr txBox="1">
            <a:spLocks/>
          </p:cNvSpPr>
          <p:nvPr/>
        </p:nvSpPr>
        <p:spPr>
          <a:xfrm>
            <a:off x="395536" y="1876503"/>
            <a:ext cx="3816424" cy="2242238"/>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buNone/>
            </a:pPr>
            <a:r>
              <a:rPr lang="en-US" sz="3200" b="1" dirty="0" smtClean="0">
                <a:solidFill>
                  <a:schemeClr val="bg1"/>
                </a:solidFill>
                <a:latin typeface="+mj-lt"/>
              </a:rPr>
              <a:t>Some people are having trouble understanding this.</a:t>
            </a:r>
          </a:p>
          <a:p>
            <a:pPr marL="0" lvl="0" indent="0">
              <a:buNone/>
            </a:pPr>
            <a:endParaRPr lang="en-US" sz="3200" b="1" dirty="0">
              <a:solidFill>
                <a:schemeClr val="bg1"/>
              </a:solidFill>
              <a:latin typeface="+mj-lt"/>
            </a:endParaRPr>
          </a:p>
          <a:p>
            <a:pPr marL="0" lvl="0" indent="0">
              <a:buNone/>
            </a:pPr>
            <a:r>
              <a:rPr lang="en-US" sz="3200" b="1" dirty="0" smtClean="0">
                <a:solidFill>
                  <a:schemeClr val="bg1"/>
                </a:solidFill>
                <a:latin typeface="+mj-lt"/>
              </a:rPr>
              <a:t>We cannot see why.*</a:t>
            </a:r>
            <a:r>
              <a:rPr lang="en-US" sz="1200" b="1" dirty="0">
                <a:solidFill>
                  <a:schemeClr val="bg1"/>
                </a:solidFill>
                <a:latin typeface="+mj-lt"/>
              </a:rPr>
              <a:t> </a:t>
            </a:r>
            <a:endParaRPr lang="en-GB" sz="1200" b="1" dirty="0">
              <a:solidFill>
                <a:schemeClr val="bg1"/>
              </a:solidFill>
              <a:latin typeface="+mj-lt"/>
            </a:endParaRPr>
          </a:p>
        </p:txBody>
      </p:sp>
      <p:sp>
        <p:nvSpPr>
          <p:cNvPr id="14" name="Rectangle 13"/>
          <p:cNvSpPr/>
          <p:nvPr/>
        </p:nvSpPr>
        <p:spPr>
          <a:xfrm>
            <a:off x="5760640" y="4371950"/>
            <a:ext cx="3635896" cy="646331"/>
          </a:xfrm>
          <a:prstGeom prst="rect">
            <a:avLst/>
          </a:prstGeom>
        </p:spPr>
        <p:txBody>
          <a:bodyPr wrap="square">
            <a:spAutoFit/>
          </a:bodyPr>
          <a:lstStyle/>
          <a:p>
            <a:r>
              <a:rPr lang="en-US" b="1" dirty="0" smtClean="0">
                <a:solidFill>
                  <a:schemeClr val="bg1"/>
                </a:solidFill>
              </a:rPr>
              <a:t>*Literally. </a:t>
            </a:r>
            <a:r>
              <a:rPr lang="en-US" b="1" dirty="0">
                <a:solidFill>
                  <a:schemeClr val="bg1"/>
                </a:solidFill>
              </a:rPr>
              <a:t>W</a:t>
            </a:r>
            <a:r>
              <a:rPr lang="en-US" b="1" dirty="0" smtClean="0">
                <a:solidFill>
                  <a:schemeClr val="bg1"/>
                </a:solidFill>
              </a:rPr>
              <a:t>e really can’t see anything in this weather.</a:t>
            </a:r>
          </a:p>
        </p:txBody>
      </p:sp>
    </p:spTree>
    <p:extLst>
      <p:ext uri="{BB962C8B-B14F-4D97-AF65-F5344CB8AC3E}">
        <p14:creationId xmlns:p14="http://schemas.microsoft.com/office/powerpoint/2010/main" val="263949088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4309"/>
            <a:ext cx="4572000" cy="5145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58870" y="1599977"/>
            <a:ext cx="2944368" cy="1475829"/>
          </a:xfrm>
        </p:spPr>
        <p:txBody>
          <a:bodyPr/>
          <a:lstStyle/>
          <a:p>
            <a:pPr marL="0" indent="0"/>
            <a:r>
              <a:rPr lang="en-US" b="0" dirty="0">
                <a:solidFill>
                  <a:schemeClr val="tx1"/>
                </a:solidFill>
              </a:rPr>
              <a:t>J</a:t>
            </a:r>
            <a:r>
              <a:rPr lang="en-US" b="0" dirty="0" smtClean="0">
                <a:solidFill>
                  <a:schemeClr val="tx1"/>
                </a:solidFill>
              </a:rPr>
              <a:t>oking aside, happiness does seem to come in many forms.</a:t>
            </a:r>
            <a:r>
              <a:rPr lang="en-US" b="0" dirty="0">
                <a:solidFill>
                  <a:schemeClr val="tx1"/>
                </a:solidFill>
              </a:rPr>
              <a:t> </a:t>
            </a:r>
            <a:r>
              <a:rPr lang="en-US" b="0" dirty="0" smtClean="0">
                <a:solidFill>
                  <a:schemeClr val="tx1"/>
                </a:solidFill>
              </a:rPr>
              <a:t/>
            </a:r>
            <a:br>
              <a:rPr lang="en-US" b="0" dirty="0" smtClean="0">
                <a:solidFill>
                  <a:schemeClr val="tx1"/>
                </a:solidFill>
              </a:rPr>
            </a:br>
            <a:r>
              <a:rPr lang="en-US" b="0" dirty="0" smtClean="0">
                <a:solidFill>
                  <a:schemeClr val="tx1"/>
                </a:solidFill>
              </a:rPr>
              <a:t/>
            </a:r>
            <a:br>
              <a:rPr lang="en-US" b="0" dirty="0" smtClean="0">
                <a:solidFill>
                  <a:schemeClr val="tx1"/>
                </a:solidFill>
              </a:rPr>
            </a:br>
            <a:r>
              <a:rPr lang="en-US" b="0" dirty="0" smtClean="0">
                <a:solidFill>
                  <a:schemeClr val="tx1"/>
                </a:solidFill>
              </a:rPr>
              <a:t>You don’t have to be all smiles to be </a:t>
            </a:r>
            <a:r>
              <a:rPr lang="en-US" dirty="0" smtClean="0">
                <a:solidFill>
                  <a:schemeClr val="tx1"/>
                </a:solidFill>
              </a:rPr>
              <a:t>happy</a:t>
            </a:r>
            <a:r>
              <a:rPr lang="en-US" b="0" dirty="0" smtClean="0">
                <a:solidFill>
                  <a:schemeClr val="tx1"/>
                </a:solidFill>
              </a:rPr>
              <a:t>.</a:t>
            </a:r>
            <a:endParaRPr lang="en-US" b="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13" name="Sisällön paikkamerkki 8"/>
          <p:cNvSpPr txBox="1">
            <a:spLocks/>
          </p:cNvSpPr>
          <p:nvPr/>
        </p:nvSpPr>
        <p:spPr>
          <a:xfrm>
            <a:off x="5940152" y="3144189"/>
            <a:ext cx="3024336" cy="522593"/>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gn="r">
              <a:buNone/>
            </a:pPr>
            <a:r>
              <a:rPr lang="en-US" sz="3200" b="1" dirty="0" smtClean="0">
                <a:solidFill>
                  <a:schemeClr val="bg1"/>
                </a:solidFill>
                <a:latin typeface="+mj-lt"/>
              </a:rPr>
              <a:t>Did you know?</a:t>
            </a:r>
            <a:r>
              <a:rPr lang="en-US" sz="1200" b="1" dirty="0">
                <a:solidFill>
                  <a:schemeClr val="bg1"/>
                </a:solidFill>
                <a:latin typeface="+mj-lt"/>
              </a:rPr>
              <a:t> </a:t>
            </a:r>
            <a:endParaRPr lang="en-GB" sz="1200" b="1" dirty="0">
              <a:solidFill>
                <a:schemeClr val="bg1"/>
              </a:solidFill>
              <a:latin typeface="+mj-lt"/>
            </a:endParaRPr>
          </a:p>
        </p:txBody>
      </p:sp>
      <p:sp>
        <p:nvSpPr>
          <p:cNvPr id="15" name="Sisällön paikkamerkki 8"/>
          <p:cNvSpPr txBox="1">
            <a:spLocks/>
          </p:cNvSpPr>
          <p:nvPr/>
        </p:nvSpPr>
        <p:spPr>
          <a:xfrm>
            <a:off x="6300192" y="3716144"/>
            <a:ext cx="2664296" cy="727814"/>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gn="r">
              <a:buNone/>
            </a:pPr>
            <a:r>
              <a:rPr lang="en-US" sz="1600" b="1" dirty="0" smtClean="0">
                <a:solidFill>
                  <a:schemeClr val="bg1"/>
                </a:solidFill>
                <a:latin typeface="+mj-lt"/>
              </a:rPr>
              <a:t>According to studies, heavy metal fans are happier than people listening to other genres of music. </a:t>
            </a:r>
            <a:endParaRPr lang="en-US" sz="1600" b="1" dirty="0">
              <a:solidFill>
                <a:schemeClr val="bg1"/>
              </a:solidFill>
              <a:latin typeface="+mj-lt"/>
            </a:endParaRPr>
          </a:p>
        </p:txBody>
      </p:sp>
    </p:spTree>
    <p:extLst>
      <p:ext uri="{BB962C8B-B14F-4D97-AF65-F5344CB8AC3E}">
        <p14:creationId xmlns:p14="http://schemas.microsoft.com/office/powerpoint/2010/main" val="1456057431"/>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31904" y="131303"/>
            <a:ext cx="1390306" cy="1062193"/>
          </a:xfrm>
          <a:prstGeom prst="rect">
            <a:avLst/>
          </a:prstGeom>
        </p:spPr>
      </p:pic>
      <p:sp>
        <p:nvSpPr>
          <p:cNvPr id="3" name="Title 2"/>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pic>
        <p:nvPicPr>
          <p:cNvPr id="2050" name="Picture 2" descr="C:\Users\03108191\Downloads\Slush_Japan_2015 (5)_1224.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0" y="1"/>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 name="Sisällön paikkamerkki 8"/>
          <p:cNvSpPr txBox="1">
            <a:spLocks/>
          </p:cNvSpPr>
          <p:nvPr/>
        </p:nvSpPr>
        <p:spPr>
          <a:xfrm>
            <a:off x="5724128" y="257504"/>
            <a:ext cx="3024336" cy="2242238"/>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gn="r">
              <a:buNone/>
            </a:pPr>
            <a:r>
              <a:rPr lang="en-US" sz="3200" b="1" dirty="0" smtClean="0">
                <a:solidFill>
                  <a:schemeClr val="bg1"/>
                </a:solidFill>
                <a:latin typeface="+mj-lt"/>
              </a:rPr>
              <a:t>What is the World </a:t>
            </a:r>
          </a:p>
          <a:p>
            <a:pPr marL="0" lvl="0" indent="0" algn="r">
              <a:buNone/>
            </a:pPr>
            <a:r>
              <a:rPr lang="en-US" sz="3200" b="1" dirty="0" smtClean="0">
                <a:solidFill>
                  <a:schemeClr val="bg1"/>
                </a:solidFill>
                <a:latin typeface="+mj-lt"/>
              </a:rPr>
              <a:t>Happiness Report?</a:t>
            </a:r>
            <a:r>
              <a:rPr lang="en-US" sz="1200" b="1" dirty="0">
                <a:solidFill>
                  <a:schemeClr val="bg1"/>
                </a:solidFill>
                <a:latin typeface="+mj-lt"/>
              </a:rPr>
              <a:t> </a:t>
            </a:r>
            <a:endParaRPr lang="en-GB" sz="1200" b="1" dirty="0">
              <a:solidFill>
                <a:schemeClr val="bg1"/>
              </a:solidFill>
              <a:latin typeface="+mj-lt"/>
            </a:endParaRPr>
          </a:p>
        </p:txBody>
      </p:sp>
      <p:sp>
        <p:nvSpPr>
          <p:cNvPr id="14" name="Rectangle 13"/>
          <p:cNvSpPr/>
          <p:nvPr/>
        </p:nvSpPr>
        <p:spPr>
          <a:xfrm>
            <a:off x="251520" y="3049672"/>
            <a:ext cx="4874318" cy="1754326"/>
          </a:xfrm>
          <a:prstGeom prst="rect">
            <a:avLst/>
          </a:prstGeom>
        </p:spPr>
        <p:txBody>
          <a:bodyPr wrap="square">
            <a:spAutoFit/>
          </a:bodyPr>
          <a:lstStyle/>
          <a:p>
            <a:r>
              <a:rPr lang="en-US" b="1" dirty="0" smtClean="0">
                <a:solidFill>
                  <a:schemeClr val="bg1"/>
                </a:solidFill>
              </a:rPr>
              <a:t>The UN World Happiness Report ranks 156 countries by their happiness levels.</a:t>
            </a:r>
          </a:p>
          <a:p>
            <a:endParaRPr lang="en-US" b="1" dirty="0" smtClean="0">
              <a:solidFill>
                <a:schemeClr val="bg1"/>
              </a:solidFill>
            </a:endParaRPr>
          </a:p>
          <a:p>
            <a:r>
              <a:rPr lang="en-US" b="1" dirty="0" smtClean="0">
                <a:solidFill>
                  <a:schemeClr val="bg1"/>
                </a:solidFill>
              </a:rPr>
              <a:t>People in each country are asked to rate their life on a 10-step ladder from the best possible to the worst possible life for them.</a:t>
            </a:r>
            <a:endParaRPr lang="en-US" b="1" dirty="0"/>
          </a:p>
        </p:txBody>
      </p:sp>
    </p:spTree>
    <p:extLst>
      <p:ext uri="{BB962C8B-B14F-4D97-AF65-F5344CB8AC3E}">
        <p14:creationId xmlns:p14="http://schemas.microsoft.com/office/powerpoint/2010/main" val="123776126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44905" y="12637"/>
            <a:ext cx="1875565" cy="125241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74293" y="3854945"/>
            <a:ext cx="1901306" cy="1267538"/>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84876" y="2573015"/>
            <a:ext cx="1888728" cy="125915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944905" y="3867894"/>
            <a:ext cx="1875565" cy="125241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944905" y="2594414"/>
            <a:ext cx="1875565" cy="1252413"/>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944906" y="1288790"/>
            <a:ext cx="1875565" cy="128296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884876" y="1285839"/>
            <a:ext cx="1895763" cy="12659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873286" y="57531"/>
            <a:ext cx="1907353" cy="1197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228267" y="1552720"/>
            <a:ext cx="3343733" cy="1516218"/>
          </a:xfrm>
        </p:spPr>
        <p:txBody>
          <a:bodyPr/>
          <a:lstStyle/>
          <a:p>
            <a:r>
              <a:rPr lang="en-US" b="0" dirty="0" smtClean="0"/>
              <a:t>Although the World Happiness Report measures </a:t>
            </a:r>
            <a:r>
              <a:rPr lang="en-US" dirty="0" smtClean="0"/>
              <a:t>subjective happiness</a:t>
            </a:r>
            <a:r>
              <a:rPr lang="en-US" b="0" dirty="0" smtClean="0"/>
              <a:t>, the study also attempts </a:t>
            </a:r>
            <a:r>
              <a:rPr lang="en-US" b="0" dirty="0"/>
              <a:t>to explain </a:t>
            </a:r>
            <a:r>
              <a:rPr lang="en-US" b="0" dirty="0" smtClean="0"/>
              <a:t>each country’s score </a:t>
            </a:r>
            <a:br>
              <a:rPr lang="en-US" b="0" dirty="0" smtClean="0"/>
            </a:br>
            <a:r>
              <a:rPr lang="en-US" b="0" dirty="0" smtClean="0"/>
              <a:t>by referring to a range </a:t>
            </a:r>
            <a:br>
              <a:rPr lang="en-US" b="0" dirty="0" smtClean="0"/>
            </a:br>
            <a:r>
              <a:rPr lang="en-US" b="0" dirty="0" smtClean="0"/>
              <a:t>of factors.</a:t>
            </a:r>
            <a:endParaRPr lang="fi-FI" dirty="0"/>
          </a:p>
        </p:txBody>
      </p:sp>
      <p:sp>
        <p:nvSpPr>
          <p:cNvPr id="3" name="TextBox 2"/>
          <p:cNvSpPr txBox="1"/>
          <p:nvPr/>
        </p:nvSpPr>
        <p:spPr>
          <a:xfrm>
            <a:off x="4966366" y="1965317"/>
            <a:ext cx="1656184" cy="565146"/>
          </a:xfrm>
          <a:prstGeom prst="rect">
            <a:avLst/>
          </a:prstGeom>
          <a:noFill/>
        </p:spPr>
        <p:txBody>
          <a:bodyPr wrap="square" lIns="36000" tIns="36000" rIns="36000" bIns="36000" rtlCol="0">
            <a:spAutoFit/>
          </a:bodyPr>
          <a:lstStyle/>
          <a:p>
            <a:r>
              <a:rPr lang="fi-FI" sz="1600" b="1" dirty="0" smtClean="0">
                <a:solidFill>
                  <a:schemeClr val="bg1"/>
                </a:solidFill>
                <a:effectLst>
                  <a:outerShdw blurRad="38100" dist="38100" dir="2700000" algn="tl">
                    <a:srgbClr val="000000">
                      <a:alpha val="43137"/>
                    </a:srgbClr>
                  </a:outerShdw>
                </a:effectLst>
              </a:rPr>
              <a:t>GDP</a:t>
            </a:r>
          </a:p>
          <a:p>
            <a:r>
              <a:rPr lang="fi-FI" sz="1600" b="1" smtClean="0">
                <a:solidFill>
                  <a:schemeClr val="bg1"/>
                </a:solidFill>
                <a:effectLst>
                  <a:outerShdw blurRad="38100" dist="38100" dir="2700000" algn="tl">
                    <a:srgbClr val="000000">
                      <a:alpha val="43137"/>
                    </a:srgbClr>
                  </a:outerShdw>
                </a:effectLst>
              </a:rPr>
              <a:t>PER </a:t>
            </a:r>
            <a:r>
              <a:rPr lang="fi-FI" sz="1600" b="1" smtClean="0">
                <a:solidFill>
                  <a:schemeClr val="bg1"/>
                </a:solidFill>
                <a:effectLst>
                  <a:outerShdw blurRad="38100" dist="38100" dir="2700000" algn="tl">
                    <a:srgbClr val="000000">
                      <a:alpha val="43137"/>
                    </a:srgbClr>
                  </a:outerShdw>
                </a:effectLst>
              </a:rPr>
              <a:t>CAPITA</a:t>
            </a:r>
            <a:endParaRPr lang="en-US" sz="1600" b="1" dirty="0" smtClean="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7020272" y="1995686"/>
            <a:ext cx="1656184" cy="565146"/>
          </a:xfrm>
          <a:prstGeom prst="rect">
            <a:avLst/>
          </a:prstGeom>
          <a:noFill/>
        </p:spPr>
        <p:txBody>
          <a:bodyPr wrap="square" lIns="36000" tIns="36000" rIns="36000" bIns="36000" rtlCol="0">
            <a:spAutoFit/>
          </a:bodyPr>
          <a:lstStyle/>
          <a:p>
            <a:r>
              <a:rPr lang="fi-FI" sz="1600" b="1" dirty="0" smtClean="0">
                <a:solidFill>
                  <a:schemeClr val="bg1"/>
                </a:solidFill>
                <a:effectLst>
                  <a:outerShdw blurRad="38100" dist="38100" dir="2700000" algn="tl">
                    <a:srgbClr val="000000">
                      <a:alpha val="43137"/>
                    </a:srgbClr>
                  </a:outerShdw>
                </a:effectLst>
              </a:rPr>
              <a:t>HEALTHY</a:t>
            </a:r>
            <a:br>
              <a:rPr lang="fi-FI" sz="1600" b="1" dirty="0" smtClean="0">
                <a:solidFill>
                  <a:schemeClr val="bg1"/>
                </a:solidFill>
                <a:effectLst>
                  <a:outerShdw blurRad="38100" dist="38100" dir="2700000" algn="tl">
                    <a:srgbClr val="000000">
                      <a:alpha val="43137"/>
                    </a:srgbClr>
                  </a:outerShdw>
                </a:effectLst>
              </a:rPr>
            </a:br>
            <a:r>
              <a:rPr lang="fi-FI" sz="1600" b="1" dirty="0" smtClean="0">
                <a:solidFill>
                  <a:schemeClr val="bg1"/>
                </a:solidFill>
                <a:effectLst>
                  <a:outerShdw blurRad="38100" dist="38100" dir="2700000" algn="tl">
                    <a:srgbClr val="000000">
                      <a:alpha val="43137"/>
                    </a:srgbClr>
                  </a:outerShdw>
                </a:effectLst>
              </a:rPr>
              <a:t>LIFE EXPECTANCY</a:t>
            </a:r>
            <a:endParaRPr lang="en-US" sz="16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4884876" y="3258781"/>
            <a:ext cx="1713931" cy="584775"/>
          </a:xfrm>
          <a:prstGeom prst="rect">
            <a:avLst/>
          </a:prstGeom>
        </p:spPr>
        <p:txBody>
          <a:bodyPr wrap="none">
            <a:spAutoFit/>
          </a:bodyPr>
          <a:lstStyle/>
          <a:p>
            <a:r>
              <a:rPr lang="fi-FI" sz="1600" b="1" dirty="0" smtClean="0">
                <a:solidFill>
                  <a:schemeClr val="bg1"/>
                </a:solidFill>
                <a:effectLst>
                  <a:outerShdw blurRad="38100" dist="38100" dir="2700000" algn="tl">
                    <a:srgbClr val="000000">
                      <a:alpha val="43137"/>
                    </a:srgbClr>
                  </a:outerShdw>
                </a:effectLst>
              </a:rPr>
              <a:t>AVAILABLE</a:t>
            </a:r>
            <a:br>
              <a:rPr lang="fi-FI" sz="1600" b="1" dirty="0" smtClean="0">
                <a:solidFill>
                  <a:schemeClr val="bg1"/>
                </a:solidFill>
                <a:effectLst>
                  <a:outerShdw blurRad="38100" dist="38100" dir="2700000" algn="tl">
                    <a:srgbClr val="000000">
                      <a:alpha val="43137"/>
                    </a:srgbClr>
                  </a:outerShdw>
                </a:effectLst>
              </a:rPr>
            </a:br>
            <a:r>
              <a:rPr lang="fi-FI" sz="1600" b="1" dirty="0" smtClean="0">
                <a:solidFill>
                  <a:schemeClr val="bg1"/>
                </a:solidFill>
                <a:effectLst>
                  <a:outerShdw blurRad="38100" dist="38100" dir="2700000" algn="tl">
                    <a:srgbClr val="000000">
                      <a:alpha val="43137"/>
                    </a:srgbClr>
                  </a:outerShdw>
                </a:effectLst>
              </a:rPr>
              <a:t>SOCIAL SUPPORT</a:t>
            </a:r>
            <a:endParaRPr lang="en-US" b="1" dirty="0">
              <a:solidFill>
                <a:schemeClr val="bg1"/>
              </a:solidFill>
              <a:effectLst>
                <a:outerShdw blurRad="38100" dist="38100" dir="2700000" algn="tl">
                  <a:srgbClr val="000000">
                    <a:alpha val="43137"/>
                  </a:srgbClr>
                </a:outerShdw>
              </a:effectLst>
            </a:endParaRPr>
          </a:p>
        </p:txBody>
      </p:sp>
      <p:sp>
        <p:nvSpPr>
          <p:cNvPr id="13" name="Rectangle 12"/>
          <p:cNvSpPr/>
          <p:nvPr/>
        </p:nvSpPr>
        <p:spPr>
          <a:xfrm>
            <a:off x="6958352" y="3248858"/>
            <a:ext cx="1737976" cy="584775"/>
          </a:xfrm>
          <a:prstGeom prst="rect">
            <a:avLst/>
          </a:prstGeom>
        </p:spPr>
        <p:txBody>
          <a:bodyPr wrap="none">
            <a:spAutoFit/>
          </a:bodyPr>
          <a:lstStyle/>
          <a:p>
            <a:r>
              <a:rPr lang="fi-FI" sz="1600" b="1" dirty="0" smtClean="0">
                <a:solidFill>
                  <a:schemeClr val="bg1"/>
                </a:solidFill>
                <a:effectLst>
                  <a:outerShdw blurRad="38100" dist="38100" dir="2700000" algn="tl">
                    <a:srgbClr val="000000">
                      <a:alpha val="43137"/>
                    </a:srgbClr>
                  </a:outerShdw>
                </a:effectLst>
              </a:rPr>
              <a:t>FREEDOM TO</a:t>
            </a:r>
            <a:br>
              <a:rPr lang="fi-FI" sz="1600" b="1" dirty="0" smtClean="0">
                <a:solidFill>
                  <a:schemeClr val="bg1"/>
                </a:solidFill>
                <a:effectLst>
                  <a:outerShdw blurRad="38100" dist="38100" dir="2700000" algn="tl">
                    <a:srgbClr val="000000">
                      <a:alpha val="43137"/>
                    </a:srgbClr>
                  </a:outerShdw>
                </a:effectLst>
              </a:rPr>
            </a:br>
            <a:r>
              <a:rPr lang="fi-FI" sz="1600" b="1" dirty="0" smtClean="0">
                <a:solidFill>
                  <a:schemeClr val="bg1"/>
                </a:solidFill>
                <a:effectLst>
                  <a:outerShdw blurRad="38100" dist="38100" dir="2700000" algn="tl">
                    <a:srgbClr val="000000">
                      <a:alpha val="43137"/>
                    </a:srgbClr>
                  </a:outerShdw>
                </a:effectLst>
              </a:rPr>
              <a:t>MAKE DECISIONS</a:t>
            </a:r>
            <a:endParaRPr lang="en-US" b="1" dirty="0">
              <a:solidFill>
                <a:schemeClr val="bg1"/>
              </a:solidFill>
              <a:effectLst>
                <a:outerShdw blurRad="38100" dist="38100" dir="2700000" algn="tl">
                  <a:srgbClr val="000000">
                    <a:alpha val="43137"/>
                  </a:srgbClr>
                </a:outerShdw>
              </a:effectLst>
            </a:endParaRPr>
          </a:p>
        </p:txBody>
      </p:sp>
      <p:sp>
        <p:nvSpPr>
          <p:cNvPr id="15" name="Rectangle 14"/>
          <p:cNvSpPr/>
          <p:nvPr/>
        </p:nvSpPr>
        <p:spPr>
          <a:xfrm>
            <a:off x="4906988" y="4507255"/>
            <a:ext cx="1321196" cy="584775"/>
          </a:xfrm>
          <a:prstGeom prst="rect">
            <a:avLst/>
          </a:prstGeom>
        </p:spPr>
        <p:txBody>
          <a:bodyPr wrap="none">
            <a:spAutoFit/>
          </a:bodyPr>
          <a:lstStyle/>
          <a:p>
            <a:r>
              <a:rPr lang="fi-FI" sz="1600" b="1" dirty="0" smtClean="0">
                <a:solidFill>
                  <a:schemeClr val="bg1"/>
                </a:solidFill>
                <a:effectLst>
                  <a:outerShdw blurRad="38100" dist="38100" dir="2700000" algn="tl">
                    <a:srgbClr val="000000">
                      <a:alpha val="43137"/>
                    </a:srgbClr>
                  </a:outerShdw>
                </a:effectLst>
              </a:rPr>
              <a:t>GENEROSITY</a:t>
            </a:r>
            <a:br>
              <a:rPr lang="fi-FI" sz="1600" b="1" dirty="0" smtClean="0">
                <a:solidFill>
                  <a:schemeClr val="bg1"/>
                </a:solidFill>
                <a:effectLst>
                  <a:outerShdw blurRad="38100" dist="38100" dir="2700000" algn="tl">
                    <a:srgbClr val="000000">
                      <a:alpha val="43137"/>
                    </a:srgbClr>
                  </a:outerShdw>
                </a:effectLst>
              </a:rPr>
            </a:br>
            <a:r>
              <a:rPr lang="fi-FI" sz="1600" b="1" dirty="0" smtClean="0">
                <a:solidFill>
                  <a:schemeClr val="bg1"/>
                </a:solidFill>
                <a:effectLst>
                  <a:outerShdw blurRad="38100" dist="38100" dir="2700000" algn="tl">
                    <a:srgbClr val="000000">
                      <a:alpha val="43137"/>
                    </a:srgbClr>
                  </a:outerShdw>
                </a:effectLst>
              </a:rPr>
              <a:t>IN SOCIETY</a:t>
            </a:r>
            <a:endParaRPr lang="en-US" b="1" dirty="0">
              <a:solidFill>
                <a:schemeClr val="bg1"/>
              </a:solidFill>
              <a:effectLst>
                <a:outerShdw blurRad="38100" dist="38100" dir="2700000" algn="tl">
                  <a:srgbClr val="000000">
                    <a:alpha val="43137"/>
                  </a:srgbClr>
                </a:outerShdw>
              </a:effectLst>
            </a:endParaRPr>
          </a:p>
        </p:txBody>
      </p:sp>
      <p:sp>
        <p:nvSpPr>
          <p:cNvPr id="24" name="Rectangle 23"/>
          <p:cNvSpPr/>
          <p:nvPr/>
        </p:nvSpPr>
        <p:spPr>
          <a:xfrm>
            <a:off x="6958352" y="4515966"/>
            <a:ext cx="1358064" cy="584775"/>
          </a:xfrm>
          <a:prstGeom prst="rect">
            <a:avLst/>
          </a:prstGeom>
        </p:spPr>
        <p:txBody>
          <a:bodyPr wrap="none">
            <a:spAutoFit/>
          </a:bodyPr>
          <a:lstStyle/>
          <a:p>
            <a:r>
              <a:rPr lang="fi-FI" sz="1600" b="1" dirty="0" smtClean="0">
                <a:solidFill>
                  <a:schemeClr val="bg1"/>
                </a:solidFill>
                <a:effectLst>
                  <a:outerShdw blurRad="38100" dist="38100" dir="2700000" algn="tl">
                    <a:srgbClr val="000000">
                      <a:alpha val="43137"/>
                    </a:srgbClr>
                  </a:outerShdw>
                </a:effectLst>
              </a:rPr>
              <a:t>ABSENCE OF</a:t>
            </a:r>
            <a:br>
              <a:rPr lang="fi-FI" sz="1600" b="1" dirty="0" smtClean="0">
                <a:solidFill>
                  <a:schemeClr val="bg1"/>
                </a:solidFill>
                <a:effectLst>
                  <a:outerShdw blurRad="38100" dist="38100" dir="2700000" algn="tl">
                    <a:srgbClr val="000000">
                      <a:alpha val="43137"/>
                    </a:srgbClr>
                  </a:outerShdw>
                </a:effectLst>
              </a:rPr>
            </a:br>
            <a:r>
              <a:rPr lang="fi-FI" sz="1600" b="1" dirty="0" smtClean="0">
                <a:solidFill>
                  <a:schemeClr val="bg1"/>
                </a:solidFill>
                <a:effectLst>
                  <a:outerShdw blurRad="38100" dist="38100" dir="2700000" algn="tl">
                    <a:srgbClr val="000000">
                      <a:alpha val="43137"/>
                    </a:srgbClr>
                  </a:outerShdw>
                </a:effectLst>
              </a:rPr>
              <a:t>CORRUPTION</a:t>
            </a:r>
            <a:endParaRPr lang="en-US" b="1" dirty="0">
              <a:solidFill>
                <a:schemeClr val="bg1"/>
              </a:solidFill>
              <a:effectLst>
                <a:outerShdw blurRad="38100" dist="38100" dir="2700000" algn="tl">
                  <a:srgbClr val="000000">
                    <a:alpha val="43137"/>
                  </a:srgbClr>
                </a:outerShdw>
              </a:effectLst>
            </a:endParaRPr>
          </a:p>
        </p:txBody>
      </p:sp>
      <p:sp>
        <p:nvSpPr>
          <p:cNvPr id="27" name="TextBox 26"/>
          <p:cNvSpPr txBox="1"/>
          <p:nvPr/>
        </p:nvSpPr>
        <p:spPr>
          <a:xfrm>
            <a:off x="4932040" y="699542"/>
            <a:ext cx="1656184" cy="565146"/>
          </a:xfrm>
          <a:prstGeom prst="rect">
            <a:avLst/>
          </a:prstGeom>
          <a:noFill/>
        </p:spPr>
        <p:txBody>
          <a:bodyPr wrap="square" lIns="36000" tIns="36000" rIns="36000" bIns="36000" rtlCol="0">
            <a:spAutoFit/>
          </a:bodyPr>
          <a:lstStyle/>
          <a:p>
            <a:r>
              <a:rPr lang="fi-FI" sz="1600" b="1" dirty="0" smtClean="0">
                <a:solidFill>
                  <a:schemeClr val="bg1"/>
                </a:solidFill>
                <a:effectLst>
                  <a:outerShdw blurRad="38100" dist="38100" dir="2700000" algn="tl">
                    <a:srgbClr val="000000">
                      <a:alpha val="43137"/>
                    </a:srgbClr>
                  </a:outerShdw>
                </a:effectLst>
              </a:rPr>
              <a:t>CONFIDENCE IN</a:t>
            </a:r>
          </a:p>
          <a:p>
            <a:r>
              <a:rPr lang="fi-FI" sz="1600" b="1" dirty="0" smtClean="0">
                <a:solidFill>
                  <a:schemeClr val="bg1"/>
                </a:solidFill>
                <a:effectLst>
                  <a:outerShdw blurRad="38100" dist="38100" dir="2700000" algn="tl">
                    <a:srgbClr val="000000">
                      <a:alpha val="43137"/>
                    </a:srgbClr>
                  </a:outerShdw>
                </a:effectLst>
              </a:rPr>
              <a:t>GOVERNEMENT</a:t>
            </a:r>
            <a:endParaRPr lang="en-US" sz="1600" b="1" dirty="0" smtClean="0">
              <a:solidFill>
                <a:schemeClr val="bg1"/>
              </a:solidFill>
              <a:effectLst>
                <a:outerShdw blurRad="38100" dist="38100" dir="2700000" algn="tl">
                  <a:srgbClr val="000000">
                    <a:alpha val="43137"/>
                  </a:srgbClr>
                </a:outerShdw>
              </a:effectLst>
            </a:endParaRPr>
          </a:p>
        </p:txBody>
      </p:sp>
      <p:sp>
        <p:nvSpPr>
          <p:cNvPr id="28" name="TextBox 27"/>
          <p:cNvSpPr txBox="1"/>
          <p:nvPr/>
        </p:nvSpPr>
        <p:spPr>
          <a:xfrm>
            <a:off x="7020272" y="699542"/>
            <a:ext cx="1656184" cy="565146"/>
          </a:xfrm>
          <a:prstGeom prst="rect">
            <a:avLst/>
          </a:prstGeom>
          <a:noFill/>
        </p:spPr>
        <p:txBody>
          <a:bodyPr wrap="square" lIns="36000" tIns="36000" rIns="36000" bIns="36000" rtlCol="0">
            <a:spAutoFit/>
          </a:bodyPr>
          <a:lstStyle/>
          <a:p>
            <a:r>
              <a:rPr lang="fi-FI" sz="1600" b="1" dirty="0" smtClean="0">
                <a:solidFill>
                  <a:schemeClr val="bg1"/>
                </a:solidFill>
                <a:effectLst>
                  <a:outerShdw blurRad="38100" dist="38100" dir="2700000" algn="tl">
                    <a:srgbClr val="000000">
                      <a:alpha val="43137"/>
                    </a:srgbClr>
                  </a:outerShdw>
                </a:effectLst>
              </a:rPr>
              <a:t>QUALITY OF</a:t>
            </a:r>
          </a:p>
          <a:p>
            <a:r>
              <a:rPr lang="fi-FI" sz="1600" b="1" dirty="0" smtClean="0">
                <a:solidFill>
                  <a:schemeClr val="bg1"/>
                </a:solidFill>
                <a:effectLst>
                  <a:outerShdw blurRad="38100" dist="38100" dir="2700000" algn="tl">
                    <a:srgbClr val="000000">
                      <a:alpha val="43137"/>
                    </a:srgbClr>
                  </a:outerShdw>
                </a:effectLst>
              </a:rPr>
              <a:t>DEMOCRACY</a:t>
            </a:r>
            <a:endParaRPr lang="en-US" sz="16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875074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03108191\Downloads\Finland_Helsinki_events_Juhlaviikot_TheNightOfArts_web_byJuliaKivela__MG_1317.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0"/>
            <a:ext cx="9148426"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39552" y="3147814"/>
            <a:ext cx="7776864" cy="1439862"/>
          </a:xfrm>
        </p:spPr>
        <p:txBody>
          <a:bodyPr/>
          <a:lstStyle/>
          <a:p>
            <a:r>
              <a:rPr lang="en-US" sz="4400" cap="none" dirty="0" smtClean="0"/>
              <a:t>Why are Finns so </a:t>
            </a:r>
            <a:r>
              <a:rPr lang="en-US" sz="4400" cap="none" dirty="0" smtClean="0"/>
              <a:t>happy?</a:t>
            </a:r>
            <a:endParaRPr lang="fi-FI" sz="4400" cap="none" dirty="0"/>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31904" y="131303"/>
            <a:ext cx="1390306" cy="1062193"/>
          </a:xfrm>
          <a:prstGeom prst="rect">
            <a:avLst/>
          </a:prstGeom>
        </p:spPr>
      </p:pic>
    </p:spTree>
    <p:extLst>
      <p:ext uri="{BB962C8B-B14F-4D97-AF65-F5344CB8AC3E}">
        <p14:creationId xmlns:p14="http://schemas.microsoft.com/office/powerpoint/2010/main" val="32840806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5" cy="5143500"/>
          </a:xfrm>
          <a:prstGeom prst="rect">
            <a:avLst/>
          </a:prstGeom>
        </p:spPr>
      </p:pic>
      <p:sp>
        <p:nvSpPr>
          <p:cNvPr id="2" name="Title 1"/>
          <p:cNvSpPr>
            <a:spLocks noGrp="1"/>
          </p:cNvSpPr>
          <p:nvPr>
            <p:ph type="title"/>
          </p:nvPr>
        </p:nvSpPr>
        <p:spPr>
          <a:xfrm>
            <a:off x="1115616" y="1527969"/>
            <a:ext cx="3015614" cy="1475829"/>
          </a:xfrm>
        </p:spPr>
        <p:txBody>
          <a:bodyPr/>
          <a:lstStyle/>
          <a:p>
            <a:pPr marL="0" indent="0"/>
            <a:r>
              <a:rPr lang="en-US" sz="1800" b="0" dirty="0" smtClean="0"/>
              <a:t>Finland has </a:t>
            </a:r>
            <a:r>
              <a:rPr lang="en-US" sz="1800" dirty="0" smtClean="0"/>
              <a:t>the best governance</a:t>
            </a:r>
            <a:r>
              <a:rPr lang="en-US" sz="1800" b="0" dirty="0" smtClean="0"/>
              <a:t> in the world as measured by voter turnout, legislative independence </a:t>
            </a:r>
            <a:br>
              <a:rPr lang="en-US" sz="1800" b="0" dirty="0" smtClean="0"/>
            </a:br>
            <a:r>
              <a:rPr lang="en-US" sz="1800" b="0" dirty="0" smtClean="0"/>
              <a:t>and the number of women </a:t>
            </a:r>
            <a:br>
              <a:rPr lang="en-US" sz="1800" b="0" dirty="0" smtClean="0"/>
            </a:br>
            <a:r>
              <a:rPr lang="en-US" sz="1800" b="0" dirty="0" smtClean="0"/>
              <a:t>in Parliament.</a:t>
            </a:r>
            <a:br>
              <a:rPr lang="en-US" sz="1800" b="0" dirty="0" smtClean="0"/>
            </a:br>
            <a:r>
              <a:rPr lang="en-US" sz="1800" b="0" dirty="0"/>
              <a:t/>
            </a:r>
            <a:br>
              <a:rPr lang="en-US" sz="1800" b="0" dirty="0"/>
            </a:br>
            <a:r>
              <a:rPr lang="en-US" sz="1800" b="0" dirty="0" smtClean="0"/>
              <a:t>Finland is also the </a:t>
            </a:r>
            <a:r>
              <a:rPr lang="en-US" sz="1800" dirty="0" smtClean="0"/>
              <a:t>most stable nation</a:t>
            </a:r>
            <a:r>
              <a:rPr lang="en-US" sz="1800" b="0" dirty="0" smtClean="0"/>
              <a:t> in the world.</a:t>
            </a:r>
            <a:endParaRPr lang="en-US" sz="1800" b="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7" y="1275606"/>
            <a:ext cx="1276815" cy="1057588"/>
          </a:xfrm>
          <a:prstGeom prst="rect">
            <a:avLst/>
          </a:prstGeom>
          <a:noFill/>
        </p:spPr>
        <p:txBody>
          <a:bodyPr wrap="square" lIns="36000" tIns="36000" rIns="36000" bIns="36000" rtlCol="0">
            <a:spAutoFit/>
          </a:bodyPr>
          <a:lstStyle/>
          <a:p>
            <a:pPr lvl="0"/>
            <a:r>
              <a:rPr lang="en-US" sz="1600" cap="all" dirty="0" smtClean="0">
                <a:solidFill>
                  <a:schemeClr val="bg1"/>
                </a:solidFill>
                <a:latin typeface="+mj-lt"/>
              </a:rPr>
              <a:t>BEST </a:t>
            </a:r>
            <a:endParaRPr lang="en-US" sz="1600" cap="all" dirty="0">
              <a:solidFill>
                <a:schemeClr val="bg1"/>
              </a:solidFill>
              <a:latin typeface="+mj-lt"/>
            </a:endParaRPr>
          </a:p>
          <a:p>
            <a:pPr lvl="0"/>
            <a:r>
              <a:rPr lang="en-US" sz="1600" b="1" cap="all" dirty="0" smtClean="0">
                <a:solidFill>
                  <a:schemeClr val="bg1"/>
                </a:solidFill>
                <a:latin typeface="+mj-lt"/>
              </a:rPr>
              <a:t>GOVERNANCE </a:t>
            </a:r>
            <a:endParaRPr lang="en-US" sz="1600" b="1" cap="all" dirty="0">
              <a:solidFill>
                <a:schemeClr val="bg1"/>
              </a:solidFill>
              <a:latin typeface="+mj-lt"/>
            </a:endParaRPr>
          </a:p>
          <a:p>
            <a:pPr lvl="0"/>
            <a:r>
              <a:rPr lang="fi-FI" sz="1600" b="1" cap="all" dirty="0" smtClean="0">
                <a:solidFill>
                  <a:schemeClr val="bg1"/>
                </a:solidFill>
                <a:latin typeface="+mj-lt"/>
              </a:rPr>
              <a:t>IN THE</a:t>
            </a:r>
          </a:p>
          <a:p>
            <a:pPr lvl="0"/>
            <a:r>
              <a:rPr lang="fi-FI" sz="1600" b="1" cap="all" dirty="0" smtClean="0">
                <a:solidFill>
                  <a:schemeClr val="bg1"/>
                </a:solidFill>
                <a:latin typeface="+mj-lt"/>
              </a:rPr>
              <a:t>WORLD</a:t>
            </a:r>
            <a:endParaRPr lang="en-US" sz="1100" b="1" dirty="0" smtClean="0">
              <a:solidFill>
                <a:schemeClr val="bg1"/>
              </a:solidFill>
            </a:endParaRPr>
          </a:p>
        </p:txBody>
      </p:sp>
      <p:sp>
        <p:nvSpPr>
          <p:cNvPr id="23" name="Sisällön paikkamerkki 8"/>
          <p:cNvSpPr txBox="1">
            <a:spLocks/>
          </p:cNvSpPr>
          <p:nvPr/>
        </p:nvSpPr>
        <p:spPr>
          <a:xfrm>
            <a:off x="5443598" y="2500268"/>
            <a:ext cx="1344272"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buNone/>
              <a:defRPr/>
            </a:pPr>
            <a:r>
              <a:rPr lang="en-US" sz="800" b="1" dirty="0" smtClean="0">
                <a:solidFill>
                  <a:schemeClr val="bg1"/>
                </a:solidFill>
                <a:latin typeface="+mj-lt"/>
              </a:rPr>
              <a:t>Finland </a:t>
            </a:r>
            <a:r>
              <a:rPr lang="en-US" sz="800" b="1" dirty="0">
                <a:solidFill>
                  <a:schemeClr val="bg1"/>
                </a:solidFill>
                <a:latin typeface="+mj-lt"/>
              </a:rPr>
              <a:t>has the best governance in the </a:t>
            </a:r>
            <a:r>
              <a:rPr lang="en-US" sz="800" b="1" dirty="0" smtClean="0">
                <a:solidFill>
                  <a:schemeClr val="bg1"/>
                </a:solidFill>
                <a:latin typeface="+mj-lt"/>
              </a:rPr>
              <a:t>world</a:t>
            </a:r>
            <a:r>
              <a:rPr lang="en-US" sz="800" b="1" dirty="0">
                <a:solidFill>
                  <a:schemeClr val="bg1"/>
                </a:solidFill>
                <a:latin typeface="+mj-lt"/>
              </a:rPr>
              <a:t> </a:t>
            </a:r>
            <a:r>
              <a:rPr lang="en-US" sz="800" b="1" dirty="0" smtClean="0">
                <a:solidFill>
                  <a:schemeClr val="bg1"/>
                </a:solidFill>
                <a:latin typeface="+mj-lt"/>
              </a:rPr>
              <a:t>as measured by voter </a:t>
            </a:r>
            <a:r>
              <a:rPr lang="en-US" sz="800" b="1" dirty="0">
                <a:solidFill>
                  <a:schemeClr val="bg1"/>
                </a:solidFill>
                <a:latin typeface="+mj-lt"/>
              </a:rPr>
              <a:t>turnout, </a:t>
            </a:r>
            <a:r>
              <a:rPr lang="en-US" sz="800" b="1" dirty="0" smtClean="0">
                <a:solidFill>
                  <a:schemeClr val="bg1"/>
                </a:solidFill>
                <a:latin typeface="+mj-lt"/>
              </a:rPr>
              <a:t>legislative independence and </a:t>
            </a:r>
            <a:br>
              <a:rPr lang="en-US" sz="800" b="1" dirty="0" smtClean="0">
                <a:solidFill>
                  <a:schemeClr val="bg1"/>
                </a:solidFill>
                <a:latin typeface="+mj-lt"/>
              </a:rPr>
            </a:br>
            <a:r>
              <a:rPr lang="en-US" sz="800" b="1" dirty="0" smtClean="0">
                <a:solidFill>
                  <a:schemeClr val="bg1"/>
                </a:solidFill>
                <a:latin typeface="+mj-lt"/>
              </a:rPr>
              <a:t>the </a:t>
            </a:r>
            <a:r>
              <a:rPr lang="en-US" sz="800" b="1" dirty="0">
                <a:solidFill>
                  <a:schemeClr val="bg1"/>
                </a:solidFill>
                <a:latin typeface="+mj-lt"/>
              </a:rPr>
              <a:t>number of women in </a:t>
            </a:r>
            <a:r>
              <a:rPr lang="en-US" sz="800" b="1" dirty="0" smtClean="0">
                <a:solidFill>
                  <a:schemeClr val="bg1"/>
                </a:solidFill>
                <a:latin typeface="+mj-lt"/>
              </a:rPr>
              <a:t>Parliament.</a:t>
            </a:r>
            <a:endParaRPr kumimoji="0" lang="en-GB" sz="400" b="1" i="0" u="none" strike="noStrike" kern="1200" cap="none" spc="0" normalizeH="0" noProof="0" dirty="0" smtClean="0">
              <a:ln>
                <a:noFill/>
              </a:ln>
              <a:solidFill>
                <a:schemeClr val="bg1"/>
              </a:solidFill>
              <a:effectLst/>
              <a:uLnTx/>
              <a:uFillTx/>
              <a:latin typeface="+mj-lt"/>
            </a:endParaRPr>
          </a:p>
        </p:txBody>
      </p:sp>
      <p:sp>
        <p:nvSpPr>
          <p:cNvPr id="24" name="Sisällön paikkamerkki 8"/>
          <p:cNvSpPr txBox="1">
            <a:spLocks/>
          </p:cNvSpPr>
          <p:nvPr/>
        </p:nvSpPr>
        <p:spPr>
          <a:xfrm>
            <a:off x="6811597" y="2500268"/>
            <a:ext cx="1377027"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en-US" sz="10000" b="1" cap="all" dirty="0" smtClean="0">
                <a:solidFill>
                  <a:schemeClr val="bg1"/>
                </a:solidFill>
                <a:latin typeface="+mj-lt"/>
              </a:rPr>
              <a:t>1</a:t>
            </a:r>
            <a:endParaRPr lang="en-US" sz="10000" b="1" dirty="0" smtClean="0">
              <a:solidFill>
                <a:schemeClr val="bg1"/>
              </a:solidFill>
            </a:endParaRPr>
          </a:p>
        </p:txBody>
      </p:sp>
      <p:sp>
        <p:nvSpPr>
          <p:cNvPr id="26" name="TextBox 6"/>
          <p:cNvSpPr txBox="1"/>
          <p:nvPr/>
        </p:nvSpPr>
        <p:spPr>
          <a:xfrm>
            <a:off x="6300192"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ST</a:t>
            </a:r>
            <a:endParaRPr lang="en-US" sz="1100" b="1" dirty="0" smtClean="0">
              <a:solidFill>
                <a:schemeClr val="bg1"/>
              </a:solidFill>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0243" y="2571750"/>
            <a:ext cx="1140149" cy="1193746"/>
          </a:xfrm>
          <a:prstGeom prst="rect">
            <a:avLst/>
          </a:prstGeom>
        </p:spPr>
      </p:pic>
      <p:sp>
        <p:nvSpPr>
          <p:cNvPr id="13" name="Title 1"/>
          <p:cNvSpPr txBox="1">
            <a:spLocks/>
          </p:cNvSpPr>
          <p:nvPr/>
        </p:nvSpPr>
        <p:spPr>
          <a:xfrm>
            <a:off x="323528" y="4876006"/>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 The Legatum </a:t>
            </a:r>
            <a:r>
              <a:rPr lang="en-US" sz="800" dirty="0">
                <a:solidFill>
                  <a:schemeClr val="tx1"/>
                </a:solidFill>
              </a:rPr>
              <a:t>Prosperity Index </a:t>
            </a:r>
            <a:r>
              <a:rPr lang="en-US" sz="800" dirty="0" smtClean="0">
                <a:solidFill>
                  <a:schemeClr val="tx1"/>
                </a:solidFill>
              </a:rPr>
              <a:t>2017, Fund </a:t>
            </a:r>
            <a:r>
              <a:rPr lang="en-US" sz="800" dirty="0">
                <a:solidFill>
                  <a:schemeClr val="tx1"/>
                </a:solidFill>
              </a:rPr>
              <a:t>for Peace 2018 </a:t>
            </a:r>
            <a:endParaRPr lang="en-US" sz="800" dirty="0"/>
          </a:p>
        </p:txBody>
      </p:sp>
    </p:spTree>
    <p:extLst>
      <p:ext uri="{BB962C8B-B14F-4D97-AF65-F5344CB8AC3E}">
        <p14:creationId xmlns:p14="http://schemas.microsoft.com/office/powerpoint/2010/main" val="4060914161"/>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Finland_sample-3">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192F1151-D6F4-5B41-8D6D-8226306E68D8}"/>
    </a:ext>
  </a:extLst>
</a:theme>
</file>

<file path=ppt/theme/theme2.xml><?xml version="1.0" encoding="utf-8"?>
<a:theme xmlns:a="http://schemas.openxmlformats.org/drawingml/2006/main" name="1_Suomi Finland Blanco">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93BE7513-DF57-F74C-996A-32E01F2B7527}"/>
    </a:ext>
  </a:extLst>
</a:theme>
</file>

<file path=ppt/theme/theme3.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Finland_sample-3</Template>
  <TotalTime>13017</TotalTime>
  <Words>1308</Words>
  <Application>Microsoft Office PowerPoint</Application>
  <PresentationFormat>On-screen Show (16:9)</PresentationFormat>
  <Paragraphs>191</Paragraphs>
  <Slides>23</Slides>
  <Notes>22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23</vt:i4>
      </vt:variant>
    </vt:vector>
  </HeadingPairs>
  <TitlesOfParts>
    <vt:vector size="27" baseType="lpstr">
      <vt:lpstr>Arial</vt:lpstr>
      <vt:lpstr>Finlandica</vt:lpstr>
      <vt:lpstr>Finland_sample-3</vt:lpstr>
      <vt:lpstr>1_Suomi Finland Blanco</vt:lpstr>
      <vt:lpstr>PowerPoint Presentation</vt:lpstr>
      <vt:lpstr>          FINLAND: THE HAPPIEST COUNTRY IN THE WORLD  </vt:lpstr>
      <vt:lpstr>For the second year in a row, Finland ranks as the happiest country in the world in the UN World Happiness Report.</vt:lpstr>
      <vt:lpstr>PowerPoint Presentation</vt:lpstr>
      <vt:lpstr>Joking aside, happiness does seem to come in many forms.   You don’t have to be all smiles to be happy.</vt:lpstr>
      <vt:lpstr>PowerPoint Presentation</vt:lpstr>
      <vt:lpstr>Although the World Happiness Report measures subjective happiness, the study also attempts to explain each country’s score  by referring to a range  of factors.</vt:lpstr>
      <vt:lpstr>Why are Finns so happy?</vt:lpstr>
      <vt:lpstr>Finland has the best governance in the world as measured by voter turnout, legislative independence  and the number of women  in Parliament.  Finland is also the most stable nation in the world.</vt:lpstr>
      <vt:lpstr>In addition to the quality of governance and stability, Finland also ranks high in transparency of government practices, and has well-distributed political power.  It is easy to have confidence in government in Finland.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Everyone gets  an equal start in Finland.</vt:lpstr>
      <vt:lpstr>PowerPoint Presentation</vt:lpstr>
      <vt:lpstr>PowerPoint Presentation</vt:lpstr>
      <vt:lpstr>Equality also means equal access to education.  Education is free for everyone from preschool to higher education. This means that every Finn has a right to go to university tuition-free.  Everyone’s potential  is utilised.    </vt:lpstr>
      <vt:lpstr>PowerPoint Presentation</vt:lpstr>
      <vt:lpstr>PowerPoint Presentation</vt:lpstr>
    </vt:vector>
  </TitlesOfParts>
  <Manager>Hasan &amp; Partners</Manager>
  <Company>FORMIN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Rispoli Emma</dc:creator>
  <cp:lastModifiedBy>Pappi Meira</cp:lastModifiedBy>
  <cp:revision>495</cp:revision>
  <dcterms:created xsi:type="dcterms:W3CDTF">2017-11-03T10:48:57Z</dcterms:created>
  <dcterms:modified xsi:type="dcterms:W3CDTF">2019-04-29T13:59:52Z</dcterms:modified>
</cp:coreProperties>
</file>