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omments/modernComment_16E_C54AF170.xml" ContentType="application/vnd.ms-powerpoint.comments+xml"/>
  <Override PartName="/ppt/changesInfos/changesInfo1.xml" ContentType="application/vnd.ms-powerpoint.changesinfo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5" r:id="rId5"/>
    <p:sldMasterId id="2147483682" r:id="rId6"/>
  </p:sldMasterIdLst>
  <p:notesMasterIdLst>
    <p:notesMasterId r:id="rId59"/>
  </p:notesMasterIdLst>
  <p:handoutMasterIdLst>
    <p:handoutMasterId r:id="rId60"/>
  </p:handoutMasterIdLst>
  <p:sldIdLst>
    <p:sldId id="289" r:id="rId7"/>
    <p:sldId id="350" r:id="rId8"/>
    <p:sldId id="332" r:id="rId9"/>
    <p:sldId id="344" r:id="rId10"/>
    <p:sldId id="321" r:id="rId11"/>
    <p:sldId id="345" r:id="rId12"/>
    <p:sldId id="335" r:id="rId13"/>
    <p:sldId id="329" r:id="rId14"/>
    <p:sldId id="351" r:id="rId15"/>
    <p:sldId id="341" r:id="rId16"/>
    <p:sldId id="359" r:id="rId17"/>
    <p:sldId id="366" r:id="rId18"/>
    <p:sldId id="352" r:id="rId19"/>
    <p:sldId id="370" r:id="rId20"/>
    <p:sldId id="354" r:id="rId21"/>
    <p:sldId id="358" r:id="rId22"/>
    <p:sldId id="381" r:id="rId23"/>
    <p:sldId id="382" r:id="rId24"/>
    <p:sldId id="356" r:id="rId25"/>
    <p:sldId id="383" r:id="rId26"/>
    <p:sldId id="384" r:id="rId27"/>
    <p:sldId id="387" r:id="rId28"/>
    <p:sldId id="389" r:id="rId29"/>
    <p:sldId id="403" r:id="rId30"/>
    <p:sldId id="385" r:id="rId31"/>
    <p:sldId id="338" r:id="rId32"/>
    <p:sldId id="372" r:id="rId33"/>
    <p:sldId id="398" r:id="rId34"/>
    <p:sldId id="300" r:id="rId35"/>
    <p:sldId id="391" r:id="rId36"/>
    <p:sldId id="395" r:id="rId37"/>
    <p:sldId id="394" r:id="rId38"/>
    <p:sldId id="369" r:id="rId39"/>
    <p:sldId id="423" r:id="rId40"/>
    <p:sldId id="364" r:id="rId41"/>
    <p:sldId id="331" r:id="rId42"/>
    <p:sldId id="400" r:id="rId43"/>
    <p:sldId id="412" r:id="rId44"/>
    <p:sldId id="410" r:id="rId45"/>
    <p:sldId id="373" r:id="rId46"/>
    <p:sldId id="411" r:id="rId47"/>
    <p:sldId id="374" r:id="rId48"/>
    <p:sldId id="375" r:id="rId49"/>
    <p:sldId id="402" r:id="rId50"/>
    <p:sldId id="417" r:id="rId51"/>
    <p:sldId id="378" r:id="rId52"/>
    <p:sldId id="325" r:id="rId53"/>
    <p:sldId id="421" r:id="rId54"/>
    <p:sldId id="422" r:id="rId55"/>
    <p:sldId id="293" r:id="rId56"/>
    <p:sldId id="424" r:id="rId57"/>
    <p:sldId id="413" r:id="rId58"/>
  </p:sldIdLst>
  <p:sldSz cx="9144000" cy="5143500" type="screen16x9"/>
  <p:notesSz cx="6858000" cy="9144000"/>
  <p:embeddedFontLst>
    <p:embeddedFont>
      <p:font typeface="Finlandica" panose="00000500000000000000" pitchFamily="2" charset="0"/>
      <p:regular r:id="rId61"/>
      <p:bold r:id="rId62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orient="horz" pos="2754">
          <p15:clr>
            <a:srgbClr val="A4A3A4"/>
          </p15:clr>
        </p15:guide>
        <p15:guide id="4" orient="horz" pos="531">
          <p15:clr>
            <a:srgbClr val="A4A3A4"/>
          </p15:clr>
        </p15:guide>
        <p15:guide id="5" orient="horz" pos="940">
          <p15:clr>
            <a:srgbClr val="A4A3A4"/>
          </p15:clr>
        </p15:guide>
        <p15:guide id="6" orient="horz" pos="849">
          <p15:clr>
            <a:srgbClr val="A4A3A4"/>
          </p15:clr>
        </p15:guide>
        <p15:guide id="7" orient="horz" pos="1756">
          <p15:clr>
            <a:srgbClr val="A4A3A4"/>
          </p15:clr>
        </p15:guide>
        <p15:guide id="8" pos="2880">
          <p15:clr>
            <a:srgbClr val="A4A3A4"/>
          </p15:clr>
        </p15:guide>
        <p15:guide id="9" pos="295">
          <p15:clr>
            <a:srgbClr val="A4A3A4"/>
          </p15:clr>
        </p15:guide>
        <p15:guide id="10" pos="5465">
          <p15:clr>
            <a:srgbClr val="A4A3A4"/>
          </p15:clr>
        </p15:guide>
        <p15:guide id="11" pos="1156">
          <p15:clr>
            <a:srgbClr val="A4A3A4"/>
          </p15:clr>
        </p15:guide>
        <p15:guide id="12" pos="1973">
          <p15:clr>
            <a:srgbClr val="A4A3A4"/>
          </p15:clr>
        </p15:guide>
        <p15:guide id="13" pos="3787">
          <p15:clr>
            <a:srgbClr val="A4A3A4"/>
          </p15:clr>
        </p15:guide>
        <p15:guide id="14" pos="4604">
          <p15:clr>
            <a:srgbClr val="A4A3A4"/>
          </p15:clr>
        </p15:guide>
        <p15:guide id="15" pos="79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38DE026-44C2-C390-CA88-99741607B375}" name="David Cord" initials="DC" userId="f3adf64277b806f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63" autoAdjust="0"/>
    <p:restoredTop sz="80497" autoAdjust="0"/>
  </p:normalViewPr>
  <p:slideViewPr>
    <p:cSldViewPr showGuides="1">
      <p:cViewPr varScale="1">
        <p:scale>
          <a:sx n="65" d="100"/>
          <a:sy n="65" d="100"/>
        </p:scale>
        <p:origin x="428" y="48"/>
      </p:cViewPr>
      <p:guideLst>
        <p:guide orient="horz" pos="1620"/>
        <p:guide orient="horz" pos="305"/>
        <p:guide orient="horz" pos="2754"/>
        <p:guide orient="horz" pos="531"/>
        <p:guide orient="horz" pos="940"/>
        <p:guide orient="horz" pos="849"/>
        <p:guide orient="horz" pos="1756"/>
        <p:guide pos="2880"/>
        <p:guide pos="295"/>
        <p:guide pos="5465"/>
        <p:guide pos="1156"/>
        <p:guide pos="1973"/>
        <p:guide pos="3787"/>
        <p:guide pos="4604"/>
        <p:guide pos="793"/>
      </p:guideLst>
    </p:cSldViewPr>
  </p:slideViewPr>
  <p:notesTextViewPr>
    <p:cViewPr>
      <p:scale>
        <a:sx n="1" d="1"/>
        <a:sy n="1" d="1"/>
      </p:scale>
      <p:origin x="0" y="-8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howGuides="1">
      <p:cViewPr varScale="1">
        <p:scale>
          <a:sx n="86" d="100"/>
          <a:sy n="86" d="100"/>
        </p:scale>
        <p:origin x="-381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presProps" Target="presProps.xml"/><Relationship Id="rId68" Type="http://schemas.microsoft.com/office/2016/11/relationships/changesInfo" Target="changesInfos/changesInfo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font" Target="fonts/font1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handoutMaster" Target="handoutMasters/handoutMaster1.xml"/><Relationship Id="rId65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notesMaster" Target="notesMasters/notesMaster1.xml"/><Relationship Id="rId67" Type="http://schemas.microsoft.com/office/2018/10/relationships/authors" Target="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Cord" userId="f3adf64277b806f7" providerId="LiveId" clId="{AF4672B1-284D-4859-8F67-72A71BCE3AD9}"/>
    <pc:docChg chg="custSel modSld">
      <pc:chgData name="David Cord" userId="f3adf64277b806f7" providerId="LiveId" clId="{AF4672B1-284D-4859-8F67-72A71BCE3AD9}" dt="2022-06-05T12:32:20.713" v="131" actId="20577"/>
      <pc:docMkLst>
        <pc:docMk/>
      </pc:docMkLst>
      <pc:sldChg chg="modSp mod">
        <pc:chgData name="David Cord" userId="f3adf64277b806f7" providerId="LiveId" clId="{AF4672B1-284D-4859-8F67-72A71BCE3AD9}" dt="2022-06-05T12:13:24.889" v="5" actId="20577"/>
        <pc:sldMkLst>
          <pc:docMk/>
          <pc:sldMk cId="1172211148" sldId="329"/>
        </pc:sldMkLst>
        <pc:spChg chg="mod">
          <ac:chgData name="David Cord" userId="f3adf64277b806f7" providerId="LiveId" clId="{AF4672B1-284D-4859-8F67-72A71BCE3AD9}" dt="2022-06-05T12:13:24.889" v="5" actId="20577"/>
          <ac:spMkLst>
            <pc:docMk/>
            <pc:sldMk cId="1172211148" sldId="329"/>
            <ac:spMk id="17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13:42.216" v="17" actId="20577"/>
        <pc:sldMkLst>
          <pc:docMk/>
          <pc:sldMk cId="2727123647" sldId="351"/>
        </pc:sldMkLst>
        <pc:spChg chg="mod">
          <ac:chgData name="David Cord" userId="f3adf64277b806f7" providerId="LiveId" clId="{AF4672B1-284D-4859-8F67-72A71BCE3AD9}" dt="2022-06-05T12:13:42.216" v="17" actId="20577"/>
          <ac:spMkLst>
            <pc:docMk/>
            <pc:sldMk cId="2727123647" sldId="351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1:22.302" v="48" actId="20577"/>
        <pc:sldMkLst>
          <pc:docMk/>
          <pc:sldMk cId="3308480996" sldId="354"/>
        </pc:sldMkLst>
        <pc:spChg chg="mod">
          <ac:chgData name="David Cord" userId="f3adf64277b806f7" providerId="LiveId" clId="{AF4672B1-284D-4859-8F67-72A71BCE3AD9}" dt="2022-06-05T12:21:22.302" v="48" actId="20577"/>
          <ac:spMkLst>
            <pc:docMk/>
            <pc:sldMk cId="3308480996" sldId="354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2:57.859" v="64" actId="20577"/>
        <pc:sldMkLst>
          <pc:docMk/>
          <pc:sldMk cId="624417501" sldId="356"/>
        </pc:sldMkLst>
        <pc:spChg chg="mod">
          <ac:chgData name="David Cord" userId="f3adf64277b806f7" providerId="LiveId" clId="{AF4672B1-284D-4859-8F67-72A71BCE3AD9}" dt="2022-06-05T12:22:57.859" v="64" actId="20577"/>
          <ac:spMkLst>
            <pc:docMk/>
            <pc:sldMk cId="624417501" sldId="356"/>
            <ac:spMk id="15" creationId="{00000000-0000-0000-0000-000000000000}"/>
          </ac:spMkLst>
        </pc:spChg>
      </pc:sldChg>
      <pc:sldChg chg="addCm">
        <pc:chgData name="David Cord" userId="f3adf64277b806f7" providerId="LiveId" clId="{AF4672B1-284D-4859-8F67-72A71BCE3AD9}" dt="2022-06-05T12:17:03.366" v="18"/>
        <pc:sldMkLst>
          <pc:docMk/>
          <pc:sldMk cId="3310023024" sldId="366"/>
        </pc:sldMkLst>
      </pc:sldChg>
      <pc:sldChg chg="modSp mod">
        <pc:chgData name="David Cord" userId="f3adf64277b806f7" providerId="LiveId" clId="{AF4672B1-284D-4859-8F67-72A71BCE3AD9}" dt="2022-06-05T12:26:49.891" v="94" actId="20577"/>
        <pc:sldMkLst>
          <pc:docMk/>
          <pc:sldMk cId="1827000683" sldId="369"/>
        </pc:sldMkLst>
        <pc:spChg chg="mod">
          <ac:chgData name="David Cord" userId="f3adf64277b806f7" providerId="LiveId" clId="{AF4672B1-284D-4859-8F67-72A71BCE3AD9}" dt="2022-06-05T12:26:49.891" v="94" actId="20577"/>
          <ac:spMkLst>
            <pc:docMk/>
            <pc:sldMk cId="1827000683" sldId="369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0:47.042" v="118" actId="20577"/>
        <pc:sldMkLst>
          <pc:docMk/>
          <pc:sldMk cId="343225482" sldId="374"/>
        </pc:sldMkLst>
        <pc:spChg chg="mod">
          <ac:chgData name="David Cord" userId="f3adf64277b806f7" providerId="LiveId" clId="{AF4672B1-284D-4859-8F67-72A71BCE3AD9}" dt="2022-06-05T12:30:47.042" v="118" actId="20577"/>
          <ac:spMkLst>
            <pc:docMk/>
            <pc:sldMk cId="343225482" sldId="374"/>
            <ac:spMk id="14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25:14.491" v="77" actId="20577"/>
        <pc:sldMkLst>
          <pc:docMk/>
          <pc:sldMk cId="4253027277" sldId="398"/>
        </pc:sldMkLst>
        <pc:spChg chg="mod">
          <ac:chgData name="David Cord" userId="f3adf64277b806f7" providerId="LiveId" clId="{AF4672B1-284D-4859-8F67-72A71BCE3AD9}" dt="2022-06-05T12:25:14.491" v="77" actId="20577"/>
          <ac:spMkLst>
            <pc:docMk/>
            <pc:sldMk cId="4253027277" sldId="398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1:17.898" v="125" actId="20577"/>
        <pc:sldMkLst>
          <pc:docMk/>
          <pc:sldMk cId="1655326233" sldId="402"/>
        </pc:sldMkLst>
        <pc:spChg chg="mod">
          <ac:chgData name="David Cord" userId="f3adf64277b806f7" providerId="LiveId" clId="{AF4672B1-284D-4859-8F67-72A71BCE3AD9}" dt="2022-06-05T12:31:17.898" v="125" actId="20577"/>
          <ac:spMkLst>
            <pc:docMk/>
            <pc:sldMk cId="1655326233" sldId="402"/>
            <ac:spMk id="15" creationId="{00000000-0000-0000-0000-000000000000}"/>
          </ac:spMkLst>
        </pc:spChg>
      </pc:sldChg>
      <pc:sldChg chg="modSp mod">
        <pc:chgData name="David Cord" userId="f3adf64277b806f7" providerId="LiveId" clId="{AF4672B1-284D-4859-8F67-72A71BCE3AD9}" dt="2022-06-05T12:32:20.713" v="131" actId="20577"/>
        <pc:sldMkLst>
          <pc:docMk/>
          <pc:sldMk cId="3913785063" sldId="413"/>
        </pc:sldMkLst>
        <pc:spChg chg="mod">
          <ac:chgData name="David Cord" userId="f3adf64277b806f7" providerId="LiveId" clId="{AF4672B1-284D-4859-8F67-72A71BCE3AD9}" dt="2022-06-05T12:32:20.713" v="131" actId="20577"/>
          <ac:spMkLst>
            <pc:docMk/>
            <pc:sldMk cId="3913785063" sldId="413"/>
            <ac:spMk id="15" creationId="{00000000-0000-0000-0000-000000000000}"/>
          </ac:spMkLst>
        </pc:spChg>
      </pc:sldChg>
    </pc:docChg>
  </pc:docChgLst>
</pc:chgInfo>
</file>

<file path=ppt/comments/modernComment_16E_C54AF17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5F2D1CC-8C2C-4949-9BB9-4054F255FD6E}" authorId="{338DE026-44C2-C390-CA88-99741607B375}" created="2022-06-05T12:17:03.2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310023024" sldId="366"/>
      <ac:spMk id="14" creationId="{00000000-0000-0000-0000-000000000000}"/>
      <ac:txMk cp="100" len="37">
        <ac:context len="139" hash="1306327267"/>
      </ac:txMk>
    </ac:txMkLst>
    <p188:pos x="2446954" y="1588408"/>
    <p188:txBody>
      <a:bodyPr/>
      <a:lstStyle/>
      <a:p>
        <a:r>
          <a:rPr lang="en-FI"/>
          <a:t>Another option: "a Parliament which accurately reflects society's diversity."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90968A-C5CD-48D6-8084-81464DC378B1}" type="datetimeFigureOut">
              <a:rPr lang="fi-FI" sz="800" smtClean="0"/>
              <a:t>17.6.2022</a:t>
            </a:fld>
            <a:endParaRPr lang="fi-FI" sz="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sz="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022C6F-5F5C-45CE-A66E-8D600E059F7A}" type="slidenum">
              <a:rPr lang="fi-FI" sz="800" smtClean="0"/>
              <a:t>‹#›</a:t>
            </a:fld>
            <a:endParaRPr lang="fi-FI" sz="800"/>
          </a:p>
        </p:txBody>
      </p:sp>
    </p:spTree>
    <p:extLst>
      <p:ext uri="{BB962C8B-B14F-4D97-AF65-F5344CB8AC3E}">
        <p14:creationId xmlns:p14="http://schemas.microsoft.com/office/powerpoint/2010/main" val="36316499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/>
            </a:lvl1pPr>
          </a:lstStyle>
          <a:p>
            <a:fld id="{F012230E-46B9-4165-8898-A333A13AD8A2}" type="datetimeFigureOut">
              <a:rPr lang="fi-FI" smtClean="0"/>
              <a:pPr/>
              <a:t>17.6.2022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92696" y="861129"/>
            <a:ext cx="5472608" cy="307834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/>
            </a:lvl1pPr>
          </a:lstStyle>
          <a:p>
            <a:fld id="{94EC3156-D817-4798-A24F-2085AE082267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335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40723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Julia Kivelä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8609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 Jussi </a:t>
            </a:r>
            <a:r>
              <a:rPr lang="fi-FI" dirty="0" err="1"/>
              <a:t>Hellstén</a:t>
            </a:r>
            <a:r>
              <a:rPr lang="fi-FI" dirty="0"/>
              <a:t> / City of Helsinki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8046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baseline="0" dirty="0" err="1" smtClean="0"/>
              <a:t>Karoliina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Bärlund</a:t>
            </a:r>
            <a:r>
              <a:rPr lang="en-US" baseline="0" dirty="0" smtClean="0"/>
              <a:t> / </a:t>
            </a:r>
            <a:r>
              <a:rPr lang="en-US" dirty="0" smtClean="0"/>
              <a:t>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28942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Omar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Mrabt</a:t>
            </a:r>
            <a:r>
              <a:rPr lang="fi-FI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u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15909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Jules Hatfield &amp; Christine Williams / 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384146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Shoot Hayley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47733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Jussi </a:t>
            </a:r>
            <a:r>
              <a:rPr lang="fi-FI" baseline="0" dirty="0" err="1" smtClean="0"/>
              <a:t>Hellstén</a:t>
            </a:r>
            <a:r>
              <a:rPr lang="fi-FI" baseline="0" dirty="0" smtClean="0"/>
              <a:t> / Helsinki Partners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5184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Jussi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52853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Jukka Repo / Finland Image Bank</a:t>
            </a: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96</a:t>
            </a:r>
            <a:r>
              <a:rPr lang="en-US" sz="1200" dirty="0" smtClean="0"/>
              <a:t>% trust the</a:t>
            </a:r>
            <a:r>
              <a:rPr lang="en-US" sz="1200" baseline="0" dirty="0" smtClean="0"/>
              <a:t> army (2021)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https://www.oecd-ilibrary.org/governance/trust-in-government-the-civil-service-the-parliament-and-the-police-2018_c638e596-en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206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Pasi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Markkanen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780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Jussi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095106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Paul Williams / Helsinki Partners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44213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Photo:</a:t>
            </a:r>
            <a:r>
              <a:rPr lang="fi-FI" baseline="0" dirty="0" smtClean="0"/>
              <a:t> Eetu </a:t>
            </a:r>
            <a:r>
              <a:rPr lang="fi-FI" baseline="0" dirty="0" err="1" smtClean="0"/>
              <a:t>Ahanen</a:t>
            </a:r>
            <a:r>
              <a:rPr lang="fi-FI" baseline="0" dirty="0" smtClean="0"/>
              <a:t> / Helsinki Partners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707523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Partners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37379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Partners</a:t>
            </a:r>
          </a:p>
          <a:p>
            <a:endParaRPr lang="en-US" dirty="0"/>
          </a:p>
          <a:p>
            <a:r>
              <a:rPr lang="en-US" dirty="0"/>
              <a:t>https://www.socialprogress.org/?code=FIN&amp;tab=2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81189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</a:t>
            </a:r>
            <a:r>
              <a:rPr lang="fi-FI" baseline="0" dirty="0"/>
              <a:t> Mikko Huotari / </a:t>
            </a:r>
            <a:r>
              <a:rPr lang="fi-FI" baseline="0" dirty="0" err="1"/>
              <a:t>Visit</a:t>
            </a:r>
            <a:r>
              <a:rPr lang="fi-FI" baseline="0" dirty="0"/>
              <a:t> Finland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49458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Maija </a:t>
            </a:r>
            <a:r>
              <a:rPr lang="en-US" dirty="0" err="1"/>
              <a:t>Astikainen</a:t>
            </a:r>
            <a:r>
              <a:rPr lang="en-US" dirty="0"/>
              <a:t> / Helsinki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438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" dirty="0" smtClean="0">
                <a:solidFill>
                  <a:srgbClr val="FFFFFF"/>
                </a:solidFill>
                <a:latin typeface="+mn-lt"/>
                <a:cs typeface="Finlandica"/>
              </a:rPr>
              <a:t>Photo</a:t>
            </a:r>
            <a:r>
              <a:rPr lang="en-US" sz="1200" spc="5" baseline="0" dirty="0" smtClean="0">
                <a:solidFill>
                  <a:srgbClr val="FFFFFF"/>
                </a:solidFill>
                <a:latin typeface="+mn-lt"/>
                <a:cs typeface="Finlandica"/>
              </a:rPr>
              <a:t>: Tern Bicycles</a:t>
            </a:r>
            <a:endParaRPr lang="en-US" sz="1200" spc="5" dirty="0">
              <a:solidFill>
                <a:srgbClr val="FFFFFF"/>
              </a:solidFill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5" dirty="0">
              <a:solidFill>
                <a:srgbClr val="FFFFFF"/>
              </a:solidFill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44969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latin typeface="+mn-lt"/>
                <a:cs typeface="Finlandica"/>
              </a:rPr>
              <a:t>Photo</a:t>
            </a:r>
            <a:r>
              <a:rPr lang="en-US" sz="1200" baseline="0" dirty="0" smtClean="0">
                <a:latin typeface="+mn-lt"/>
                <a:cs typeface="Finlandica"/>
              </a:rPr>
              <a:t>: Jussi </a:t>
            </a:r>
            <a:r>
              <a:rPr lang="en-US" sz="1200" baseline="0" dirty="0" err="1" smtClean="0">
                <a:latin typeface="+mn-lt"/>
                <a:cs typeface="Finlandica"/>
              </a:rPr>
              <a:t>Hellstén</a:t>
            </a:r>
            <a:r>
              <a:rPr lang="en-US" sz="1200" baseline="0" dirty="0" smtClean="0">
                <a:latin typeface="+mn-lt"/>
                <a:cs typeface="Finlandica"/>
              </a:rPr>
              <a:t> / Helsinki Partners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3725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Jukka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Kuvatoimisto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Keksi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19830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Maija </a:t>
            </a:r>
            <a:r>
              <a:rPr lang="en-US" baseline="0" dirty="0" err="1" smtClean="0"/>
              <a:t>Astikainen</a:t>
            </a:r>
            <a:r>
              <a:rPr lang="en-US" baseline="0" dirty="0" smtClean="0"/>
              <a:t>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29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54377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Juulia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Kivelä</a:t>
            </a:r>
            <a:r>
              <a:rPr lang="en-US" baseline="0" dirty="0" smtClean="0"/>
              <a:t> / Visit Finland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7957175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Pasi Markkanen / 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548022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baseline="0" dirty="0">
                <a:solidFill>
                  <a:srgbClr val="FFFFFF"/>
                </a:solidFill>
                <a:latin typeface="+mn-lt"/>
                <a:cs typeface="Finlandica"/>
              </a:rPr>
              <a:t>Photo: Lauri </a:t>
            </a:r>
            <a:r>
              <a:rPr lang="en-US" sz="1200" spc="10" baseline="0" dirty="0" err="1">
                <a:solidFill>
                  <a:srgbClr val="FFFFFF"/>
                </a:solidFill>
                <a:latin typeface="+mn-lt"/>
                <a:cs typeface="Finlandica"/>
              </a:rPr>
              <a:t>Rotko</a:t>
            </a:r>
            <a:r>
              <a:rPr lang="en-US" sz="1200" spc="10" baseline="0" dirty="0">
                <a:solidFill>
                  <a:srgbClr val="FFFFFF"/>
                </a:solidFill>
                <a:latin typeface="+mn-lt"/>
                <a:cs typeface="Finlandica"/>
              </a:rPr>
              <a:t> / Helsinki Partners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spc="10" baseline="0" dirty="0">
              <a:solidFill>
                <a:srgbClr val="FFFFFF"/>
              </a:solidFill>
              <a:latin typeface="+mn-lt"/>
              <a:cs typeface="Finlandica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LIFE</a:t>
            </a:r>
            <a:r>
              <a:rPr lang="en-US" dirty="0"/>
              <a:t> • Under five mortality rate • Life expectancy at birth • Maternal mortality ratio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HEALTHCARE</a:t>
            </a:r>
            <a:r>
              <a:rPr lang="en-US" dirty="0"/>
              <a:t> • % of under five year olds suffering from underweight • Immunization of one year old children • % of population using improved sanitation facilities (urban and rural) • % of population using improved drinking water sources (urban and rural) </a:t>
            </a:r>
            <a:endParaRPr lang="en-US" b="1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EDUCATION</a:t>
            </a:r>
            <a:r>
              <a:rPr lang="en-US" dirty="0"/>
              <a:t> • Expected years of schooling of girls • Expected years of schooling of boys • Gender inequality in expected years of schooling (absolute difference between girls and boys)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PROTECTION</a:t>
            </a:r>
            <a:r>
              <a:rPr lang="en-US" dirty="0"/>
              <a:t> • Child </a:t>
            </a:r>
            <a:r>
              <a:rPr lang="en-US" dirty="0" err="1"/>
              <a:t>labour</a:t>
            </a:r>
            <a:r>
              <a:rPr lang="en-US" dirty="0"/>
              <a:t> • Adolescent birth rate • Birth registration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b="1" dirty="0"/>
              <a:t>CHILD RIGHTS ENVIRONMENT</a:t>
            </a:r>
            <a:r>
              <a:rPr lang="en-US" dirty="0"/>
              <a:t> • Non-discrimination • Best interests of the child • Enabling legislation • Best available budget • Respect for the views of the child/child participation • Collection and analysis of disaggregate data • State-civil society cooperation for child rights participation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0414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8378797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baseline="0" dirty="0" smtClean="0">
                <a:solidFill>
                  <a:srgbClr val="FFFFFF"/>
                </a:solidFill>
                <a:latin typeface="+mn-lt"/>
                <a:cs typeface="Finlandica"/>
              </a:rPr>
              <a:t>Photo: Lauri </a:t>
            </a:r>
            <a:r>
              <a:rPr lang="en-US" sz="1200" spc="10" baseline="0" dirty="0" err="1" smtClean="0">
                <a:solidFill>
                  <a:srgbClr val="FFFFFF"/>
                </a:solidFill>
                <a:latin typeface="+mn-lt"/>
                <a:cs typeface="Finlandica"/>
              </a:rPr>
              <a:t>Rotko</a:t>
            </a:r>
            <a:r>
              <a:rPr lang="en-US" sz="1200" spc="10" baseline="0" dirty="0" smtClean="0">
                <a:solidFill>
                  <a:srgbClr val="FFFFFF"/>
                </a:solidFill>
                <a:latin typeface="+mn-lt"/>
                <a:cs typeface="Finlandica"/>
              </a:rPr>
              <a:t> / Helsinki Partners</a:t>
            </a:r>
            <a:endParaRPr lang="en-US" sz="1200" dirty="0" smtClean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479992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 </a:t>
            </a:r>
            <a:r>
              <a:rPr lang="fi-FI" dirty="0" smtClean="0">
                <a:effectLst/>
              </a:rPr>
              <a:t>Riitta </a:t>
            </a:r>
            <a:r>
              <a:rPr lang="fi-FI" dirty="0" err="1" smtClean="0">
                <a:effectLst/>
              </a:rPr>
              <a:t>Supperi</a:t>
            </a:r>
            <a:r>
              <a:rPr lang="fi-FI" dirty="0" smtClean="0">
                <a:effectLst/>
              </a:rPr>
              <a:t> / Kuvatoimisto Keksi / </a:t>
            </a:r>
            <a:r>
              <a:rPr lang="fi-FI" baseline="0" dirty="0" smtClean="0">
                <a:effectLst/>
              </a:rPr>
              <a:t>Finland Image Bank</a:t>
            </a:r>
            <a:r>
              <a:rPr lang="fi-FI" dirty="0" smtClean="0"/>
              <a:t/>
            </a:r>
            <a:br>
              <a:rPr lang="fi-FI" dirty="0" smtClean="0"/>
            </a:b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60588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Maija Astikainen / City of Helsinki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24224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>
                <a:effectLst/>
              </a:rPr>
              <a:t>Photo:</a:t>
            </a:r>
            <a:r>
              <a:rPr lang="fi-FI" baseline="0" dirty="0" smtClean="0">
                <a:effectLst/>
              </a:rPr>
              <a:t> </a:t>
            </a:r>
            <a:r>
              <a:rPr lang="fi-FI" dirty="0" smtClean="0">
                <a:effectLst/>
              </a:rPr>
              <a:t>Elina Manninen / Kuvatoimisto Keksi / 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6052750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Kuvatoimisto Keksi /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00722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Photo: Riitta </a:t>
            </a:r>
            <a:r>
              <a:rPr lang="en-US" dirty="0" err="1" smtClean="0"/>
              <a:t>Supperi</a:t>
            </a:r>
            <a:r>
              <a:rPr lang="en-US" dirty="0" smtClean="0"/>
              <a:t> / </a:t>
            </a:r>
            <a:r>
              <a:rPr lang="en-US" dirty="0" err="1" smtClean="0"/>
              <a:t>Kuvatoimisto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Keksi</a:t>
            </a:r>
            <a:r>
              <a:rPr lang="en-US" baseline="0" dirty="0" smtClean="0"/>
              <a:t> / </a:t>
            </a:r>
            <a:r>
              <a:rPr lang="en-US" dirty="0" smtClean="0"/>
              <a:t>Finland</a:t>
            </a:r>
            <a:r>
              <a:rPr lang="en-US" baseline="0" dirty="0" smtClean="0"/>
              <a:t> Image Bank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8054858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Photo: </a:t>
            </a:r>
            <a:r>
              <a:rPr lang="en-US" dirty="0" smtClean="0"/>
              <a:t>Matti </a:t>
            </a:r>
            <a:r>
              <a:rPr lang="en-US" dirty="0" err="1"/>
              <a:t>Pyykkö</a:t>
            </a:r>
            <a:r>
              <a:rPr lang="en-US" dirty="0"/>
              <a:t> / </a:t>
            </a:r>
            <a:r>
              <a:rPr lang="en-US" dirty="0" smtClean="0"/>
              <a:t>N2 </a:t>
            </a:r>
            <a:r>
              <a:rPr lang="en-US" dirty="0" err="1" smtClean="0"/>
              <a:t>Albiino</a:t>
            </a:r>
            <a:r>
              <a:rPr lang="en-US" dirty="0" smtClean="0"/>
              <a:t> / Helsinki</a:t>
            </a:r>
            <a:r>
              <a:rPr lang="en-US" baseline="0" dirty="0" smtClean="0"/>
              <a:t> </a:t>
            </a:r>
            <a:r>
              <a:rPr lang="en-US" baseline="0" dirty="0"/>
              <a:t>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39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2213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Petri Artturi Asikainen / 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49771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Julia Kivelä</a:t>
            </a:r>
            <a:r>
              <a:rPr lang="fi-FI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Helsinki Partners</a:t>
            </a:r>
            <a:endParaRPr lang="fi-FI" dirty="0">
              <a:solidFill>
                <a:schemeClr val="tx1">
                  <a:lumMod val="60000"/>
                  <a:lumOff val="40000"/>
                </a:schemeClr>
              </a:solidFill>
            </a:endParaRPr>
          </a:p>
          <a:p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6592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</a:t>
            </a:r>
            <a:r>
              <a:rPr lang="en-US" sz="1200" baseline="0" dirty="0">
                <a:latin typeface="+mn-lt"/>
                <a:cs typeface="Finlandica"/>
              </a:rPr>
              <a:t> Natura Viva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3655100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 Jussi </a:t>
            </a:r>
            <a:r>
              <a:rPr lang="en-US" sz="1200" dirty="0" err="1">
                <a:latin typeface="+mn-lt"/>
                <a:cs typeface="Finlandica"/>
              </a:rPr>
              <a:t>Hellstén</a:t>
            </a:r>
            <a:r>
              <a:rPr lang="en-US" sz="1200" dirty="0">
                <a:latin typeface="+mn-lt"/>
                <a:cs typeface="Finlandica"/>
              </a:rPr>
              <a:t> / Helsinki Partners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62409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Photo: Jussi </a:t>
            </a:r>
            <a:r>
              <a:rPr lang="en-US" sz="1200" dirty="0" err="1">
                <a:latin typeface="+mn-lt"/>
                <a:cs typeface="Finlandica"/>
              </a:rPr>
              <a:t>Hellstén</a:t>
            </a:r>
            <a:r>
              <a:rPr lang="en-US" sz="1200" dirty="0">
                <a:latin typeface="+mn-lt"/>
                <a:cs typeface="Finlandica"/>
              </a:rPr>
              <a:t> /</a:t>
            </a:r>
            <a:r>
              <a:rPr lang="en-US" sz="1200" baseline="0" dirty="0">
                <a:latin typeface="+mn-lt"/>
                <a:cs typeface="Finlandica"/>
              </a:rPr>
              <a:t> Helsinki Partners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90981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Jussi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en-US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City of 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Helsinki</a:t>
            </a:r>
          </a:p>
          <a:p>
            <a:endParaRPr lang="en-US" sz="1200" b="0" i="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>https://toolbox.finland.fi/themes/nature-and-sustainable-development/finnish-nature-every-persons-right/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13692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Photo</a:t>
            </a:r>
            <a:r>
              <a:rPr lang="en-US" sz="1200" dirty="0" smtClean="0">
                <a:latin typeface="+mn-lt"/>
                <a:cs typeface="Finlandica"/>
              </a:rPr>
              <a:t>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Jussi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Hellstén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</a:t>
            </a:r>
            <a:endParaRPr lang="en-US" sz="1200" dirty="0">
              <a:latin typeface="+mn-lt"/>
              <a:cs typeface="Finland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454792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 smtClean="0"/>
              <a:t>Photo</a:t>
            </a:r>
            <a:r>
              <a:rPr lang="fi-FI" baseline="0" dirty="0" smtClean="0"/>
              <a:t>: Juulia Kivelä / </a:t>
            </a:r>
            <a:r>
              <a:rPr lang="fi-FI" baseline="0" dirty="0" err="1" smtClean="0"/>
              <a:t>Visit</a:t>
            </a:r>
            <a:r>
              <a:rPr lang="fi-FI" baseline="0" dirty="0" smtClean="0"/>
              <a:t> Finland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49327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fi-FI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Tern</a:t>
            </a:r>
            <a:r>
              <a:rPr lang="fi-FI" sz="1200" b="0" i="0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u="none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Bicycles</a:t>
            </a:r>
            <a:endParaRPr lang="en-US" sz="1200" b="0" i="0" u="non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4472254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Photo:</a:t>
            </a:r>
            <a:r>
              <a:rPr lang="fi-FI" baseline="0" dirty="0"/>
              <a:t> Vesa Laitinen / City of </a:t>
            </a:r>
            <a:r>
              <a:rPr lang="fi-FI" baseline="0" dirty="0" smtClean="0"/>
              <a:t>Helsinki</a:t>
            </a:r>
          </a:p>
          <a:p>
            <a:endParaRPr lang="fi-FI" baseline="0" dirty="0" smtClean="0"/>
          </a:p>
          <a:p>
            <a:r>
              <a:rPr lang="fi-FI" baseline="0" dirty="0" err="1" smtClean="0"/>
              <a:t>Not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hard</a:t>
            </a:r>
            <a:r>
              <a:rPr lang="fi-FI" baseline="0" dirty="0" smtClean="0"/>
              <a:t> to </a:t>
            </a:r>
            <a:r>
              <a:rPr lang="fi-FI" baseline="0" dirty="0" err="1" smtClean="0"/>
              <a:t>make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ends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meet</a:t>
            </a:r>
            <a:r>
              <a:rPr lang="fi-FI" baseline="0" dirty="0" smtClean="0"/>
              <a:t>: https://www.oecd-ilibrary.org/sites/9870c393-en/1/3/2/index.html?itemId=/content/publication/9870c393-en&amp;_csp_=fab41822851fa020ad60bb57bb82180a&amp;itemIGO=oecd&amp;itemContentType=book#section-d1e5379</a:t>
            </a:r>
            <a:endParaRPr lang="fi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53185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</a:t>
            </a:r>
            <a:r>
              <a:rPr lang="en-US" baseline="0" dirty="0" smtClean="0"/>
              <a:t>: Vesa </a:t>
            </a:r>
            <a:r>
              <a:rPr lang="en-US" baseline="0" dirty="0" err="1" smtClean="0"/>
              <a:t>Laitinen</a:t>
            </a:r>
            <a:r>
              <a:rPr lang="en-US" baseline="0" dirty="0" smtClean="0"/>
              <a:t> / City of Helsinki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7645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Photos:</a:t>
            </a:r>
          </a:p>
          <a:p>
            <a:endParaRPr lang="en-US" baseline="0" dirty="0" smtClean="0"/>
          </a:p>
          <a:p>
            <a:r>
              <a:rPr lang="en-US" baseline="0" dirty="0" smtClean="0"/>
              <a:t>Confidence in government: </a:t>
            </a:r>
            <a:r>
              <a:rPr lang="en-US" baseline="0" dirty="0" err="1" smtClean="0"/>
              <a:t>Jussi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Hellstén</a:t>
            </a:r>
            <a:r>
              <a:rPr lang="en-US" baseline="0" dirty="0" smtClean="0"/>
              <a:t>/City of Helsinki</a:t>
            </a:r>
          </a:p>
          <a:p>
            <a:r>
              <a:rPr lang="en-US" baseline="0" dirty="0" smtClean="0"/>
              <a:t>Quality of democracy: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baseline="0" dirty="0" smtClean="0"/>
          </a:p>
          <a:p>
            <a:r>
              <a:rPr lang="en-US" baseline="0" dirty="0" smtClean="0"/>
              <a:t>GPD per capita: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Katri Lehtola/Kuvatoimisto Keksi/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Healthy life expectancy: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Pasi Markkanen/Finland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Image Bank</a:t>
            </a:r>
            <a:endParaRPr lang="en-US" baseline="0" dirty="0" smtClean="0"/>
          </a:p>
          <a:p>
            <a:r>
              <a:rPr lang="en-US" baseline="0" dirty="0" smtClean="0"/>
              <a:t>Available social support: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Keksi/Finland Image Bank </a:t>
            </a:r>
          </a:p>
          <a:p>
            <a:r>
              <a:rPr lang="en-US" baseline="0" dirty="0" smtClean="0"/>
              <a:t>Freedom to make decisions: </a:t>
            </a:r>
            <a:r>
              <a:rPr lang="en-US" baseline="0" dirty="0" err="1" smtClean="0"/>
              <a:t>Pasi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Markkanen</a:t>
            </a:r>
            <a:r>
              <a:rPr lang="en-US" baseline="0" dirty="0" smtClean="0"/>
              <a:t>/Finland Image Bank</a:t>
            </a:r>
          </a:p>
          <a:p>
            <a:r>
              <a:rPr lang="en-US" baseline="0" dirty="0" smtClean="0"/>
              <a:t>Generosity in society: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Pia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Inberg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/Kuvatoimisto Keksi/Finland Image Bank</a:t>
            </a:r>
            <a:endParaRPr lang="en-US" baseline="0" dirty="0" smtClean="0"/>
          </a:p>
          <a:p>
            <a:r>
              <a:rPr lang="en-US" baseline="0" dirty="0" smtClean="0"/>
              <a:t>Absence of corruption: Rami Salle/Finland Image Bank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431019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16213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491442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Photo: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Eetu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Ahanen</a:t>
            </a:r>
            <a:r>
              <a:rPr lang="en-US" baseline="0" dirty="0" smtClean="0"/>
              <a:t> / Helsinki Partners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Tax article</a:t>
            </a:r>
            <a:r>
              <a:rPr lang="en-US" baseline="0" dirty="0" smtClean="0"/>
              <a:t> with examples at: </a:t>
            </a:r>
            <a:r>
              <a:rPr lang="en-US" dirty="0" smtClean="0"/>
              <a:t>https</a:t>
            </a:r>
            <a:r>
              <a:rPr lang="en-US" dirty="0"/>
              <a:t>://finland.fi/life-society/facts-and-feelings-do-taxes-make-finnish-people-happy/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34156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Photo: Julia </a:t>
            </a:r>
            <a:r>
              <a:rPr lang="en-US" baseline="0" dirty="0" err="1" smtClean="0"/>
              <a:t>Kivelä</a:t>
            </a:r>
            <a:r>
              <a:rPr lang="en-US" baseline="0" dirty="0" smtClean="0"/>
              <a:t> / Visit Finland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7999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10" dirty="0" smtClean="0">
                <a:solidFill>
                  <a:srgbClr val="FFFFFF"/>
                </a:solidFill>
                <a:latin typeface="+mn-lt"/>
                <a:cs typeface="Finlandica"/>
              </a:rPr>
              <a:t>Photo: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Riitta </a:t>
            </a:r>
            <a:r>
              <a:rPr lang="fi-FI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Supperi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Kuvatoimisto Keksi / 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Finland Image Bank</a:t>
            </a:r>
            <a:endParaRPr lang="en-US" sz="1200" spc="10" dirty="0" smtClean="0">
              <a:solidFill>
                <a:srgbClr val="FFFFFF"/>
              </a:solidFill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latin typeface="+mn-lt"/>
              <a:cs typeface="Finland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+mn-lt"/>
                <a:cs typeface="Finlandica"/>
              </a:rPr>
              <a:t>Social justice refers to a political and philosophical theory that focuses on the concept of fairness in relations between individuals in society and equal access to wealth, opportunities, and social privileges.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371895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fi-FI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Katri Lehtola / Kuvatoimisto Keksi /</a:t>
            </a:r>
            <a:r>
              <a:rPr lang="fi-FI" sz="12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Finland Image Bank</a:t>
            </a:r>
            <a:endParaRPr lang="fi-FI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8962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92150" y="860425"/>
            <a:ext cx="5473700" cy="3079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Photo: Omar El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Mrabt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Helsinki Partners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EC3156-D817-4798-A24F-2085AE082267}" type="slidenum">
              <a:rPr lang="fi-FI" smtClean="0"/>
              <a:pPr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8873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la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BDEA8-9BD5-0C44-913D-A31C1281868F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Group 13"/>
          <p:cNvGrpSpPr>
            <a:grpSpLocks noChangeAspect="1"/>
          </p:cNvGrpSpPr>
          <p:nvPr userDrawn="1"/>
        </p:nvGrpSpPr>
        <p:grpSpPr>
          <a:xfrm>
            <a:off x="3131863" y="1693158"/>
            <a:ext cx="2880000" cy="1757183"/>
            <a:chOff x="6372200" y="3003798"/>
            <a:chExt cx="720725" cy="439738"/>
          </a:xfrm>
        </p:grpSpPr>
        <p:sp>
          <p:nvSpPr>
            <p:cNvPr id="15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492124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 baseline="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1D5B0E4-9D3D-1B43-812D-DC44E791024D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95294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5150" y="1492250"/>
            <a:ext cx="2664842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92250"/>
            <a:ext cx="2660650" cy="2879726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C14F9-EB2B-0D4F-8F28-271F12107DB4}" type="datetime1">
              <a:rPr lang="fi-FI" smtClean="0"/>
              <a:t>17.6.2022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11413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2662238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9" y="1492251"/>
            <a:ext cx="2664842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779662"/>
            <a:ext cx="2663824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E6EC-92F7-6B4E-8279-5EB71B38C0C5}" type="datetime1">
              <a:rPr lang="fi-FI" smtClean="0"/>
              <a:t>17.6.2022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130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51"/>
            <a:ext cx="5473700" cy="287412"/>
          </a:xfrm>
        </p:spPr>
        <p:txBody>
          <a:bodyPr anchor="b"/>
          <a:lstStyle>
            <a:lvl1pPr marL="0" indent="0">
              <a:buNone/>
              <a:defRPr sz="1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5150" y="1779662"/>
            <a:ext cx="5473700" cy="259231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F00B84-8DDB-8C40-AD8F-F50D046CC222}" type="datetime1">
              <a:rPr lang="fi-FI" smtClean="0"/>
              <a:t>17.6.2022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4311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63E03-6B74-054C-8C1B-76808F4A963F}" type="datetime1">
              <a:rPr lang="fi-FI" smtClean="0"/>
              <a:t>17.6.2022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9795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2736850" cy="86342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5150" y="1492249"/>
            <a:ext cx="2736850" cy="28797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5292725" y="0"/>
            <a:ext cx="3851275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4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A5A40-F9D2-9F41-9B67-6B25AE089B08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32369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3F3A67-8930-2C4B-8A90-863E1F9BC8A2}" type="datetime1">
              <a:rPr lang="fi-FI" smtClean="0"/>
              <a:t>17.6.2022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3112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30AE1-D009-49A6-AFBC-48C836E46FD5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286148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6E6A-F1BF-4D0B-8E96-152A3DAE3272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97811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B7EA1DF-865A-4043-89D3-51B1EE7AF1CF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146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614"/>
            <a:ext cx="5473700" cy="1440161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/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774"/>
            <a:ext cx="5473700" cy="648072"/>
          </a:xfrm>
        </p:spPr>
        <p:txBody>
          <a:bodyPr/>
          <a:lstStyle>
            <a:lvl1pPr marL="0" indent="0" algn="l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9FF73-6F0C-C549-A81B-BD4518F8C2F1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406030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Blue 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1219C-CC65-A542-8DC7-51655A330D86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611992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4000" cy="5143500"/>
          </a:xfrm>
          <a:solidFill>
            <a:schemeClr val="accent2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835150" y="1347788"/>
            <a:ext cx="5473700" cy="1439862"/>
          </a:xfrm>
        </p:spPr>
        <p:txBody>
          <a:bodyPr anchor="b" anchorCtr="0"/>
          <a:lstStyle>
            <a:lvl1pPr>
              <a:lnSpc>
                <a:spcPct val="80000"/>
              </a:lnSpc>
              <a:defRPr sz="540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35150" y="2787650"/>
            <a:ext cx="5473700" cy="648196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63EC306-42DD-6D4F-9E16-BE9B3280393F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60290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61757-E20E-604B-9756-4A12243286F2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16235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Gra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E2011-BF93-9647-A265-1814C6D8624D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 userDrawn="1"/>
        </p:nvGrpSpPr>
        <p:grpSpPr>
          <a:xfrm>
            <a:off x="468313" y="484188"/>
            <a:ext cx="588028" cy="358775"/>
            <a:chOff x="6372200" y="3003798"/>
            <a:chExt cx="720725" cy="439738"/>
          </a:xfrm>
        </p:grpSpPr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202 w 454"/>
                <a:gd name="T1" fmla="*/ 101 h 277"/>
                <a:gd name="T2" fmla="*/ 454 w 454"/>
                <a:gd name="T3" fmla="*/ 101 h 277"/>
                <a:gd name="T4" fmla="*/ 454 w 454"/>
                <a:gd name="T5" fmla="*/ 0 h 277"/>
                <a:gd name="T6" fmla="*/ 202 w 454"/>
                <a:gd name="T7" fmla="*/ 0 h 277"/>
                <a:gd name="T8" fmla="*/ 202 w 454"/>
                <a:gd name="T9" fmla="*/ 101 h 277"/>
                <a:gd name="T10" fmla="*/ 0 w 454"/>
                <a:gd name="T11" fmla="*/ 277 h 277"/>
                <a:gd name="T12" fmla="*/ 126 w 454"/>
                <a:gd name="T13" fmla="*/ 277 h 277"/>
                <a:gd name="T14" fmla="*/ 126 w 454"/>
                <a:gd name="T15" fmla="*/ 176 h 277"/>
                <a:gd name="T16" fmla="*/ 0 w 454"/>
                <a:gd name="T17" fmla="*/ 176 h 277"/>
                <a:gd name="T18" fmla="*/ 0 w 454"/>
                <a:gd name="T19" fmla="*/ 277 h 277"/>
                <a:gd name="T20" fmla="*/ 0 w 454"/>
                <a:gd name="T21" fmla="*/ 101 h 277"/>
                <a:gd name="T22" fmla="*/ 126 w 454"/>
                <a:gd name="T23" fmla="*/ 101 h 277"/>
                <a:gd name="T24" fmla="*/ 126 w 454"/>
                <a:gd name="T25" fmla="*/ 0 h 277"/>
                <a:gd name="T26" fmla="*/ 0 w 454"/>
                <a:gd name="T27" fmla="*/ 0 h 277"/>
                <a:gd name="T28" fmla="*/ 0 w 454"/>
                <a:gd name="T29" fmla="*/ 101 h 277"/>
                <a:gd name="T30" fmla="*/ 202 w 454"/>
                <a:gd name="T31" fmla="*/ 277 h 277"/>
                <a:gd name="T32" fmla="*/ 454 w 454"/>
                <a:gd name="T33" fmla="*/ 277 h 277"/>
                <a:gd name="T34" fmla="*/ 454 w 454"/>
                <a:gd name="T35" fmla="*/ 176 h 277"/>
                <a:gd name="T36" fmla="*/ 202 w 454"/>
                <a:gd name="T37" fmla="*/ 176 h 277"/>
                <a:gd name="T38" fmla="*/ 202 w 454"/>
                <a:gd name="T3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54" h="277">
                  <a:moveTo>
                    <a:pt x="202" y="101"/>
                  </a:moveTo>
                  <a:lnTo>
                    <a:pt x="454" y="101"/>
                  </a:lnTo>
                  <a:lnTo>
                    <a:pt x="454" y="0"/>
                  </a:lnTo>
                  <a:lnTo>
                    <a:pt x="202" y="0"/>
                  </a:lnTo>
                  <a:lnTo>
                    <a:pt x="202" y="101"/>
                  </a:lnTo>
                  <a:close/>
                  <a:moveTo>
                    <a:pt x="0" y="277"/>
                  </a:moveTo>
                  <a:lnTo>
                    <a:pt x="126" y="277"/>
                  </a:lnTo>
                  <a:lnTo>
                    <a:pt x="126" y="176"/>
                  </a:lnTo>
                  <a:lnTo>
                    <a:pt x="0" y="176"/>
                  </a:lnTo>
                  <a:lnTo>
                    <a:pt x="0" y="277"/>
                  </a:lnTo>
                  <a:close/>
                  <a:moveTo>
                    <a:pt x="0" y="101"/>
                  </a:moveTo>
                  <a:lnTo>
                    <a:pt x="126" y="101"/>
                  </a:lnTo>
                  <a:lnTo>
                    <a:pt x="126" y="0"/>
                  </a:lnTo>
                  <a:lnTo>
                    <a:pt x="0" y="0"/>
                  </a:lnTo>
                  <a:lnTo>
                    <a:pt x="0" y="101"/>
                  </a:lnTo>
                  <a:close/>
                  <a:moveTo>
                    <a:pt x="202" y="277"/>
                  </a:moveTo>
                  <a:lnTo>
                    <a:pt x="454" y="277"/>
                  </a:lnTo>
                  <a:lnTo>
                    <a:pt x="454" y="176"/>
                  </a:lnTo>
                  <a:lnTo>
                    <a:pt x="202" y="176"/>
                  </a:lnTo>
                  <a:lnTo>
                    <a:pt x="202" y="277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6372200" y="3003798"/>
              <a:ext cx="720725" cy="439738"/>
            </a:xfrm>
            <a:custGeom>
              <a:avLst/>
              <a:gdLst>
                <a:gd name="T0" fmla="*/ 126 w 454"/>
                <a:gd name="T1" fmla="*/ 0 h 277"/>
                <a:gd name="T2" fmla="*/ 126 w 454"/>
                <a:gd name="T3" fmla="*/ 101 h 277"/>
                <a:gd name="T4" fmla="*/ 0 w 454"/>
                <a:gd name="T5" fmla="*/ 101 h 277"/>
                <a:gd name="T6" fmla="*/ 0 w 454"/>
                <a:gd name="T7" fmla="*/ 176 h 277"/>
                <a:gd name="T8" fmla="*/ 126 w 454"/>
                <a:gd name="T9" fmla="*/ 176 h 277"/>
                <a:gd name="T10" fmla="*/ 126 w 454"/>
                <a:gd name="T11" fmla="*/ 277 h 277"/>
                <a:gd name="T12" fmla="*/ 202 w 454"/>
                <a:gd name="T13" fmla="*/ 277 h 277"/>
                <a:gd name="T14" fmla="*/ 202 w 454"/>
                <a:gd name="T15" fmla="*/ 176 h 277"/>
                <a:gd name="T16" fmla="*/ 454 w 454"/>
                <a:gd name="T17" fmla="*/ 176 h 277"/>
                <a:gd name="T18" fmla="*/ 454 w 454"/>
                <a:gd name="T19" fmla="*/ 101 h 277"/>
                <a:gd name="T20" fmla="*/ 202 w 454"/>
                <a:gd name="T21" fmla="*/ 101 h 277"/>
                <a:gd name="T22" fmla="*/ 202 w 454"/>
                <a:gd name="T23" fmla="*/ 0 h 277"/>
                <a:gd name="T24" fmla="*/ 126 w 454"/>
                <a:gd name="T25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54" h="277">
                  <a:moveTo>
                    <a:pt x="126" y="0"/>
                  </a:moveTo>
                  <a:lnTo>
                    <a:pt x="126" y="101"/>
                  </a:lnTo>
                  <a:lnTo>
                    <a:pt x="0" y="101"/>
                  </a:lnTo>
                  <a:lnTo>
                    <a:pt x="0" y="176"/>
                  </a:lnTo>
                  <a:lnTo>
                    <a:pt x="126" y="176"/>
                  </a:lnTo>
                  <a:lnTo>
                    <a:pt x="126" y="277"/>
                  </a:lnTo>
                  <a:lnTo>
                    <a:pt x="202" y="277"/>
                  </a:lnTo>
                  <a:lnTo>
                    <a:pt x="202" y="176"/>
                  </a:lnTo>
                  <a:lnTo>
                    <a:pt x="454" y="176"/>
                  </a:lnTo>
                  <a:lnTo>
                    <a:pt x="454" y="101"/>
                  </a:lnTo>
                  <a:lnTo>
                    <a:pt x="202" y="101"/>
                  </a:lnTo>
                  <a:lnTo>
                    <a:pt x="202" y="0"/>
                  </a:lnTo>
                  <a:lnTo>
                    <a:pt x="12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98382978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65113" indent="-265113">
              <a:buFont typeface="+mj-lt"/>
              <a:buAutoNum type="arabicPeriod"/>
              <a:defRPr b="1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6F99EF-3FC0-E447-A2D4-A4C2515297EF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27599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59C2F-8A8A-2C41-8FED-B9EAA7D2E2FE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DC2C14-6E95-4EF0-AB2C-A4DB63E630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3478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5149" y="1492250"/>
            <a:ext cx="5473701" cy="1295524"/>
          </a:xfrm>
        </p:spPr>
        <p:txBody>
          <a:bodyPr anchor="b" anchorCtr="0"/>
          <a:lstStyle>
            <a:lvl1pPr algn="l">
              <a:defRPr sz="28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326A0E-0851-E14C-9288-F734202D7CC6}" type="datetime1">
              <a:rPr lang="fi-FI" smtClean="0"/>
              <a:t>17.6.2022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Footer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9DC2C14-6E95-4EF0-AB2C-A4DB63E630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7"/>
          <p:cNvSpPr>
            <a:spLocks noEditPoints="1"/>
          </p:cNvSpPr>
          <p:nvPr userDrawn="1"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202 w 454"/>
              <a:gd name="T1" fmla="*/ 101 h 277"/>
              <a:gd name="T2" fmla="*/ 454 w 454"/>
              <a:gd name="T3" fmla="*/ 101 h 277"/>
              <a:gd name="T4" fmla="*/ 454 w 454"/>
              <a:gd name="T5" fmla="*/ 0 h 277"/>
              <a:gd name="T6" fmla="*/ 202 w 454"/>
              <a:gd name="T7" fmla="*/ 0 h 277"/>
              <a:gd name="T8" fmla="*/ 202 w 454"/>
              <a:gd name="T9" fmla="*/ 101 h 277"/>
              <a:gd name="T10" fmla="*/ 0 w 454"/>
              <a:gd name="T11" fmla="*/ 277 h 277"/>
              <a:gd name="T12" fmla="*/ 126 w 454"/>
              <a:gd name="T13" fmla="*/ 277 h 277"/>
              <a:gd name="T14" fmla="*/ 126 w 454"/>
              <a:gd name="T15" fmla="*/ 176 h 277"/>
              <a:gd name="T16" fmla="*/ 0 w 454"/>
              <a:gd name="T17" fmla="*/ 176 h 277"/>
              <a:gd name="T18" fmla="*/ 0 w 454"/>
              <a:gd name="T19" fmla="*/ 277 h 277"/>
              <a:gd name="T20" fmla="*/ 0 w 454"/>
              <a:gd name="T21" fmla="*/ 101 h 277"/>
              <a:gd name="T22" fmla="*/ 126 w 454"/>
              <a:gd name="T23" fmla="*/ 101 h 277"/>
              <a:gd name="T24" fmla="*/ 126 w 454"/>
              <a:gd name="T25" fmla="*/ 0 h 277"/>
              <a:gd name="T26" fmla="*/ 0 w 454"/>
              <a:gd name="T27" fmla="*/ 0 h 277"/>
              <a:gd name="T28" fmla="*/ 0 w 454"/>
              <a:gd name="T29" fmla="*/ 101 h 277"/>
              <a:gd name="T30" fmla="*/ 202 w 454"/>
              <a:gd name="T31" fmla="*/ 277 h 277"/>
              <a:gd name="T32" fmla="*/ 454 w 454"/>
              <a:gd name="T33" fmla="*/ 277 h 277"/>
              <a:gd name="T34" fmla="*/ 454 w 454"/>
              <a:gd name="T35" fmla="*/ 176 h 277"/>
              <a:gd name="T36" fmla="*/ 202 w 454"/>
              <a:gd name="T37" fmla="*/ 176 h 277"/>
              <a:gd name="T38" fmla="*/ 202 w 454"/>
              <a:gd name="T39" fmla="*/ 277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54" h="277">
                <a:moveTo>
                  <a:pt x="202" y="101"/>
                </a:moveTo>
                <a:lnTo>
                  <a:pt x="454" y="101"/>
                </a:lnTo>
                <a:lnTo>
                  <a:pt x="454" y="0"/>
                </a:lnTo>
                <a:lnTo>
                  <a:pt x="202" y="0"/>
                </a:lnTo>
                <a:lnTo>
                  <a:pt x="202" y="101"/>
                </a:lnTo>
                <a:close/>
                <a:moveTo>
                  <a:pt x="0" y="277"/>
                </a:moveTo>
                <a:lnTo>
                  <a:pt x="126" y="277"/>
                </a:lnTo>
                <a:lnTo>
                  <a:pt x="126" y="176"/>
                </a:lnTo>
                <a:lnTo>
                  <a:pt x="0" y="176"/>
                </a:lnTo>
                <a:lnTo>
                  <a:pt x="0" y="277"/>
                </a:lnTo>
                <a:close/>
                <a:moveTo>
                  <a:pt x="0" y="101"/>
                </a:moveTo>
                <a:lnTo>
                  <a:pt x="126" y="101"/>
                </a:lnTo>
                <a:lnTo>
                  <a:pt x="126" y="0"/>
                </a:lnTo>
                <a:lnTo>
                  <a:pt x="0" y="0"/>
                </a:lnTo>
                <a:lnTo>
                  <a:pt x="0" y="101"/>
                </a:lnTo>
                <a:close/>
                <a:moveTo>
                  <a:pt x="202" y="277"/>
                </a:moveTo>
                <a:lnTo>
                  <a:pt x="454" y="277"/>
                </a:lnTo>
                <a:lnTo>
                  <a:pt x="454" y="176"/>
                </a:lnTo>
                <a:lnTo>
                  <a:pt x="202" y="176"/>
                </a:lnTo>
                <a:lnTo>
                  <a:pt x="202" y="27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11"/>
          <p:cNvSpPr>
            <a:spLocks noChangeAspect="1" noEditPoints="1"/>
          </p:cNvSpPr>
          <p:nvPr userDrawn="1"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738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/>
              <a:t>Click to edit Master title 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5CF5E0E5-8AA0-704A-AD7D-94A7C6D4DDB2}" type="datetime1">
              <a:rPr lang="fi-FI" noProof="0" smtClean="0"/>
              <a:t>17.6.2022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 dirty="0" err="1"/>
              <a:t>Footer</a:t>
            </a:r>
            <a:r>
              <a:rPr lang="fi-FI" noProof="0" dirty="0"/>
              <a:t>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  <p:sp>
        <p:nvSpPr>
          <p:cNvPr id="76" name="Freeform 11"/>
          <p:cNvSpPr>
            <a:spLocks noChangeAspect="1" noEditPoints="1"/>
          </p:cNvSpPr>
          <p:nvPr/>
        </p:nvSpPr>
        <p:spPr bwMode="auto">
          <a:xfrm>
            <a:off x="7982988" y="484189"/>
            <a:ext cx="692700" cy="358774"/>
          </a:xfrm>
          <a:custGeom>
            <a:avLst/>
            <a:gdLst>
              <a:gd name="T0" fmla="*/ 58 w 2732"/>
              <a:gd name="T1" fmla="*/ 38 h 1415"/>
              <a:gd name="T2" fmla="*/ 8 w 2732"/>
              <a:gd name="T3" fmla="*/ 131 h 1415"/>
              <a:gd name="T4" fmla="*/ 38 w 2732"/>
              <a:gd name="T5" fmla="*/ 249 h 1415"/>
              <a:gd name="T6" fmla="*/ 174 w 2732"/>
              <a:gd name="T7" fmla="*/ 304 h 1415"/>
              <a:gd name="T8" fmla="*/ 228 w 2732"/>
              <a:gd name="T9" fmla="*/ 341 h 1415"/>
              <a:gd name="T10" fmla="*/ 206 w 2732"/>
              <a:gd name="T11" fmla="*/ 412 h 1415"/>
              <a:gd name="T12" fmla="*/ 102 w 2732"/>
              <a:gd name="T13" fmla="*/ 416 h 1415"/>
              <a:gd name="T14" fmla="*/ 64 w 2732"/>
              <a:gd name="T15" fmla="*/ 508 h 1415"/>
              <a:gd name="T16" fmla="*/ 201 w 2732"/>
              <a:gd name="T17" fmla="*/ 520 h 1415"/>
              <a:gd name="T18" fmla="*/ 294 w 2732"/>
              <a:gd name="T19" fmla="*/ 481 h 1415"/>
              <a:gd name="T20" fmla="*/ 338 w 2732"/>
              <a:gd name="T21" fmla="*/ 397 h 1415"/>
              <a:gd name="T22" fmla="*/ 322 w 2732"/>
              <a:gd name="T23" fmla="*/ 278 h 1415"/>
              <a:gd name="T24" fmla="*/ 216 w 2732"/>
              <a:gd name="T25" fmla="*/ 204 h 1415"/>
              <a:gd name="T26" fmla="*/ 120 w 2732"/>
              <a:gd name="T27" fmla="*/ 172 h 1415"/>
              <a:gd name="T28" fmla="*/ 133 w 2732"/>
              <a:gd name="T29" fmla="*/ 115 h 1415"/>
              <a:gd name="T30" fmla="*/ 259 w 2732"/>
              <a:gd name="T31" fmla="*/ 110 h 1415"/>
              <a:gd name="T32" fmla="*/ 253 w 2732"/>
              <a:gd name="T33" fmla="*/ 7 h 1415"/>
              <a:gd name="T34" fmla="*/ 636 w 2732"/>
              <a:gd name="T35" fmla="*/ 386 h 1415"/>
              <a:gd name="T36" fmla="*/ 576 w 2732"/>
              <a:gd name="T37" fmla="*/ 421 h 1415"/>
              <a:gd name="T38" fmla="*/ 524 w 2732"/>
              <a:gd name="T39" fmla="*/ 374 h 1415"/>
              <a:gd name="T40" fmla="*/ 417 w 2732"/>
              <a:gd name="T41" fmla="*/ 418 h 1415"/>
              <a:gd name="T42" fmla="*/ 482 w 2732"/>
              <a:gd name="T43" fmla="*/ 497 h 1415"/>
              <a:gd name="T44" fmla="*/ 611 w 2732"/>
              <a:gd name="T45" fmla="*/ 521 h 1415"/>
              <a:gd name="T46" fmla="*/ 714 w 2732"/>
              <a:gd name="T47" fmla="*/ 472 h 1415"/>
              <a:gd name="T48" fmla="*/ 757 w 2732"/>
              <a:gd name="T49" fmla="*/ 368 h 1415"/>
              <a:gd name="T50" fmla="*/ 923 w 2732"/>
              <a:gd name="T51" fmla="*/ 28 h 1415"/>
              <a:gd name="T52" fmla="*/ 853 w 2732"/>
              <a:gd name="T53" fmla="*/ 119 h 1415"/>
              <a:gd name="T54" fmla="*/ 844 w 2732"/>
              <a:gd name="T55" fmla="*/ 363 h 1415"/>
              <a:gd name="T56" fmla="*/ 908 w 2732"/>
              <a:gd name="T57" fmla="*/ 486 h 1415"/>
              <a:gd name="T58" fmla="*/ 1048 w 2732"/>
              <a:gd name="T59" fmla="*/ 524 h 1415"/>
              <a:gd name="T60" fmla="*/ 1164 w 2732"/>
              <a:gd name="T61" fmla="*/ 474 h 1415"/>
              <a:gd name="T62" fmla="*/ 1219 w 2732"/>
              <a:gd name="T63" fmla="*/ 328 h 1415"/>
              <a:gd name="T64" fmla="*/ 1197 w 2732"/>
              <a:gd name="T65" fmla="*/ 97 h 1415"/>
              <a:gd name="T66" fmla="*/ 1110 w 2732"/>
              <a:gd name="T67" fmla="*/ 15 h 1415"/>
              <a:gd name="T68" fmla="*/ 1063 w 2732"/>
              <a:gd name="T69" fmla="*/ 110 h 1415"/>
              <a:gd name="T70" fmla="*/ 1102 w 2732"/>
              <a:gd name="T71" fmla="*/ 194 h 1415"/>
              <a:gd name="T72" fmla="*/ 1086 w 2732"/>
              <a:gd name="T73" fmla="*/ 396 h 1415"/>
              <a:gd name="T74" fmla="*/ 1008 w 2732"/>
              <a:gd name="T75" fmla="*/ 420 h 1415"/>
              <a:gd name="T76" fmla="*/ 958 w 2732"/>
              <a:gd name="T77" fmla="*/ 355 h 1415"/>
              <a:gd name="T78" fmla="*/ 967 w 2732"/>
              <a:gd name="T79" fmla="*/ 137 h 1415"/>
              <a:gd name="T80" fmla="*/ 1683 w 2732"/>
              <a:gd name="T81" fmla="*/ 516 h 1415"/>
              <a:gd name="T82" fmla="*/ 1292 w 2732"/>
              <a:gd name="T83" fmla="*/ 9 h 1415"/>
              <a:gd name="T84" fmla="*/ 1402 w 2732"/>
              <a:gd name="T85" fmla="*/ 238 h 1415"/>
              <a:gd name="T86" fmla="*/ 1574 w 2732"/>
              <a:gd name="T87" fmla="*/ 516 h 1415"/>
              <a:gd name="T88" fmla="*/ 1945 w 2732"/>
              <a:gd name="T89" fmla="*/ 103 h 1415"/>
              <a:gd name="T90" fmla="*/ 651 w 2732"/>
              <a:gd name="T91" fmla="*/ 1002 h 1415"/>
              <a:gd name="T92" fmla="*/ 1096 w 2732"/>
              <a:gd name="T93" fmla="*/ 1415 h 1415"/>
              <a:gd name="T94" fmla="*/ 986 w 2732"/>
              <a:gd name="T95" fmla="*/ 1186 h 1415"/>
              <a:gd name="T96" fmla="*/ 842 w 2732"/>
              <a:gd name="T97" fmla="*/ 1135 h 1415"/>
              <a:gd name="T98" fmla="*/ 1763 w 2732"/>
              <a:gd name="T99" fmla="*/ 1415 h 1415"/>
              <a:gd name="T100" fmla="*/ 1669 w 2732"/>
              <a:gd name="T101" fmla="*/ 1009 h 1415"/>
              <a:gd name="T102" fmla="*/ 2291 w 2732"/>
              <a:gd name="T103" fmla="*/ 1415 h 1415"/>
              <a:gd name="T104" fmla="*/ 2182 w 2732"/>
              <a:gd name="T105" fmla="*/ 1186 h 1415"/>
              <a:gd name="T106" fmla="*/ 2036 w 2732"/>
              <a:gd name="T107" fmla="*/ 1135 h 1415"/>
              <a:gd name="T108" fmla="*/ 2591 w 2732"/>
              <a:gd name="T109" fmla="*/ 1408 h 1415"/>
              <a:gd name="T110" fmla="*/ 2694 w 2732"/>
              <a:gd name="T111" fmla="*/ 1346 h 1415"/>
              <a:gd name="T112" fmla="*/ 2731 w 2732"/>
              <a:gd name="T113" fmla="*/ 1183 h 1415"/>
              <a:gd name="T114" fmla="*/ 2707 w 2732"/>
              <a:gd name="T115" fmla="*/ 998 h 1415"/>
              <a:gd name="T116" fmla="*/ 2627 w 2732"/>
              <a:gd name="T117" fmla="*/ 926 h 1415"/>
              <a:gd name="T118" fmla="*/ 2527 w 2732"/>
              <a:gd name="T119" fmla="*/ 1002 h 1415"/>
              <a:gd name="T120" fmla="*/ 2614 w 2732"/>
              <a:gd name="T121" fmla="*/ 1055 h 1415"/>
              <a:gd name="T122" fmla="*/ 2616 w 2732"/>
              <a:gd name="T123" fmla="*/ 1260 h 1415"/>
              <a:gd name="T124" fmla="*/ 2538 w 2732"/>
              <a:gd name="T125" fmla="*/ 132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732" h="1415">
                <a:moveTo>
                  <a:pt x="188" y="0"/>
                </a:moveTo>
                <a:lnTo>
                  <a:pt x="177" y="0"/>
                </a:lnTo>
                <a:lnTo>
                  <a:pt x="166" y="1"/>
                </a:lnTo>
                <a:lnTo>
                  <a:pt x="156" y="2"/>
                </a:lnTo>
                <a:lnTo>
                  <a:pt x="146" y="3"/>
                </a:lnTo>
                <a:lnTo>
                  <a:pt x="136" y="4"/>
                </a:lnTo>
                <a:lnTo>
                  <a:pt x="126" y="6"/>
                </a:lnTo>
                <a:lnTo>
                  <a:pt x="109" y="11"/>
                </a:lnTo>
                <a:lnTo>
                  <a:pt x="100" y="14"/>
                </a:lnTo>
                <a:lnTo>
                  <a:pt x="92" y="17"/>
                </a:lnTo>
                <a:lnTo>
                  <a:pt x="77" y="25"/>
                </a:lnTo>
                <a:lnTo>
                  <a:pt x="64" y="33"/>
                </a:lnTo>
                <a:lnTo>
                  <a:pt x="58" y="38"/>
                </a:lnTo>
                <a:lnTo>
                  <a:pt x="52" y="43"/>
                </a:lnTo>
                <a:lnTo>
                  <a:pt x="41" y="54"/>
                </a:lnTo>
                <a:lnTo>
                  <a:pt x="36" y="60"/>
                </a:lnTo>
                <a:lnTo>
                  <a:pt x="32" y="66"/>
                </a:lnTo>
                <a:lnTo>
                  <a:pt x="28" y="72"/>
                </a:lnTo>
                <a:lnTo>
                  <a:pt x="24" y="79"/>
                </a:lnTo>
                <a:lnTo>
                  <a:pt x="21" y="86"/>
                </a:lnTo>
                <a:lnTo>
                  <a:pt x="18" y="93"/>
                </a:lnTo>
                <a:lnTo>
                  <a:pt x="15" y="100"/>
                </a:lnTo>
                <a:lnTo>
                  <a:pt x="13" y="107"/>
                </a:lnTo>
                <a:lnTo>
                  <a:pt x="11" y="115"/>
                </a:lnTo>
                <a:lnTo>
                  <a:pt x="9" y="123"/>
                </a:lnTo>
                <a:lnTo>
                  <a:pt x="8" y="131"/>
                </a:lnTo>
                <a:lnTo>
                  <a:pt x="7" y="140"/>
                </a:lnTo>
                <a:lnTo>
                  <a:pt x="7" y="148"/>
                </a:lnTo>
                <a:lnTo>
                  <a:pt x="7" y="157"/>
                </a:lnTo>
                <a:lnTo>
                  <a:pt x="7" y="165"/>
                </a:lnTo>
                <a:lnTo>
                  <a:pt x="7" y="173"/>
                </a:lnTo>
                <a:lnTo>
                  <a:pt x="9" y="188"/>
                </a:lnTo>
                <a:lnTo>
                  <a:pt x="11" y="195"/>
                </a:lnTo>
                <a:lnTo>
                  <a:pt x="13" y="202"/>
                </a:lnTo>
                <a:lnTo>
                  <a:pt x="15" y="209"/>
                </a:lnTo>
                <a:lnTo>
                  <a:pt x="17" y="215"/>
                </a:lnTo>
                <a:lnTo>
                  <a:pt x="23" y="228"/>
                </a:lnTo>
                <a:lnTo>
                  <a:pt x="30" y="239"/>
                </a:lnTo>
                <a:lnTo>
                  <a:pt x="38" y="249"/>
                </a:lnTo>
                <a:lnTo>
                  <a:pt x="43" y="254"/>
                </a:lnTo>
                <a:lnTo>
                  <a:pt x="47" y="258"/>
                </a:lnTo>
                <a:lnTo>
                  <a:pt x="52" y="263"/>
                </a:lnTo>
                <a:lnTo>
                  <a:pt x="57" y="267"/>
                </a:lnTo>
                <a:lnTo>
                  <a:pt x="62" y="270"/>
                </a:lnTo>
                <a:lnTo>
                  <a:pt x="68" y="274"/>
                </a:lnTo>
                <a:lnTo>
                  <a:pt x="80" y="281"/>
                </a:lnTo>
                <a:lnTo>
                  <a:pt x="92" y="286"/>
                </a:lnTo>
                <a:lnTo>
                  <a:pt x="105" y="291"/>
                </a:lnTo>
                <a:lnTo>
                  <a:pt x="118" y="295"/>
                </a:lnTo>
                <a:lnTo>
                  <a:pt x="133" y="298"/>
                </a:lnTo>
                <a:lnTo>
                  <a:pt x="147" y="301"/>
                </a:lnTo>
                <a:lnTo>
                  <a:pt x="174" y="304"/>
                </a:lnTo>
                <a:lnTo>
                  <a:pt x="181" y="305"/>
                </a:lnTo>
                <a:lnTo>
                  <a:pt x="187" y="307"/>
                </a:lnTo>
                <a:lnTo>
                  <a:pt x="194" y="309"/>
                </a:lnTo>
                <a:lnTo>
                  <a:pt x="199" y="311"/>
                </a:lnTo>
                <a:lnTo>
                  <a:pt x="204" y="314"/>
                </a:lnTo>
                <a:lnTo>
                  <a:pt x="209" y="317"/>
                </a:lnTo>
                <a:lnTo>
                  <a:pt x="213" y="320"/>
                </a:lnTo>
                <a:lnTo>
                  <a:pt x="215" y="322"/>
                </a:lnTo>
                <a:lnTo>
                  <a:pt x="217" y="324"/>
                </a:lnTo>
                <a:lnTo>
                  <a:pt x="221" y="328"/>
                </a:lnTo>
                <a:lnTo>
                  <a:pt x="224" y="332"/>
                </a:lnTo>
                <a:lnTo>
                  <a:pt x="226" y="336"/>
                </a:lnTo>
                <a:lnTo>
                  <a:pt x="228" y="341"/>
                </a:lnTo>
                <a:lnTo>
                  <a:pt x="230" y="346"/>
                </a:lnTo>
                <a:lnTo>
                  <a:pt x="231" y="352"/>
                </a:lnTo>
                <a:lnTo>
                  <a:pt x="232" y="358"/>
                </a:lnTo>
                <a:lnTo>
                  <a:pt x="232" y="364"/>
                </a:lnTo>
                <a:lnTo>
                  <a:pt x="232" y="371"/>
                </a:lnTo>
                <a:lnTo>
                  <a:pt x="231" y="377"/>
                </a:lnTo>
                <a:lnTo>
                  <a:pt x="229" y="384"/>
                </a:lnTo>
                <a:lnTo>
                  <a:pt x="227" y="389"/>
                </a:lnTo>
                <a:lnTo>
                  <a:pt x="224" y="395"/>
                </a:lnTo>
                <a:lnTo>
                  <a:pt x="220" y="400"/>
                </a:lnTo>
                <a:lnTo>
                  <a:pt x="216" y="404"/>
                </a:lnTo>
                <a:lnTo>
                  <a:pt x="211" y="408"/>
                </a:lnTo>
                <a:lnTo>
                  <a:pt x="206" y="412"/>
                </a:lnTo>
                <a:lnTo>
                  <a:pt x="201" y="415"/>
                </a:lnTo>
                <a:lnTo>
                  <a:pt x="194" y="417"/>
                </a:lnTo>
                <a:lnTo>
                  <a:pt x="188" y="419"/>
                </a:lnTo>
                <a:lnTo>
                  <a:pt x="181" y="421"/>
                </a:lnTo>
                <a:lnTo>
                  <a:pt x="173" y="422"/>
                </a:lnTo>
                <a:lnTo>
                  <a:pt x="166" y="423"/>
                </a:lnTo>
                <a:lnTo>
                  <a:pt x="157" y="423"/>
                </a:lnTo>
                <a:lnTo>
                  <a:pt x="140" y="423"/>
                </a:lnTo>
                <a:lnTo>
                  <a:pt x="132" y="422"/>
                </a:lnTo>
                <a:lnTo>
                  <a:pt x="124" y="421"/>
                </a:lnTo>
                <a:lnTo>
                  <a:pt x="116" y="420"/>
                </a:lnTo>
                <a:lnTo>
                  <a:pt x="109" y="418"/>
                </a:lnTo>
                <a:lnTo>
                  <a:pt x="102" y="416"/>
                </a:lnTo>
                <a:lnTo>
                  <a:pt x="94" y="414"/>
                </a:lnTo>
                <a:lnTo>
                  <a:pt x="80" y="409"/>
                </a:lnTo>
                <a:lnTo>
                  <a:pt x="65" y="403"/>
                </a:lnTo>
                <a:lnTo>
                  <a:pt x="50" y="395"/>
                </a:lnTo>
                <a:lnTo>
                  <a:pt x="33" y="385"/>
                </a:lnTo>
                <a:lnTo>
                  <a:pt x="0" y="477"/>
                </a:lnTo>
                <a:lnTo>
                  <a:pt x="9" y="482"/>
                </a:lnTo>
                <a:lnTo>
                  <a:pt x="18" y="488"/>
                </a:lnTo>
                <a:lnTo>
                  <a:pt x="27" y="492"/>
                </a:lnTo>
                <a:lnTo>
                  <a:pt x="36" y="497"/>
                </a:lnTo>
                <a:lnTo>
                  <a:pt x="45" y="501"/>
                </a:lnTo>
                <a:lnTo>
                  <a:pt x="55" y="505"/>
                </a:lnTo>
                <a:lnTo>
                  <a:pt x="64" y="508"/>
                </a:lnTo>
                <a:lnTo>
                  <a:pt x="74" y="512"/>
                </a:lnTo>
                <a:lnTo>
                  <a:pt x="83" y="514"/>
                </a:lnTo>
                <a:lnTo>
                  <a:pt x="93" y="517"/>
                </a:lnTo>
                <a:lnTo>
                  <a:pt x="104" y="519"/>
                </a:lnTo>
                <a:lnTo>
                  <a:pt x="114" y="520"/>
                </a:lnTo>
                <a:lnTo>
                  <a:pt x="125" y="521"/>
                </a:lnTo>
                <a:lnTo>
                  <a:pt x="136" y="522"/>
                </a:lnTo>
                <a:lnTo>
                  <a:pt x="148" y="523"/>
                </a:lnTo>
                <a:lnTo>
                  <a:pt x="160" y="523"/>
                </a:lnTo>
                <a:lnTo>
                  <a:pt x="171" y="523"/>
                </a:lnTo>
                <a:lnTo>
                  <a:pt x="181" y="522"/>
                </a:lnTo>
                <a:lnTo>
                  <a:pt x="191" y="521"/>
                </a:lnTo>
                <a:lnTo>
                  <a:pt x="201" y="520"/>
                </a:lnTo>
                <a:lnTo>
                  <a:pt x="220" y="517"/>
                </a:lnTo>
                <a:lnTo>
                  <a:pt x="224" y="516"/>
                </a:lnTo>
                <a:lnTo>
                  <a:pt x="228" y="515"/>
                </a:lnTo>
                <a:lnTo>
                  <a:pt x="237" y="512"/>
                </a:lnTo>
                <a:lnTo>
                  <a:pt x="245" y="510"/>
                </a:lnTo>
                <a:lnTo>
                  <a:pt x="253" y="507"/>
                </a:lnTo>
                <a:lnTo>
                  <a:pt x="261" y="503"/>
                </a:lnTo>
                <a:lnTo>
                  <a:pt x="268" y="499"/>
                </a:lnTo>
                <a:lnTo>
                  <a:pt x="275" y="495"/>
                </a:lnTo>
                <a:lnTo>
                  <a:pt x="278" y="493"/>
                </a:lnTo>
                <a:lnTo>
                  <a:pt x="281" y="491"/>
                </a:lnTo>
                <a:lnTo>
                  <a:pt x="288" y="486"/>
                </a:lnTo>
                <a:lnTo>
                  <a:pt x="294" y="481"/>
                </a:lnTo>
                <a:lnTo>
                  <a:pt x="299" y="476"/>
                </a:lnTo>
                <a:lnTo>
                  <a:pt x="304" y="470"/>
                </a:lnTo>
                <a:lnTo>
                  <a:pt x="309" y="464"/>
                </a:lnTo>
                <a:lnTo>
                  <a:pt x="314" y="458"/>
                </a:lnTo>
                <a:lnTo>
                  <a:pt x="318" y="451"/>
                </a:lnTo>
                <a:lnTo>
                  <a:pt x="320" y="448"/>
                </a:lnTo>
                <a:lnTo>
                  <a:pt x="322" y="445"/>
                </a:lnTo>
                <a:lnTo>
                  <a:pt x="325" y="437"/>
                </a:lnTo>
                <a:lnTo>
                  <a:pt x="329" y="430"/>
                </a:lnTo>
                <a:lnTo>
                  <a:pt x="331" y="422"/>
                </a:lnTo>
                <a:lnTo>
                  <a:pt x="334" y="414"/>
                </a:lnTo>
                <a:lnTo>
                  <a:pt x="336" y="405"/>
                </a:lnTo>
                <a:lnTo>
                  <a:pt x="338" y="397"/>
                </a:lnTo>
                <a:lnTo>
                  <a:pt x="339" y="388"/>
                </a:lnTo>
                <a:lnTo>
                  <a:pt x="340" y="378"/>
                </a:lnTo>
                <a:lnTo>
                  <a:pt x="340" y="369"/>
                </a:lnTo>
                <a:lnTo>
                  <a:pt x="341" y="359"/>
                </a:lnTo>
                <a:lnTo>
                  <a:pt x="340" y="350"/>
                </a:lnTo>
                <a:lnTo>
                  <a:pt x="340" y="342"/>
                </a:lnTo>
                <a:lnTo>
                  <a:pt x="339" y="334"/>
                </a:lnTo>
                <a:lnTo>
                  <a:pt x="338" y="326"/>
                </a:lnTo>
                <a:lnTo>
                  <a:pt x="337" y="319"/>
                </a:lnTo>
                <a:lnTo>
                  <a:pt x="335" y="311"/>
                </a:lnTo>
                <a:lnTo>
                  <a:pt x="331" y="297"/>
                </a:lnTo>
                <a:lnTo>
                  <a:pt x="325" y="284"/>
                </a:lnTo>
                <a:lnTo>
                  <a:pt x="322" y="278"/>
                </a:lnTo>
                <a:lnTo>
                  <a:pt x="318" y="271"/>
                </a:lnTo>
                <a:lnTo>
                  <a:pt x="310" y="260"/>
                </a:lnTo>
                <a:lnTo>
                  <a:pt x="306" y="255"/>
                </a:lnTo>
                <a:lnTo>
                  <a:pt x="301" y="249"/>
                </a:lnTo>
                <a:lnTo>
                  <a:pt x="291" y="240"/>
                </a:lnTo>
                <a:lnTo>
                  <a:pt x="286" y="235"/>
                </a:lnTo>
                <a:lnTo>
                  <a:pt x="280" y="231"/>
                </a:lnTo>
                <a:lnTo>
                  <a:pt x="268" y="223"/>
                </a:lnTo>
                <a:lnTo>
                  <a:pt x="261" y="220"/>
                </a:lnTo>
                <a:lnTo>
                  <a:pt x="254" y="217"/>
                </a:lnTo>
                <a:lnTo>
                  <a:pt x="240" y="211"/>
                </a:lnTo>
                <a:lnTo>
                  <a:pt x="225" y="206"/>
                </a:lnTo>
                <a:lnTo>
                  <a:pt x="216" y="204"/>
                </a:lnTo>
                <a:lnTo>
                  <a:pt x="208" y="203"/>
                </a:lnTo>
                <a:lnTo>
                  <a:pt x="199" y="201"/>
                </a:lnTo>
                <a:lnTo>
                  <a:pt x="191" y="200"/>
                </a:lnTo>
                <a:lnTo>
                  <a:pt x="162" y="196"/>
                </a:lnTo>
                <a:lnTo>
                  <a:pt x="151" y="194"/>
                </a:lnTo>
                <a:lnTo>
                  <a:pt x="146" y="193"/>
                </a:lnTo>
                <a:lnTo>
                  <a:pt x="142" y="192"/>
                </a:lnTo>
                <a:lnTo>
                  <a:pt x="134" y="187"/>
                </a:lnTo>
                <a:lnTo>
                  <a:pt x="130" y="185"/>
                </a:lnTo>
                <a:lnTo>
                  <a:pt x="127" y="182"/>
                </a:lnTo>
                <a:lnTo>
                  <a:pt x="125" y="179"/>
                </a:lnTo>
                <a:lnTo>
                  <a:pt x="122" y="176"/>
                </a:lnTo>
                <a:lnTo>
                  <a:pt x="120" y="172"/>
                </a:lnTo>
                <a:lnTo>
                  <a:pt x="118" y="169"/>
                </a:lnTo>
                <a:lnTo>
                  <a:pt x="117" y="164"/>
                </a:lnTo>
                <a:lnTo>
                  <a:pt x="116" y="160"/>
                </a:lnTo>
                <a:lnTo>
                  <a:pt x="115" y="155"/>
                </a:lnTo>
                <a:lnTo>
                  <a:pt x="115" y="150"/>
                </a:lnTo>
                <a:lnTo>
                  <a:pt x="116" y="145"/>
                </a:lnTo>
                <a:lnTo>
                  <a:pt x="116" y="140"/>
                </a:lnTo>
                <a:lnTo>
                  <a:pt x="118" y="136"/>
                </a:lnTo>
                <a:lnTo>
                  <a:pt x="119" y="131"/>
                </a:lnTo>
                <a:lnTo>
                  <a:pt x="122" y="127"/>
                </a:lnTo>
                <a:lnTo>
                  <a:pt x="125" y="123"/>
                </a:lnTo>
                <a:lnTo>
                  <a:pt x="128" y="119"/>
                </a:lnTo>
                <a:lnTo>
                  <a:pt x="133" y="115"/>
                </a:lnTo>
                <a:lnTo>
                  <a:pt x="137" y="112"/>
                </a:lnTo>
                <a:lnTo>
                  <a:pt x="143" y="109"/>
                </a:lnTo>
                <a:lnTo>
                  <a:pt x="149" y="106"/>
                </a:lnTo>
                <a:lnTo>
                  <a:pt x="156" y="104"/>
                </a:lnTo>
                <a:lnTo>
                  <a:pt x="164" y="102"/>
                </a:lnTo>
                <a:lnTo>
                  <a:pt x="173" y="101"/>
                </a:lnTo>
                <a:lnTo>
                  <a:pt x="182" y="100"/>
                </a:lnTo>
                <a:lnTo>
                  <a:pt x="192" y="100"/>
                </a:lnTo>
                <a:lnTo>
                  <a:pt x="206" y="100"/>
                </a:lnTo>
                <a:lnTo>
                  <a:pt x="220" y="102"/>
                </a:lnTo>
                <a:lnTo>
                  <a:pt x="233" y="104"/>
                </a:lnTo>
                <a:lnTo>
                  <a:pt x="246" y="107"/>
                </a:lnTo>
                <a:lnTo>
                  <a:pt x="259" y="110"/>
                </a:lnTo>
                <a:lnTo>
                  <a:pt x="272" y="115"/>
                </a:lnTo>
                <a:lnTo>
                  <a:pt x="285" y="120"/>
                </a:lnTo>
                <a:lnTo>
                  <a:pt x="298" y="127"/>
                </a:lnTo>
                <a:lnTo>
                  <a:pt x="330" y="41"/>
                </a:lnTo>
                <a:lnTo>
                  <a:pt x="318" y="33"/>
                </a:lnTo>
                <a:lnTo>
                  <a:pt x="311" y="29"/>
                </a:lnTo>
                <a:lnTo>
                  <a:pt x="304" y="25"/>
                </a:lnTo>
                <a:lnTo>
                  <a:pt x="297" y="22"/>
                </a:lnTo>
                <a:lnTo>
                  <a:pt x="289" y="18"/>
                </a:lnTo>
                <a:lnTo>
                  <a:pt x="281" y="15"/>
                </a:lnTo>
                <a:lnTo>
                  <a:pt x="272" y="12"/>
                </a:lnTo>
                <a:lnTo>
                  <a:pt x="263" y="10"/>
                </a:lnTo>
                <a:lnTo>
                  <a:pt x="253" y="7"/>
                </a:lnTo>
                <a:lnTo>
                  <a:pt x="243" y="5"/>
                </a:lnTo>
                <a:lnTo>
                  <a:pt x="233" y="3"/>
                </a:lnTo>
                <a:lnTo>
                  <a:pt x="223" y="2"/>
                </a:lnTo>
                <a:lnTo>
                  <a:pt x="212" y="1"/>
                </a:lnTo>
                <a:lnTo>
                  <a:pt x="200" y="0"/>
                </a:lnTo>
                <a:lnTo>
                  <a:pt x="188" y="0"/>
                </a:lnTo>
                <a:close/>
                <a:moveTo>
                  <a:pt x="759" y="9"/>
                </a:moveTo>
                <a:lnTo>
                  <a:pt x="641" y="9"/>
                </a:lnTo>
                <a:lnTo>
                  <a:pt x="641" y="361"/>
                </a:lnTo>
                <a:lnTo>
                  <a:pt x="640" y="368"/>
                </a:lnTo>
                <a:lnTo>
                  <a:pt x="640" y="374"/>
                </a:lnTo>
                <a:lnTo>
                  <a:pt x="638" y="380"/>
                </a:lnTo>
                <a:lnTo>
                  <a:pt x="636" y="386"/>
                </a:lnTo>
                <a:lnTo>
                  <a:pt x="634" y="391"/>
                </a:lnTo>
                <a:lnTo>
                  <a:pt x="631" y="396"/>
                </a:lnTo>
                <a:lnTo>
                  <a:pt x="628" y="400"/>
                </a:lnTo>
                <a:lnTo>
                  <a:pt x="625" y="404"/>
                </a:lnTo>
                <a:lnTo>
                  <a:pt x="620" y="408"/>
                </a:lnTo>
                <a:lnTo>
                  <a:pt x="616" y="411"/>
                </a:lnTo>
                <a:lnTo>
                  <a:pt x="611" y="414"/>
                </a:lnTo>
                <a:lnTo>
                  <a:pt x="606" y="417"/>
                </a:lnTo>
                <a:lnTo>
                  <a:pt x="601" y="418"/>
                </a:lnTo>
                <a:lnTo>
                  <a:pt x="595" y="420"/>
                </a:lnTo>
                <a:lnTo>
                  <a:pt x="589" y="421"/>
                </a:lnTo>
                <a:lnTo>
                  <a:pt x="583" y="421"/>
                </a:lnTo>
                <a:lnTo>
                  <a:pt x="576" y="421"/>
                </a:lnTo>
                <a:lnTo>
                  <a:pt x="570" y="420"/>
                </a:lnTo>
                <a:lnTo>
                  <a:pt x="564" y="418"/>
                </a:lnTo>
                <a:lnTo>
                  <a:pt x="559" y="417"/>
                </a:lnTo>
                <a:lnTo>
                  <a:pt x="553" y="414"/>
                </a:lnTo>
                <a:lnTo>
                  <a:pt x="548" y="411"/>
                </a:lnTo>
                <a:lnTo>
                  <a:pt x="544" y="408"/>
                </a:lnTo>
                <a:lnTo>
                  <a:pt x="540" y="404"/>
                </a:lnTo>
                <a:lnTo>
                  <a:pt x="536" y="400"/>
                </a:lnTo>
                <a:lnTo>
                  <a:pt x="533" y="396"/>
                </a:lnTo>
                <a:lnTo>
                  <a:pt x="530" y="391"/>
                </a:lnTo>
                <a:lnTo>
                  <a:pt x="528" y="386"/>
                </a:lnTo>
                <a:lnTo>
                  <a:pt x="526" y="380"/>
                </a:lnTo>
                <a:lnTo>
                  <a:pt x="524" y="374"/>
                </a:lnTo>
                <a:lnTo>
                  <a:pt x="524" y="371"/>
                </a:lnTo>
                <a:lnTo>
                  <a:pt x="524" y="368"/>
                </a:lnTo>
                <a:lnTo>
                  <a:pt x="523" y="361"/>
                </a:lnTo>
                <a:lnTo>
                  <a:pt x="525" y="9"/>
                </a:lnTo>
                <a:lnTo>
                  <a:pt x="407" y="9"/>
                </a:lnTo>
                <a:lnTo>
                  <a:pt x="407" y="359"/>
                </a:lnTo>
                <a:lnTo>
                  <a:pt x="408" y="368"/>
                </a:lnTo>
                <a:lnTo>
                  <a:pt x="408" y="377"/>
                </a:lnTo>
                <a:lnTo>
                  <a:pt x="409" y="386"/>
                </a:lnTo>
                <a:lnTo>
                  <a:pt x="411" y="394"/>
                </a:lnTo>
                <a:lnTo>
                  <a:pt x="413" y="402"/>
                </a:lnTo>
                <a:lnTo>
                  <a:pt x="415" y="410"/>
                </a:lnTo>
                <a:lnTo>
                  <a:pt x="417" y="418"/>
                </a:lnTo>
                <a:lnTo>
                  <a:pt x="420" y="426"/>
                </a:lnTo>
                <a:lnTo>
                  <a:pt x="424" y="433"/>
                </a:lnTo>
                <a:lnTo>
                  <a:pt x="427" y="440"/>
                </a:lnTo>
                <a:lnTo>
                  <a:pt x="431" y="447"/>
                </a:lnTo>
                <a:lnTo>
                  <a:pt x="436" y="454"/>
                </a:lnTo>
                <a:lnTo>
                  <a:pt x="440" y="460"/>
                </a:lnTo>
                <a:lnTo>
                  <a:pt x="445" y="466"/>
                </a:lnTo>
                <a:lnTo>
                  <a:pt x="451" y="472"/>
                </a:lnTo>
                <a:lnTo>
                  <a:pt x="456" y="478"/>
                </a:lnTo>
                <a:lnTo>
                  <a:pt x="462" y="483"/>
                </a:lnTo>
                <a:lnTo>
                  <a:pt x="468" y="488"/>
                </a:lnTo>
                <a:lnTo>
                  <a:pt x="475" y="492"/>
                </a:lnTo>
                <a:lnTo>
                  <a:pt x="482" y="497"/>
                </a:lnTo>
                <a:lnTo>
                  <a:pt x="489" y="501"/>
                </a:lnTo>
                <a:lnTo>
                  <a:pt x="496" y="505"/>
                </a:lnTo>
                <a:lnTo>
                  <a:pt x="504" y="508"/>
                </a:lnTo>
                <a:lnTo>
                  <a:pt x="512" y="511"/>
                </a:lnTo>
                <a:lnTo>
                  <a:pt x="520" y="514"/>
                </a:lnTo>
                <a:lnTo>
                  <a:pt x="528" y="516"/>
                </a:lnTo>
                <a:lnTo>
                  <a:pt x="546" y="520"/>
                </a:lnTo>
                <a:lnTo>
                  <a:pt x="555" y="521"/>
                </a:lnTo>
                <a:lnTo>
                  <a:pt x="564" y="522"/>
                </a:lnTo>
                <a:lnTo>
                  <a:pt x="583" y="523"/>
                </a:lnTo>
                <a:lnTo>
                  <a:pt x="592" y="523"/>
                </a:lnTo>
                <a:lnTo>
                  <a:pt x="602" y="522"/>
                </a:lnTo>
                <a:lnTo>
                  <a:pt x="611" y="521"/>
                </a:lnTo>
                <a:lnTo>
                  <a:pt x="620" y="520"/>
                </a:lnTo>
                <a:lnTo>
                  <a:pt x="628" y="518"/>
                </a:lnTo>
                <a:lnTo>
                  <a:pt x="637" y="516"/>
                </a:lnTo>
                <a:lnTo>
                  <a:pt x="645" y="514"/>
                </a:lnTo>
                <a:lnTo>
                  <a:pt x="653" y="511"/>
                </a:lnTo>
                <a:lnTo>
                  <a:pt x="661" y="508"/>
                </a:lnTo>
                <a:lnTo>
                  <a:pt x="668" y="505"/>
                </a:lnTo>
                <a:lnTo>
                  <a:pt x="683" y="497"/>
                </a:lnTo>
                <a:lnTo>
                  <a:pt x="690" y="492"/>
                </a:lnTo>
                <a:lnTo>
                  <a:pt x="696" y="488"/>
                </a:lnTo>
                <a:lnTo>
                  <a:pt x="703" y="483"/>
                </a:lnTo>
                <a:lnTo>
                  <a:pt x="708" y="478"/>
                </a:lnTo>
                <a:lnTo>
                  <a:pt x="714" y="472"/>
                </a:lnTo>
                <a:lnTo>
                  <a:pt x="719" y="466"/>
                </a:lnTo>
                <a:lnTo>
                  <a:pt x="724" y="460"/>
                </a:lnTo>
                <a:lnTo>
                  <a:pt x="729" y="454"/>
                </a:lnTo>
                <a:lnTo>
                  <a:pt x="733" y="447"/>
                </a:lnTo>
                <a:lnTo>
                  <a:pt x="737" y="440"/>
                </a:lnTo>
                <a:lnTo>
                  <a:pt x="744" y="426"/>
                </a:lnTo>
                <a:lnTo>
                  <a:pt x="747" y="418"/>
                </a:lnTo>
                <a:lnTo>
                  <a:pt x="749" y="410"/>
                </a:lnTo>
                <a:lnTo>
                  <a:pt x="752" y="402"/>
                </a:lnTo>
                <a:lnTo>
                  <a:pt x="753" y="394"/>
                </a:lnTo>
                <a:lnTo>
                  <a:pt x="755" y="386"/>
                </a:lnTo>
                <a:lnTo>
                  <a:pt x="756" y="377"/>
                </a:lnTo>
                <a:lnTo>
                  <a:pt x="757" y="368"/>
                </a:lnTo>
                <a:lnTo>
                  <a:pt x="757" y="359"/>
                </a:lnTo>
                <a:lnTo>
                  <a:pt x="759" y="9"/>
                </a:lnTo>
                <a:close/>
                <a:moveTo>
                  <a:pt x="1029" y="0"/>
                </a:moveTo>
                <a:lnTo>
                  <a:pt x="1010" y="1"/>
                </a:lnTo>
                <a:lnTo>
                  <a:pt x="992" y="3"/>
                </a:lnTo>
                <a:lnTo>
                  <a:pt x="983" y="5"/>
                </a:lnTo>
                <a:lnTo>
                  <a:pt x="974" y="7"/>
                </a:lnTo>
                <a:lnTo>
                  <a:pt x="965" y="9"/>
                </a:lnTo>
                <a:lnTo>
                  <a:pt x="956" y="12"/>
                </a:lnTo>
                <a:lnTo>
                  <a:pt x="948" y="15"/>
                </a:lnTo>
                <a:lnTo>
                  <a:pt x="939" y="19"/>
                </a:lnTo>
                <a:lnTo>
                  <a:pt x="931" y="23"/>
                </a:lnTo>
                <a:lnTo>
                  <a:pt x="923" y="28"/>
                </a:lnTo>
                <a:lnTo>
                  <a:pt x="916" y="33"/>
                </a:lnTo>
                <a:lnTo>
                  <a:pt x="908" y="38"/>
                </a:lnTo>
                <a:lnTo>
                  <a:pt x="901" y="44"/>
                </a:lnTo>
                <a:lnTo>
                  <a:pt x="894" y="51"/>
                </a:lnTo>
                <a:lnTo>
                  <a:pt x="888" y="57"/>
                </a:lnTo>
                <a:lnTo>
                  <a:pt x="882" y="64"/>
                </a:lnTo>
                <a:lnTo>
                  <a:pt x="876" y="71"/>
                </a:lnTo>
                <a:lnTo>
                  <a:pt x="871" y="79"/>
                </a:lnTo>
                <a:lnTo>
                  <a:pt x="868" y="84"/>
                </a:lnTo>
                <a:lnTo>
                  <a:pt x="866" y="88"/>
                </a:lnTo>
                <a:lnTo>
                  <a:pt x="861" y="97"/>
                </a:lnTo>
                <a:lnTo>
                  <a:pt x="857" y="108"/>
                </a:lnTo>
                <a:lnTo>
                  <a:pt x="853" y="119"/>
                </a:lnTo>
                <a:lnTo>
                  <a:pt x="849" y="132"/>
                </a:lnTo>
                <a:lnTo>
                  <a:pt x="846" y="146"/>
                </a:lnTo>
                <a:lnTo>
                  <a:pt x="844" y="161"/>
                </a:lnTo>
                <a:lnTo>
                  <a:pt x="841" y="178"/>
                </a:lnTo>
                <a:lnTo>
                  <a:pt x="839" y="196"/>
                </a:lnTo>
                <a:lnTo>
                  <a:pt x="838" y="216"/>
                </a:lnTo>
                <a:lnTo>
                  <a:pt x="837" y="238"/>
                </a:lnTo>
                <a:lnTo>
                  <a:pt x="837" y="262"/>
                </a:lnTo>
                <a:lnTo>
                  <a:pt x="837" y="286"/>
                </a:lnTo>
                <a:lnTo>
                  <a:pt x="838" y="308"/>
                </a:lnTo>
                <a:lnTo>
                  <a:pt x="839" y="328"/>
                </a:lnTo>
                <a:lnTo>
                  <a:pt x="841" y="347"/>
                </a:lnTo>
                <a:lnTo>
                  <a:pt x="844" y="363"/>
                </a:lnTo>
                <a:lnTo>
                  <a:pt x="846" y="379"/>
                </a:lnTo>
                <a:lnTo>
                  <a:pt x="849" y="393"/>
                </a:lnTo>
                <a:lnTo>
                  <a:pt x="853" y="405"/>
                </a:lnTo>
                <a:lnTo>
                  <a:pt x="857" y="417"/>
                </a:lnTo>
                <a:lnTo>
                  <a:pt x="861" y="427"/>
                </a:lnTo>
                <a:lnTo>
                  <a:pt x="866" y="436"/>
                </a:lnTo>
                <a:lnTo>
                  <a:pt x="871" y="445"/>
                </a:lnTo>
                <a:lnTo>
                  <a:pt x="876" y="453"/>
                </a:lnTo>
                <a:lnTo>
                  <a:pt x="882" y="460"/>
                </a:lnTo>
                <a:lnTo>
                  <a:pt x="888" y="467"/>
                </a:lnTo>
                <a:lnTo>
                  <a:pt x="894" y="474"/>
                </a:lnTo>
                <a:lnTo>
                  <a:pt x="901" y="480"/>
                </a:lnTo>
                <a:lnTo>
                  <a:pt x="908" y="486"/>
                </a:lnTo>
                <a:lnTo>
                  <a:pt x="916" y="492"/>
                </a:lnTo>
                <a:lnTo>
                  <a:pt x="923" y="497"/>
                </a:lnTo>
                <a:lnTo>
                  <a:pt x="931" y="501"/>
                </a:lnTo>
                <a:lnTo>
                  <a:pt x="939" y="505"/>
                </a:lnTo>
                <a:lnTo>
                  <a:pt x="948" y="509"/>
                </a:lnTo>
                <a:lnTo>
                  <a:pt x="956" y="512"/>
                </a:lnTo>
                <a:lnTo>
                  <a:pt x="965" y="515"/>
                </a:lnTo>
                <a:lnTo>
                  <a:pt x="974" y="518"/>
                </a:lnTo>
                <a:lnTo>
                  <a:pt x="992" y="522"/>
                </a:lnTo>
                <a:lnTo>
                  <a:pt x="1001" y="523"/>
                </a:lnTo>
                <a:lnTo>
                  <a:pt x="1010" y="524"/>
                </a:lnTo>
                <a:lnTo>
                  <a:pt x="1029" y="524"/>
                </a:lnTo>
                <a:lnTo>
                  <a:pt x="1048" y="524"/>
                </a:lnTo>
                <a:lnTo>
                  <a:pt x="1066" y="522"/>
                </a:lnTo>
                <a:lnTo>
                  <a:pt x="1075" y="520"/>
                </a:lnTo>
                <a:lnTo>
                  <a:pt x="1084" y="518"/>
                </a:lnTo>
                <a:lnTo>
                  <a:pt x="1093" y="515"/>
                </a:lnTo>
                <a:lnTo>
                  <a:pt x="1102" y="512"/>
                </a:lnTo>
                <a:lnTo>
                  <a:pt x="1110" y="509"/>
                </a:lnTo>
                <a:lnTo>
                  <a:pt x="1119" y="505"/>
                </a:lnTo>
                <a:lnTo>
                  <a:pt x="1127" y="501"/>
                </a:lnTo>
                <a:lnTo>
                  <a:pt x="1135" y="497"/>
                </a:lnTo>
                <a:lnTo>
                  <a:pt x="1142" y="492"/>
                </a:lnTo>
                <a:lnTo>
                  <a:pt x="1150" y="486"/>
                </a:lnTo>
                <a:lnTo>
                  <a:pt x="1157" y="480"/>
                </a:lnTo>
                <a:lnTo>
                  <a:pt x="1164" y="474"/>
                </a:lnTo>
                <a:lnTo>
                  <a:pt x="1170" y="467"/>
                </a:lnTo>
                <a:lnTo>
                  <a:pt x="1176" y="460"/>
                </a:lnTo>
                <a:lnTo>
                  <a:pt x="1182" y="453"/>
                </a:lnTo>
                <a:lnTo>
                  <a:pt x="1187" y="445"/>
                </a:lnTo>
                <a:lnTo>
                  <a:pt x="1192" y="436"/>
                </a:lnTo>
                <a:lnTo>
                  <a:pt x="1197" y="427"/>
                </a:lnTo>
                <a:lnTo>
                  <a:pt x="1201" y="417"/>
                </a:lnTo>
                <a:lnTo>
                  <a:pt x="1205" y="405"/>
                </a:lnTo>
                <a:lnTo>
                  <a:pt x="1209" y="393"/>
                </a:lnTo>
                <a:lnTo>
                  <a:pt x="1212" y="379"/>
                </a:lnTo>
                <a:lnTo>
                  <a:pt x="1215" y="363"/>
                </a:lnTo>
                <a:lnTo>
                  <a:pt x="1217" y="347"/>
                </a:lnTo>
                <a:lnTo>
                  <a:pt x="1219" y="328"/>
                </a:lnTo>
                <a:lnTo>
                  <a:pt x="1220" y="308"/>
                </a:lnTo>
                <a:lnTo>
                  <a:pt x="1221" y="286"/>
                </a:lnTo>
                <a:lnTo>
                  <a:pt x="1221" y="262"/>
                </a:lnTo>
                <a:lnTo>
                  <a:pt x="1221" y="238"/>
                </a:lnTo>
                <a:lnTo>
                  <a:pt x="1220" y="216"/>
                </a:lnTo>
                <a:lnTo>
                  <a:pt x="1219" y="196"/>
                </a:lnTo>
                <a:lnTo>
                  <a:pt x="1217" y="178"/>
                </a:lnTo>
                <a:lnTo>
                  <a:pt x="1215" y="161"/>
                </a:lnTo>
                <a:lnTo>
                  <a:pt x="1212" y="146"/>
                </a:lnTo>
                <a:lnTo>
                  <a:pt x="1209" y="132"/>
                </a:lnTo>
                <a:lnTo>
                  <a:pt x="1205" y="119"/>
                </a:lnTo>
                <a:lnTo>
                  <a:pt x="1201" y="108"/>
                </a:lnTo>
                <a:lnTo>
                  <a:pt x="1197" y="97"/>
                </a:lnTo>
                <a:lnTo>
                  <a:pt x="1192" y="88"/>
                </a:lnTo>
                <a:lnTo>
                  <a:pt x="1187" y="79"/>
                </a:lnTo>
                <a:lnTo>
                  <a:pt x="1182" y="71"/>
                </a:lnTo>
                <a:lnTo>
                  <a:pt x="1176" y="64"/>
                </a:lnTo>
                <a:lnTo>
                  <a:pt x="1170" y="57"/>
                </a:lnTo>
                <a:lnTo>
                  <a:pt x="1164" y="51"/>
                </a:lnTo>
                <a:lnTo>
                  <a:pt x="1157" y="44"/>
                </a:lnTo>
                <a:lnTo>
                  <a:pt x="1150" y="38"/>
                </a:lnTo>
                <a:lnTo>
                  <a:pt x="1142" y="33"/>
                </a:lnTo>
                <a:lnTo>
                  <a:pt x="1135" y="28"/>
                </a:lnTo>
                <a:lnTo>
                  <a:pt x="1127" y="23"/>
                </a:lnTo>
                <a:lnTo>
                  <a:pt x="1119" y="19"/>
                </a:lnTo>
                <a:lnTo>
                  <a:pt x="1110" y="15"/>
                </a:lnTo>
                <a:lnTo>
                  <a:pt x="1102" y="12"/>
                </a:lnTo>
                <a:lnTo>
                  <a:pt x="1093" y="9"/>
                </a:lnTo>
                <a:lnTo>
                  <a:pt x="1084" y="7"/>
                </a:lnTo>
                <a:lnTo>
                  <a:pt x="1066" y="3"/>
                </a:lnTo>
                <a:lnTo>
                  <a:pt x="1057" y="2"/>
                </a:lnTo>
                <a:lnTo>
                  <a:pt x="1048" y="1"/>
                </a:lnTo>
                <a:lnTo>
                  <a:pt x="1029" y="0"/>
                </a:lnTo>
                <a:close/>
                <a:moveTo>
                  <a:pt x="1029" y="102"/>
                </a:moveTo>
                <a:lnTo>
                  <a:pt x="1037" y="102"/>
                </a:lnTo>
                <a:lnTo>
                  <a:pt x="1044" y="103"/>
                </a:lnTo>
                <a:lnTo>
                  <a:pt x="1051" y="105"/>
                </a:lnTo>
                <a:lnTo>
                  <a:pt x="1057" y="107"/>
                </a:lnTo>
                <a:lnTo>
                  <a:pt x="1063" y="110"/>
                </a:lnTo>
                <a:lnTo>
                  <a:pt x="1069" y="113"/>
                </a:lnTo>
                <a:lnTo>
                  <a:pt x="1074" y="117"/>
                </a:lnTo>
                <a:lnTo>
                  <a:pt x="1079" y="121"/>
                </a:lnTo>
                <a:lnTo>
                  <a:pt x="1084" y="126"/>
                </a:lnTo>
                <a:lnTo>
                  <a:pt x="1088" y="131"/>
                </a:lnTo>
                <a:lnTo>
                  <a:pt x="1091" y="137"/>
                </a:lnTo>
                <a:lnTo>
                  <a:pt x="1094" y="143"/>
                </a:lnTo>
                <a:lnTo>
                  <a:pt x="1097" y="150"/>
                </a:lnTo>
                <a:lnTo>
                  <a:pt x="1099" y="157"/>
                </a:lnTo>
                <a:lnTo>
                  <a:pt x="1100" y="165"/>
                </a:lnTo>
                <a:lnTo>
                  <a:pt x="1100" y="169"/>
                </a:lnTo>
                <a:lnTo>
                  <a:pt x="1101" y="173"/>
                </a:lnTo>
                <a:lnTo>
                  <a:pt x="1102" y="194"/>
                </a:lnTo>
                <a:lnTo>
                  <a:pt x="1103" y="216"/>
                </a:lnTo>
                <a:lnTo>
                  <a:pt x="1104" y="239"/>
                </a:lnTo>
                <a:lnTo>
                  <a:pt x="1104" y="262"/>
                </a:lnTo>
                <a:lnTo>
                  <a:pt x="1104" y="285"/>
                </a:lnTo>
                <a:lnTo>
                  <a:pt x="1103" y="308"/>
                </a:lnTo>
                <a:lnTo>
                  <a:pt x="1101" y="351"/>
                </a:lnTo>
                <a:lnTo>
                  <a:pt x="1100" y="359"/>
                </a:lnTo>
                <a:lnTo>
                  <a:pt x="1099" y="367"/>
                </a:lnTo>
                <a:lnTo>
                  <a:pt x="1097" y="374"/>
                </a:lnTo>
                <a:lnTo>
                  <a:pt x="1094" y="381"/>
                </a:lnTo>
                <a:lnTo>
                  <a:pt x="1091" y="387"/>
                </a:lnTo>
                <a:lnTo>
                  <a:pt x="1088" y="393"/>
                </a:lnTo>
                <a:lnTo>
                  <a:pt x="1086" y="396"/>
                </a:lnTo>
                <a:lnTo>
                  <a:pt x="1084" y="399"/>
                </a:lnTo>
                <a:lnTo>
                  <a:pt x="1079" y="403"/>
                </a:lnTo>
                <a:lnTo>
                  <a:pt x="1074" y="408"/>
                </a:lnTo>
                <a:lnTo>
                  <a:pt x="1069" y="412"/>
                </a:lnTo>
                <a:lnTo>
                  <a:pt x="1063" y="415"/>
                </a:lnTo>
                <a:lnTo>
                  <a:pt x="1057" y="417"/>
                </a:lnTo>
                <a:lnTo>
                  <a:pt x="1051" y="420"/>
                </a:lnTo>
                <a:lnTo>
                  <a:pt x="1044" y="421"/>
                </a:lnTo>
                <a:lnTo>
                  <a:pt x="1037" y="422"/>
                </a:lnTo>
                <a:lnTo>
                  <a:pt x="1029" y="422"/>
                </a:lnTo>
                <a:lnTo>
                  <a:pt x="1022" y="422"/>
                </a:lnTo>
                <a:lnTo>
                  <a:pt x="1014" y="421"/>
                </a:lnTo>
                <a:lnTo>
                  <a:pt x="1008" y="420"/>
                </a:lnTo>
                <a:lnTo>
                  <a:pt x="1001" y="417"/>
                </a:lnTo>
                <a:lnTo>
                  <a:pt x="995" y="415"/>
                </a:lnTo>
                <a:lnTo>
                  <a:pt x="989" y="412"/>
                </a:lnTo>
                <a:lnTo>
                  <a:pt x="984" y="408"/>
                </a:lnTo>
                <a:lnTo>
                  <a:pt x="979" y="403"/>
                </a:lnTo>
                <a:lnTo>
                  <a:pt x="975" y="399"/>
                </a:lnTo>
                <a:lnTo>
                  <a:pt x="971" y="393"/>
                </a:lnTo>
                <a:lnTo>
                  <a:pt x="967" y="387"/>
                </a:lnTo>
                <a:lnTo>
                  <a:pt x="964" y="381"/>
                </a:lnTo>
                <a:lnTo>
                  <a:pt x="962" y="374"/>
                </a:lnTo>
                <a:lnTo>
                  <a:pt x="960" y="367"/>
                </a:lnTo>
                <a:lnTo>
                  <a:pt x="958" y="359"/>
                </a:lnTo>
                <a:lnTo>
                  <a:pt x="958" y="355"/>
                </a:lnTo>
                <a:lnTo>
                  <a:pt x="957" y="351"/>
                </a:lnTo>
                <a:lnTo>
                  <a:pt x="956" y="330"/>
                </a:lnTo>
                <a:lnTo>
                  <a:pt x="955" y="308"/>
                </a:lnTo>
                <a:lnTo>
                  <a:pt x="954" y="285"/>
                </a:lnTo>
                <a:lnTo>
                  <a:pt x="954" y="262"/>
                </a:lnTo>
                <a:lnTo>
                  <a:pt x="954" y="239"/>
                </a:lnTo>
                <a:lnTo>
                  <a:pt x="955" y="216"/>
                </a:lnTo>
                <a:lnTo>
                  <a:pt x="957" y="173"/>
                </a:lnTo>
                <a:lnTo>
                  <a:pt x="958" y="165"/>
                </a:lnTo>
                <a:lnTo>
                  <a:pt x="960" y="157"/>
                </a:lnTo>
                <a:lnTo>
                  <a:pt x="962" y="150"/>
                </a:lnTo>
                <a:lnTo>
                  <a:pt x="964" y="143"/>
                </a:lnTo>
                <a:lnTo>
                  <a:pt x="967" y="137"/>
                </a:lnTo>
                <a:lnTo>
                  <a:pt x="971" y="131"/>
                </a:lnTo>
                <a:lnTo>
                  <a:pt x="973" y="129"/>
                </a:lnTo>
                <a:lnTo>
                  <a:pt x="975" y="126"/>
                </a:lnTo>
                <a:lnTo>
                  <a:pt x="979" y="121"/>
                </a:lnTo>
                <a:lnTo>
                  <a:pt x="984" y="117"/>
                </a:lnTo>
                <a:lnTo>
                  <a:pt x="989" y="113"/>
                </a:lnTo>
                <a:lnTo>
                  <a:pt x="995" y="110"/>
                </a:lnTo>
                <a:lnTo>
                  <a:pt x="1001" y="107"/>
                </a:lnTo>
                <a:lnTo>
                  <a:pt x="1008" y="105"/>
                </a:lnTo>
                <a:lnTo>
                  <a:pt x="1014" y="103"/>
                </a:lnTo>
                <a:lnTo>
                  <a:pt x="1022" y="102"/>
                </a:lnTo>
                <a:lnTo>
                  <a:pt x="1029" y="102"/>
                </a:lnTo>
                <a:close/>
                <a:moveTo>
                  <a:pt x="1683" y="516"/>
                </a:moveTo>
                <a:lnTo>
                  <a:pt x="1683" y="9"/>
                </a:lnTo>
                <a:lnTo>
                  <a:pt x="1589" y="9"/>
                </a:lnTo>
                <a:lnTo>
                  <a:pt x="1494" y="188"/>
                </a:lnTo>
                <a:lnTo>
                  <a:pt x="1493" y="190"/>
                </a:lnTo>
                <a:lnTo>
                  <a:pt x="1491" y="191"/>
                </a:lnTo>
                <a:lnTo>
                  <a:pt x="1489" y="192"/>
                </a:lnTo>
                <a:lnTo>
                  <a:pt x="1488" y="192"/>
                </a:lnTo>
                <a:lnTo>
                  <a:pt x="1486" y="192"/>
                </a:lnTo>
                <a:lnTo>
                  <a:pt x="1484" y="191"/>
                </a:lnTo>
                <a:lnTo>
                  <a:pt x="1482" y="190"/>
                </a:lnTo>
                <a:lnTo>
                  <a:pt x="1481" y="188"/>
                </a:lnTo>
                <a:lnTo>
                  <a:pt x="1386" y="9"/>
                </a:lnTo>
                <a:lnTo>
                  <a:pt x="1292" y="9"/>
                </a:lnTo>
                <a:lnTo>
                  <a:pt x="1292" y="516"/>
                </a:lnTo>
                <a:lnTo>
                  <a:pt x="1401" y="516"/>
                </a:lnTo>
                <a:lnTo>
                  <a:pt x="1401" y="306"/>
                </a:lnTo>
                <a:lnTo>
                  <a:pt x="1390" y="242"/>
                </a:lnTo>
                <a:lnTo>
                  <a:pt x="1390" y="239"/>
                </a:lnTo>
                <a:lnTo>
                  <a:pt x="1391" y="237"/>
                </a:lnTo>
                <a:lnTo>
                  <a:pt x="1392" y="235"/>
                </a:lnTo>
                <a:lnTo>
                  <a:pt x="1394" y="234"/>
                </a:lnTo>
                <a:lnTo>
                  <a:pt x="1396" y="234"/>
                </a:lnTo>
                <a:lnTo>
                  <a:pt x="1398" y="234"/>
                </a:lnTo>
                <a:lnTo>
                  <a:pt x="1400" y="235"/>
                </a:lnTo>
                <a:lnTo>
                  <a:pt x="1401" y="236"/>
                </a:lnTo>
                <a:lnTo>
                  <a:pt x="1402" y="238"/>
                </a:lnTo>
                <a:lnTo>
                  <a:pt x="1466" y="350"/>
                </a:lnTo>
                <a:lnTo>
                  <a:pt x="1503" y="350"/>
                </a:lnTo>
                <a:lnTo>
                  <a:pt x="1573" y="238"/>
                </a:lnTo>
                <a:lnTo>
                  <a:pt x="1575" y="235"/>
                </a:lnTo>
                <a:lnTo>
                  <a:pt x="1577" y="234"/>
                </a:lnTo>
                <a:lnTo>
                  <a:pt x="1579" y="234"/>
                </a:lnTo>
                <a:lnTo>
                  <a:pt x="1581" y="234"/>
                </a:lnTo>
                <a:lnTo>
                  <a:pt x="1583" y="235"/>
                </a:lnTo>
                <a:lnTo>
                  <a:pt x="1584" y="237"/>
                </a:lnTo>
                <a:lnTo>
                  <a:pt x="1585" y="239"/>
                </a:lnTo>
                <a:lnTo>
                  <a:pt x="1585" y="242"/>
                </a:lnTo>
                <a:lnTo>
                  <a:pt x="1574" y="306"/>
                </a:lnTo>
                <a:lnTo>
                  <a:pt x="1574" y="516"/>
                </a:lnTo>
                <a:lnTo>
                  <a:pt x="1683" y="516"/>
                </a:lnTo>
                <a:close/>
                <a:moveTo>
                  <a:pt x="2011" y="103"/>
                </a:moveTo>
                <a:lnTo>
                  <a:pt x="2011" y="9"/>
                </a:lnTo>
                <a:lnTo>
                  <a:pt x="1763" y="9"/>
                </a:lnTo>
                <a:lnTo>
                  <a:pt x="1763" y="103"/>
                </a:lnTo>
                <a:lnTo>
                  <a:pt x="1829" y="103"/>
                </a:lnTo>
                <a:lnTo>
                  <a:pt x="1829" y="422"/>
                </a:lnTo>
                <a:lnTo>
                  <a:pt x="1763" y="422"/>
                </a:lnTo>
                <a:lnTo>
                  <a:pt x="1763" y="516"/>
                </a:lnTo>
                <a:lnTo>
                  <a:pt x="2011" y="516"/>
                </a:lnTo>
                <a:lnTo>
                  <a:pt x="2011" y="422"/>
                </a:lnTo>
                <a:lnTo>
                  <a:pt x="1945" y="422"/>
                </a:lnTo>
                <a:lnTo>
                  <a:pt x="1945" y="103"/>
                </a:lnTo>
                <a:lnTo>
                  <a:pt x="2011" y="103"/>
                </a:lnTo>
                <a:close/>
                <a:moveTo>
                  <a:pt x="330" y="1009"/>
                </a:moveTo>
                <a:lnTo>
                  <a:pt x="330" y="908"/>
                </a:lnTo>
                <a:lnTo>
                  <a:pt x="18" y="908"/>
                </a:lnTo>
                <a:lnTo>
                  <a:pt x="18" y="1415"/>
                </a:lnTo>
                <a:lnTo>
                  <a:pt x="134" y="1415"/>
                </a:lnTo>
                <a:lnTo>
                  <a:pt x="134" y="1212"/>
                </a:lnTo>
                <a:lnTo>
                  <a:pt x="317" y="1212"/>
                </a:lnTo>
                <a:lnTo>
                  <a:pt x="317" y="1111"/>
                </a:lnTo>
                <a:lnTo>
                  <a:pt x="134" y="1111"/>
                </a:lnTo>
                <a:lnTo>
                  <a:pt x="134" y="1009"/>
                </a:lnTo>
                <a:lnTo>
                  <a:pt x="330" y="1009"/>
                </a:lnTo>
                <a:close/>
                <a:moveTo>
                  <a:pt x="651" y="1002"/>
                </a:moveTo>
                <a:lnTo>
                  <a:pt x="651" y="908"/>
                </a:lnTo>
                <a:lnTo>
                  <a:pt x="402" y="908"/>
                </a:lnTo>
                <a:lnTo>
                  <a:pt x="402" y="1002"/>
                </a:lnTo>
                <a:lnTo>
                  <a:pt x="469" y="1002"/>
                </a:lnTo>
                <a:lnTo>
                  <a:pt x="469" y="1321"/>
                </a:lnTo>
                <a:lnTo>
                  <a:pt x="402" y="1321"/>
                </a:lnTo>
                <a:lnTo>
                  <a:pt x="402" y="1415"/>
                </a:lnTo>
                <a:lnTo>
                  <a:pt x="651" y="1415"/>
                </a:lnTo>
                <a:lnTo>
                  <a:pt x="651" y="1321"/>
                </a:lnTo>
                <a:lnTo>
                  <a:pt x="584" y="1321"/>
                </a:lnTo>
                <a:lnTo>
                  <a:pt x="584" y="1002"/>
                </a:lnTo>
                <a:lnTo>
                  <a:pt x="651" y="1002"/>
                </a:lnTo>
                <a:close/>
                <a:moveTo>
                  <a:pt x="1096" y="1415"/>
                </a:moveTo>
                <a:lnTo>
                  <a:pt x="1096" y="908"/>
                </a:lnTo>
                <a:lnTo>
                  <a:pt x="987" y="908"/>
                </a:lnTo>
                <a:lnTo>
                  <a:pt x="987" y="1118"/>
                </a:lnTo>
                <a:lnTo>
                  <a:pt x="998" y="1182"/>
                </a:lnTo>
                <a:lnTo>
                  <a:pt x="998" y="1184"/>
                </a:lnTo>
                <a:lnTo>
                  <a:pt x="997" y="1187"/>
                </a:lnTo>
                <a:lnTo>
                  <a:pt x="996" y="1188"/>
                </a:lnTo>
                <a:lnTo>
                  <a:pt x="994" y="1189"/>
                </a:lnTo>
                <a:lnTo>
                  <a:pt x="992" y="1190"/>
                </a:lnTo>
                <a:lnTo>
                  <a:pt x="990" y="1190"/>
                </a:lnTo>
                <a:lnTo>
                  <a:pt x="988" y="1188"/>
                </a:lnTo>
                <a:lnTo>
                  <a:pt x="987" y="1187"/>
                </a:lnTo>
                <a:lnTo>
                  <a:pt x="986" y="1186"/>
                </a:lnTo>
                <a:lnTo>
                  <a:pt x="828" y="908"/>
                </a:lnTo>
                <a:lnTo>
                  <a:pt x="733" y="908"/>
                </a:lnTo>
                <a:lnTo>
                  <a:pt x="733" y="1415"/>
                </a:lnTo>
                <a:lnTo>
                  <a:pt x="842" y="1415"/>
                </a:lnTo>
                <a:lnTo>
                  <a:pt x="842" y="1205"/>
                </a:lnTo>
                <a:lnTo>
                  <a:pt x="832" y="1141"/>
                </a:lnTo>
                <a:lnTo>
                  <a:pt x="832" y="1139"/>
                </a:lnTo>
                <a:lnTo>
                  <a:pt x="833" y="1137"/>
                </a:lnTo>
                <a:lnTo>
                  <a:pt x="834" y="1135"/>
                </a:lnTo>
                <a:lnTo>
                  <a:pt x="836" y="1134"/>
                </a:lnTo>
                <a:lnTo>
                  <a:pt x="838" y="1133"/>
                </a:lnTo>
                <a:lnTo>
                  <a:pt x="840" y="1134"/>
                </a:lnTo>
                <a:lnTo>
                  <a:pt x="842" y="1135"/>
                </a:lnTo>
                <a:lnTo>
                  <a:pt x="843" y="1136"/>
                </a:lnTo>
                <a:lnTo>
                  <a:pt x="844" y="1137"/>
                </a:lnTo>
                <a:lnTo>
                  <a:pt x="1001" y="1415"/>
                </a:lnTo>
                <a:lnTo>
                  <a:pt x="1096" y="1415"/>
                </a:lnTo>
                <a:close/>
                <a:moveTo>
                  <a:pt x="1299" y="1314"/>
                </a:moveTo>
                <a:lnTo>
                  <a:pt x="1299" y="908"/>
                </a:lnTo>
                <a:lnTo>
                  <a:pt x="1183" y="908"/>
                </a:lnTo>
                <a:lnTo>
                  <a:pt x="1183" y="1415"/>
                </a:lnTo>
                <a:lnTo>
                  <a:pt x="1439" y="1415"/>
                </a:lnTo>
                <a:lnTo>
                  <a:pt x="1439" y="1314"/>
                </a:lnTo>
                <a:lnTo>
                  <a:pt x="1299" y="1314"/>
                </a:lnTo>
                <a:close/>
                <a:moveTo>
                  <a:pt x="1738" y="1298"/>
                </a:moveTo>
                <a:lnTo>
                  <a:pt x="1763" y="1415"/>
                </a:lnTo>
                <a:lnTo>
                  <a:pt x="1878" y="1415"/>
                </a:lnTo>
                <a:lnTo>
                  <a:pt x="1755" y="908"/>
                </a:lnTo>
                <a:lnTo>
                  <a:pt x="1519" y="908"/>
                </a:lnTo>
                <a:lnTo>
                  <a:pt x="1519" y="1002"/>
                </a:lnTo>
                <a:lnTo>
                  <a:pt x="1572" y="1002"/>
                </a:lnTo>
                <a:lnTo>
                  <a:pt x="1472" y="1415"/>
                </a:lnTo>
                <a:lnTo>
                  <a:pt x="1588" y="1415"/>
                </a:lnTo>
                <a:lnTo>
                  <a:pt x="1612" y="1298"/>
                </a:lnTo>
                <a:lnTo>
                  <a:pt x="1738" y="1298"/>
                </a:lnTo>
                <a:close/>
                <a:moveTo>
                  <a:pt x="1719" y="1204"/>
                </a:moveTo>
                <a:lnTo>
                  <a:pt x="1632" y="1204"/>
                </a:lnTo>
                <a:lnTo>
                  <a:pt x="1664" y="1055"/>
                </a:lnTo>
                <a:lnTo>
                  <a:pt x="1669" y="1009"/>
                </a:lnTo>
                <a:lnTo>
                  <a:pt x="1669" y="1008"/>
                </a:lnTo>
                <a:lnTo>
                  <a:pt x="1669" y="1007"/>
                </a:lnTo>
                <a:lnTo>
                  <a:pt x="1671" y="1005"/>
                </a:lnTo>
                <a:lnTo>
                  <a:pt x="1673" y="1003"/>
                </a:lnTo>
                <a:lnTo>
                  <a:pt x="1675" y="1003"/>
                </a:lnTo>
                <a:lnTo>
                  <a:pt x="1677" y="1003"/>
                </a:lnTo>
                <a:lnTo>
                  <a:pt x="1679" y="1005"/>
                </a:lnTo>
                <a:lnTo>
                  <a:pt x="1681" y="1007"/>
                </a:lnTo>
                <a:lnTo>
                  <a:pt x="1681" y="1008"/>
                </a:lnTo>
                <a:lnTo>
                  <a:pt x="1682" y="1009"/>
                </a:lnTo>
                <a:lnTo>
                  <a:pt x="1687" y="1055"/>
                </a:lnTo>
                <a:lnTo>
                  <a:pt x="1719" y="1204"/>
                </a:lnTo>
                <a:close/>
                <a:moveTo>
                  <a:pt x="2291" y="1415"/>
                </a:moveTo>
                <a:lnTo>
                  <a:pt x="2291" y="908"/>
                </a:lnTo>
                <a:lnTo>
                  <a:pt x="2183" y="908"/>
                </a:lnTo>
                <a:lnTo>
                  <a:pt x="2183" y="1118"/>
                </a:lnTo>
                <a:lnTo>
                  <a:pt x="2193" y="1182"/>
                </a:lnTo>
                <a:lnTo>
                  <a:pt x="2193" y="1184"/>
                </a:lnTo>
                <a:lnTo>
                  <a:pt x="2193" y="1187"/>
                </a:lnTo>
                <a:lnTo>
                  <a:pt x="2191" y="1188"/>
                </a:lnTo>
                <a:lnTo>
                  <a:pt x="2190" y="1189"/>
                </a:lnTo>
                <a:lnTo>
                  <a:pt x="2188" y="1190"/>
                </a:lnTo>
                <a:lnTo>
                  <a:pt x="2186" y="1190"/>
                </a:lnTo>
                <a:lnTo>
                  <a:pt x="2184" y="1188"/>
                </a:lnTo>
                <a:lnTo>
                  <a:pt x="2183" y="1187"/>
                </a:lnTo>
                <a:lnTo>
                  <a:pt x="2182" y="1186"/>
                </a:lnTo>
                <a:lnTo>
                  <a:pt x="2022" y="908"/>
                </a:lnTo>
                <a:lnTo>
                  <a:pt x="1928" y="908"/>
                </a:lnTo>
                <a:lnTo>
                  <a:pt x="1928" y="1415"/>
                </a:lnTo>
                <a:lnTo>
                  <a:pt x="2037" y="1415"/>
                </a:lnTo>
                <a:lnTo>
                  <a:pt x="2037" y="1205"/>
                </a:lnTo>
                <a:lnTo>
                  <a:pt x="2026" y="1141"/>
                </a:lnTo>
                <a:lnTo>
                  <a:pt x="2026" y="1139"/>
                </a:lnTo>
                <a:lnTo>
                  <a:pt x="2027" y="1137"/>
                </a:lnTo>
                <a:lnTo>
                  <a:pt x="2028" y="1135"/>
                </a:lnTo>
                <a:lnTo>
                  <a:pt x="2030" y="1134"/>
                </a:lnTo>
                <a:lnTo>
                  <a:pt x="2032" y="1133"/>
                </a:lnTo>
                <a:lnTo>
                  <a:pt x="2034" y="1134"/>
                </a:lnTo>
                <a:lnTo>
                  <a:pt x="2036" y="1135"/>
                </a:lnTo>
                <a:lnTo>
                  <a:pt x="2037" y="1136"/>
                </a:lnTo>
                <a:lnTo>
                  <a:pt x="2038" y="1137"/>
                </a:lnTo>
                <a:lnTo>
                  <a:pt x="2197" y="1415"/>
                </a:lnTo>
                <a:lnTo>
                  <a:pt x="2291" y="1415"/>
                </a:lnTo>
                <a:close/>
                <a:moveTo>
                  <a:pt x="2379" y="908"/>
                </a:moveTo>
                <a:lnTo>
                  <a:pt x="2379" y="1415"/>
                </a:lnTo>
                <a:lnTo>
                  <a:pt x="2527" y="1415"/>
                </a:lnTo>
                <a:lnTo>
                  <a:pt x="2538" y="1415"/>
                </a:lnTo>
                <a:lnTo>
                  <a:pt x="2550" y="1414"/>
                </a:lnTo>
                <a:lnTo>
                  <a:pt x="2560" y="1413"/>
                </a:lnTo>
                <a:lnTo>
                  <a:pt x="2571" y="1412"/>
                </a:lnTo>
                <a:lnTo>
                  <a:pt x="2581" y="1411"/>
                </a:lnTo>
                <a:lnTo>
                  <a:pt x="2591" y="1408"/>
                </a:lnTo>
                <a:lnTo>
                  <a:pt x="2610" y="1403"/>
                </a:lnTo>
                <a:lnTo>
                  <a:pt x="2619" y="1400"/>
                </a:lnTo>
                <a:lnTo>
                  <a:pt x="2628" y="1397"/>
                </a:lnTo>
                <a:lnTo>
                  <a:pt x="2636" y="1393"/>
                </a:lnTo>
                <a:lnTo>
                  <a:pt x="2644" y="1389"/>
                </a:lnTo>
                <a:lnTo>
                  <a:pt x="2651" y="1385"/>
                </a:lnTo>
                <a:lnTo>
                  <a:pt x="2658" y="1380"/>
                </a:lnTo>
                <a:lnTo>
                  <a:pt x="2665" y="1375"/>
                </a:lnTo>
                <a:lnTo>
                  <a:pt x="2672" y="1370"/>
                </a:lnTo>
                <a:lnTo>
                  <a:pt x="2678" y="1365"/>
                </a:lnTo>
                <a:lnTo>
                  <a:pt x="2683" y="1359"/>
                </a:lnTo>
                <a:lnTo>
                  <a:pt x="2689" y="1353"/>
                </a:lnTo>
                <a:lnTo>
                  <a:pt x="2694" y="1346"/>
                </a:lnTo>
                <a:lnTo>
                  <a:pt x="2703" y="1332"/>
                </a:lnTo>
                <a:lnTo>
                  <a:pt x="2707" y="1325"/>
                </a:lnTo>
                <a:lnTo>
                  <a:pt x="2711" y="1318"/>
                </a:lnTo>
                <a:lnTo>
                  <a:pt x="2714" y="1310"/>
                </a:lnTo>
                <a:lnTo>
                  <a:pt x="2717" y="1302"/>
                </a:lnTo>
                <a:lnTo>
                  <a:pt x="2720" y="1294"/>
                </a:lnTo>
                <a:lnTo>
                  <a:pt x="2722" y="1285"/>
                </a:lnTo>
                <a:lnTo>
                  <a:pt x="2724" y="1276"/>
                </a:lnTo>
                <a:lnTo>
                  <a:pt x="2726" y="1267"/>
                </a:lnTo>
                <a:lnTo>
                  <a:pt x="2727" y="1258"/>
                </a:lnTo>
                <a:lnTo>
                  <a:pt x="2728" y="1248"/>
                </a:lnTo>
                <a:lnTo>
                  <a:pt x="2731" y="1206"/>
                </a:lnTo>
                <a:lnTo>
                  <a:pt x="2731" y="1183"/>
                </a:lnTo>
                <a:lnTo>
                  <a:pt x="2732" y="1162"/>
                </a:lnTo>
                <a:lnTo>
                  <a:pt x="2731" y="1140"/>
                </a:lnTo>
                <a:lnTo>
                  <a:pt x="2731" y="1117"/>
                </a:lnTo>
                <a:lnTo>
                  <a:pt x="2729" y="1095"/>
                </a:lnTo>
                <a:lnTo>
                  <a:pt x="2728" y="1075"/>
                </a:lnTo>
                <a:lnTo>
                  <a:pt x="2727" y="1065"/>
                </a:lnTo>
                <a:lnTo>
                  <a:pt x="2726" y="1056"/>
                </a:lnTo>
                <a:lnTo>
                  <a:pt x="2724" y="1047"/>
                </a:lnTo>
                <a:lnTo>
                  <a:pt x="2722" y="1038"/>
                </a:lnTo>
                <a:lnTo>
                  <a:pt x="2717" y="1021"/>
                </a:lnTo>
                <a:lnTo>
                  <a:pt x="2714" y="1013"/>
                </a:lnTo>
                <a:lnTo>
                  <a:pt x="2711" y="1006"/>
                </a:lnTo>
                <a:lnTo>
                  <a:pt x="2707" y="998"/>
                </a:lnTo>
                <a:lnTo>
                  <a:pt x="2703" y="991"/>
                </a:lnTo>
                <a:lnTo>
                  <a:pt x="2698" y="984"/>
                </a:lnTo>
                <a:lnTo>
                  <a:pt x="2694" y="977"/>
                </a:lnTo>
                <a:lnTo>
                  <a:pt x="2689" y="971"/>
                </a:lnTo>
                <a:lnTo>
                  <a:pt x="2683" y="964"/>
                </a:lnTo>
                <a:lnTo>
                  <a:pt x="2677" y="959"/>
                </a:lnTo>
                <a:lnTo>
                  <a:pt x="2671" y="953"/>
                </a:lnTo>
                <a:lnTo>
                  <a:pt x="2665" y="948"/>
                </a:lnTo>
                <a:lnTo>
                  <a:pt x="2658" y="943"/>
                </a:lnTo>
                <a:lnTo>
                  <a:pt x="2651" y="938"/>
                </a:lnTo>
                <a:lnTo>
                  <a:pt x="2643" y="934"/>
                </a:lnTo>
                <a:lnTo>
                  <a:pt x="2636" y="930"/>
                </a:lnTo>
                <a:lnTo>
                  <a:pt x="2627" y="926"/>
                </a:lnTo>
                <a:lnTo>
                  <a:pt x="2619" y="923"/>
                </a:lnTo>
                <a:lnTo>
                  <a:pt x="2610" y="920"/>
                </a:lnTo>
                <a:lnTo>
                  <a:pt x="2601" y="917"/>
                </a:lnTo>
                <a:lnTo>
                  <a:pt x="2591" y="915"/>
                </a:lnTo>
                <a:lnTo>
                  <a:pt x="2581" y="913"/>
                </a:lnTo>
                <a:lnTo>
                  <a:pt x="2571" y="911"/>
                </a:lnTo>
                <a:lnTo>
                  <a:pt x="2560" y="910"/>
                </a:lnTo>
                <a:lnTo>
                  <a:pt x="2550" y="909"/>
                </a:lnTo>
                <a:lnTo>
                  <a:pt x="2538" y="908"/>
                </a:lnTo>
                <a:lnTo>
                  <a:pt x="2527" y="908"/>
                </a:lnTo>
                <a:lnTo>
                  <a:pt x="2379" y="908"/>
                </a:lnTo>
                <a:close/>
                <a:moveTo>
                  <a:pt x="2495" y="1002"/>
                </a:moveTo>
                <a:lnTo>
                  <a:pt x="2527" y="1002"/>
                </a:lnTo>
                <a:lnTo>
                  <a:pt x="2538" y="1003"/>
                </a:lnTo>
                <a:lnTo>
                  <a:pt x="2548" y="1004"/>
                </a:lnTo>
                <a:lnTo>
                  <a:pt x="2558" y="1006"/>
                </a:lnTo>
                <a:lnTo>
                  <a:pt x="2567" y="1009"/>
                </a:lnTo>
                <a:lnTo>
                  <a:pt x="2575" y="1013"/>
                </a:lnTo>
                <a:lnTo>
                  <a:pt x="2583" y="1017"/>
                </a:lnTo>
                <a:lnTo>
                  <a:pt x="2586" y="1019"/>
                </a:lnTo>
                <a:lnTo>
                  <a:pt x="2590" y="1022"/>
                </a:lnTo>
                <a:lnTo>
                  <a:pt x="2596" y="1028"/>
                </a:lnTo>
                <a:lnTo>
                  <a:pt x="2601" y="1034"/>
                </a:lnTo>
                <a:lnTo>
                  <a:pt x="2606" y="1040"/>
                </a:lnTo>
                <a:lnTo>
                  <a:pt x="2610" y="1048"/>
                </a:lnTo>
                <a:lnTo>
                  <a:pt x="2614" y="1055"/>
                </a:lnTo>
                <a:lnTo>
                  <a:pt x="2616" y="1063"/>
                </a:lnTo>
                <a:lnTo>
                  <a:pt x="2619" y="1072"/>
                </a:lnTo>
                <a:lnTo>
                  <a:pt x="2620" y="1081"/>
                </a:lnTo>
                <a:lnTo>
                  <a:pt x="2621" y="1090"/>
                </a:lnTo>
                <a:lnTo>
                  <a:pt x="2623" y="1110"/>
                </a:lnTo>
                <a:lnTo>
                  <a:pt x="2624" y="1127"/>
                </a:lnTo>
                <a:lnTo>
                  <a:pt x="2624" y="1162"/>
                </a:lnTo>
                <a:lnTo>
                  <a:pt x="2624" y="1196"/>
                </a:lnTo>
                <a:lnTo>
                  <a:pt x="2623" y="1213"/>
                </a:lnTo>
                <a:lnTo>
                  <a:pt x="2621" y="1233"/>
                </a:lnTo>
                <a:lnTo>
                  <a:pt x="2620" y="1242"/>
                </a:lnTo>
                <a:lnTo>
                  <a:pt x="2618" y="1251"/>
                </a:lnTo>
                <a:lnTo>
                  <a:pt x="2616" y="1260"/>
                </a:lnTo>
                <a:lnTo>
                  <a:pt x="2615" y="1264"/>
                </a:lnTo>
                <a:lnTo>
                  <a:pt x="2613" y="1268"/>
                </a:lnTo>
                <a:lnTo>
                  <a:pt x="2610" y="1275"/>
                </a:lnTo>
                <a:lnTo>
                  <a:pt x="2606" y="1283"/>
                </a:lnTo>
                <a:lnTo>
                  <a:pt x="2601" y="1289"/>
                </a:lnTo>
                <a:lnTo>
                  <a:pt x="2595" y="1296"/>
                </a:lnTo>
                <a:lnTo>
                  <a:pt x="2589" y="1301"/>
                </a:lnTo>
                <a:lnTo>
                  <a:pt x="2583" y="1306"/>
                </a:lnTo>
                <a:lnTo>
                  <a:pt x="2575" y="1311"/>
                </a:lnTo>
                <a:lnTo>
                  <a:pt x="2567" y="1314"/>
                </a:lnTo>
                <a:lnTo>
                  <a:pt x="2558" y="1317"/>
                </a:lnTo>
                <a:lnTo>
                  <a:pt x="2548" y="1319"/>
                </a:lnTo>
                <a:lnTo>
                  <a:pt x="2538" y="1321"/>
                </a:lnTo>
                <a:lnTo>
                  <a:pt x="2527" y="1321"/>
                </a:lnTo>
                <a:lnTo>
                  <a:pt x="2495" y="1321"/>
                </a:lnTo>
                <a:lnTo>
                  <a:pt x="2495" y="100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  <p:sp>
        <p:nvSpPr>
          <p:cNvPr id="14" name="Freeform 6"/>
          <p:cNvSpPr>
            <a:spLocks/>
          </p:cNvSpPr>
          <p:nvPr/>
        </p:nvSpPr>
        <p:spPr bwMode="auto">
          <a:xfrm>
            <a:off x="468313" y="484188"/>
            <a:ext cx="588028" cy="358775"/>
          </a:xfrm>
          <a:custGeom>
            <a:avLst/>
            <a:gdLst>
              <a:gd name="T0" fmla="*/ 126 w 454"/>
              <a:gd name="T1" fmla="*/ 0 h 277"/>
              <a:gd name="T2" fmla="*/ 126 w 454"/>
              <a:gd name="T3" fmla="*/ 101 h 277"/>
              <a:gd name="T4" fmla="*/ 0 w 454"/>
              <a:gd name="T5" fmla="*/ 101 h 277"/>
              <a:gd name="T6" fmla="*/ 0 w 454"/>
              <a:gd name="T7" fmla="*/ 176 h 277"/>
              <a:gd name="T8" fmla="*/ 126 w 454"/>
              <a:gd name="T9" fmla="*/ 176 h 277"/>
              <a:gd name="T10" fmla="*/ 126 w 454"/>
              <a:gd name="T11" fmla="*/ 277 h 277"/>
              <a:gd name="T12" fmla="*/ 202 w 454"/>
              <a:gd name="T13" fmla="*/ 277 h 277"/>
              <a:gd name="T14" fmla="*/ 202 w 454"/>
              <a:gd name="T15" fmla="*/ 176 h 277"/>
              <a:gd name="T16" fmla="*/ 454 w 454"/>
              <a:gd name="T17" fmla="*/ 176 h 277"/>
              <a:gd name="T18" fmla="*/ 454 w 454"/>
              <a:gd name="T19" fmla="*/ 101 h 277"/>
              <a:gd name="T20" fmla="*/ 202 w 454"/>
              <a:gd name="T21" fmla="*/ 101 h 277"/>
              <a:gd name="T22" fmla="*/ 202 w 454"/>
              <a:gd name="T23" fmla="*/ 0 h 277"/>
              <a:gd name="T24" fmla="*/ 126 w 454"/>
              <a:gd name="T25" fmla="*/ 0 h 2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54" h="277">
                <a:moveTo>
                  <a:pt x="126" y="0"/>
                </a:moveTo>
                <a:lnTo>
                  <a:pt x="126" y="101"/>
                </a:lnTo>
                <a:lnTo>
                  <a:pt x="0" y="101"/>
                </a:lnTo>
                <a:lnTo>
                  <a:pt x="0" y="176"/>
                </a:lnTo>
                <a:lnTo>
                  <a:pt x="126" y="176"/>
                </a:lnTo>
                <a:lnTo>
                  <a:pt x="126" y="277"/>
                </a:lnTo>
                <a:lnTo>
                  <a:pt x="202" y="277"/>
                </a:lnTo>
                <a:lnTo>
                  <a:pt x="202" y="176"/>
                </a:lnTo>
                <a:lnTo>
                  <a:pt x="454" y="176"/>
                </a:lnTo>
                <a:lnTo>
                  <a:pt x="454" y="101"/>
                </a:lnTo>
                <a:lnTo>
                  <a:pt x="202" y="101"/>
                </a:lnTo>
                <a:lnTo>
                  <a:pt x="202" y="0"/>
                </a:lnTo>
                <a:lnTo>
                  <a:pt x="126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43046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ransition spd="med">
    <p:fade/>
  </p:transition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150" y="484187"/>
            <a:ext cx="5473700" cy="86342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i-FI" noProof="0" dirty="0" err="1"/>
              <a:t>Click</a:t>
            </a:r>
            <a:r>
              <a:rPr lang="fi-FI" noProof="0" dirty="0"/>
              <a:t> to </a:t>
            </a:r>
            <a:r>
              <a:rPr lang="fi-FI" noProof="0" dirty="0" err="1"/>
              <a:t>edit</a:t>
            </a:r>
            <a:r>
              <a:rPr lang="fi-FI" noProof="0" dirty="0"/>
              <a:t> Master </a:t>
            </a:r>
            <a:r>
              <a:rPr lang="fi-FI" noProof="0" dirty="0" err="1"/>
              <a:t>title</a:t>
            </a:r>
            <a:r>
              <a:rPr lang="fi-FI" noProof="0" dirty="0"/>
              <a:t> </a:t>
            </a:r>
            <a:r>
              <a:rPr lang="fi-FI" noProof="0" dirty="0" err="1"/>
              <a:t>style</a:t>
            </a:r>
            <a:endParaRPr lang="fi-FI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5150" y="1492249"/>
            <a:ext cx="5473700" cy="28797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  <a:endParaRPr lang="fi-FI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8313" y="4515966"/>
            <a:ext cx="1366838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E1373DCC-2263-4F88-B652-EFBDCB9320F8}" type="datetime1">
              <a:rPr lang="fi-FI" noProof="0" smtClean="0"/>
              <a:t>17.6.2022</a:t>
            </a:fld>
            <a:endParaRPr lang="fi-FI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35150" y="4515966"/>
            <a:ext cx="6121400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800" cap="all" spc="300" baseline="0">
                <a:solidFill>
                  <a:schemeClr val="accent1"/>
                </a:solidFill>
              </a:defRPr>
            </a:lvl1pPr>
          </a:lstStyle>
          <a:p>
            <a:r>
              <a:rPr lang="fi-FI" noProof="0"/>
              <a:t>Footer Here</a:t>
            </a:r>
            <a:endParaRPr lang="fi-FI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549" y="4515966"/>
            <a:ext cx="719457" cy="143347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E9DC2C14-6E95-4EF0-AB2C-A4DB63E63034}" type="slidenum">
              <a:rPr lang="fi-FI" noProof="0" smtClean="0"/>
              <a:pPr/>
              <a:t>‹#›</a:t>
            </a:fld>
            <a:endParaRPr lang="fi-FI" noProof="0" dirty="0"/>
          </a:p>
        </p:txBody>
      </p:sp>
    </p:spTree>
    <p:extLst>
      <p:ext uri="{BB962C8B-B14F-4D97-AF65-F5344CB8AC3E}">
        <p14:creationId xmlns:p14="http://schemas.microsoft.com/office/powerpoint/2010/main" val="17381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</p:sldLayoutIdLst>
  <p:transition spd="med">
    <p:fade/>
  </p:transition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5113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238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6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989013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34620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–"/>
        <a:defRPr sz="1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704975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063750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2422525" indent="-273050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779713" indent="-27146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3138488" indent="-265113" algn="l" defTabSz="914400" rtl="0" eaLnBrk="1" latinLnBrk="0" hangingPunct="1">
        <a:lnSpc>
          <a:spcPct val="120000"/>
        </a:lnSpc>
        <a:spcBef>
          <a:spcPts val="200"/>
        </a:spcBef>
        <a:buFont typeface="Arial" panose="020B0604020202020204" pitchFamily="34" charset="0"/>
        <a:buChar char="•"/>
        <a:defRPr sz="10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18/10/relationships/comments" Target="../comments/modernComment_16E_C54AF17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5" Type="http://schemas.openxmlformats.org/officeDocument/2006/relationships/hyperlink" Target="https://fragilestatesindex.org/" TargetMode="Externa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emf"/><Relationship Id="rId5" Type="http://schemas.openxmlformats.org/officeDocument/2006/relationships/hyperlink" Target="https://rsf.org/en/index" TargetMode="Externa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emf"/><Relationship Id="rId5" Type="http://schemas.openxmlformats.org/officeDocument/2006/relationships/hyperlink" Target="https://www.transparency.org/en/cpi/2021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hyperlink" Target="https://www.oecd-ilibrary.org/governance/trust-in-government-the-civil-service-the-parliament-and-the-police-2018_c638e596-en" TargetMode="Externa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hyperlink" Target="https://www.oecd-ilibrary.org/governance/trust-in-government-the-civil-service-the-parliament-and-the-police-2018_c638e596-en" TargetMode="Externa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hyperlink" Target="https://europa.eu/eurobarometer/surveys/detail/2166" TargetMode="Externa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emf"/><Relationship Id="rId5" Type="http://schemas.openxmlformats.org/officeDocument/2006/relationships/hyperlink" Target="https://www.socialprogress.org/" TargetMode="Externa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4.emf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hyperlink" Target="https://www.weforum.org/reports/global-gender-gap-report-2021/" TargetMode="Externa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emf"/><Relationship Id="rId4" Type="http://schemas.openxmlformats.org/officeDocument/2006/relationships/hyperlink" Target="https://www.economist.com/graphic-detail/glass-ceiling-index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hyperlink" Target="https://www.getkisi.com/work-life-balance-2021" TargetMode="Externa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4.emf"/><Relationship Id="rId4" Type="http://schemas.openxmlformats.org/officeDocument/2006/relationships/hyperlink" Target="https://www.oecd.org/publications/the-pursuit-of-gender-equality-9789264281318-en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hyperlink" Target="https://worldhappiness.report/" TargetMode="Externa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emf"/><Relationship Id="rId4" Type="http://schemas.openxmlformats.org/officeDocument/2006/relationships/hyperlink" Target="https://www.kidsrights.org/research/kidsrights-index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9.jpe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emf"/><Relationship Id="rId4" Type="http://schemas.openxmlformats.org/officeDocument/2006/relationships/hyperlink" Target="https://www.unicef.org/media/84891/file/SOWC-2015.pdf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5.png"/><Relationship Id="rId5" Type="http://schemas.openxmlformats.org/officeDocument/2006/relationships/hyperlink" Target="https://www.oecdbetterlifeindex.org/topics/education/" TargetMode="External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emf"/><Relationship Id="rId5" Type="http://schemas.openxmlformats.org/officeDocument/2006/relationships/hyperlink" Target="https://www.cedefop.europa.eu/files/esi_-_technical_report_2020.pdf" TargetMode="Externa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eg"/><Relationship Id="rId5" Type="http://schemas.openxmlformats.org/officeDocument/2006/relationships/hyperlink" Target="https://sedac.ciesin.columbia.edu/data/set/epi-environmental-performance-index-2016" TargetMode="External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wmf"/><Relationship Id="rId5" Type="http://schemas.openxmlformats.org/officeDocument/2006/relationships/hyperlink" Target="https://www.oecd.org/wise/how-s-life-23089679.htm" TargetMode="Externa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hyperlink" Target="https://ec.europa.eu/eurostat/documents/3217494/13394938/KS-EI-21-001-EN-N.pdf/ad9053c2-debd-68c0-2167-f2646efeaec1?t=1632300620367" TargetMode="Externa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emf"/><Relationship Id="rId5" Type="http://schemas.openxmlformats.org/officeDocument/2006/relationships/hyperlink" Target="https://www.sdgindex.org/reports/sustainable-development-report-2022/" TargetMode="External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2.jpeg"/><Relationship Id="rId5" Type="http://schemas.openxmlformats.org/officeDocument/2006/relationships/hyperlink" Target="https://freedomhouse.org/report/freedom-world" TargetMode="Externa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g"/><Relationship Id="rId9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openxmlformats.org/officeDocument/2006/relationships/hyperlink" Target="https://www.bertelsmann-stiftung.de/en/publications/publication/did/social-justice-in-the-eu-and-oecd" TargetMode="Externa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emf"/><Relationship Id="rId5" Type="http://schemas.openxmlformats.org/officeDocument/2006/relationships/hyperlink" Target="https://www.prosperity.com/globe" TargetMode="Externa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05896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36"/>
            <a:ext cx="9148508" cy="514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3478"/>
            <a:ext cx="1296144" cy="106677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82479" y="1316262"/>
            <a:ext cx="8496944" cy="1439862"/>
          </a:xfrm>
        </p:spPr>
        <p:txBody>
          <a:bodyPr/>
          <a:lstStyle/>
          <a:p>
            <a:r>
              <a:rPr lang="en-US" sz="4400" cap="non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take a look. </a:t>
            </a:r>
            <a:endParaRPr lang="fi-FI" sz="4400" cap="non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446019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431540" y="555526"/>
            <a:ext cx="6336704" cy="15841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9552" y="681424"/>
            <a:ext cx="6120680" cy="1242254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Good governance is at </a:t>
            </a:r>
            <a:b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heart of happiness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79887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6" y="-1748730"/>
            <a:ext cx="4722907" cy="70857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7" y="1275606"/>
            <a:ext cx="1276815" cy="996033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500" cap="all" dirty="0">
                <a:solidFill>
                  <a:schemeClr val="bg1"/>
                </a:solidFill>
                <a:latin typeface="+mj-lt"/>
              </a:rPr>
              <a:t>BEST </a:t>
            </a:r>
          </a:p>
          <a:p>
            <a:pPr lvl="0"/>
            <a:r>
              <a:rPr lang="en-US" sz="1500" b="1" cap="all" dirty="0">
                <a:solidFill>
                  <a:schemeClr val="bg1"/>
                </a:solidFill>
                <a:latin typeface="+mj-lt"/>
              </a:rPr>
              <a:t>GOVERNANCE 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IN THE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WORLD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44272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Legatum Prosperity Index 2021</a:t>
            </a:r>
            <a:endParaRPr kumimoji="0" lang="en-GB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11597" y="2500268"/>
            <a:ext cx="1377027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43" y="2571750"/>
            <a:ext cx="1140149" cy="119374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has the best governance in the world as measured by voter turnout, legislative independence and the number of women in Parliament.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0230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  <p:extLst mod="1">
    <p:ext uri="{6950BFC3-D8DA-4A85-94F7-54DA5524770B}">
      <p188:commentRel xmlns="" xmlns:p188="http://schemas.microsoft.com/office/powerpoint/2018/8/main" r:id="rId7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6" y="-20538"/>
            <a:ext cx="4721712" cy="634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97248"/>
            <a:ext cx="2745026" cy="2676469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7" y="1275606"/>
            <a:ext cx="1276815" cy="76520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5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STABLE</a:t>
            </a:r>
          </a:p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NATION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44272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Fragile 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States Index 2021</a:t>
            </a:r>
            <a:endParaRPr kumimoji="0" lang="en-GB" sz="1200" b="1" i="0" u="none" strike="noStrike" kern="1200" cap="none" spc="0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11597" y="2500268"/>
            <a:ext cx="1377027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243" y="2571750"/>
            <a:ext cx="1140149" cy="1193746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is also very stable when measured by political, social, economic and cohesion indicators.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914" y="3005250"/>
            <a:ext cx="394223" cy="46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6511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-2608116"/>
            <a:ext cx="5183874" cy="77773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press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freedom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9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Reporters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Without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Borders 2021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press is free in </a:t>
            </a:r>
            <a:r>
              <a:rPr lang="en-US" sz="2000" dirty="0" smtClean="0"/>
              <a:t>Finland. </a:t>
            </a:r>
            <a:r>
              <a:rPr lang="en-US" sz="2000" dirty="0"/>
              <a:t>Press freedom entails media independence, pluralism, lack of self-censorship, transparency, good legislative framework and infrastructure.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2499742"/>
            <a:ext cx="1188180" cy="1431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4015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-2612826"/>
            <a:ext cx="5183874" cy="778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LEAST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CORRUPT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COUNTRY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Corruption Perceptions Index 2021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656" y="2550556"/>
            <a:ext cx="1039476" cy="1275606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16717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And Finland measures the least amount of corruption in the world. </a:t>
            </a:r>
          </a:p>
        </p:txBody>
      </p:sp>
    </p:spTree>
    <p:extLst>
      <p:ext uri="{BB962C8B-B14F-4D97-AF65-F5344CB8AC3E}">
        <p14:creationId xmlns:p14="http://schemas.microsoft.com/office/powerpoint/2010/main" val="330848099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4677435" y="1072537"/>
            <a:ext cx="4284737" cy="2232248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7677" y="1275146"/>
            <a:ext cx="4066811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FINNS CAN TRUST THE SYSTEM AND EACH OTHER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204487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850933"/>
            <a:ext cx="4572000" cy="684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3436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500" b="1" cap="all" dirty="0">
                <a:solidFill>
                  <a:schemeClr val="bg1"/>
                </a:solidFill>
                <a:latin typeface="+mj-lt"/>
              </a:rPr>
              <a:t>TRUST IN INSTITUTIONS</a:t>
            </a:r>
            <a:endParaRPr lang="en-US" sz="15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Government 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at a Glance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Public institutions are trusted in Finland. People’s trust in institutions is a common indicator of public administrations’ performance.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037" y="2797044"/>
            <a:ext cx="1349475" cy="92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1866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240447"/>
            <a:ext cx="4572000" cy="5625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TRUST IN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THE POLICE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Government </a:t>
            </a: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at a Glance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The police </a:t>
            </a:r>
            <a:r>
              <a:rPr lang="en-US" sz="2000" dirty="0"/>
              <a:t>are one of the most trusted institutions in Finland. More than 90% of Finns say they trust the police. </a:t>
            </a:r>
          </a:p>
        </p:txBody>
      </p:sp>
      <p:pic>
        <p:nvPicPr>
          <p:cNvPr id="11" name="Kuva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11164" y="2500268"/>
            <a:ext cx="1277459" cy="137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536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SOCIAL CAPITAL</a:t>
            </a: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Legatum Prosperity Index 2021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Trust in institutions is also a component of social capital. Other elements are high civic participation and strong personal and social relationships.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" r="1699" b="3833"/>
          <a:stretch/>
        </p:blipFill>
        <p:spPr>
          <a:xfrm>
            <a:off x="6916223" y="2541585"/>
            <a:ext cx="1228091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4175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71" y="-1410780"/>
            <a:ext cx="11697510" cy="77989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23478"/>
            <a:ext cx="1296144" cy="10667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35150" y="2715765"/>
            <a:ext cx="7345362" cy="1440161"/>
          </a:xfrm>
        </p:spPr>
        <p:txBody>
          <a:bodyPr/>
          <a:lstStyle/>
          <a:p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FINLAND: </a:t>
            </a:r>
            <a:b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HAPPIEST COUNTRY </a:t>
            </a: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</a:t>
            </a:r>
            <a:r>
              <a:rPr lang="fi-FI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fi-FI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</a:t>
            </a:r>
            <a:endParaRPr lang="fi-FI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268476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2252786"/>
            <a:ext cx="4929584" cy="7408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TRUST IN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FELLOW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CITIZENS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1200" b="1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200" b="1" dirty="0">
                <a:solidFill>
                  <a:schemeClr val="bg1"/>
                </a:solidFill>
              </a:rPr>
              <a:t>Eurobarometer 2018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85% of Finns agree or strongly agree that they can trust most of their fellow citizens. This is the highest percentage in Europe.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49" y="2613789"/>
            <a:ext cx="1214426" cy="118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2371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10" name="TextBox 9"/>
          <p:cNvSpPr txBox="1"/>
          <p:nvPr/>
        </p:nvSpPr>
        <p:spPr>
          <a:xfrm>
            <a:off x="2483768" y="555526"/>
            <a:ext cx="5184576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Trust comes easy when fairness is paired with equality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isällön paikkamerkki 8"/>
          <p:cNvSpPr txBox="1">
            <a:spLocks/>
          </p:cNvSpPr>
          <p:nvPr/>
        </p:nvSpPr>
        <p:spPr>
          <a:xfrm>
            <a:off x="2195736" y="267494"/>
            <a:ext cx="5616624" cy="23042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44276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2252786"/>
            <a:ext cx="5423002" cy="8136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INCLUSIVE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NATION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Social 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Progress Index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2021</a:t>
            </a:r>
          </a:p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ND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places strong emphasis on social rights and equality. Basic welfare is a priority, as is equality of political power by gender, social group and socioeconomic position.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8" r="12055"/>
          <a:stretch/>
        </p:blipFill>
        <p:spPr>
          <a:xfrm>
            <a:off x="6829783" y="2571750"/>
            <a:ext cx="1368204" cy="124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768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-1459937"/>
            <a:ext cx="4572000" cy="6859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</a:t>
            </a:r>
            <a:br>
              <a:rPr lang="en-US" sz="1600" cap="all" dirty="0">
                <a:solidFill>
                  <a:schemeClr val="bg1"/>
                </a:solidFill>
                <a:latin typeface="+mj-lt"/>
              </a:rPr>
            </a:br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INCLUSIVE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FOR MINORITIES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/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12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Social 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Progress Index</a:t>
            </a: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Inclusivity includes minorities, too. There is very little discrimination or violence against minorities, and a high acceptance of sexual minorities.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762" y="2772345"/>
            <a:ext cx="1343026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5434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6343"/>
            <a:ext cx="9143999" cy="6216445"/>
          </a:xfrm>
        </p:spPr>
      </p:pic>
      <p:sp>
        <p:nvSpPr>
          <p:cNvPr id="10" name="TextBox 9"/>
          <p:cNvSpPr txBox="1"/>
          <p:nvPr/>
        </p:nvSpPr>
        <p:spPr>
          <a:xfrm>
            <a:off x="2627784" y="1010163"/>
            <a:ext cx="5616624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GENDER EQUALITY IS ONE OF THE CORE VALUES OF FINNISH SOCIETY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isällön paikkamerkki 8"/>
          <p:cNvSpPr txBox="1">
            <a:spLocks/>
          </p:cNvSpPr>
          <p:nvPr/>
        </p:nvSpPr>
        <p:spPr>
          <a:xfrm>
            <a:off x="2267744" y="771550"/>
            <a:ext cx="6264696" cy="230425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82220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-956642"/>
            <a:ext cx="5400600" cy="8102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224288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GENDER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EQUALITY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ctr">
              <a:buNone/>
              <a:defRPr/>
            </a:pPr>
            <a:endParaRPr lang="en-US" sz="900" b="1" dirty="0">
              <a:solidFill>
                <a:schemeClr val="bg1"/>
              </a:solidFill>
              <a:latin typeface="+mj-lt"/>
            </a:endParaRPr>
          </a:p>
          <a:p>
            <a:pPr marL="0" lv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  <a:latin typeface="+mj-lt"/>
              </a:rPr>
              <a:t>Global Gender Gap Report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r="5140"/>
          <a:stretch/>
        </p:blipFill>
        <p:spPr>
          <a:xfrm>
            <a:off x="6839148" y="2497619"/>
            <a:ext cx="1349475" cy="1370275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would not be the happiest country in the world had it not been for its strong commitment to equality.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7587029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094" y="-977346"/>
            <a:ext cx="5371506" cy="6120846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COUNTRY FOR WORKING MOTHERS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9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Economist Glass-Ceiling Index 2021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883" y="2625718"/>
            <a:ext cx="838452" cy="1185689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Women make up 49% of the Finnish </a:t>
            </a:r>
            <a:r>
              <a:rPr lang="en-US" sz="2000" dirty="0" err="1"/>
              <a:t>labour</a:t>
            </a:r>
            <a:r>
              <a:rPr lang="en-US" sz="2000" dirty="0"/>
              <a:t> force.</a:t>
            </a:r>
          </a:p>
          <a:p>
            <a:pPr marL="0" indent="0">
              <a:buNone/>
            </a:pPr>
            <a:r>
              <a:rPr lang="en-US" sz="2000" dirty="0"/>
              <a:t>Affordable </a:t>
            </a:r>
            <a:r>
              <a:rPr lang="en-US" sz="2000" dirty="0" smtClean="0"/>
              <a:t>child care </a:t>
            </a:r>
            <a:r>
              <a:rPr lang="en-US" sz="2000" dirty="0"/>
              <a:t>and strong maternity rights make it easy for mothers to have a career in Finland.</a:t>
            </a:r>
          </a:p>
        </p:txBody>
      </p:sp>
    </p:spTree>
    <p:extLst>
      <p:ext uri="{BB962C8B-B14F-4D97-AF65-F5344CB8AC3E}">
        <p14:creationId xmlns:p14="http://schemas.microsoft.com/office/powerpoint/2010/main" val="18077584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668610"/>
            <a:ext cx="4572000" cy="68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WORK-LIFE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BALANCE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Kisi Work–Life Balance Index 2021</a:t>
            </a: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 working life </a:t>
            </a:r>
            <a:r>
              <a:rPr lang="en-US" sz="2000" dirty="0" smtClean="0"/>
              <a:t>that </a:t>
            </a:r>
            <a:r>
              <a:rPr lang="en-US" sz="2000" dirty="0"/>
              <a:t>includes parental leave, flexible hours and remote </a:t>
            </a:r>
            <a:r>
              <a:rPr lang="en-US" sz="2000" dirty="0" smtClean="0"/>
              <a:t>work </a:t>
            </a:r>
            <a:r>
              <a:rPr lang="en-US" sz="2000" dirty="0"/>
              <a:t>makes it easy for parents – and everyone else – to combine work with personal life.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925" y="2643758"/>
            <a:ext cx="1362397" cy="118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292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-38597"/>
            <a:ext cx="7803952" cy="52026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95536" y="2367435"/>
            <a:ext cx="3600400" cy="21602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759321" y="2715766"/>
            <a:ext cx="3528391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Women and men are equal – both at work and at home.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80</a:t>
            </a:r>
            <a:r>
              <a:rPr lang="en-US" sz="2000" dirty="0">
                <a:solidFill>
                  <a:schemeClr val="bg1"/>
                </a:solidFill>
              </a:rPr>
              <a:t>% of Finnish dads </a:t>
            </a:r>
            <a:r>
              <a:rPr lang="en-US" sz="2000" dirty="0" smtClean="0">
                <a:solidFill>
                  <a:schemeClr val="bg1"/>
                </a:solidFill>
              </a:rPr>
              <a:t/>
            </a:r>
            <a:br>
              <a:rPr lang="en-US" sz="2000" dirty="0" smtClean="0">
                <a:solidFill>
                  <a:schemeClr val="bg1"/>
                </a:solidFill>
              </a:rPr>
            </a:br>
            <a:r>
              <a:rPr lang="en-US" sz="2000" dirty="0" smtClean="0">
                <a:solidFill>
                  <a:schemeClr val="bg1"/>
                </a:solidFill>
              </a:rPr>
              <a:t>take </a:t>
            </a:r>
            <a:r>
              <a:rPr lang="en-US" sz="2000" dirty="0">
                <a:solidFill>
                  <a:schemeClr val="bg1"/>
                </a:solidFill>
              </a:rPr>
              <a:t>paid parental leave.</a:t>
            </a:r>
          </a:p>
        </p:txBody>
      </p:sp>
    </p:spTree>
    <p:extLst>
      <p:ext uri="{BB962C8B-B14F-4D97-AF65-F5344CB8AC3E}">
        <p14:creationId xmlns:p14="http://schemas.microsoft.com/office/powerpoint/2010/main" val="425302727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0900" y="-847356"/>
            <a:ext cx="3993100" cy="5990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8" y="1275606"/>
            <a:ext cx="1224288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For</a:t>
            </a:r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 time dads spend with children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7" y="2500268"/>
            <a:ext cx="1368001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9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The Pursuit of Gender Equality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2017 (OECD)</a:t>
            </a:r>
            <a:endParaRPr lang="en-GB" sz="1200" b="1" dirty="0">
              <a:solidFill>
                <a:schemeClr val="bg1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364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is also the only country in the developed world where fathers spend more time with </a:t>
            </a:r>
            <a:r>
              <a:rPr lang="en-US" sz="2000" dirty="0" smtClean="0"/>
              <a:t>their school-aged </a:t>
            </a:r>
            <a:r>
              <a:rPr lang="en-US" sz="2000" dirty="0"/>
              <a:t>children than mothers do.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"/>
          <a:stretch/>
        </p:blipFill>
        <p:spPr>
          <a:xfrm>
            <a:off x="6857211" y="2701719"/>
            <a:ext cx="1349937" cy="10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6667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12" name="Picture 5" descr="C:\Users\03108191\Downloads\Finland_Helsinki_people_highres_byJuliaKivela__MG_424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-92546"/>
            <a:ext cx="466608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651477" y="1231013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2400" b="1" cap="all" dirty="0">
                <a:solidFill>
                  <a:schemeClr val="bg1"/>
                </a:solidFill>
                <a:latin typeface="+mj-lt"/>
              </a:rPr>
              <a:t>HAPPIEST</a:t>
            </a:r>
          </a:p>
          <a:p>
            <a:pPr lvl="0"/>
            <a:r>
              <a:rPr lang="fi-FI" sz="2400" b="1" cap="all" dirty="0">
                <a:solidFill>
                  <a:schemeClr val="bg1"/>
                </a:solidFill>
                <a:latin typeface="+mj-lt"/>
              </a:rPr>
              <a:t>COUNTRY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496567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100" b="1" dirty="0">
              <a:solidFill>
                <a:schemeClr val="bg1"/>
              </a:solidFill>
            </a:endParaRPr>
          </a:p>
          <a:p>
            <a:pPr marL="0" indent="0" algn="ctr">
              <a:buNone/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The </a:t>
            </a:r>
            <a:r>
              <a:rPr lang="en-US" sz="1100" b="1" dirty="0">
                <a:solidFill>
                  <a:schemeClr val="bg1"/>
                </a:solidFill>
              </a:rPr>
              <a:t>World Happiness </a:t>
            </a:r>
            <a:r>
              <a:rPr lang="en-US" sz="1000" b="1" dirty="0">
                <a:solidFill>
                  <a:schemeClr val="bg1"/>
                </a:solidFill>
              </a:rPr>
              <a:t>Report</a:t>
            </a:r>
          </a:p>
          <a:p>
            <a:pPr marL="0" indent="0" algn="ctr">
              <a:buNone/>
              <a:defRPr/>
            </a:pPr>
            <a:r>
              <a:rPr lang="en-US" sz="1100" b="1" dirty="0" smtClean="0">
                <a:solidFill>
                  <a:schemeClr val="bg1"/>
                </a:solidFill>
              </a:rPr>
              <a:t>2018–2022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object 9"/>
          <p:cNvSpPr/>
          <p:nvPr/>
        </p:nvSpPr>
        <p:spPr>
          <a:xfrm>
            <a:off x="6871485" y="2560171"/>
            <a:ext cx="1300915" cy="12395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20280" cy="719461"/>
          </a:xfrm>
        </p:spPr>
        <p:txBody>
          <a:bodyPr/>
          <a:lstStyle/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Since 2018, the World Happiness Report has ranked Finland as the happiest country in the world</a:t>
            </a:r>
            <a:r>
              <a:rPr lang="en-US" sz="2000" dirty="0" smtClean="0">
                <a:solidFill>
                  <a:schemeClr val="tx1"/>
                </a:solidFill>
              </a:rPr>
              <a:t>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3127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499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251520" y="2499742"/>
            <a:ext cx="4032448" cy="2301484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15766"/>
            <a:ext cx="4608512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latin typeface="+mj-lt"/>
              </a:rPr>
              <a:t>CLOSENESS TO</a:t>
            </a:r>
            <a:br>
              <a:rPr lang="en-US" sz="3800" b="1" cap="all" dirty="0">
                <a:solidFill>
                  <a:schemeClr val="bg1"/>
                </a:solidFill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latin typeface="+mj-lt"/>
              </a:rPr>
              <a:t>NATURE FOSTERS WELLBEING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20970"/>
            <a:ext cx="9144000" cy="6249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77069" y="483518"/>
            <a:ext cx="6192689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GETS AN </a:t>
            </a:r>
          </a:p>
          <a:p>
            <a:pPr lvl="0"/>
            <a:r>
              <a:rPr lang="fi-FI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EQUAL START IN FINLAND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isällön paikkamerkki 8"/>
          <p:cNvSpPr txBox="1">
            <a:spLocks/>
          </p:cNvSpPr>
          <p:nvPr/>
        </p:nvSpPr>
        <p:spPr>
          <a:xfrm>
            <a:off x="2843808" y="390971"/>
            <a:ext cx="6048672" cy="1440160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0246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382" y="-668610"/>
            <a:ext cx="5643542" cy="5812110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</a:rPr>
              <a:t>CHILDREN’s</a:t>
            </a:r>
            <a:br>
              <a:rPr lang="en-US" sz="1600" b="1" cap="all" dirty="0">
                <a:solidFill>
                  <a:schemeClr val="bg1"/>
                </a:solidFill>
              </a:rPr>
            </a:br>
            <a:r>
              <a:rPr lang="en-US" sz="1600" b="1" cap="all" dirty="0">
                <a:solidFill>
                  <a:schemeClr val="bg1"/>
                </a:solidFill>
              </a:rPr>
              <a:t>RIGHTS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fi-FI" sz="1200" b="1" spc="10" dirty="0" err="1">
                <a:solidFill>
                  <a:srgbClr val="FFFFFF"/>
                </a:solidFill>
                <a:cs typeface="Finlandica"/>
              </a:rPr>
              <a:t>KidsRights</a:t>
            </a:r>
            <a:r>
              <a:rPr lang="fi-FI" sz="1200" b="1" spc="10" dirty="0">
                <a:solidFill>
                  <a:srgbClr val="FFFFFF"/>
                </a:solidFill>
                <a:cs typeface="Finlandica"/>
              </a:rPr>
              <a:t> Index</a:t>
            </a:r>
          </a:p>
          <a:p>
            <a:pPr marL="0" indent="0" algn="ctr">
              <a:buNone/>
              <a:defRPr/>
            </a:pPr>
            <a:r>
              <a:rPr lang="fi-FI" sz="1200" b="1" spc="10" dirty="0" smtClean="0">
                <a:solidFill>
                  <a:srgbClr val="FFFFFF"/>
                </a:solidFill>
              </a:rPr>
              <a:t>2021</a:t>
            </a:r>
            <a:endParaRPr lang="en-GB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39148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3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RD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Happiness starts at birth. Finland is committed to protecting, respecting and continually improving the rights of children.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2619" y="2675338"/>
            <a:ext cx="1062532" cy="106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63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-311048"/>
            <a:ext cx="5962939" cy="596293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595" y="2027315"/>
            <a:ext cx="4574477" cy="24886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2355726"/>
            <a:ext cx="4010823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To guarantee a more equal start to life, </a:t>
            </a:r>
            <a:r>
              <a:rPr lang="en-US" sz="2000" dirty="0" smtClean="0">
                <a:solidFill>
                  <a:schemeClr val="bg1"/>
                </a:solidFill>
              </a:rPr>
              <a:t>every child in Finland </a:t>
            </a:r>
            <a:r>
              <a:rPr lang="en-US" sz="2000" dirty="0">
                <a:solidFill>
                  <a:schemeClr val="bg1"/>
                </a:solidFill>
              </a:rPr>
              <a:t>is welcomed into the world </a:t>
            </a:r>
            <a:r>
              <a:rPr lang="en-US" sz="2000" dirty="0" smtClean="0">
                <a:solidFill>
                  <a:schemeClr val="bg1"/>
                </a:solidFill>
              </a:rPr>
              <a:t>with </a:t>
            </a:r>
            <a:r>
              <a:rPr lang="en-US" sz="2000" dirty="0">
                <a:solidFill>
                  <a:schemeClr val="bg1"/>
                </a:solidFill>
              </a:rPr>
              <a:t>a maternity package containing clothing and </a:t>
            </a:r>
            <a:r>
              <a:rPr lang="en-US" sz="2000" dirty="0" smtClean="0">
                <a:solidFill>
                  <a:schemeClr val="bg1"/>
                </a:solidFill>
              </a:rPr>
              <a:t>baby-care </a:t>
            </a:r>
            <a:r>
              <a:rPr lang="en-US" sz="2000" dirty="0">
                <a:solidFill>
                  <a:schemeClr val="bg1"/>
                </a:solidFill>
              </a:rPr>
              <a:t>products.</a:t>
            </a:r>
            <a:endParaRPr lang="fi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276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382" y="-1316682"/>
            <a:ext cx="4598825" cy="7164000"/>
          </a:xfrm>
          <a:prstGeom prst="rect">
            <a:avLst/>
          </a:prstGeom>
        </p:spPr>
      </p:pic>
      <p:sp>
        <p:nvSpPr>
          <p:cNvPr id="6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11597" y="1275606"/>
            <a:ext cx="1377025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COUNTRY TO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</a:rPr>
              <a:t>BE A MOTHER</a:t>
            </a:r>
            <a:endParaRPr lang="en-US" sz="1600" cap="all" dirty="0">
              <a:solidFill>
                <a:schemeClr val="bg1"/>
              </a:solidFill>
            </a:endParaRPr>
          </a:p>
        </p:txBody>
      </p:sp>
      <p:sp>
        <p:nvSpPr>
          <p:cNvPr id="8" name="Sisällön paikkamerkki 8">
            <a:hlinkClick r:id="rId4"/>
          </p:cNvPr>
          <p:cNvSpPr txBox="1">
            <a:spLocks/>
          </p:cNvSpPr>
          <p:nvPr/>
        </p:nvSpPr>
        <p:spPr>
          <a:xfrm>
            <a:off x="5443598" y="2500268"/>
            <a:ext cx="136800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5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State of The World’s Mothers Report</a:t>
            </a:r>
          </a:p>
          <a:p>
            <a:pPr marL="0" indent="0" algn="ctr">
              <a:buNone/>
              <a:defRPr/>
            </a:pPr>
            <a:r>
              <a:rPr lang="en-US" sz="1200" b="1" dirty="0">
                <a:solidFill>
                  <a:schemeClr val="bg1"/>
                </a:solidFill>
              </a:rPr>
              <a:t>2015 (UNICEF)</a:t>
            </a:r>
            <a:endParaRPr lang="en-GB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18" name="Sisällön paikkamerkki 8"/>
          <p:cNvSpPr txBox="1">
            <a:spLocks/>
          </p:cNvSpPr>
          <p:nvPr/>
        </p:nvSpPr>
        <p:spPr>
          <a:xfrm>
            <a:off x="6857414" y="2500268"/>
            <a:ext cx="1331209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0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2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9" name="TextBox 6"/>
          <p:cNvSpPr txBox="1"/>
          <p:nvPr/>
        </p:nvSpPr>
        <p:spPr>
          <a:xfrm>
            <a:off x="6372200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ND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An equal start for everyone requires healthy and happy mothers. Finland offers free prenatal care for mothers and nearly a year of paid parental leave when the child is born.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 t="-1" r="778" b="-3450"/>
          <a:stretch/>
        </p:blipFill>
        <p:spPr>
          <a:xfrm>
            <a:off x="6857414" y="2643758"/>
            <a:ext cx="1344985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00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26468"/>
            <a:ext cx="9902165" cy="55699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365" y="2499742"/>
            <a:ext cx="5185083" cy="237626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3887417" y="2787774"/>
            <a:ext cx="4464496" cy="1079501"/>
          </a:xfrm>
        </p:spPr>
        <p:txBody>
          <a:bodyPr/>
          <a:lstStyle/>
          <a:p>
            <a:pPr marL="0" indent="0" fontAlgn="base">
              <a:buNone/>
            </a:pPr>
            <a:r>
              <a:rPr lang="en-US" sz="2000" dirty="0">
                <a:solidFill>
                  <a:schemeClr val="bg1"/>
                </a:solidFill>
              </a:rPr>
              <a:t>All children and their families are provided with healthcare and practical advice free of charge at </a:t>
            </a:r>
            <a:r>
              <a:rPr lang="en-US" sz="2000" i="1" dirty="0" err="1">
                <a:solidFill>
                  <a:schemeClr val="bg1"/>
                </a:solidFill>
              </a:rPr>
              <a:t>neuvola</a:t>
            </a:r>
            <a:r>
              <a:rPr lang="en-US" sz="2000" dirty="0">
                <a:solidFill>
                  <a:schemeClr val="bg1"/>
                </a:solidFill>
              </a:rPr>
              <a:t>, a national network of maternity and child health clinics.</a:t>
            </a:r>
          </a:p>
        </p:txBody>
      </p:sp>
    </p:spTree>
    <p:extLst>
      <p:ext uri="{BB962C8B-B14F-4D97-AF65-F5344CB8AC3E}">
        <p14:creationId xmlns:p14="http://schemas.microsoft.com/office/powerpoint/2010/main" val="367538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8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3131840" y="711577"/>
            <a:ext cx="5779781" cy="1775237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20561" y="947292"/>
            <a:ext cx="5823437" cy="1303809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EVERYONE CAN REALISE THEIR POTENTIAL </a:t>
            </a:r>
          </a:p>
        </p:txBody>
      </p:sp>
    </p:spTree>
    <p:extLst>
      <p:ext uri="{BB962C8B-B14F-4D97-AF65-F5344CB8AC3E}">
        <p14:creationId xmlns:p14="http://schemas.microsoft.com/office/powerpoint/2010/main" val="35789008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306" y="0"/>
            <a:ext cx="4529816" cy="5308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739590" y="1275606"/>
            <a:ext cx="1432810" cy="380480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2000" b="1" cap="all" dirty="0">
                <a:solidFill>
                  <a:schemeClr val="bg1"/>
                </a:solidFill>
                <a:latin typeface="+mj-lt"/>
              </a:rPr>
              <a:t>EDUCATION</a:t>
            </a:r>
            <a:endParaRPr lang="en-US" sz="20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703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endParaRPr lang="en-US" sz="8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OECD Better Life Index 2021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 smtClean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8991" y="2526082"/>
            <a:ext cx="1161401" cy="1341812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Equality also means equal access to education. Education is free for everyone from preschool to higher education. This means that </a:t>
            </a:r>
            <a:r>
              <a:rPr lang="en-US" sz="2000" dirty="0" smtClean="0"/>
              <a:t>everyone </a:t>
            </a:r>
            <a:r>
              <a:rPr lang="en-US" sz="2000" dirty="0"/>
              <a:t>has the right to go </a:t>
            </a:r>
            <a:r>
              <a:rPr lang="en-US" sz="2000" dirty="0" smtClean="0"/>
              <a:t>attend </a:t>
            </a:r>
            <a:r>
              <a:rPr lang="en-US" sz="2000" dirty="0"/>
              <a:t>university tuition-free.</a:t>
            </a:r>
          </a:p>
        </p:txBody>
      </p:sp>
    </p:spTree>
    <p:extLst>
      <p:ext uri="{BB962C8B-B14F-4D97-AF65-F5344CB8AC3E}">
        <p14:creationId xmlns:p14="http://schemas.microsoft.com/office/powerpoint/2010/main" val="5649484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23" y="-59938"/>
            <a:ext cx="9414513" cy="52959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83567" y="1163219"/>
            <a:ext cx="5040561" cy="24166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1491630"/>
            <a:ext cx="4328655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And Finns are happy studying, too. According to </a:t>
            </a:r>
            <a:r>
              <a:rPr lang="en-US" sz="2000" dirty="0" smtClean="0">
                <a:solidFill>
                  <a:schemeClr val="bg1"/>
                </a:solidFill>
              </a:rPr>
              <a:t>the OECD’s </a:t>
            </a:r>
            <a:r>
              <a:rPr lang="en-US" sz="2000" dirty="0">
                <a:solidFill>
                  <a:schemeClr val="bg1"/>
                </a:solidFill>
              </a:rPr>
              <a:t>PISA study, Finland is the only nation where both students’ reading skills and </a:t>
            </a:r>
            <a:r>
              <a:rPr lang="en-US" sz="2000" dirty="0" smtClean="0">
                <a:solidFill>
                  <a:schemeClr val="bg1"/>
                </a:solidFill>
              </a:rPr>
              <a:t>their satisfaction </a:t>
            </a:r>
            <a:r>
              <a:rPr lang="en-US" sz="2000" dirty="0">
                <a:solidFill>
                  <a:schemeClr val="bg1"/>
                </a:solidFill>
              </a:rPr>
              <a:t>with life are at a high level.  </a:t>
            </a:r>
          </a:p>
        </p:txBody>
      </p:sp>
    </p:spTree>
    <p:extLst>
      <p:ext uri="{BB962C8B-B14F-4D97-AF65-F5344CB8AC3E}">
        <p14:creationId xmlns:p14="http://schemas.microsoft.com/office/powerpoint/2010/main" val="3557894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414" y="-164554"/>
            <a:ext cx="4466586" cy="595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739590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SKILLS DEVELOPMENT AT WORK</a:t>
            </a:r>
            <a:endParaRPr lang="en-US" sz="16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7030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endParaRPr lang="en-US" sz="8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dirty="0" smtClean="0">
                <a:solidFill>
                  <a:schemeClr val="bg1"/>
                </a:solidFill>
              </a:rPr>
              <a:t>European </a:t>
            </a:r>
            <a:r>
              <a:rPr lang="en-US" sz="1200" b="1" dirty="0">
                <a:solidFill>
                  <a:schemeClr val="bg1"/>
                </a:solidFill>
              </a:rPr>
              <a:t>Skills Index Technical Report 2020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 Finland, learning doesn’t end when you </a:t>
            </a:r>
            <a:r>
              <a:rPr lang="en-US" sz="2000" dirty="0" smtClean="0"/>
              <a:t>graduate. </a:t>
            </a:r>
            <a:r>
              <a:rPr lang="en-US" sz="2000" dirty="0"/>
              <a:t>Finnish societal structures support lifelong learning and skills development at work.</a:t>
            </a:r>
          </a:p>
        </p:txBody>
      </p:sp>
      <p:pic>
        <p:nvPicPr>
          <p:cNvPr id="11" name="Kuva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21" y="2571750"/>
            <a:ext cx="1071492" cy="12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183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616" y="-38072"/>
            <a:ext cx="7803952" cy="52015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552" y="2366507"/>
            <a:ext cx="5832648" cy="24482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937468" y="2643758"/>
            <a:ext cx="5036815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Trust, equality and low hierarchies are also staples of Finnish work culture. Employees’ opinions are taken into </a:t>
            </a:r>
            <a:r>
              <a:rPr lang="en-US" sz="2000" dirty="0" smtClean="0">
                <a:solidFill>
                  <a:schemeClr val="bg1"/>
                </a:solidFill>
              </a:rPr>
              <a:t>account, </a:t>
            </a:r>
            <a:r>
              <a:rPr lang="en-US" sz="2000" dirty="0">
                <a:solidFill>
                  <a:schemeClr val="bg1"/>
                </a:solidFill>
              </a:rPr>
              <a:t>and instead of constant monitoring, people are trusted to do what everyone has decided.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0201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03108191\Downloads\Slush_Japan_2015 (5)_12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5724128" y="257504"/>
            <a:ext cx="3024336" cy="22422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What is the World </a:t>
            </a:r>
          </a:p>
          <a:p>
            <a:pPr marL="0" lv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Happiness Report?</a:t>
            </a:r>
            <a:r>
              <a:rPr lang="en-US" sz="1200" b="1" dirty="0">
                <a:solidFill>
                  <a:schemeClr val="bg1"/>
                </a:solidFill>
                <a:latin typeface="+mj-lt"/>
              </a:rPr>
              <a:t> 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520" y="3003798"/>
            <a:ext cx="48743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World </a:t>
            </a:r>
            <a:r>
              <a:rPr lang="en-US" b="1" dirty="0">
                <a:solidFill>
                  <a:schemeClr val="bg1"/>
                </a:solidFill>
              </a:rPr>
              <a:t>Happiness Report ranks 156 countries by their happiness levels.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People in each country are asked to rate their life on a 10-step ladder from the best possible to the worst possible life for them.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3776126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977" y="-524594"/>
            <a:ext cx="9985513" cy="6655667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395536" y="490440"/>
            <a:ext cx="4032448" cy="200930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7544" y="575343"/>
            <a:ext cx="3888432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CLOSENESS TO</a:t>
            </a:r>
            <a:b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8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NATURE FOSTERS WELLBEING</a:t>
            </a:r>
          </a:p>
        </p:txBody>
      </p:sp>
    </p:spTree>
    <p:extLst>
      <p:ext uri="{BB962C8B-B14F-4D97-AF65-F5344CB8AC3E}">
        <p14:creationId xmlns:p14="http://schemas.microsoft.com/office/powerpoint/2010/main" val="31429997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8512" y="-1715884"/>
            <a:ext cx="4572000" cy="685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CLEANEST COUNTRY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Environmental Performance Index 2016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Clean water, unpolluted air and </a:t>
            </a:r>
            <a:r>
              <a:rPr lang="en-US" sz="2000" dirty="0" smtClean="0"/>
              <a:t>unspoiled </a:t>
            </a:r>
            <a:r>
              <a:rPr lang="en-US" sz="2000" dirty="0"/>
              <a:t>nature greatly contribute to wellbeing and happiness.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297" y="2745831"/>
            <a:ext cx="1280729" cy="9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195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583" y="0"/>
            <a:ext cx="5447025" cy="51571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CLOSENESS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TO NATURE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  <a:cs typeface="Finlandica"/>
              </a:rPr>
              <a:t>How’s Life? 2020 (OECD)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592288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Nature is always close in Finland. Even if you live in a city, you are never more than a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10-minute </a:t>
            </a:r>
            <a:r>
              <a:rPr lang="en-US" sz="2000" dirty="0"/>
              <a:t>walk from a park or forest.</a:t>
            </a:r>
          </a:p>
        </p:txBody>
      </p:sp>
      <p:pic>
        <p:nvPicPr>
          <p:cNvPr id="11" name="Kuva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" r="2189" b="2452"/>
          <a:stretch/>
        </p:blipFill>
        <p:spPr>
          <a:xfrm>
            <a:off x="6822925" y="2542671"/>
            <a:ext cx="1373811" cy="131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2548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4292" y="-795763"/>
            <a:ext cx="6540436" cy="739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FORESTED </a:t>
            </a:r>
            <a:br>
              <a:rPr lang="fi-FI" sz="1600" b="1" cap="all" dirty="0">
                <a:solidFill>
                  <a:schemeClr val="bg1"/>
                </a:solidFill>
                <a:latin typeface="+mj-lt"/>
              </a:rPr>
            </a:br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IN EUROPE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 smtClean="0">
              <a:solidFill>
                <a:srgbClr val="FFFFFF"/>
              </a:solidFill>
            </a:endParaRP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</a:rPr>
              <a:t>Eurostat</a:t>
            </a:r>
          </a:p>
          <a:p>
            <a:pPr marL="0" indent="0" algn="ctr">
              <a:buNone/>
              <a:defRPr/>
            </a:pPr>
            <a:r>
              <a:rPr lang="en-US" sz="1200" b="1" spc="10" dirty="0" smtClean="0">
                <a:solidFill>
                  <a:srgbClr val="FFFFFF"/>
                </a:solidFill>
              </a:rPr>
              <a:t>2021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8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7164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Finns </a:t>
            </a:r>
            <a:r>
              <a:rPr lang="en-US" sz="2000" dirty="0" smtClean="0"/>
              <a:t>love the </a:t>
            </a:r>
            <a:r>
              <a:rPr lang="en-US" sz="2000" dirty="0"/>
              <a:t>forest. More than 80% of Finns say the forest is important to them. Serenity, security, </a:t>
            </a:r>
            <a:r>
              <a:rPr lang="en-US" sz="2000" dirty="0" smtClean="0"/>
              <a:t>joy</a:t>
            </a:r>
            <a:r>
              <a:rPr lang="en-US" sz="2000" dirty="0"/>
              <a:t> </a:t>
            </a:r>
            <a:r>
              <a:rPr lang="en-US" sz="2000" dirty="0" smtClean="0"/>
              <a:t>and energy are </a:t>
            </a:r>
            <a:r>
              <a:rPr lang="en-US" sz="2000" dirty="0"/>
              <a:t>the </a:t>
            </a:r>
            <a:r>
              <a:rPr lang="en-US" sz="2000" dirty="0" smtClean="0"/>
              <a:t>words </a:t>
            </a:r>
            <a:r>
              <a:rPr lang="en-US" sz="2000" dirty="0"/>
              <a:t>most associated with the woods.</a:t>
            </a:r>
          </a:p>
        </p:txBody>
      </p:sp>
      <p:pic>
        <p:nvPicPr>
          <p:cNvPr id="11" name="Kuva 3">
            <a:extLst>
              <a:ext uri="{FF2B5EF4-FFF2-40B4-BE49-F238E27FC236}">
                <a16:creationId xmlns:a16="http://schemas.microsoft.com/office/drawing/2014/main" id="{C860068A-474D-E24E-81EF-4DF21F2DFE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115" y="2668745"/>
            <a:ext cx="1320628" cy="11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684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982" y="0"/>
            <a:ext cx="7721714" cy="5146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45595" y="2027315"/>
            <a:ext cx="5078533" cy="29206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107441" y="2355726"/>
            <a:ext cx="4256647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Two-thirds of Finnish forests are owned by ordinary families, but the</a:t>
            </a:r>
            <a:r>
              <a:rPr lang="fi-FI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concept of </a:t>
            </a:r>
            <a:r>
              <a:rPr lang="en-US" sz="2000" dirty="0" smtClean="0">
                <a:solidFill>
                  <a:schemeClr val="bg1"/>
                </a:solidFill>
              </a:rPr>
              <a:t>Every Person’s </a:t>
            </a:r>
            <a:r>
              <a:rPr lang="en-US" sz="2000" dirty="0">
                <a:solidFill>
                  <a:schemeClr val="bg1"/>
                </a:solidFill>
              </a:rPr>
              <a:t>Right means that anyone may hike, camp, and gather mushrooms and berries in any forest, regardless of who owns it.</a:t>
            </a:r>
            <a:endParaRPr lang="fi-FI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32623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473" y="-1820738"/>
            <a:ext cx="6860872" cy="69642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SUSTAINABLE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DEVELOPMENT</a:t>
            </a: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sz="1200" b="1" spc="10" dirty="0">
              <a:solidFill>
                <a:srgbClr val="FFFFFF"/>
              </a:solidFill>
              <a:cs typeface="Finlandica"/>
            </a:endParaRPr>
          </a:p>
          <a:p>
            <a:pPr marL="0" indent="0" algn="ctr">
              <a:buNone/>
              <a:defRPr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Sustainable Development Report 2022</a:t>
            </a:r>
            <a:endParaRPr lang="en-US" sz="1200" b="1" dirty="0">
              <a:solidFill>
                <a:schemeClr val="bg1"/>
              </a:solidFill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sz="1200" b="1" dirty="0">
              <a:solidFill>
                <a:prstClr val="white"/>
              </a:solidFill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257007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736304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To ensure future happiness, sustainable development needs to be a priority. This includes clean, affordable energy, responsible consumption and climate action.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" r="4516" b="9316"/>
          <a:stretch/>
        </p:blipFill>
        <p:spPr>
          <a:xfrm>
            <a:off x="6822925" y="2643758"/>
            <a:ext cx="1368369" cy="11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135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635"/>
            <a:ext cx="9143999" cy="6094770"/>
          </a:xfrm>
        </p:spPr>
      </p:pic>
      <p:sp>
        <p:nvSpPr>
          <p:cNvPr id="9" name="Sisällön paikkamerkki 8"/>
          <p:cNvSpPr txBox="1">
            <a:spLocks/>
          </p:cNvSpPr>
          <p:nvPr/>
        </p:nvSpPr>
        <p:spPr>
          <a:xfrm>
            <a:off x="172886" y="2499742"/>
            <a:ext cx="6199314" cy="2229476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2715766"/>
            <a:ext cx="5904656" cy="1827030"/>
          </a:xfrm>
          <a:prstGeom prst="rect">
            <a:avLst/>
          </a:prstGeom>
          <a:noFill/>
          <a:ln>
            <a:noFill/>
          </a:ln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3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People in Finland </a:t>
            </a:r>
          </a:p>
          <a:p>
            <a:pPr lvl="0"/>
            <a:r>
              <a:rPr lang="en-US" sz="38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TRULY HAVE THE FREEDOM TO MAKE DECISIONS </a:t>
            </a:r>
            <a:endParaRPr lang="en-US" sz="3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0528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677" y="-1038666"/>
            <a:ext cx="4710250" cy="7066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1057588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cap="all" dirty="0">
                <a:solidFill>
                  <a:schemeClr val="bg1"/>
                </a:solidFill>
                <a:latin typeface="+mj-lt"/>
              </a:rPr>
              <a:t>MOST </a:t>
            </a:r>
          </a:p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POLITICAL AND civil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FREEDOM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Freedom 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-25" dirty="0">
                <a:solidFill>
                  <a:srgbClr val="FFFFFF"/>
                </a:solidFill>
                <a:cs typeface="Finlandica"/>
              </a:rPr>
              <a:t>in the World 2022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en-US" sz="10000" b="1" cap="all" dirty="0">
                <a:solidFill>
                  <a:schemeClr val="bg1"/>
                </a:solidFill>
                <a:latin typeface="+mj-lt"/>
              </a:rPr>
              <a:t>1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00192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ST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198" y="2509469"/>
            <a:ext cx="1291952" cy="1313903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Finland ranks first in political rights and civil liberties, while the Finnish infrastructure of happiness allows for even more comprehensive freedom.</a:t>
            </a:r>
          </a:p>
        </p:txBody>
      </p:sp>
    </p:spTree>
    <p:extLst>
      <p:ext uri="{BB962C8B-B14F-4D97-AF65-F5344CB8AC3E}">
        <p14:creationId xmlns:p14="http://schemas.microsoft.com/office/powerpoint/2010/main" val="2485780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2" y="-653134"/>
            <a:ext cx="9159652" cy="6105204"/>
          </a:xfrm>
        </p:spPr>
      </p:pic>
      <p:sp>
        <p:nvSpPr>
          <p:cNvPr id="5" name="Rectangle 4"/>
          <p:cNvSpPr/>
          <p:nvPr/>
        </p:nvSpPr>
        <p:spPr>
          <a:xfrm>
            <a:off x="899592" y="2139702"/>
            <a:ext cx="5112568" cy="25044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03648" y="2427734"/>
            <a:ext cx="4320480" cy="7194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None/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People in Finland are </a:t>
            </a:r>
            <a:r>
              <a:rPr lang="en-US" sz="2000" dirty="0"/>
              <a:t>free to make mistakes. P</a:t>
            </a:r>
            <a:r>
              <a:rPr lang="en-US" sz="2000" dirty="0" smtClean="0"/>
              <a:t>oor </a:t>
            </a:r>
            <a:r>
              <a:rPr lang="en-US" sz="2000" dirty="0"/>
              <a:t>life decisions or bad luck don’t necessarily mean falling too far behind, and people are free to explore and find their own path.</a:t>
            </a:r>
          </a:p>
        </p:txBody>
      </p:sp>
    </p:spTree>
    <p:extLst>
      <p:ext uri="{BB962C8B-B14F-4D97-AF65-F5344CB8AC3E}">
        <p14:creationId xmlns:p14="http://schemas.microsoft.com/office/powerpoint/2010/main" val="175283335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08312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In a well-functioning, safe, fair, equal and ‘error-friendly’ society, people can worry less and concentrate on living their lives. </a:t>
            </a:r>
            <a:r>
              <a:rPr lang="en-US" sz="2000" dirty="0">
                <a:solidFill>
                  <a:schemeClr val="tx1"/>
                </a:solidFill>
              </a:rPr>
              <a:t>People have the freedom to be happy.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999" y="12192"/>
            <a:ext cx="5040561" cy="522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6512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12637"/>
            <a:ext cx="1875565" cy="1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4293" y="3854945"/>
            <a:ext cx="1901306" cy="126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876" y="2573015"/>
            <a:ext cx="1888728" cy="12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3867894"/>
            <a:ext cx="1875565" cy="12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5" y="2594414"/>
            <a:ext cx="1875565" cy="125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4906" y="1288790"/>
            <a:ext cx="1875565" cy="128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84876" y="1285839"/>
            <a:ext cx="1895763" cy="12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73286" y="57531"/>
            <a:ext cx="1907353" cy="119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66366" y="1965317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GDP</a:t>
            </a:r>
          </a:p>
          <a:p>
            <a:r>
              <a:rPr lang="fi-FI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CAPITA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0272" y="1995686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HEALTHY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 EXPECTANCY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84876" y="3258781"/>
            <a:ext cx="17139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AVAILABLE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SUPPORT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58352" y="3248858"/>
            <a:ext cx="173797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FREEDOM TO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DECISIONS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906988" y="4507255"/>
            <a:ext cx="132119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GENEROSITY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SOCIETY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58352" y="4515966"/>
            <a:ext cx="13580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ABSENCE OF</a:t>
            </a:r>
            <a:b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CORRUPTION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932040" y="69954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CONFIDENCE IN</a:t>
            </a:r>
          </a:p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GOVERNMENT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020272" y="699542"/>
            <a:ext cx="1656184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QUALITY OF</a:t>
            </a:r>
          </a:p>
          <a:p>
            <a:r>
              <a:rPr lang="fi-FI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DEMOCRACY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Although the World Happiness Report measures subjective happiness, the study also attempts to explain each country’s score by referring to a range of underlying factors.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507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39552" y="2931790"/>
            <a:ext cx="7776864" cy="143986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cap="none" dirty="0"/>
              <a:t>Finland: </a:t>
            </a:r>
            <a:br>
              <a:rPr lang="en-US" sz="4400" cap="none" dirty="0"/>
            </a:br>
            <a:r>
              <a:rPr lang="en-US" sz="4400" cap="none" dirty="0"/>
              <a:t>The Happiest Country </a:t>
            </a:r>
            <a:br>
              <a:rPr lang="en-US" sz="4400" cap="none" dirty="0"/>
            </a:br>
            <a:r>
              <a:rPr lang="en-US" sz="4400" cap="none" dirty="0"/>
              <a:t>in the World.</a:t>
            </a:r>
          </a:p>
        </p:txBody>
      </p:sp>
    </p:spTree>
    <p:extLst>
      <p:ext uri="{BB962C8B-B14F-4D97-AF65-F5344CB8AC3E}">
        <p14:creationId xmlns:p14="http://schemas.microsoft.com/office/powerpoint/2010/main" val="12311610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 for questions: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375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560" y="-53365"/>
            <a:ext cx="7803952" cy="519214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43608" y="1347614"/>
            <a:ext cx="5400600" cy="31683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547664" y="1635646"/>
            <a:ext cx="4464496" cy="107950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bg1"/>
                </a:solidFill>
              </a:rPr>
              <a:t>According to a survey commissioned by the Tax Administration in 2019, 80% of Finns are happy to pay their taxes, 96% believe paying taxes is an important civic duty and 98% believe taxes are important for maintaining Finland’s welfare state.</a:t>
            </a:r>
          </a:p>
        </p:txBody>
      </p:sp>
    </p:spTree>
    <p:extLst>
      <p:ext uri="{BB962C8B-B14F-4D97-AF65-F5344CB8AC3E}">
        <p14:creationId xmlns:p14="http://schemas.microsoft.com/office/powerpoint/2010/main" val="39137850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03108191\Downloads\Finland_Helsinki_events_Juhlaviikot_TheNightOfArts_web_byJuliaKivela__MG_13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842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3147814"/>
            <a:ext cx="7776864" cy="1439862"/>
          </a:xfrm>
        </p:spPr>
        <p:txBody>
          <a:bodyPr/>
          <a:lstStyle/>
          <a:p>
            <a:r>
              <a:rPr lang="en-US" sz="4400" cap="none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Finns so </a:t>
            </a:r>
            <a:r>
              <a:rPr lang="en-US" sz="4400" cap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happy?</a:t>
            </a:r>
            <a:endParaRPr lang="fi-FI" sz="4400" cap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1904" y="131303"/>
            <a:ext cx="1390306" cy="10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06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1524"/>
            <a:ext cx="4572000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811367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cap="all" dirty="0">
                <a:solidFill>
                  <a:schemeClr val="bg1"/>
                </a:solidFill>
                <a:latin typeface="+mj-lt"/>
              </a:rPr>
              <a:t>MOST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SOCIALLY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JUST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5" dirty="0">
                <a:solidFill>
                  <a:srgbClr val="FFFFFF"/>
                </a:solidFill>
                <a:cs typeface="Finlandica"/>
              </a:rPr>
              <a:t>Social Justice Index</a:t>
            </a:r>
            <a:r>
              <a:rPr lang="en-US" sz="1200" b="1" spc="-15" dirty="0">
                <a:solidFill>
                  <a:srgbClr val="FFFFFF"/>
                </a:solidFill>
                <a:cs typeface="Finlandica"/>
              </a:rPr>
              <a:t> </a:t>
            </a: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10" dirty="0">
                <a:solidFill>
                  <a:srgbClr val="FFFFFF"/>
                </a:solidFill>
                <a:cs typeface="Finlandica"/>
              </a:rPr>
              <a:t>2019</a:t>
            </a:r>
            <a:endParaRPr lang="en-US" sz="1200" b="1" dirty="0"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401023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en-US" sz="1600" b="1" cap="all" dirty="0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8065" y="2570988"/>
            <a:ext cx="1232175" cy="1228593"/>
          </a:xfrm>
          <a:prstGeom prst="rect">
            <a:avLst/>
          </a:prstGeom>
        </p:spPr>
      </p:pic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664296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Happiness starts with the basics: </a:t>
            </a:r>
            <a:r>
              <a:rPr lang="en-US" sz="2000" dirty="0" smtClean="0">
                <a:solidFill>
                  <a:schemeClr val="tx1"/>
                </a:solidFill>
              </a:rPr>
              <a:t>healthcare, poverty prevention and  </a:t>
            </a:r>
            <a:r>
              <a:rPr lang="en-US" sz="2000" dirty="0" err="1">
                <a:solidFill>
                  <a:schemeClr val="tx1"/>
                </a:solidFill>
              </a:rPr>
              <a:t>labour</a:t>
            </a:r>
            <a:r>
              <a:rPr lang="en-US" sz="2000" dirty="0">
                <a:solidFill>
                  <a:schemeClr val="tx1"/>
                </a:solidFill>
              </a:rPr>
              <a:t> market </a:t>
            </a:r>
            <a:r>
              <a:rPr lang="en-US" sz="2000" dirty="0" smtClean="0">
                <a:solidFill>
                  <a:schemeClr val="tx1"/>
                </a:solidFill>
              </a:rPr>
              <a:t>access. </a:t>
            </a:r>
            <a:r>
              <a:rPr lang="en-US" sz="2000" dirty="0">
                <a:solidFill>
                  <a:schemeClr val="tx1"/>
                </a:solidFill>
              </a:rPr>
              <a:t>In Finland, healthcare and income security are guaranteed to everyone.</a:t>
            </a:r>
          </a:p>
        </p:txBody>
      </p:sp>
    </p:spTree>
    <p:extLst>
      <p:ext uri="{BB962C8B-B14F-4D97-AF65-F5344CB8AC3E}">
        <p14:creationId xmlns:p14="http://schemas.microsoft.com/office/powerpoint/2010/main" val="7945794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-1524"/>
            <a:ext cx="4572000" cy="51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sp>
        <p:nvSpPr>
          <p:cNvPr id="21" name="Sisällön paikkamerkki 8"/>
          <p:cNvSpPr txBox="1">
            <a:spLocks/>
          </p:cNvSpPr>
          <p:nvPr/>
        </p:nvSpPr>
        <p:spPr>
          <a:xfrm>
            <a:off x="5443598" y="1131590"/>
            <a:ext cx="2745026" cy="2742654"/>
          </a:xfrm>
          <a:prstGeom prst="rect">
            <a:avLst/>
          </a:prstGeom>
          <a:solidFill>
            <a:schemeClr val="tx1">
              <a:alpha val="50000"/>
            </a:schemeClr>
          </a:solidFill>
          <a:ln w="12700">
            <a:solidFill>
              <a:schemeClr val="tx1"/>
            </a:solidFill>
          </a:ln>
        </p:spPr>
        <p:txBody>
          <a:bodyPr vert="horz" lIns="108000" tIns="216000" rIns="0" bIns="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3600" b="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22" name="TextBox 6"/>
          <p:cNvSpPr txBox="1"/>
          <p:nvPr/>
        </p:nvSpPr>
        <p:spPr>
          <a:xfrm>
            <a:off x="6811598" y="1275606"/>
            <a:ext cx="1432810" cy="565146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GLOBAL</a:t>
            </a:r>
          </a:p>
          <a:p>
            <a:pPr lvl="0"/>
            <a:r>
              <a:rPr lang="fi-FI" sz="1600" b="1" cap="all" dirty="0">
                <a:solidFill>
                  <a:schemeClr val="bg1"/>
                </a:solidFill>
                <a:latin typeface="+mj-lt"/>
              </a:rPr>
              <a:t>PROSPERITY</a:t>
            </a:r>
            <a:endParaRPr lang="en-US" sz="1600" b="1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Sisällön paikkamerkki 8">
            <a:hlinkClick r:id="rId5"/>
          </p:cNvPr>
          <p:cNvSpPr txBox="1">
            <a:spLocks/>
          </p:cNvSpPr>
          <p:nvPr/>
        </p:nvSpPr>
        <p:spPr>
          <a:xfrm>
            <a:off x="5443598" y="2500268"/>
            <a:ext cx="1339766" cy="1371327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endParaRPr lang="en-US" sz="1200" b="1" spc="-25" dirty="0">
              <a:solidFill>
                <a:srgbClr val="FFFFFF"/>
              </a:solidFill>
              <a:cs typeface="Finlandica"/>
            </a:endParaRPr>
          </a:p>
          <a:p>
            <a:pPr marL="12065" marR="5080" indent="0" algn="ctr">
              <a:lnSpc>
                <a:spcPct val="116100"/>
              </a:lnSpc>
              <a:spcBef>
                <a:spcPts val="100"/>
              </a:spcBef>
              <a:buNone/>
            </a:pPr>
            <a:r>
              <a:rPr lang="en-US" sz="1200" b="1" spc="5" dirty="0">
                <a:solidFill>
                  <a:srgbClr val="FFFFFF"/>
                </a:solidFill>
                <a:cs typeface="Finlandica"/>
              </a:rPr>
              <a:t>The Legatum Prosperity Index 2021</a:t>
            </a:r>
            <a:endParaRPr lang="en-US" sz="1200" b="1" spc="-15" dirty="0">
              <a:solidFill>
                <a:srgbClr val="FFFFFF"/>
              </a:solidFill>
              <a:cs typeface="Finlandica"/>
            </a:endParaRPr>
          </a:p>
        </p:txBody>
      </p:sp>
      <p:sp>
        <p:nvSpPr>
          <p:cNvPr id="24" name="Sisällön paikkamerkki 8"/>
          <p:cNvSpPr txBox="1">
            <a:spLocks/>
          </p:cNvSpPr>
          <p:nvPr/>
        </p:nvSpPr>
        <p:spPr>
          <a:xfrm>
            <a:off x="6822925" y="2500268"/>
            <a:ext cx="1349475" cy="137344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txBody>
          <a:bodyPr vert="horz" lIns="108000" tIns="144000" rIns="144000" bIns="144000" rtlCol="0" anchor="t" anchorCtr="0">
            <a:noAutofit/>
          </a:bodyPr>
          <a:lstStyle>
            <a:lvl1pPr marL="265113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238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989013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34620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704975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063750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422525" indent="-273050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779713" indent="-27146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138488" indent="-265113" algn="l" defTabSz="914400" rtl="0" eaLnBrk="1" latinLnBrk="0" hangingPunct="1">
              <a:lnSpc>
                <a:spcPct val="120000"/>
              </a:lnSpc>
              <a:spcBef>
                <a:spcPts val="2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5" name="TextBox 6"/>
          <p:cNvSpPr txBox="1"/>
          <p:nvPr/>
        </p:nvSpPr>
        <p:spPr>
          <a:xfrm>
            <a:off x="5723976" y="1032867"/>
            <a:ext cx="1224288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/>
            <a:r>
              <a:rPr lang="fi-FI" sz="10000" b="1" cap="all" dirty="0">
                <a:solidFill>
                  <a:schemeClr val="bg1"/>
                </a:solidFill>
                <a:latin typeface="+mj-lt"/>
              </a:rPr>
              <a:t>4</a:t>
            </a:r>
            <a:endParaRPr lang="en-US" sz="10000" b="1" dirty="0">
              <a:solidFill>
                <a:schemeClr val="bg1"/>
              </a:solidFill>
            </a:endParaRPr>
          </a:p>
        </p:txBody>
      </p:sp>
      <p:sp>
        <p:nvSpPr>
          <p:cNvPr id="26" name="TextBox 6"/>
          <p:cNvSpPr txBox="1"/>
          <p:nvPr/>
        </p:nvSpPr>
        <p:spPr>
          <a:xfrm>
            <a:off x="6329015" y="1275606"/>
            <a:ext cx="331217" cy="318924"/>
          </a:xfrm>
          <a:prstGeom prst="rect">
            <a:avLst/>
          </a:prstGeom>
          <a:noFill/>
        </p:spPr>
        <p:txBody>
          <a:bodyPr wrap="square" lIns="36000" tIns="36000" rIns="36000" bIns="36000" rtlCol="0">
            <a:spAutoFit/>
          </a:bodyPr>
          <a:lstStyle/>
          <a:p>
            <a:pPr lvl="0"/>
            <a:r>
              <a:rPr lang="fi-FI" sz="1600" b="1" cap="all" dirty="0" err="1">
                <a:solidFill>
                  <a:schemeClr val="bg1"/>
                </a:solidFill>
                <a:latin typeface="+mj-lt"/>
              </a:rPr>
              <a:t>th</a:t>
            </a:r>
            <a:endParaRPr lang="en-US" sz="1100" b="1" dirty="0">
              <a:solidFill>
                <a:schemeClr val="bg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336" y="2626030"/>
            <a:ext cx="1248651" cy="1132849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/>
              <a:t>Wealth </a:t>
            </a:r>
            <a:r>
              <a:rPr lang="en-US" sz="2000" dirty="0"/>
              <a:t>also plays a part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in Finns’ happiness. However, according to the World Happiness Report, GDP per capita alone doesn’t explain happiness.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/>
              <a:t>What </a:t>
            </a:r>
            <a:r>
              <a:rPr lang="en-US" sz="2000" dirty="0" smtClean="0"/>
              <a:t>explains it, </a:t>
            </a:r>
            <a:r>
              <a:rPr lang="en-US" sz="2000" dirty="0"/>
              <a:t>then?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1114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0"/>
            <a:ext cx="4570645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37" y="130478"/>
            <a:ext cx="1292969" cy="10667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677" y="-380578"/>
            <a:ext cx="4594110" cy="5742637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259632" y="1492249"/>
            <a:ext cx="2880320" cy="719461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The secret is: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an infrastructure of happiness.</a:t>
            </a: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</a:rPr>
              <a:t>Finnish society is arranged in a way that allows for happiness.</a:t>
            </a:r>
          </a:p>
        </p:txBody>
      </p:sp>
    </p:spTree>
    <p:extLst>
      <p:ext uri="{BB962C8B-B14F-4D97-AF65-F5344CB8AC3E}">
        <p14:creationId xmlns:p14="http://schemas.microsoft.com/office/powerpoint/2010/main" val="272712364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inland_sample-3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192F1151-D6F4-5B41-8D6D-8226306E68D8}"/>
    </a:ext>
  </a:extLst>
</a:theme>
</file>

<file path=ppt/theme/theme2.xml><?xml version="1.0" encoding="utf-8"?>
<a:theme xmlns:a="http://schemas.openxmlformats.org/drawingml/2006/main" name="1_Suomi Finland Blanco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36000" tIns="36000" rIns="36000" bIns="36000" rtlCol="0">
        <a:spAutoFit/>
      </a:bodyPr>
      <a:lstStyle>
        <a:defPPr>
          <a:defRPr sz="1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inland_sample-3" id="{6FAB1604-9D14-244B-882D-43918BB39F72}" vid="{93BE7513-DF57-F74C-996A-32E01F2B7527}"/>
    </a:ext>
  </a:extLst>
</a:theme>
</file>

<file path=ppt/theme/theme3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eam Finland">
      <a:dk1>
        <a:srgbClr val="002EA2"/>
      </a:dk1>
      <a:lt1>
        <a:sysClr val="window" lastClr="FFFFFF"/>
      </a:lt1>
      <a:dk2>
        <a:srgbClr val="000000"/>
      </a:dk2>
      <a:lt2>
        <a:srgbClr val="F0F0F0"/>
      </a:lt2>
      <a:accent1>
        <a:srgbClr val="002EA2"/>
      </a:accent1>
      <a:accent2>
        <a:srgbClr val="D9D9D9"/>
      </a:accent2>
      <a:accent3>
        <a:srgbClr val="A2A2A2"/>
      </a:accent3>
      <a:accent4>
        <a:srgbClr val="525252"/>
      </a:accent4>
      <a:accent5>
        <a:srgbClr val="5977C3"/>
      </a:accent5>
      <a:accent6>
        <a:srgbClr val="A6B6DF"/>
      </a:accent6>
      <a:hlink>
        <a:srgbClr val="002EA2"/>
      </a:hlink>
      <a:folHlink>
        <a:srgbClr val="525252"/>
      </a:folHlink>
    </a:clrScheme>
    <a:fontScheme name="Team Finland">
      <a:majorFont>
        <a:latin typeface="Finlandica"/>
        <a:ea typeface=""/>
        <a:cs typeface=""/>
      </a:majorFont>
      <a:minorFont>
        <a:latin typeface="Finland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ampusUMWorkspaceUnitTaxonomyTaxHTField0 xmlns="c138b538-c2fd-4cca-8c26-6e4e32e5a042">
      <Terms xmlns="http://schemas.microsoft.com/office/infopath/2007/PartnerControls"/>
    </KampusUMWorkspaceUnitTaxonomyTaxHTField0>
    <KampusUMWorkspaceEdustustotTaxonomyTaxHTField0 xmlns="c138b538-c2fd-4cca-8c26-6e4e32e5a042">
      <Terms xmlns="http://schemas.microsoft.com/office/infopath/2007/PartnerControls"/>
    </KampusUMWorkspaceEdustustotTaxonomyTaxHTField0>
    <KampusOrganizationTaxHTField0 xmlns="c138b538-c2fd-4cca-8c26-6e4e32e5a042">
      <Terms xmlns="http://schemas.microsoft.com/office/infopath/2007/PartnerControls"/>
    </KampusOrganizationTaxHTField0>
    <KampusKeywordsTaxHTField0 xmlns="c138b538-c2fd-4cca-8c26-6e4e32e5a042">
      <Terms xmlns="http://schemas.microsoft.com/office/infopath/2007/PartnerControls"/>
    </KampusKeywordsTaxHTField0>
    <TaxCatchAll xmlns="c138b538-c2fd-4cca-8c26-6e4e32e5a042"/>
  </documentManagement>
</p:properties>
</file>

<file path=customXml/item2.xml><?xml version="1.0" encoding="utf-8"?>
<?mso-contentType ?>
<SharedContentType xmlns="Microsoft.SharePoint.Taxonomy.ContentTypeSync" SourceId="acce3c4a-091f-4b07-a6c7-e4a083e8073a" ContentTypeId="0x010100B5FAB64B6C204DD994D3FAC0C34E2BFF005CF2430FFC79460EB5C0D5057385B5CC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ampus UM asiakirja" ma:contentTypeID="0x010100B5FAB64B6C204DD994D3FAC0C34E2BFF005CF2430FFC79460EB5C0D5057385B5CC0081DA05BA70136A4BA875CCB8DE438B23" ma:contentTypeVersion="4" ma:contentTypeDescription="Kampus UM asiakirja" ma:contentTypeScope="" ma:versionID="38ed7cb7a078a076faa6fa7637134d4a">
  <xsd:schema xmlns:xsd="http://www.w3.org/2001/XMLSchema" xmlns:xs="http://www.w3.org/2001/XMLSchema" xmlns:p="http://schemas.microsoft.com/office/2006/metadata/properties" xmlns:ns1="c138b538-c2fd-4cca-8c26-6e4e32e5a042" xmlns:ns3="fd163cb2-84b8-42b0-b2ee-8461c0cad317" targetNamespace="http://schemas.microsoft.com/office/2006/metadata/properties" ma:root="true" ma:fieldsID="b76f9d6b9c29f9952235152c0cb2509e" ns1:_="" ns3:_="">
    <xsd:import namespace="c138b538-c2fd-4cca-8c26-6e4e32e5a042"/>
    <xsd:import namespace="fd163cb2-84b8-42b0-b2ee-8461c0cad317"/>
    <xsd:element name="properties">
      <xsd:complexType>
        <xsd:sequence>
          <xsd:element name="documentManagement">
            <xsd:complexType>
              <xsd:all>
                <xsd:element ref="ns1:KampusUMWorkspaceUnitTaxonomyTaxHTField0" minOccurs="0"/>
                <xsd:element ref="ns1:KampusUMWorkspaceEdustustotTaxonomyTaxHTField0" minOccurs="0"/>
                <xsd:element ref="ns1:KampusKeywordsTaxHTField0" minOccurs="0"/>
                <xsd:element ref="ns1:TaxCatchAll" minOccurs="0"/>
                <xsd:element ref="ns1:TaxCatchAllLabel" minOccurs="0"/>
                <xsd:element ref="ns1:KampusOrganizationTaxHTField0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38b538-c2fd-4cca-8c26-6e4e32e5a042" elementFormDefault="qualified">
    <xsd:import namespace="http://schemas.microsoft.com/office/2006/documentManagement/types"/>
    <xsd:import namespace="http://schemas.microsoft.com/office/infopath/2007/PartnerControls"/>
    <xsd:element name="KampusUMWorkspaceUnitTaxonomyTaxHTField0" ma:index="1" nillable="true" ma:taxonomy="true" ma:internalName="KampusUMWorkspaceUnitTaxonomyTaxHTField0" ma:taxonomyFieldName="KampusUMWorkspaceUnitTaxonomy" ma:displayName="Units" ma:default="" ma:fieldId="{a353fed3-d079-45f2-a4c2-2895ec69f9e9}" ma:taxonomyMulti="true" ma:sspId="acce3c4a-091f-4b07-a6c7-e4a083e8073a" ma:termSetId="80e3562b-7485-4316-bebc-d1df3a5fb84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ampusUMWorkspaceEdustustotTaxonomyTaxHTField0" ma:index="2" nillable="true" ma:taxonomy="true" ma:internalName="KampusUMWorkspaceEdustustotTaxonomyTaxHTField0" ma:taxonomyFieldName="KampusUMWorkspaceEdustustotTaxonomy" ma:displayName="Missions" ma:default="" ma:fieldId="{baf8dec7-292a-4aff-b29f-bf33d6bb81a2}" ma:taxonomyMulti="true" ma:sspId="acce3c4a-091f-4b07-a6c7-e4a083e8073a" ma:termSetId="9daea566-ebc8-4053-9e4e-00493b474a3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ampusKeywordsTaxHTField0" ma:index="4" nillable="true" ma:taxonomy="true" ma:internalName="KampusKeywordsTaxHTField0" ma:taxonomyFieldName="KampusKeywords" ma:displayName="Keywords" ma:default="" ma:fieldId="{1b40a1dd-212b-4729-a26e-8a2bffa86a15}" ma:taxonomyMulti="true" ma:sspId="acce3c4a-091f-4b07-a6c7-e4a083e8073a" ma:termSetId="c57e3b40-808e-4864-abb2-3453a6c26e7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CatchAll" ma:description="" ma:hidden="true" ma:list="{b1f2bebe-84ad-4a5e-b9e7-6b8f5e85d74d}" ma:internalName="TaxCatchAll" ma:showField="CatchAllData" ma:web="495c79c8-65d1-476c-8b5d-64761ccfd7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CatchAllLabel" ma:description="" ma:hidden="true" ma:list="{b1f2bebe-84ad-4a5e-b9e7-6b8f5e85d74d}" ma:internalName="TaxCatchAllLabel" ma:readOnly="true" ma:showField="CatchAllDataLabel" ma:web="495c79c8-65d1-476c-8b5d-64761ccfd76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ampusOrganizationTaxHTField0" ma:index="16" nillable="true" ma:taxonomy="true" ma:internalName="KampusOrganizationTaxHTField0" ma:taxonomyFieldName="KampusOrganization" ma:displayName="Organization" ma:readOnly="false" ma:default="" ma:fieldId="{2db0ae7a-6cf0-4985-ba6a-e776373147cc}" ma:taxonomyMulti="true" ma:sspId="acce3c4a-091f-4b07-a6c7-e4a083e8073a" ma:termSetId="96581ae4-b9dd-471b-b644-43b1ab68b7d0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163cb2-84b8-42b0-b2ee-8461c0cad31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2" ma:displayName="Content Type"/>
        <xsd:element ref="dc:title" minOccurs="0" maxOccurs="1" ma:index="15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A7EA03-7606-40EE-AB5B-EE6FC1A583F5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d163cb2-84b8-42b0-b2ee-8461c0cad317"/>
    <ds:schemaRef ds:uri="http://purl.org/dc/terms/"/>
    <ds:schemaRef ds:uri="c138b538-c2fd-4cca-8c26-6e4e32e5a042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2C0FEAE-B2E6-4124-BF6E-339F541AD878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CD29D2C6-D090-455F-8D34-F4986B9D8AA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138b538-c2fd-4cca-8c26-6e4e32e5a042"/>
    <ds:schemaRef ds:uri="fd163cb2-84b8-42b0-b2ee-8461c0cad3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DE3E995-2FE3-43EE-989B-2B367FC1B78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Finland_sample-3</Template>
  <TotalTime>43226</TotalTime>
  <Words>2100</Words>
  <Application>Microsoft Office PowerPoint</Application>
  <PresentationFormat>On-screen Show (16:9)</PresentationFormat>
  <Paragraphs>382</Paragraphs>
  <Slides>52</Slides>
  <Notes>52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Arial</vt:lpstr>
      <vt:lpstr>Finlandica</vt:lpstr>
      <vt:lpstr>Finland_sample-3</vt:lpstr>
      <vt:lpstr>1_Suomi Finland Blanco</vt:lpstr>
      <vt:lpstr>PowerPoint Presentation</vt:lpstr>
      <vt:lpstr>FINLAND:  The HAPPIEST COUNTRY  IN THE WORLD</vt:lpstr>
      <vt:lpstr>PowerPoint Presentation</vt:lpstr>
      <vt:lpstr>PowerPoint Presentation</vt:lpstr>
      <vt:lpstr>PowerPoint Presentation</vt:lpstr>
      <vt:lpstr>Why are Finns so happy?</vt:lpstr>
      <vt:lpstr>PowerPoint Presentation</vt:lpstr>
      <vt:lpstr>PowerPoint Presentation</vt:lpstr>
      <vt:lpstr>PowerPoint Presentation</vt:lpstr>
      <vt:lpstr>Let’s take a look.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Extra slides for questions:</vt:lpstr>
      <vt:lpstr>PowerPoint Presentation</vt:lpstr>
    </vt:vector>
  </TitlesOfParts>
  <Manager>Hasan &amp; Partners</Manager>
  <Company>FORMIN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Rispoli Emma</dc:creator>
  <cp:lastModifiedBy>Rossi Paula</cp:lastModifiedBy>
  <cp:revision>935</cp:revision>
  <dcterms:created xsi:type="dcterms:W3CDTF">2017-11-03T10:48:57Z</dcterms:created>
  <dcterms:modified xsi:type="dcterms:W3CDTF">2022-06-17T07:35:41Z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0x010100B5FAB64B6C204DD994D3FAC0C34E2BFF005CF2430FFC79460EB5C0D5057385B5CC0081DA05BA70136A4BA875CCB8DE438B23</vt:lpwstr>
  </property>
  <property fmtid="{D5CDD505-2E9C-101B-9397-08002B2CF9AE}" pid="3" name="KampusOrganization">
    <vt:lpwstr/>
  </property>
  <property fmtid="{D5CDD505-2E9C-101B-9397-08002B2CF9AE}" pid="4" name="KampusUMWorkspaceEdustustotTaxonomy">
    <vt:lpwstr/>
  </property>
  <property fmtid="{D5CDD505-2E9C-101B-9397-08002B2CF9AE}" pid="5" name="KampusUMWorkspaceUnitTaxonomy">
    <vt:lpwstr/>
  </property>
  <property fmtid="{D5CDD505-2E9C-101B-9397-08002B2CF9AE}" pid="6" name="KampusKeywords">
    <vt:lpwstr/>
  </property>
</Properties>
</file>