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7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22" r:id="rId10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96"/>
    <a:srgbClr val="A4D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68586" autoAdjust="0"/>
  </p:normalViewPr>
  <p:slideViewPr>
    <p:cSldViewPr snapToGrid="0">
      <p:cViewPr varScale="1">
        <p:scale>
          <a:sx n="47" d="100"/>
          <a:sy n="47" d="100"/>
        </p:scale>
        <p:origin x="1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EA5D-9C65-47D3-A7ED-DB12110A7418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2524-0548-4451-812F-65749ED203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8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34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57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2524-0548-4451-812F-65749ED203B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88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24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3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40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rgbClr val="004696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aseline="0">
                <a:solidFill>
                  <a:srgbClr val="004696"/>
                </a:solidFill>
              </a:defRPr>
            </a:lvl1pPr>
            <a:lvl2pPr>
              <a:defRPr sz="1800" baseline="0">
                <a:solidFill>
                  <a:srgbClr val="004696"/>
                </a:solidFill>
              </a:defRPr>
            </a:lvl2pPr>
            <a:lvl3pPr>
              <a:defRPr sz="1800" baseline="0">
                <a:solidFill>
                  <a:srgbClr val="004696"/>
                </a:solidFill>
              </a:defRPr>
            </a:lvl3pPr>
            <a:lvl4pPr>
              <a:defRPr baseline="0">
                <a:solidFill>
                  <a:srgbClr val="004696"/>
                </a:solidFill>
              </a:defRPr>
            </a:lvl4pPr>
            <a:lvl5pPr>
              <a:defRPr baseline="0">
                <a:solidFill>
                  <a:srgbClr val="004696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114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01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42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6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93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4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93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4713-1A87-4487-846C-35A12BF014FD}" type="datetimeFigureOut">
              <a:rPr lang="fi-FI" smtClean="0"/>
              <a:t>28.6.2019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BFAE-686A-4818-A18E-3B5DEAC2F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29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0469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6439" y="4650523"/>
            <a:ext cx="10515600" cy="1325563"/>
          </a:xfrm>
        </p:spPr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bg1"/>
                </a:solidFill>
              </a:rPr>
              <a:t>FINLAND’S PRESIDENCY </a:t>
            </a:r>
            <a:r>
              <a:rPr lang="fi-FI" sz="2000" dirty="0" smtClean="0">
                <a:solidFill>
                  <a:schemeClr val="bg1"/>
                </a:solidFill>
              </a:rPr>
              <a:t/>
            </a:r>
            <a:br>
              <a:rPr lang="fi-FI" sz="2000" dirty="0" smtClean="0">
                <a:solidFill>
                  <a:schemeClr val="bg1"/>
                </a:solidFill>
              </a:rPr>
            </a:br>
            <a:r>
              <a:rPr lang="fi-FI" sz="2400" dirty="0" smtClean="0">
                <a:solidFill>
                  <a:schemeClr val="bg1"/>
                </a:solidFill>
              </a:rPr>
              <a:t>OF THE COUNCIL OF THE EUROPEAN UNION</a:t>
            </a:r>
            <a:endParaRPr lang="fi-F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 COUNTRY OF 5.5 MILLION PEOPLE REPRESENTING 500 MILLION EU CITIZENS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223"/>
            <a:ext cx="8060871" cy="4351338"/>
          </a:xfrm>
        </p:spPr>
        <p:txBody>
          <a:bodyPr/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Holding the </a:t>
            </a:r>
            <a:r>
              <a:rPr lang="en-GB" sz="1800" dirty="0" smtClean="0">
                <a:solidFill>
                  <a:schemeClr val="tx2"/>
                </a:solidFill>
              </a:rPr>
              <a:t>Presidency: representing </a:t>
            </a:r>
            <a:r>
              <a:rPr lang="en-GB" sz="1800" dirty="0">
                <a:solidFill>
                  <a:schemeClr val="tx2"/>
                </a:solidFill>
              </a:rPr>
              <a:t>all 28 EU Member States and working together for common good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Finland has always been an open, pragmatic and solution-driven Member </a:t>
            </a:r>
            <a:r>
              <a:rPr lang="en-GB" sz="1800" dirty="0" smtClean="0">
                <a:solidFill>
                  <a:schemeClr val="tx2"/>
                </a:solidFill>
              </a:rPr>
              <a:t>State</a:t>
            </a:r>
            <a:endParaRPr lang="en-GB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Council presidency </a:t>
            </a:r>
            <a:r>
              <a:rPr lang="en-GB" sz="1800" dirty="0">
                <a:solidFill>
                  <a:schemeClr val="tx2"/>
                </a:solidFill>
              </a:rPr>
              <a:t>entails two main tasks: </a:t>
            </a:r>
          </a:p>
          <a:p>
            <a:pPr marL="1143000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GB" sz="1800" dirty="0">
                <a:solidFill>
                  <a:schemeClr val="tx2"/>
                </a:solidFill>
              </a:rPr>
              <a:t>To act as the </a:t>
            </a:r>
            <a:r>
              <a:rPr lang="en-GB" sz="1800" dirty="0" smtClean="0">
                <a:solidFill>
                  <a:schemeClr val="tx2"/>
                </a:solidFill>
              </a:rPr>
              <a:t>Chair </a:t>
            </a:r>
            <a:r>
              <a:rPr lang="en-GB" sz="1800" dirty="0">
                <a:solidFill>
                  <a:schemeClr val="tx2"/>
                </a:solidFill>
              </a:rPr>
              <a:t>in Council meetings</a:t>
            </a:r>
          </a:p>
          <a:p>
            <a:pPr marL="1143000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GB" sz="1800" dirty="0">
                <a:solidFill>
                  <a:schemeClr val="tx2"/>
                </a:solidFill>
              </a:rPr>
              <a:t>To represent the Council in relation to the Commission and European </a:t>
            </a:r>
            <a:r>
              <a:rPr lang="en-GB" sz="1800" dirty="0" smtClean="0">
                <a:solidFill>
                  <a:schemeClr val="tx2"/>
                </a:solidFill>
              </a:rPr>
              <a:t>Parliament</a:t>
            </a:r>
            <a:endParaRPr lang="en-GB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 VIBRANT TIME TO HOLD THE PRESIDENCY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00479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Finland takes on the six-month-long Presidency on the 1</a:t>
            </a:r>
            <a:r>
              <a:rPr lang="en-GB" sz="1800" baseline="30000" dirty="0">
                <a:solidFill>
                  <a:schemeClr val="tx2"/>
                </a:solidFill>
              </a:rPr>
              <a:t>st</a:t>
            </a:r>
            <a:r>
              <a:rPr lang="en-GB" sz="1800" dirty="0">
                <a:solidFill>
                  <a:schemeClr val="tx2"/>
                </a:solidFill>
              </a:rPr>
              <a:t> of July for the third time since joining </a:t>
            </a:r>
            <a:r>
              <a:rPr lang="en-GB" sz="1800" dirty="0" smtClean="0">
                <a:solidFill>
                  <a:schemeClr val="tx2"/>
                </a:solidFill>
              </a:rPr>
              <a:t>the European </a:t>
            </a:r>
            <a:r>
              <a:rPr lang="en-GB" sz="1800" dirty="0">
                <a:solidFill>
                  <a:schemeClr val="tx2"/>
                </a:solidFill>
              </a:rPr>
              <a:t>Union in 1995</a:t>
            </a:r>
          </a:p>
          <a:p>
            <a:pPr marL="571500" lvl="0" indent="-342900"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</a:rPr>
              <a:t>A vibrant time: new European Parliament, new Commission, rule of law and human rights, the next multiannual financial framework (MFF) to be discussed, </a:t>
            </a:r>
            <a:r>
              <a:rPr lang="en-US" sz="1800" dirty="0" err="1">
                <a:solidFill>
                  <a:schemeClr val="tx2"/>
                </a:solidFill>
              </a:rPr>
              <a:t>Brexit</a:t>
            </a:r>
            <a:r>
              <a:rPr lang="en-US" sz="1800" dirty="0">
                <a:solidFill>
                  <a:schemeClr val="tx2"/>
                </a:solidFill>
              </a:rPr>
              <a:t> to name a </a:t>
            </a:r>
            <a:r>
              <a:rPr lang="en-US" sz="1800" dirty="0" smtClean="0">
                <a:solidFill>
                  <a:schemeClr val="tx2"/>
                </a:solidFill>
              </a:rPr>
              <a:t>few</a:t>
            </a:r>
            <a:endParaRPr lang="en-US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Key </a:t>
            </a:r>
            <a:r>
              <a:rPr lang="en-US" sz="1800" dirty="0">
                <a:solidFill>
                  <a:schemeClr val="tx2"/>
                </a:solidFill>
              </a:rPr>
              <a:t>words for Finland: Solution-driven, concrete results, consistency, </a:t>
            </a:r>
            <a:r>
              <a:rPr lang="en-US" sz="1800" dirty="0" smtClean="0">
                <a:solidFill>
                  <a:schemeClr val="tx2"/>
                </a:solidFill>
              </a:rPr>
              <a:t>sustainability</a:t>
            </a:r>
          </a:p>
          <a:p>
            <a:pPr marL="571500" indent="-342900">
              <a:lnSpc>
                <a:spcPct val="10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Finland </a:t>
            </a:r>
            <a:r>
              <a:rPr lang="en-US" sz="1800" dirty="0">
                <a:solidFill>
                  <a:schemeClr val="tx2"/>
                </a:solidFill>
              </a:rPr>
              <a:t>is an active, open and pragmatic honest </a:t>
            </a:r>
            <a:r>
              <a:rPr lang="en-US" sz="1800" dirty="0" smtClean="0">
                <a:solidFill>
                  <a:schemeClr val="tx2"/>
                </a:solidFill>
              </a:rPr>
              <a:t>broker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fi-FI" sz="3600" dirty="0"/>
              <a:t>FINNISH PRESIDENCY: SUSTAINABLE EUROPE – SUSTAINABLE FUTURE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5241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1800" dirty="0" err="1" smtClean="0"/>
              <a:t>Our</a:t>
            </a:r>
            <a:r>
              <a:rPr lang="fi-FI" sz="1800" dirty="0" smtClean="0"/>
              <a:t> </a:t>
            </a:r>
            <a:r>
              <a:rPr lang="fi-FI" sz="1800" dirty="0" err="1" smtClean="0"/>
              <a:t>priorities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to: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800" dirty="0"/>
          </a:p>
          <a:p>
            <a:pPr>
              <a:lnSpc>
                <a:spcPct val="100000"/>
              </a:lnSpc>
            </a:pPr>
            <a:r>
              <a:rPr lang="fi-FI" sz="1800" dirty="0" err="1" smtClean="0"/>
              <a:t>Strengthen</a:t>
            </a:r>
            <a:r>
              <a:rPr lang="fi-FI" sz="1800" dirty="0" smtClean="0"/>
              <a:t> </a:t>
            </a:r>
            <a:r>
              <a:rPr lang="fi-FI" sz="1800" dirty="0" err="1"/>
              <a:t>common</a:t>
            </a:r>
            <a:r>
              <a:rPr lang="fi-FI" sz="1800" dirty="0"/>
              <a:t> </a:t>
            </a:r>
            <a:r>
              <a:rPr lang="fi-FI" sz="1800" dirty="0" err="1"/>
              <a:t>values</a:t>
            </a:r>
            <a:r>
              <a:rPr lang="fi-FI" sz="1800" dirty="0"/>
              <a:t> and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rule</a:t>
            </a:r>
            <a:r>
              <a:rPr lang="fi-FI" sz="1800" dirty="0"/>
              <a:t> of </a:t>
            </a:r>
            <a:r>
              <a:rPr lang="fi-FI" sz="1800" dirty="0" err="1" smtClean="0"/>
              <a:t>law</a:t>
            </a:r>
            <a:endParaRPr lang="fi-FI" sz="1800" dirty="0" smtClean="0"/>
          </a:p>
          <a:p>
            <a:pPr>
              <a:lnSpc>
                <a:spcPct val="100000"/>
              </a:lnSpc>
            </a:pPr>
            <a:r>
              <a:rPr lang="fi-FI" sz="1800" dirty="0"/>
              <a:t>M</a:t>
            </a:r>
            <a:r>
              <a:rPr lang="fi-FI" sz="1800" dirty="0" smtClean="0"/>
              <a:t>ake </a:t>
            </a:r>
            <a:r>
              <a:rPr lang="fi-FI" sz="1800" dirty="0" err="1"/>
              <a:t>the</a:t>
            </a:r>
            <a:r>
              <a:rPr lang="fi-FI" sz="1800" dirty="0"/>
              <a:t> EU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competitive</a:t>
            </a:r>
            <a:r>
              <a:rPr lang="fi-FI" sz="1800" dirty="0"/>
              <a:t> and </a:t>
            </a:r>
            <a:r>
              <a:rPr lang="fi-FI" sz="1800" dirty="0" err="1"/>
              <a:t>socially</a:t>
            </a:r>
            <a:r>
              <a:rPr lang="fi-FI" sz="1800" dirty="0"/>
              <a:t> </a:t>
            </a:r>
            <a:r>
              <a:rPr lang="fi-FI" sz="1800" dirty="0" err="1" smtClean="0"/>
              <a:t>inclusive</a:t>
            </a:r>
            <a:endParaRPr lang="fi-FI" sz="1800" dirty="0" smtClean="0"/>
          </a:p>
          <a:p>
            <a:pPr>
              <a:lnSpc>
                <a:spcPct val="100000"/>
              </a:lnSpc>
            </a:pPr>
            <a:r>
              <a:rPr lang="fi-FI" sz="1800" dirty="0" err="1"/>
              <a:t>S</a:t>
            </a:r>
            <a:r>
              <a:rPr lang="fi-FI" sz="1800" dirty="0" err="1" smtClean="0"/>
              <a:t>trengthen</a:t>
            </a:r>
            <a:r>
              <a:rPr lang="fi-FI" sz="1800" dirty="0" smtClean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EU’s</a:t>
            </a:r>
            <a:r>
              <a:rPr lang="fi-FI" sz="1800" dirty="0"/>
              <a:t> position as a </a:t>
            </a:r>
            <a:r>
              <a:rPr lang="fi-FI" sz="1800" dirty="0" err="1"/>
              <a:t>global</a:t>
            </a:r>
            <a:r>
              <a:rPr lang="fi-FI" sz="1800" dirty="0"/>
              <a:t> </a:t>
            </a:r>
            <a:r>
              <a:rPr lang="fi-FI" sz="1800" dirty="0" err="1"/>
              <a:t>leader</a:t>
            </a:r>
            <a:r>
              <a:rPr lang="fi-FI" sz="1800" dirty="0"/>
              <a:t> in </a:t>
            </a:r>
            <a:r>
              <a:rPr lang="fi-FI" sz="1800" dirty="0" err="1"/>
              <a:t>climate</a:t>
            </a:r>
            <a:r>
              <a:rPr lang="fi-FI" sz="1800" dirty="0"/>
              <a:t> </a:t>
            </a:r>
            <a:r>
              <a:rPr lang="fi-FI" sz="1800" dirty="0" smtClean="0"/>
              <a:t>action</a:t>
            </a:r>
          </a:p>
          <a:p>
            <a:pPr>
              <a:lnSpc>
                <a:spcPct val="100000"/>
              </a:lnSpc>
            </a:pPr>
            <a:r>
              <a:rPr lang="fi-FI" sz="1800" dirty="0" err="1"/>
              <a:t>P</a:t>
            </a:r>
            <a:r>
              <a:rPr lang="fi-FI" sz="1800" dirty="0" err="1" smtClean="0"/>
              <a:t>rotect</a:t>
            </a:r>
            <a:r>
              <a:rPr lang="fi-FI" sz="1800" dirty="0" smtClean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security</a:t>
            </a:r>
            <a:r>
              <a:rPr lang="fi-FI" sz="1800" dirty="0"/>
              <a:t> of </a:t>
            </a:r>
            <a:r>
              <a:rPr lang="fi-FI" sz="1800" dirty="0" err="1"/>
              <a:t>citizens</a:t>
            </a:r>
            <a:r>
              <a:rPr lang="fi-FI" sz="1800" dirty="0"/>
              <a:t> </a:t>
            </a:r>
            <a:r>
              <a:rPr lang="fi-FI" sz="1800" dirty="0" err="1"/>
              <a:t>comperehensively</a:t>
            </a:r>
            <a:endParaRPr lang="fi-FI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571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5"/>
                </a:solidFill>
              </a:rPr>
              <a:t>EU </a:t>
            </a:r>
            <a:r>
              <a:rPr lang="fi-FI" dirty="0" err="1">
                <a:solidFill>
                  <a:schemeClr val="accent5"/>
                </a:solidFill>
              </a:rPr>
              <a:t>Approval</a:t>
            </a:r>
            <a:r>
              <a:rPr lang="fi-FI" dirty="0">
                <a:solidFill>
                  <a:schemeClr val="accent5"/>
                </a:solidFill>
              </a:rPr>
              <a:t> rating at </a:t>
            </a:r>
            <a:r>
              <a:rPr lang="fi-FI" dirty="0" err="1">
                <a:solidFill>
                  <a:schemeClr val="accent5"/>
                </a:solidFill>
              </a:rPr>
              <a:t>all-time</a:t>
            </a:r>
            <a:r>
              <a:rPr lang="fi-FI" dirty="0">
                <a:solidFill>
                  <a:schemeClr val="accent5"/>
                </a:solidFill>
              </a:rPr>
              <a:t> </a:t>
            </a:r>
            <a:r>
              <a:rPr lang="fi-FI" dirty="0" err="1">
                <a:solidFill>
                  <a:schemeClr val="accent5"/>
                </a:solidFill>
              </a:rPr>
              <a:t>high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/>
            <a:r>
              <a:rPr lang="en-GB" dirty="0"/>
              <a:t>EU approval ratings are </a:t>
            </a:r>
            <a:r>
              <a:rPr lang="en-GB" b="1" dirty="0"/>
              <a:t>on the rise </a:t>
            </a:r>
            <a:r>
              <a:rPr lang="en-GB" dirty="0"/>
              <a:t>across EU partly due to </a:t>
            </a:r>
            <a:r>
              <a:rPr lang="en-GB" dirty="0" err="1"/>
              <a:t>Brexit</a:t>
            </a:r>
            <a:endParaRPr lang="en-GB" dirty="0"/>
          </a:p>
          <a:p>
            <a:pPr marL="571500" indent="-342900"/>
            <a:r>
              <a:rPr lang="en-GB" dirty="0"/>
              <a:t>Finland is one of the most </a:t>
            </a:r>
            <a:r>
              <a:rPr lang="en-GB" b="1" dirty="0"/>
              <a:t>EU positive </a:t>
            </a:r>
            <a:r>
              <a:rPr lang="en-GB" dirty="0"/>
              <a:t>Member States (2019 Eurobarometer)</a:t>
            </a:r>
          </a:p>
          <a:p>
            <a:pPr marL="571500" indent="-342900"/>
            <a:r>
              <a:rPr lang="en-GB" dirty="0"/>
              <a:t>79% of Finns identify themselves as EU citizens</a:t>
            </a:r>
          </a:p>
          <a:p>
            <a:pPr marL="571500" indent="-342900"/>
            <a:r>
              <a:rPr lang="en-GB" dirty="0"/>
              <a:t>Finns see peace, the single market and trade deals as the benefits of EU membership – and it’s only 54 EUR a year per Finnish citizen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iruutu 3"/>
          <p:cNvSpPr txBox="1"/>
          <p:nvPr/>
        </p:nvSpPr>
        <p:spPr>
          <a:xfrm>
            <a:off x="877455" y="2315050"/>
            <a:ext cx="5467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004696"/>
                </a:solidFill>
              </a:rPr>
              <a:t>FINNISH PRESIDENCY </a:t>
            </a:r>
          </a:p>
          <a:p>
            <a:r>
              <a:rPr lang="fi-FI" sz="2800" dirty="0">
                <a:solidFill>
                  <a:srgbClr val="004696"/>
                </a:solidFill>
              </a:rPr>
              <a:t>- KEY PRINCIPLES</a:t>
            </a:r>
          </a:p>
        </p:txBody>
      </p:sp>
      <p:sp>
        <p:nvSpPr>
          <p:cNvPr id="6" name="Suorakulmio 4"/>
          <p:cNvSpPr/>
          <p:nvPr/>
        </p:nvSpPr>
        <p:spPr>
          <a:xfrm>
            <a:off x="7222837" y="1305341"/>
            <a:ext cx="43133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SUSTAINABLE MEETING ARRANGEMENTS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TRANSPARENCY AND ACTIVE COMMUNICATIONS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RESPECT FOR PRINCIPLES OF BETTER REGULATION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AND FURTHER THE DEVELOPMENT OF DIGITAL TOOLS IN THE COUNCIL WORK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TACKLING CLIMATE CHANGE WITH CONCRETE ACTION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2" y="1825625"/>
            <a:ext cx="8302546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During Finland’s Presidency the emphasize is on sustainability and tackling climate change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have rethought Presidency traditions and practises in line with principles of sustainable development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believe that a successful and welcoming Presidency can be achieved with a smaller carbon footprint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 gift to the </a:t>
            </a:r>
            <a:r>
              <a:rPr lang="en-GB" sz="1800" dirty="0" smtClean="0">
                <a:solidFill>
                  <a:schemeClr val="tx2"/>
                </a:solidFill>
              </a:rPr>
              <a:t>climate: </a:t>
            </a:r>
            <a:r>
              <a:rPr lang="en-US" sz="1800" dirty="0" smtClean="0">
                <a:solidFill>
                  <a:schemeClr val="tx2"/>
                </a:solidFill>
              </a:rPr>
              <a:t>Finland </a:t>
            </a:r>
            <a:r>
              <a:rPr lang="en-US" sz="1800" dirty="0">
                <a:solidFill>
                  <a:schemeClr val="tx2"/>
                </a:solidFill>
              </a:rPr>
              <a:t>will offset the carbon emissions caused by air travel to Presidency meetings </a:t>
            </a:r>
            <a:r>
              <a:rPr lang="en-US" sz="1800" dirty="0" smtClean="0">
                <a:solidFill>
                  <a:schemeClr val="tx2"/>
                </a:solidFill>
              </a:rPr>
              <a:t>instead </a:t>
            </a:r>
            <a:r>
              <a:rPr lang="en-US" sz="1800" dirty="0">
                <a:solidFill>
                  <a:schemeClr val="tx2"/>
                </a:solidFill>
              </a:rPr>
              <a:t>of handing out traditional presidency </a:t>
            </a:r>
            <a:r>
              <a:rPr lang="en-US" sz="1800" dirty="0" smtClean="0">
                <a:solidFill>
                  <a:schemeClr val="tx2"/>
                </a:solidFill>
              </a:rPr>
              <a:t>gifts</a:t>
            </a:r>
            <a:endParaRPr lang="fi-FI" sz="1800" dirty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7" y="365125"/>
            <a:ext cx="10787743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Sustainable Presidency </a:t>
            </a:r>
            <a:r>
              <a:rPr lang="en-US" dirty="0" smtClean="0"/>
              <a:t>Arrangements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940039" cy="4351338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All meetings are arranged in accordance with UN Sustainable Development Goals (SDGs): e.g. serving more vegetarian dishes, cutting down on food waste and promoting </a:t>
            </a:r>
            <a:r>
              <a:rPr lang="en-GB" sz="1800" dirty="0" smtClean="0">
                <a:solidFill>
                  <a:schemeClr val="tx2"/>
                </a:solidFill>
              </a:rPr>
              <a:t>the use of public </a:t>
            </a:r>
            <a:r>
              <a:rPr lang="en-GB" sz="1800" dirty="0">
                <a:solidFill>
                  <a:schemeClr val="tx2"/>
                </a:solidFill>
              </a:rPr>
              <a:t>transportation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We also </a:t>
            </a:r>
            <a:r>
              <a:rPr lang="en-GB" sz="1800" dirty="0" smtClean="0">
                <a:solidFill>
                  <a:schemeClr val="tx2"/>
                </a:solidFill>
              </a:rPr>
              <a:t>want </a:t>
            </a:r>
            <a:r>
              <a:rPr lang="en-GB" sz="1800" dirty="0">
                <a:solidFill>
                  <a:schemeClr val="tx2"/>
                </a:solidFill>
              </a:rPr>
              <a:t>to stress the importance of circular economy by replacing single-use materials with recyclable alternatives, digital applications and Finnish innovations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As the Council President Finland is encouraging the EU to become a global climate </a:t>
            </a:r>
            <a:r>
              <a:rPr lang="en-GB" sz="1800" dirty="0" smtClean="0">
                <a:solidFill>
                  <a:schemeClr val="tx2"/>
                </a:solidFill>
              </a:rPr>
              <a:t>frontrunner</a:t>
            </a:r>
          </a:p>
          <a:p>
            <a:pPr marL="571500" indent="-342900">
              <a:lnSpc>
                <a:spcPct val="100000"/>
              </a:lnSpc>
            </a:pPr>
            <a:r>
              <a:rPr lang="en-US" sz="1800" dirty="0" smtClean="0"/>
              <a:t>Finnish </a:t>
            </a:r>
            <a:r>
              <a:rPr lang="en-US" sz="1800" dirty="0"/>
              <a:t>government has set a goal for Finland to reach </a:t>
            </a:r>
            <a:endParaRPr lang="en-US" sz="18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carbon </a:t>
            </a:r>
            <a:r>
              <a:rPr lang="en-US" sz="1800" dirty="0"/>
              <a:t>neutrality by 2035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17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fi-FI" sz="3600" dirty="0" smtClean="0">
                <a:solidFill>
                  <a:schemeClr val="tx2"/>
                </a:solidFill>
              </a:rPr>
              <a:t>EU APPROVAL RATING AT ALL-TIME HIGH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943"/>
            <a:ext cx="8015514" cy="4136572"/>
          </a:xfrm>
        </p:spPr>
        <p:txBody>
          <a:bodyPr>
            <a:normAutofit/>
          </a:bodyPr>
          <a:lstStyle/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EU </a:t>
            </a:r>
            <a:r>
              <a:rPr lang="en-GB" sz="1800" dirty="0">
                <a:solidFill>
                  <a:schemeClr val="tx2"/>
                </a:solidFill>
              </a:rPr>
              <a:t>approval ratings are on the rise across </a:t>
            </a:r>
            <a:r>
              <a:rPr lang="en-GB" sz="1800" dirty="0" smtClean="0">
                <a:solidFill>
                  <a:schemeClr val="tx2"/>
                </a:solidFill>
              </a:rPr>
              <a:t>the EU 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 smtClean="0">
                <a:solidFill>
                  <a:schemeClr val="tx2"/>
                </a:solidFill>
              </a:rPr>
              <a:t>Finland </a:t>
            </a:r>
            <a:r>
              <a:rPr lang="en-GB" sz="1800" dirty="0">
                <a:solidFill>
                  <a:schemeClr val="tx2"/>
                </a:solidFill>
              </a:rPr>
              <a:t>is one of the most EU positive Member States (2019 Eurobarometer)</a:t>
            </a:r>
          </a:p>
          <a:p>
            <a:pPr marL="571500" indent="-342900">
              <a:lnSpc>
                <a:spcPct val="100000"/>
              </a:lnSpc>
            </a:pPr>
            <a:r>
              <a:rPr lang="en-GB" sz="1800" dirty="0">
                <a:solidFill>
                  <a:schemeClr val="tx2"/>
                </a:solidFill>
              </a:rPr>
              <a:t>79% of Finns identify themselves as EU citizens</a:t>
            </a:r>
          </a:p>
          <a:p>
            <a:pPr marL="571500" indent="-342900"/>
            <a:r>
              <a:rPr lang="en-US" sz="1800" dirty="0">
                <a:solidFill>
                  <a:schemeClr val="tx2"/>
                </a:solidFill>
              </a:rPr>
              <a:t>The benefits of Finland’s EU membership according to Finnish people: peace – the EU is first and foremost a peace project –, </a:t>
            </a:r>
            <a:r>
              <a:rPr lang="en-US" sz="1800" dirty="0" smtClean="0">
                <a:solidFill>
                  <a:schemeClr val="tx2"/>
                </a:solidFill>
              </a:rPr>
              <a:t>European single </a:t>
            </a:r>
            <a:r>
              <a:rPr lang="en-US" sz="1800" dirty="0">
                <a:solidFill>
                  <a:schemeClr val="tx2"/>
                </a:solidFill>
              </a:rPr>
              <a:t>market &amp; the four freedoms (free movement of </a:t>
            </a:r>
            <a:r>
              <a:rPr lang="en-US" sz="1800" dirty="0" smtClean="0">
                <a:solidFill>
                  <a:schemeClr val="tx2"/>
                </a:solidFill>
              </a:rPr>
              <a:t>goods</a:t>
            </a:r>
            <a:r>
              <a:rPr lang="en-US" sz="1800" dirty="0">
                <a:solidFill>
                  <a:schemeClr val="tx2"/>
                </a:solidFill>
              </a:rPr>
              <a:t>, capital, services and </a:t>
            </a:r>
            <a:r>
              <a:rPr lang="en-US" sz="1800" dirty="0" err="1">
                <a:solidFill>
                  <a:schemeClr val="tx2"/>
                </a:solidFill>
              </a:rPr>
              <a:t>labour</a:t>
            </a:r>
            <a:r>
              <a:rPr lang="en-US" sz="1800" dirty="0">
                <a:solidFill>
                  <a:schemeClr val="tx2"/>
                </a:solidFill>
              </a:rPr>
              <a:t>), trade policy and agreements</a:t>
            </a:r>
          </a:p>
          <a:p>
            <a:pPr marL="571500" indent="-342900">
              <a:lnSpc>
                <a:spcPct val="100000"/>
              </a:lnSpc>
            </a:pPr>
            <a:endParaRPr lang="en-GB" sz="1800" dirty="0" smtClean="0">
              <a:solidFill>
                <a:schemeClr val="tx2"/>
              </a:solidFill>
            </a:endParaRPr>
          </a:p>
          <a:p>
            <a:pPr marL="571500" indent="-342900"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4">
      <a:dk1>
        <a:srgbClr val="1D1D1B"/>
      </a:dk1>
      <a:lt1>
        <a:sysClr val="window" lastClr="FFFFFF"/>
      </a:lt1>
      <a:dk2>
        <a:srgbClr val="00469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5483</TotalTime>
  <Words>529</Words>
  <Application>Microsoft Office PowerPoint</Application>
  <PresentationFormat>Widescreen</PresentationFormat>
  <Paragraphs>54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Office-teema</vt:lpstr>
      <vt:lpstr>FINLAND’S PRESIDENCY  OF THE COUNCIL OF THE EUROPEAN UNION</vt:lpstr>
      <vt:lpstr>A COUNTRY OF 5.5 MILLION PEOPLE REPRESENTING 500 MILLION EU CITIZENS</vt:lpstr>
      <vt:lpstr>A VIBRANT TIME TO HOLD THE PRESIDENCY</vt:lpstr>
      <vt:lpstr>FINNISH PRESIDENCY: SUSTAINABLE EUROPE – SUSTAINABLE FUTURE</vt:lpstr>
      <vt:lpstr>EU Approval rating at all-time high</vt:lpstr>
      <vt:lpstr>TACKLING CLIMATE CHANGE WITH CONCRETE ACTION</vt:lpstr>
      <vt:lpstr>Sustainable Presidency Arrangements</vt:lpstr>
      <vt:lpstr>EU APPROVAL RATING AT ALL-TIME HIGH</vt:lpstr>
      <vt:lpstr>PowerPoint Presentation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Kaprio Johanna (VNK)</dc:creator>
  <cp:lastModifiedBy>Sottinen Tuomas</cp:lastModifiedBy>
  <cp:revision>130</cp:revision>
  <cp:lastPrinted>2019-06-25T13:22:11Z</cp:lastPrinted>
  <dcterms:created xsi:type="dcterms:W3CDTF">2019-05-16T15:13:15Z</dcterms:created>
  <dcterms:modified xsi:type="dcterms:W3CDTF">2019-06-28T13:07:44Z</dcterms:modified>
</cp:coreProperties>
</file>