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sldIdLst>
    <p:sldId id="264" r:id="rId2"/>
    <p:sldId id="257" r:id="rId3"/>
    <p:sldId id="259" r:id="rId4"/>
    <p:sldId id="260" r:id="rId5"/>
    <p:sldId id="261" r:id="rId6"/>
    <p:sldId id="262" r:id="rId7"/>
    <p:sldId id="263" r:id="rId8"/>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9" autoAdjust="0"/>
    <p:restoredTop sz="94652" autoAdjust="0"/>
  </p:normalViewPr>
  <p:slideViewPr>
    <p:cSldViewPr snapToGrid="0">
      <p:cViewPr varScale="1">
        <p:scale>
          <a:sx n="69" d="100"/>
          <a:sy n="69" d="100"/>
        </p:scale>
        <p:origin x="448" y="44"/>
      </p:cViewPr>
      <p:guideLst/>
    </p:cSldViewPr>
  </p:slideViewPr>
  <p:notesTextViewPr>
    <p:cViewPr>
      <p:scale>
        <a:sx n="1" d="1"/>
        <a:sy n="1" d="1"/>
      </p:scale>
      <p:origin x="0" y="0"/>
    </p:cViewPr>
  </p:notesTextViewPr>
  <p:notesViewPr>
    <p:cSldViewPr snapToGrid="0">
      <p:cViewPr varScale="1">
        <p:scale>
          <a:sx n="52" d="100"/>
          <a:sy n="52" d="100"/>
        </p:scale>
        <p:origin x="2680"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11AAA0-6C25-4E1A-B367-57581D068460}" type="datetimeFigureOut">
              <a:rPr lang="fi-FI" smtClean="0"/>
              <a:t>2.7.2019</a:t>
            </a:fld>
            <a:endParaRPr lang="fi-FI"/>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01ECA3-67FA-4FB2-AC11-BCBD32F3AD3B}" type="slidenum">
              <a:rPr lang="fi-FI" smtClean="0"/>
              <a:t>‹#›</a:t>
            </a:fld>
            <a:endParaRPr lang="fi-FI"/>
          </a:p>
        </p:txBody>
      </p:sp>
    </p:spTree>
    <p:extLst>
      <p:ext uri="{BB962C8B-B14F-4D97-AF65-F5344CB8AC3E}">
        <p14:creationId xmlns:p14="http://schemas.microsoft.com/office/powerpoint/2010/main" val="3330902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9" name="bk object 16"/>
          <p:cNvSpPr/>
          <p:nvPr userDrawn="1"/>
        </p:nvSpPr>
        <p:spPr>
          <a:xfrm>
            <a:off x="0" y="0"/>
            <a:ext cx="12192009" cy="6858000"/>
          </a:xfrm>
          <a:prstGeom prst="rect">
            <a:avLst/>
          </a:prstGeom>
          <a:blipFill>
            <a:blip r:embed="rId2" cstate="print"/>
            <a:stretch>
              <a:fillRect/>
            </a:stretch>
          </a:blipFill>
        </p:spPr>
        <p:txBody>
          <a:bodyPr wrap="square" lIns="0" tIns="0" rIns="0" bIns="0" rtlCol="0"/>
          <a:lstStyle/>
          <a:p>
            <a:endParaRPr/>
          </a:p>
        </p:txBody>
      </p:sp>
      <p:sp>
        <p:nvSpPr>
          <p:cNvPr id="2" name="Title 1"/>
          <p:cNvSpPr>
            <a:spLocks noGrp="1"/>
          </p:cNvSpPr>
          <p:nvPr>
            <p:ph type="ctrTitle"/>
          </p:nvPr>
        </p:nvSpPr>
        <p:spPr>
          <a:xfrm>
            <a:off x="653987" y="0"/>
            <a:ext cx="10993516" cy="1100831"/>
          </a:xfrm>
        </p:spPr>
        <p:txBody>
          <a:bodyPr anchor="b">
            <a:normAutofit/>
          </a:bodyPr>
          <a:lstStyle>
            <a:lvl1pPr algn="l">
              <a:defRPr sz="3600">
                <a:solidFill>
                  <a:schemeClr val="bg1"/>
                </a:solidFill>
              </a:defRPr>
            </a:lvl1pPr>
          </a:lstStyle>
          <a:p>
            <a:r>
              <a:rPr lang="en-US" smtClean="0"/>
              <a:t>Click to edit Master title style</a:t>
            </a:r>
            <a:endParaRPr lang="fi-FI" dirty="0"/>
          </a:p>
        </p:txBody>
      </p:sp>
      <p:sp>
        <p:nvSpPr>
          <p:cNvPr id="3" name="Subtitle 2"/>
          <p:cNvSpPr>
            <a:spLocks noGrp="1"/>
          </p:cNvSpPr>
          <p:nvPr>
            <p:ph type="subTitle" idx="1"/>
          </p:nvPr>
        </p:nvSpPr>
        <p:spPr>
          <a:xfrm>
            <a:off x="653987" y="1201290"/>
            <a:ext cx="9144000" cy="1655762"/>
          </a:xfrm>
        </p:spPr>
        <p:txBody>
          <a:bodyPr lIns="9000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i-FI" dirty="0"/>
          </a:p>
        </p:txBody>
      </p:sp>
    </p:spTree>
    <p:extLst>
      <p:ext uri="{BB962C8B-B14F-4D97-AF65-F5344CB8AC3E}">
        <p14:creationId xmlns:p14="http://schemas.microsoft.com/office/powerpoint/2010/main" val="267045233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4800"/>
            </a:lvl1pPr>
          </a:lstStyle>
          <a:p>
            <a:r>
              <a:rPr lang="fi-FI" dirty="0" smtClean="0"/>
              <a:t>OTSIKKO</a:t>
            </a:r>
            <a:endParaRPr lang="fi-FI" dirty="0"/>
          </a:p>
        </p:txBody>
      </p:sp>
      <p:sp>
        <p:nvSpPr>
          <p:cNvPr id="3" name="Content Placeholder 2"/>
          <p:cNvSpPr>
            <a:spLocks noGrp="1"/>
          </p:cNvSpPr>
          <p:nvPr>
            <p:ph idx="1"/>
          </p:nvPr>
        </p:nvSpPr>
        <p:spPr>
          <a:xfrm>
            <a:off x="647128" y="1999591"/>
            <a:ext cx="10706672" cy="4177372"/>
          </a:xfrm>
        </p:spPr>
        <p:txBody>
          <a:bodyPr>
            <a:normAutofit/>
          </a:bodyPr>
          <a:lstStyle>
            <a:lvl1pPr marL="228600" indent="0">
              <a:spcBef>
                <a:spcPts val="1200"/>
              </a:spcBef>
              <a:buFont typeface="Arial" panose="020B0604020202020204" pitchFamily="34" charset="0"/>
              <a:buNone/>
              <a:defRPr sz="2400" baseline="0">
                <a:solidFill>
                  <a:srgbClr val="004696"/>
                </a:solidFill>
              </a:defRPr>
            </a:lvl1pPr>
            <a:lvl2pPr marL="685800" indent="0">
              <a:buFont typeface="Arial" panose="020B0604020202020204" pitchFamily="34" charset="0"/>
              <a:buChar char="•"/>
              <a:defRPr sz="2000" baseline="0">
                <a:solidFill>
                  <a:srgbClr val="004696"/>
                </a:solidFill>
              </a:defRPr>
            </a:lvl2pPr>
            <a:lvl3pPr marL="1143000" indent="0">
              <a:buFont typeface="Arial" panose="020B0604020202020204" pitchFamily="34" charset="0"/>
              <a:buChar char="•"/>
              <a:defRPr sz="1800" baseline="0">
                <a:solidFill>
                  <a:srgbClr val="004696"/>
                </a:solidFill>
              </a:defRPr>
            </a:lvl3pPr>
            <a:lvl4pPr marL="1600200" indent="0">
              <a:buFont typeface="Arial" panose="020B0604020202020204" pitchFamily="34" charset="0"/>
              <a:buChar char="•"/>
              <a:defRPr sz="1600" baseline="0">
                <a:solidFill>
                  <a:srgbClr val="004696"/>
                </a:solidFill>
              </a:defRPr>
            </a:lvl4pPr>
            <a:lvl5pPr marL="2057400" indent="0">
              <a:buFont typeface="Arial" panose="020B0604020202020204" pitchFamily="34" charset="0"/>
              <a:buChar char="•"/>
              <a:defRPr sz="1200" baseline="0">
                <a:solidFill>
                  <a:srgbClr val="004696"/>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p:txBody>
      </p:sp>
      <p:sp>
        <p:nvSpPr>
          <p:cNvPr id="5" name="Footer Placeholder 4"/>
          <p:cNvSpPr>
            <a:spLocks noGrp="1"/>
          </p:cNvSpPr>
          <p:nvPr>
            <p:ph type="ftr" sz="quarter" idx="11"/>
          </p:nvPr>
        </p:nvSpPr>
        <p:spPr/>
        <p:txBody>
          <a:bodyPr/>
          <a:lstStyle>
            <a:lvl1pPr>
              <a:defRPr/>
            </a:lvl1pPr>
          </a:lstStyle>
          <a:p>
            <a:r>
              <a:rPr lang="fi-FI" dirty="0" err="1" smtClean="0"/>
              <a:t>Footer</a:t>
            </a:r>
            <a:endParaRPr lang="fi-FI" dirty="0"/>
          </a:p>
        </p:txBody>
      </p:sp>
      <p:sp>
        <p:nvSpPr>
          <p:cNvPr id="6" name="Slide Number Placeholder 5"/>
          <p:cNvSpPr>
            <a:spLocks noGrp="1"/>
          </p:cNvSpPr>
          <p:nvPr>
            <p:ph type="sldNum" sz="quarter" idx="12"/>
          </p:nvPr>
        </p:nvSpPr>
        <p:spPr>
          <a:xfrm>
            <a:off x="8610600" y="6254984"/>
            <a:ext cx="2743200" cy="282586"/>
          </a:xfrm>
        </p:spPr>
        <p:txBody>
          <a:bodyPr/>
          <a:lstStyle/>
          <a:p>
            <a:fld id="{13F53CA4-85EB-40BD-9FFB-8691F4C307C9}" type="slidenum">
              <a:rPr lang="fi-FI" smtClean="0"/>
              <a:t>‹#›</a:t>
            </a:fld>
            <a:endParaRPr lang="fi-FI"/>
          </a:p>
        </p:txBody>
      </p:sp>
    </p:spTree>
    <p:extLst>
      <p:ext uri="{BB962C8B-B14F-4D97-AF65-F5344CB8AC3E}">
        <p14:creationId xmlns:p14="http://schemas.microsoft.com/office/powerpoint/2010/main" val="56279418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_2">
    <p:spTree>
      <p:nvGrpSpPr>
        <p:cNvPr id="1" name=""/>
        <p:cNvGrpSpPr/>
        <p:nvPr/>
      </p:nvGrpSpPr>
      <p:grpSpPr>
        <a:xfrm>
          <a:off x="0" y="0"/>
          <a:ext cx="0" cy="0"/>
          <a:chOff x="0" y="0"/>
          <a:chExt cx="0" cy="0"/>
        </a:xfrm>
      </p:grpSpPr>
      <p:sp>
        <p:nvSpPr>
          <p:cNvPr id="8" name="object 2"/>
          <p:cNvSpPr/>
          <p:nvPr userDrawn="1"/>
        </p:nvSpPr>
        <p:spPr>
          <a:xfrm>
            <a:off x="0" y="0"/>
            <a:ext cx="12192011" cy="6858000"/>
          </a:xfrm>
          <a:prstGeom prst="rect">
            <a:avLst/>
          </a:prstGeom>
          <a:blipFill>
            <a:blip r:embed="rId2" cstate="print"/>
            <a:stretch>
              <a:fillRect/>
            </a:stretch>
          </a:blipFill>
        </p:spPr>
        <p:txBody>
          <a:bodyPr wrap="square" lIns="0" tIns="0" rIns="0" bIns="0" rtlCol="0"/>
          <a:lstStyle/>
          <a:p>
            <a:endParaRPr/>
          </a:p>
        </p:txBody>
      </p:sp>
      <p:sp>
        <p:nvSpPr>
          <p:cNvPr id="2" name="Title 1"/>
          <p:cNvSpPr>
            <a:spLocks noGrp="1"/>
          </p:cNvSpPr>
          <p:nvPr>
            <p:ph type="ctrTitle"/>
          </p:nvPr>
        </p:nvSpPr>
        <p:spPr>
          <a:xfrm>
            <a:off x="653987" y="0"/>
            <a:ext cx="10993516" cy="1100831"/>
          </a:xfrm>
        </p:spPr>
        <p:txBody>
          <a:bodyPr anchor="b">
            <a:normAutofit/>
          </a:bodyPr>
          <a:lstStyle>
            <a:lvl1pPr algn="l">
              <a:defRPr sz="3600" baseline="0">
                <a:solidFill>
                  <a:schemeClr val="bg1"/>
                </a:solidFill>
              </a:defRPr>
            </a:lvl1pPr>
          </a:lstStyle>
          <a:p>
            <a:r>
              <a:rPr lang="en-US" smtClean="0"/>
              <a:t>Click to edit Master title style</a:t>
            </a:r>
            <a:endParaRPr lang="fi-FI" dirty="0"/>
          </a:p>
        </p:txBody>
      </p:sp>
      <p:sp>
        <p:nvSpPr>
          <p:cNvPr id="3" name="Subtitle 2"/>
          <p:cNvSpPr>
            <a:spLocks noGrp="1"/>
          </p:cNvSpPr>
          <p:nvPr>
            <p:ph type="subTitle" idx="1"/>
          </p:nvPr>
        </p:nvSpPr>
        <p:spPr>
          <a:xfrm>
            <a:off x="653987" y="1201290"/>
            <a:ext cx="9144000" cy="1655762"/>
          </a:xfrm>
        </p:spPr>
        <p:txBody>
          <a:bodyPr lIns="9000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i-FI" dirty="0"/>
          </a:p>
        </p:txBody>
      </p:sp>
    </p:spTree>
    <p:extLst>
      <p:ext uri="{BB962C8B-B14F-4D97-AF65-F5344CB8AC3E}">
        <p14:creationId xmlns:p14="http://schemas.microsoft.com/office/powerpoint/2010/main" val="389042684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wmf"/><Relationship Id="rId5" Type="http://schemas.openxmlformats.org/officeDocument/2006/relationships/image" Target="../media/image1.wmf"/><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7128" y="447013"/>
            <a:ext cx="10706672" cy="1325563"/>
          </a:xfrm>
          <a:prstGeom prst="rect">
            <a:avLst/>
          </a:prstGeom>
        </p:spPr>
        <p:txBody>
          <a:bodyPr vert="horz" lIns="91440" tIns="45720" rIns="91440" bIns="45720" rtlCol="0" anchor="b">
            <a:normAutofit/>
          </a:bodyPr>
          <a:lstStyle/>
          <a:p>
            <a:r>
              <a:rPr lang="fi-FI" smtClean="0"/>
              <a:t>Muokkaa perustyyl. napsautt.</a:t>
            </a:r>
            <a:endParaRPr lang="fi-FI" dirty="0"/>
          </a:p>
        </p:txBody>
      </p:sp>
      <p:sp>
        <p:nvSpPr>
          <p:cNvPr id="3" name="Text Placeholder 2"/>
          <p:cNvSpPr>
            <a:spLocks noGrp="1"/>
          </p:cNvSpPr>
          <p:nvPr>
            <p:ph type="body" idx="1"/>
          </p:nvPr>
        </p:nvSpPr>
        <p:spPr>
          <a:xfrm>
            <a:off x="647128" y="1999591"/>
            <a:ext cx="10706672" cy="4177372"/>
          </a:xfrm>
          <a:prstGeom prst="rect">
            <a:avLst/>
          </a:prstGeom>
        </p:spPr>
        <p:txBody>
          <a:bodyPr vert="horz" lIns="133200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i-FI" dirty="0"/>
          </a:p>
        </p:txBody>
      </p:sp>
      <p:sp>
        <p:nvSpPr>
          <p:cNvPr id="5" name="Footer Placeholder 4"/>
          <p:cNvSpPr>
            <a:spLocks noGrp="1"/>
          </p:cNvSpPr>
          <p:nvPr>
            <p:ph type="ftr" sz="quarter" idx="3"/>
          </p:nvPr>
        </p:nvSpPr>
        <p:spPr>
          <a:xfrm>
            <a:off x="2174789" y="6254984"/>
            <a:ext cx="5897409" cy="282586"/>
          </a:xfrm>
          <a:prstGeom prst="rect">
            <a:avLst/>
          </a:prstGeom>
        </p:spPr>
        <p:txBody>
          <a:bodyPr vert="horz" lIns="91440" tIns="45720" rIns="91440" bIns="45720" rtlCol="0" anchor="ctr"/>
          <a:lstStyle>
            <a:lvl1pPr algn="l">
              <a:defRPr sz="120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r>
              <a:rPr lang="fi-FI" smtClean="0"/>
              <a:t>Seculpa</a:t>
            </a:r>
            <a:endParaRPr lang="fi-FI" dirty="0"/>
          </a:p>
        </p:txBody>
      </p:sp>
      <p:sp>
        <p:nvSpPr>
          <p:cNvPr id="6" name="Slide Number Placeholder 5"/>
          <p:cNvSpPr>
            <a:spLocks noGrp="1"/>
          </p:cNvSpPr>
          <p:nvPr>
            <p:ph type="sldNum" sz="quarter" idx="4"/>
          </p:nvPr>
        </p:nvSpPr>
        <p:spPr>
          <a:xfrm>
            <a:off x="8610600" y="6254983"/>
            <a:ext cx="2743200" cy="365125"/>
          </a:xfrm>
          <a:prstGeom prst="rect">
            <a:avLst/>
          </a:prstGeom>
        </p:spPr>
        <p:txBody>
          <a:bodyPr vert="horz" lIns="91440" tIns="45720" rIns="91440" bIns="45720" rtlCol="0" anchor="ctr"/>
          <a:lstStyle>
            <a:lvl1pPr algn="r">
              <a:defRPr sz="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13F53CA4-85EB-40BD-9FFB-8691F4C307C9}" type="slidenum">
              <a:rPr lang="fi-FI" smtClean="0"/>
              <a:pPr/>
              <a:t>‹#›</a:t>
            </a:fld>
            <a:endParaRPr lang="fi-FI" dirty="0"/>
          </a:p>
        </p:txBody>
      </p:sp>
      <p:pic>
        <p:nvPicPr>
          <p:cNvPr id="7" name="Picture 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09804" y="6169901"/>
            <a:ext cx="1303970" cy="460800"/>
          </a:xfrm>
          <a:prstGeom prst="rect">
            <a:avLst/>
          </a:prstGeom>
        </p:spPr>
      </p:pic>
      <p:pic>
        <p:nvPicPr>
          <p:cNvPr id="10" name="Picture 9"/>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0"/>
            <a:ext cx="12192000" cy="219998"/>
          </a:xfrm>
          <a:prstGeom prst="rect">
            <a:avLst/>
          </a:prstGeom>
        </p:spPr>
      </p:pic>
    </p:spTree>
    <p:extLst>
      <p:ext uri="{BB962C8B-B14F-4D97-AF65-F5344CB8AC3E}">
        <p14:creationId xmlns:p14="http://schemas.microsoft.com/office/powerpoint/2010/main" val="28314490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timing>
    <p:tnLst>
      <p:par>
        <p:cTn id="1" dur="indefinite" restart="never" nodeType="tmRoot"/>
      </p:par>
    </p:tnLst>
  </p:timing>
  <p:hf sldNum="0" hdr="0" dt="0"/>
  <p:txStyles>
    <p:titleStyle>
      <a:lvl1pPr algn="l" defTabSz="914400" rtl="0" eaLnBrk="1" latinLnBrk="0" hangingPunct="1">
        <a:lnSpc>
          <a:spcPct val="90000"/>
        </a:lnSpc>
        <a:spcBef>
          <a:spcPct val="0"/>
        </a:spcBef>
        <a:buNone/>
        <a:defRPr sz="2700" kern="1200">
          <a:solidFill>
            <a:schemeClr val="tx2"/>
          </a:solidFill>
          <a:latin typeface="Verdana" panose="020B0604030504040204" pitchFamily="34" charset="0"/>
          <a:ea typeface="Verdana" panose="020B0604030504040204" pitchFamily="34" charset="0"/>
          <a:cs typeface="Verdana" panose="020B0604030504040204" pitchFamily="34" charset="0"/>
        </a:defRPr>
      </a:lvl1pPr>
    </p:titleStyle>
    <p:bodyStyle>
      <a:lvl1pPr marL="228600" indent="-228600" algn="l" defTabSz="914400" rtl="0" eaLnBrk="1" latinLnBrk="0" hangingPunct="1">
        <a:lnSpc>
          <a:spcPct val="90000"/>
        </a:lnSpc>
        <a:spcBef>
          <a:spcPts val="1000"/>
        </a:spcBef>
        <a:buClr>
          <a:schemeClr val="tx2"/>
        </a:buClr>
        <a:buSzPct val="100000"/>
        <a:buFont typeface="Verdana" panose="020B0604030504040204" pitchFamily="34" charset="0"/>
        <a:buChar char="&gt;"/>
        <a:defRPr lang="en-US" sz="240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Clr>
          <a:schemeClr val="tx2"/>
        </a:buClr>
        <a:buSzPct val="100000"/>
        <a:buFont typeface="Verdana" panose="020B0604030504040204" pitchFamily="34" charset="0"/>
        <a:buChar char="&gt;"/>
        <a:defRPr lang="en-US" sz="200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lnSpc>
          <a:spcPct val="90000"/>
        </a:lnSpc>
        <a:spcBef>
          <a:spcPts val="500"/>
        </a:spcBef>
        <a:buClr>
          <a:schemeClr val="tx2"/>
        </a:buClr>
        <a:buSzPct val="100000"/>
        <a:buFont typeface="Verdana" panose="020B0604030504040204" pitchFamily="34" charset="0"/>
        <a:buChar char="&gt;"/>
        <a:defRPr lang="en-US" sz="180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90000"/>
        </a:lnSpc>
        <a:spcBef>
          <a:spcPts val="500"/>
        </a:spcBef>
        <a:buClr>
          <a:schemeClr val="tx2"/>
        </a:buClr>
        <a:buSzPct val="100000"/>
        <a:buFont typeface="Verdana" panose="020B0604030504040204" pitchFamily="34" charset="0"/>
        <a:buChar char="&gt;"/>
        <a:defRPr lang="en-US" sz="160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90000"/>
        </a:lnSpc>
        <a:spcBef>
          <a:spcPts val="500"/>
        </a:spcBef>
        <a:buClr>
          <a:schemeClr val="tx2"/>
        </a:buClr>
        <a:buSzPct val="100000"/>
        <a:buFont typeface="Verdana" panose="020B0604030504040204" pitchFamily="34" charset="0"/>
        <a:buChar char="&gt;"/>
        <a:defRPr lang="fi-FI" sz="160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3987" y="241608"/>
            <a:ext cx="10993516" cy="1100831"/>
          </a:xfrm>
        </p:spPr>
        <p:txBody>
          <a:bodyPr/>
          <a:lstStyle/>
          <a:p>
            <a:r>
              <a:rPr lang="fi-FI" dirty="0" smtClean="0"/>
              <a:t>FINLAND’S PRESIDENCY IN THE COUNCIL OF THE EUROPEAN UNION</a:t>
            </a:r>
            <a:endParaRPr lang="fi-FI" dirty="0"/>
          </a:p>
        </p:txBody>
      </p:sp>
      <p:sp>
        <p:nvSpPr>
          <p:cNvPr id="3" name="Subtitle 2"/>
          <p:cNvSpPr>
            <a:spLocks noGrp="1"/>
          </p:cNvSpPr>
          <p:nvPr>
            <p:ph type="subTitle" idx="1"/>
          </p:nvPr>
        </p:nvSpPr>
        <p:spPr>
          <a:xfrm>
            <a:off x="653987" y="1342439"/>
            <a:ext cx="9144000" cy="1655762"/>
          </a:xfrm>
        </p:spPr>
        <p:txBody>
          <a:bodyPr/>
          <a:lstStyle/>
          <a:p>
            <a:r>
              <a:rPr lang="fi-FI" dirty="0" smtClean="0"/>
              <a:t>PRESIDENCY IN BRIEF </a:t>
            </a:r>
            <a:endParaRPr lang="fi-FI" dirty="0"/>
          </a:p>
        </p:txBody>
      </p:sp>
    </p:spTree>
    <p:extLst>
      <p:ext uri="{BB962C8B-B14F-4D97-AF65-F5344CB8AC3E}">
        <p14:creationId xmlns:p14="http://schemas.microsoft.com/office/powerpoint/2010/main" val="33393823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000" b="1" dirty="0" smtClean="0"/>
              <a:t>I</a:t>
            </a:r>
            <a:r>
              <a:rPr lang="en-GB" sz="3000" dirty="0" smtClean="0"/>
              <a:t> </a:t>
            </a:r>
            <a:r>
              <a:rPr lang="en-US" sz="3000" dirty="0"/>
              <a:t>Finland’s Presidency of the Council of the European Union: A country of 5.5 million people representing over 500 million people</a:t>
            </a:r>
            <a:endParaRPr lang="en-GB" sz="3000" dirty="0"/>
          </a:p>
        </p:txBody>
      </p:sp>
      <p:sp>
        <p:nvSpPr>
          <p:cNvPr id="3" name="Content Placeholder 2"/>
          <p:cNvSpPr>
            <a:spLocks noGrp="1"/>
          </p:cNvSpPr>
          <p:nvPr>
            <p:ph idx="1"/>
          </p:nvPr>
        </p:nvSpPr>
        <p:spPr/>
        <p:txBody>
          <a:bodyPr>
            <a:noAutofit/>
          </a:bodyPr>
          <a:lstStyle/>
          <a:p>
            <a:pPr marL="571500" lvl="0" indent="-342900">
              <a:lnSpc>
                <a:spcPct val="100000"/>
              </a:lnSpc>
              <a:buFont typeface="Arial" panose="020B0604020202020204" pitchFamily="34" charset="0"/>
              <a:buChar char="•"/>
            </a:pPr>
            <a:r>
              <a:rPr lang="en-US" sz="1800" dirty="0">
                <a:solidFill>
                  <a:schemeClr val="tx2"/>
                </a:solidFill>
              </a:rPr>
              <a:t>Finland takes on the Presidency of the Council of the EU on the 1st of July. This is the </a:t>
            </a:r>
            <a:r>
              <a:rPr lang="en-US" sz="1800" dirty="0" smtClean="0">
                <a:solidFill>
                  <a:schemeClr val="tx2"/>
                </a:solidFill>
              </a:rPr>
              <a:t>3rd </a:t>
            </a:r>
            <a:r>
              <a:rPr lang="en-US" sz="1800" dirty="0">
                <a:solidFill>
                  <a:schemeClr val="tx2"/>
                </a:solidFill>
              </a:rPr>
              <a:t>EU Presidency for Finland after joining the EU in 1995 (previously in 1999 and 2006</a:t>
            </a:r>
            <a:r>
              <a:rPr lang="en-US" sz="1800" dirty="0" smtClean="0">
                <a:solidFill>
                  <a:schemeClr val="tx2"/>
                </a:solidFill>
              </a:rPr>
              <a:t>).</a:t>
            </a:r>
            <a:endParaRPr lang="en-US" sz="1800" dirty="0">
              <a:solidFill>
                <a:schemeClr val="tx2"/>
              </a:solidFill>
            </a:endParaRPr>
          </a:p>
          <a:p>
            <a:pPr marL="571500" lvl="0" indent="-342900">
              <a:lnSpc>
                <a:spcPct val="100000"/>
              </a:lnSpc>
              <a:buFont typeface="Arial" panose="020B0604020202020204" pitchFamily="34" charset="0"/>
              <a:buChar char="•"/>
            </a:pPr>
            <a:r>
              <a:rPr lang="en-US" sz="1800" dirty="0">
                <a:solidFill>
                  <a:schemeClr val="tx2"/>
                </a:solidFill>
              </a:rPr>
              <a:t>Holding the Council Presidency means, above all, representing all</a:t>
            </a:r>
            <a:r>
              <a:rPr lang="en-US" sz="1800" i="1" dirty="0">
                <a:solidFill>
                  <a:schemeClr val="tx2"/>
                </a:solidFill>
              </a:rPr>
              <a:t> </a:t>
            </a:r>
            <a:r>
              <a:rPr lang="en-US" sz="1800" dirty="0">
                <a:solidFill>
                  <a:schemeClr val="tx2"/>
                </a:solidFill>
              </a:rPr>
              <a:t>28 EU Member States and working together towards common</a:t>
            </a:r>
            <a:r>
              <a:rPr lang="en-US" sz="1800" i="1" dirty="0">
                <a:solidFill>
                  <a:schemeClr val="tx2"/>
                </a:solidFill>
              </a:rPr>
              <a:t> </a:t>
            </a:r>
            <a:r>
              <a:rPr lang="en-US" sz="1800" dirty="0">
                <a:solidFill>
                  <a:schemeClr val="tx2"/>
                </a:solidFill>
              </a:rPr>
              <a:t>good.</a:t>
            </a:r>
          </a:p>
          <a:p>
            <a:pPr marL="571500" lvl="0" indent="-342900">
              <a:lnSpc>
                <a:spcPct val="100000"/>
              </a:lnSpc>
              <a:buFont typeface="Arial" panose="020B0604020202020204" pitchFamily="34" charset="0"/>
              <a:buChar char="•"/>
            </a:pPr>
            <a:r>
              <a:rPr lang="en-US" sz="1800" dirty="0">
                <a:solidFill>
                  <a:schemeClr val="tx2"/>
                </a:solidFill>
              </a:rPr>
              <a:t>A vibrant time: </a:t>
            </a:r>
            <a:r>
              <a:rPr lang="en-US" sz="1800" dirty="0" smtClean="0">
                <a:solidFill>
                  <a:schemeClr val="tx2"/>
                </a:solidFill>
              </a:rPr>
              <a:t>new </a:t>
            </a:r>
            <a:r>
              <a:rPr lang="en-US" sz="1800" dirty="0">
                <a:solidFill>
                  <a:schemeClr val="tx2"/>
                </a:solidFill>
              </a:rPr>
              <a:t>European Parliament, new Commission, </a:t>
            </a:r>
            <a:r>
              <a:rPr lang="en-US" sz="1800" dirty="0" smtClean="0">
                <a:solidFill>
                  <a:schemeClr val="tx2"/>
                </a:solidFill>
              </a:rPr>
              <a:t>rule </a:t>
            </a:r>
            <a:r>
              <a:rPr lang="en-US" sz="1800" dirty="0">
                <a:solidFill>
                  <a:schemeClr val="tx2"/>
                </a:solidFill>
              </a:rPr>
              <a:t>of law and human rights, the next multiannual financial framework (MFF) to be discussed, </a:t>
            </a:r>
            <a:r>
              <a:rPr lang="en-US" sz="1800" dirty="0" err="1">
                <a:solidFill>
                  <a:schemeClr val="tx2"/>
                </a:solidFill>
              </a:rPr>
              <a:t>Brexit</a:t>
            </a:r>
            <a:r>
              <a:rPr lang="en-US" sz="1800" dirty="0">
                <a:solidFill>
                  <a:schemeClr val="tx2"/>
                </a:solidFill>
              </a:rPr>
              <a:t> to name a few.</a:t>
            </a:r>
          </a:p>
          <a:p>
            <a:pPr marL="571500" indent="-342900">
              <a:lnSpc>
                <a:spcPct val="100000"/>
              </a:lnSpc>
              <a:buFont typeface="Arial" panose="020B0604020202020204" pitchFamily="34" charset="0"/>
              <a:buChar char="•"/>
            </a:pPr>
            <a:r>
              <a:rPr lang="en-US" sz="1800" dirty="0">
                <a:solidFill>
                  <a:schemeClr val="tx2"/>
                </a:solidFill>
              </a:rPr>
              <a:t>Key words for Finland: Solution-driven, concrete results, consistency, </a:t>
            </a:r>
            <a:r>
              <a:rPr lang="en-US" sz="1800" dirty="0" smtClean="0">
                <a:solidFill>
                  <a:schemeClr val="tx2"/>
                </a:solidFill>
              </a:rPr>
              <a:t>sustainability, obeying rules. </a:t>
            </a:r>
            <a:r>
              <a:rPr lang="en-US" sz="1800" dirty="0">
                <a:solidFill>
                  <a:schemeClr val="tx2"/>
                </a:solidFill>
              </a:rPr>
              <a:t>Finland is an active, open and pragmatic honest broker</a:t>
            </a:r>
            <a:r>
              <a:rPr lang="en-US" sz="1800" dirty="0" smtClean="0">
                <a:solidFill>
                  <a:schemeClr val="tx2"/>
                </a:solidFill>
              </a:rPr>
              <a:t>. Our foreign policy is values-based.</a:t>
            </a:r>
          </a:p>
          <a:p>
            <a:pPr marL="571500" indent="-342900">
              <a:lnSpc>
                <a:spcPct val="100000"/>
              </a:lnSpc>
              <a:buFont typeface="Arial" panose="020B0604020202020204" pitchFamily="34" charset="0"/>
              <a:buChar char="•"/>
            </a:pPr>
            <a:r>
              <a:rPr lang="fi-FI" sz="1800" dirty="0" err="1" smtClean="0">
                <a:solidFill>
                  <a:schemeClr val="tx2"/>
                </a:solidFill>
              </a:rPr>
              <a:t>Our</a:t>
            </a:r>
            <a:r>
              <a:rPr lang="fi-FI" sz="1800" dirty="0" smtClean="0">
                <a:solidFill>
                  <a:schemeClr val="tx2"/>
                </a:solidFill>
              </a:rPr>
              <a:t> </a:t>
            </a:r>
            <a:r>
              <a:rPr lang="fi-FI" sz="1800" dirty="0" err="1" smtClean="0">
                <a:solidFill>
                  <a:schemeClr val="tx2"/>
                </a:solidFill>
              </a:rPr>
              <a:t>presidency</a:t>
            </a:r>
            <a:r>
              <a:rPr lang="fi-FI" sz="1800" dirty="0" smtClean="0">
                <a:solidFill>
                  <a:schemeClr val="tx2"/>
                </a:solidFill>
              </a:rPr>
              <a:t> slogan: ”</a:t>
            </a:r>
            <a:r>
              <a:rPr lang="fi-FI" sz="1800" dirty="0" err="1" smtClean="0">
                <a:solidFill>
                  <a:schemeClr val="tx2"/>
                </a:solidFill>
              </a:rPr>
              <a:t>Sustainable</a:t>
            </a:r>
            <a:r>
              <a:rPr lang="fi-FI" sz="1800" dirty="0" smtClean="0">
                <a:solidFill>
                  <a:schemeClr val="tx2"/>
                </a:solidFill>
              </a:rPr>
              <a:t> Europe – </a:t>
            </a:r>
            <a:r>
              <a:rPr lang="fi-FI" sz="1800" dirty="0" err="1" smtClean="0">
                <a:solidFill>
                  <a:schemeClr val="tx2"/>
                </a:solidFill>
              </a:rPr>
              <a:t>sustainable</a:t>
            </a:r>
            <a:r>
              <a:rPr lang="fi-FI" sz="1800" dirty="0" smtClean="0">
                <a:solidFill>
                  <a:schemeClr val="tx2"/>
                </a:solidFill>
              </a:rPr>
              <a:t> </a:t>
            </a:r>
            <a:r>
              <a:rPr lang="fi-FI" sz="1800" dirty="0" err="1" smtClean="0">
                <a:solidFill>
                  <a:schemeClr val="tx2"/>
                </a:solidFill>
              </a:rPr>
              <a:t>future</a:t>
            </a:r>
            <a:r>
              <a:rPr lang="fi-FI" sz="1800" dirty="0" smtClean="0">
                <a:solidFill>
                  <a:schemeClr val="tx2"/>
                </a:solidFill>
              </a:rPr>
              <a:t>”</a:t>
            </a:r>
            <a:endParaRPr lang="en-GB" sz="1800" dirty="0">
              <a:solidFill>
                <a:schemeClr val="tx2"/>
              </a:solidFill>
            </a:endParaRPr>
          </a:p>
        </p:txBody>
      </p:sp>
    </p:spTree>
    <p:extLst>
      <p:ext uri="{BB962C8B-B14F-4D97-AF65-F5344CB8AC3E}">
        <p14:creationId xmlns:p14="http://schemas.microsoft.com/office/powerpoint/2010/main" val="37371936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000" b="1" dirty="0" smtClean="0"/>
              <a:t>II</a:t>
            </a:r>
            <a:r>
              <a:rPr lang="en-GB" sz="3000" dirty="0" smtClean="0"/>
              <a:t> Sustainable Europe – Sustainable Future</a:t>
            </a:r>
            <a:r>
              <a:rPr lang="en-US" sz="3000" dirty="0" smtClean="0"/>
              <a:t>: </a:t>
            </a:r>
            <a:r>
              <a:rPr lang="en-US" sz="3000" dirty="0"/>
              <a:t>Priorities for Finland’s Presidency of the Council of the European </a:t>
            </a:r>
            <a:r>
              <a:rPr lang="en-US" sz="3000" dirty="0" smtClean="0"/>
              <a:t>Union</a:t>
            </a:r>
            <a:endParaRPr lang="en-GB" sz="3000" dirty="0">
              <a:solidFill>
                <a:srgbClr val="FF0000"/>
              </a:solidFill>
            </a:endParaRPr>
          </a:p>
        </p:txBody>
      </p:sp>
      <p:sp>
        <p:nvSpPr>
          <p:cNvPr id="3" name="Content Placeholder 2"/>
          <p:cNvSpPr>
            <a:spLocks noGrp="1"/>
          </p:cNvSpPr>
          <p:nvPr>
            <p:ph idx="1"/>
          </p:nvPr>
        </p:nvSpPr>
        <p:spPr>
          <a:xfrm>
            <a:off x="647128" y="1999590"/>
            <a:ext cx="10706672" cy="4217103"/>
          </a:xfrm>
        </p:spPr>
        <p:txBody>
          <a:bodyPr>
            <a:noAutofit/>
          </a:bodyPr>
          <a:lstStyle/>
          <a:p>
            <a:pPr marL="571500" indent="-342900">
              <a:lnSpc>
                <a:spcPct val="100000"/>
              </a:lnSpc>
              <a:buAutoNum type="arabicParenR"/>
            </a:pPr>
            <a:r>
              <a:rPr lang="en-US" sz="1900" b="1" dirty="0">
                <a:solidFill>
                  <a:schemeClr val="tx2"/>
                </a:solidFill>
              </a:rPr>
              <a:t>T</a:t>
            </a:r>
            <a:r>
              <a:rPr lang="en-US" sz="1900" b="1" dirty="0" smtClean="0">
                <a:solidFill>
                  <a:schemeClr val="tx2"/>
                </a:solidFill>
              </a:rPr>
              <a:t>o </a:t>
            </a:r>
            <a:r>
              <a:rPr lang="en-US" sz="1900" b="1" dirty="0">
                <a:solidFill>
                  <a:schemeClr val="tx2"/>
                </a:solidFill>
              </a:rPr>
              <a:t>strengthen </a:t>
            </a:r>
            <a:r>
              <a:rPr lang="en-US" sz="1900" b="1" dirty="0" smtClean="0">
                <a:solidFill>
                  <a:schemeClr val="tx2"/>
                </a:solidFill>
              </a:rPr>
              <a:t>common values and the rule of law</a:t>
            </a:r>
          </a:p>
          <a:p>
            <a:pPr>
              <a:lnSpc>
                <a:spcPct val="100000"/>
              </a:lnSpc>
            </a:pPr>
            <a:r>
              <a:rPr lang="en-US" sz="1800" dirty="0" smtClean="0">
                <a:solidFill>
                  <a:schemeClr val="tx2"/>
                </a:solidFill>
              </a:rPr>
              <a:t>	The European </a:t>
            </a:r>
            <a:r>
              <a:rPr lang="en-US" sz="1800" dirty="0">
                <a:solidFill>
                  <a:schemeClr val="tx2"/>
                </a:solidFill>
              </a:rPr>
              <a:t>success story is anchored in d</a:t>
            </a:r>
            <a:r>
              <a:rPr lang="en-US" sz="1800" dirty="0" smtClean="0">
                <a:solidFill>
                  <a:schemeClr val="tx2"/>
                </a:solidFill>
              </a:rPr>
              <a:t>emocratic </a:t>
            </a:r>
            <a:r>
              <a:rPr lang="en-US" sz="1800" dirty="0">
                <a:solidFill>
                  <a:schemeClr val="tx2"/>
                </a:solidFill>
              </a:rPr>
              <a:t>i</a:t>
            </a:r>
            <a:r>
              <a:rPr lang="en-US" sz="1800" dirty="0" smtClean="0">
                <a:solidFill>
                  <a:schemeClr val="tx2"/>
                </a:solidFill>
              </a:rPr>
              <a:t>nstitutions</a:t>
            </a:r>
            <a:r>
              <a:rPr lang="en-US" sz="1800" dirty="0">
                <a:solidFill>
                  <a:schemeClr val="tx2"/>
                </a:solidFill>
              </a:rPr>
              <a:t>, </a:t>
            </a:r>
            <a:r>
              <a:rPr lang="en-US" sz="1800" dirty="0" smtClean="0">
                <a:solidFill>
                  <a:schemeClr val="tx2"/>
                </a:solidFill>
              </a:rPr>
              <a:t>	human </a:t>
            </a:r>
            <a:r>
              <a:rPr lang="en-US" sz="1800" dirty="0">
                <a:solidFill>
                  <a:schemeClr val="tx2"/>
                </a:solidFill>
              </a:rPr>
              <a:t>r</a:t>
            </a:r>
            <a:r>
              <a:rPr lang="en-US" sz="1800" dirty="0" smtClean="0">
                <a:solidFill>
                  <a:schemeClr val="tx2"/>
                </a:solidFill>
              </a:rPr>
              <a:t>ights </a:t>
            </a:r>
            <a:r>
              <a:rPr lang="en-US" sz="1800" dirty="0">
                <a:solidFill>
                  <a:schemeClr val="tx2"/>
                </a:solidFill>
              </a:rPr>
              <a:t>and the r</a:t>
            </a:r>
            <a:r>
              <a:rPr lang="en-US" sz="1800" dirty="0" smtClean="0">
                <a:solidFill>
                  <a:schemeClr val="tx2"/>
                </a:solidFill>
              </a:rPr>
              <a:t>ule </a:t>
            </a:r>
            <a:r>
              <a:rPr lang="en-US" sz="1800" dirty="0">
                <a:solidFill>
                  <a:schemeClr val="tx2"/>
                </a:solidFill>
              </a:rPr>
              <a:t>of </a:t>
            </a:r>
            <a:r>
              <a:rPr lang="en-US" sz="1800" dirty="0" smtClean="0">
                <a:solidFill>
                  <a:schemeClr val="tx2"/>
                </a:solidFill>
              </a:rPr>
              <a:t>law. Our values are not for sale. </a:t>
            </a:r>
          </a:p>
          <a:p>
            <a:pPr>
              <a:lnSpc>
                <a:spcPct val="100000"/>
              </a:lnSpc>
            </a:pPr>
            <a:r>
              <a:rPr lang="en-US" sz="1800" dirty="0" smtClean="0">
                <a:solidFill>
                  <a:schemeClr val="tx2"/>
                </a:solidFill>
              </a:rPr>
              <a:t>	The </a:t>
            </a:r>
            <a:r>
              <a:rPr lang="en-US" sz="1800" dirty="0">
                <a:solidFill>
                  <a:schemeClr val="tx2"/>
                </a:solidFill>
              </a:rPr>
              <a:t>unity of the European Union is more important than ever. By acting </a:t>
            </a:r>
            <a:r>
              <a:rPr lang="en-US" sz="1800" dirty="0" smtClean="0">
                <a:solidFill>
                  <a:schemeClr val="tx2"/>
                </a:solidFill>
              </a:rPr>
              <a:t>	together </a:t>
            </a:r>
            <a:r>
              <a:rPr lang="en-US" sz="1800" dirty="0">
                <a:solidFill>
                  <a:schemeClr val="tx2"/>
                </a:solidFill>
              </a:rPr>
              <a:t>and defending our common values the EU can tackle the major </a:t>
            </a:r>
            <a:r>
              <a:rPr lang="en-US" sz="1800" dirty="0" smtClean="0">
                <a:solidFill>
                  <a:schemeClr val="tx2"/>
                </a:solidFill>
              </a:rPr>
              <a:t>	challenges </a:t>
            </a:r>
            <a:r>
              <a:rPr lang="en-US" sz="1800" dirty="0">
                <a:solidFill>
                  <a:schemeClr val="tx2"/>
                </a:solidFill>
              </a:rPr>
              <a:t>of our time. </a:t>
            </a:r>
            <a:r>
              <a:rPr lang="en-US" sz="1800" dirty="0" smtClean="0">
                <a:solidFill>
                  <a:schemeClr val="tx2"/>
                </a:solidFill>
              </a:rPr>
              <a:t>Unity makes us a stronger global player.</a:t>
            </a:r>
          </a:p>
          <a:p>
            <a:pPr>
              <a:lnSpc>
                <a:spcPct val="100000"/>
              </a:lnSpc>
            </a:pPr>
            <a:r>
              <a:rPr lang="fi-FI" sz="1900" b="1" dirty="0" smtClean="0">
                <a:solidFill>
                  <a:schemeClr val="tx2"/>
                </a:solidFill>
              </a:rPr>
              <a:t>2</a:t>
            </a:r>
            <a:r>
              <a:rPr lang="fi-FI" sz="1900" b="1" dirty="0">
                <a:solidFill>
                  <a:schemeClr val="tx2"/>
                </a:solidFill>
              </a:rPr>
              <a:t>) </a:t>
            </a:r>
            <a:r>
              <a:rPr lang="fi-FI" sz="1900" b="1" dirty="0" smtClean="0">
                <a:solidFill>
                  <a:schemeClr val="tx2"/>
                </a:solidFill>
              </a:rPr>
              <a:t>To </a:t>
            </a:r>
            <a:r>
              <a:rPr lang="fi-FI" sz="1900" b="1" dirty="0" err="1">
                <a:solidFill>
                  <a:schemeClr val="tx2"/>
                </a:solidFill>
              </a:rPr>
              <a:t>make</a:t>
            </a:r>
            <a:r>
              <a:rPr lang="fi-FI" sz="1900" b="1" dirty="0">
                <a:solidFill>
                  <a:schemeClr val="tx2"/>
                </a:solidFill>
              </a:rPr>
              <a:t> </a:t>
            </a:r>
            <a:r>
              <a:rPr lang="fi-FI" sz="1900" b="1" dirty="0" err="1">
                <a:solidFill>
                  <a:schemeClr val="tx2"/>
                </a:solidFill>
              </a:rPr>
              <a:t>the</a:t>
            </a:r>
            <a:r>
              <a:rPr lang="fi-FI" sz="1900" b="1" dirty="0">
                <a:solidFill>
                  <a:schemeClr val="tx2"/>
                </a:solidFill>
              </a:rPr>
              <a:t> EU </a:t>
            </a:r>
            <a:r>
              <a:rPr lang="fi-FI" sz="1900" b="1" dirty="0" err="1">
                <a:solidFill>
                  <a:schemeClr val="tx2"/>
                </a:solidFill>
              </a:rPr>
              <a:t>more</a:t>
            </a:r>
            <a:r>
              <a:rPr lang="fi-FI" sz="1900" b="1" dirty="0">
                <a:solidFill>
                  <a:schemeClr val="tx2"/>
                </a:solidFill>
              </a:rPr>
              <a:t> </a:t>
            </a:r>
            <a:r>
              <a:rPr lang="fi-FI" sz="1900" b="1" dirty="0" err="1">
                <a:solidFill>
                  <a:schemeClr val="tx2"/>
                </a:solidFill>
              </a:rPr>
              <a:t>competitive</a:t>
            </a:r>
            <a:r>
              <a:rPr lang="fi-FI" sz="1900" b="1" dirty="0">
                <a:solidFill>
                  <a:schemeClr val="tx2"/>
                </a:solidFill>
              </a:rPr>
              <a:t> and </a:t>
            </a:r>
            <a:r>
              <a:rPr lang="fi-FI" sz="1900" b="1" dirty="0" err="1">
                <a:solidFill>
                  <a:schemeClr val="tx2"/>
                </a:solidFill>
              </a:rPr>
              <a:t>socially</a:t>
            </a:r>
            <a:r>
              <a:rPr lang="fi-FI" sz="1900" b="1" dirty="0">
                <a:solidFill>
                  <a:schemeClr val="tx2"/>
                </a:solidFill>
              </a:rPr>
              <a:t> </a:t>
            </a:r>
            <a:r>
              <a:rPr lang="fi-FI" sz="1900" b="1" dirty="0" err="1">
                <a:solidFill>
                  <a:schemeClr val="tx2"/>
                </a:solidFill>
              </a:rPr>
              <a:t>inclusive</a:t>
            </a:r>
            <a:endParaRPr lang="fi-FI" sz="1900" b="1" dirty="0">
              <a:solidFill>
                <a:schemeClr val="tx2"/>
              </a:solidFill>
            </a:endParaRPr>
          </a:p>
          <a:p>
            <a:pPr>
              <a:lnSpc>
                <a:spcPct val="100000"/>
              </a:lnSpc>
            </a:pPr>
            <a:r>
              <a:rPr lang="en-US" sz="1800" dirty="0" smtClean="0">
                <a:solidFill>
                  <a:schemeClr val="tx2"/>
                </a:solidFill>
              </a:rPr>
              <a:t>	Key </a:t>
            </a:r>
            <a:r>
              <a:rPr lang="en-US" sz="1800" dirty="0">
                <a:solidFill>
                  <a:schemeClr val="tx2"/>
                </a:solidFill>
              </a:rPr>
              <a:t>elements: The single market</a:t>
            </a:r>
            <a:r>
              <a:rPr lang="en-US" sz="1800" dirty="0" smtClean="0">
                <a:solidFill>
                  <a:schemeClr val="tx2"/>
                </a:solidFill>
              </a:rPr>
              <a:t>, ambitious, open and rules-based </a:t>
            </a:r>
            <a:r>
              <a:rPr lang="en-US" sz="1800" dirty="0">
                <a:solidFill>
                  <a:schemeClr val="tx2"/>
                </a:solidFill>
              </a:rPr>
              <a:t>free </a:t>
            </a:r>
            <a:r>
              <a:rPr lang="en-US" sz="1800" dirty="0" smtClean="0">
                <a:solidFill>
                  <a:schemeClr val="tx2"/>
                </a:solidFill>
              </a:rPr>
              <a:t>	trade, wellbeing and skills as a foundation to inclusive growth, inclusive 	economic union.</a:t>
            </a:r>
            <a:endParaRPr lang="en-US" sz="1800" dirty="0">
              <a:solidFill>
                <a:schemeClr val="tx2"/>
              </a:solidFill>
            </a:endParaRPr>
          </a:p>
          <a:p>
            <a:pPr>
              <a:lnSpc>
                <a:spcPct val="100000"/>
              </a:lnSpc>
            </a:pPr>
            <a:r>
              <a:rPr lang="en-US" sz="1800" dirty="0" smtClean="0">
                <a:solidFill>
                  <a:schemeClr val="tx2"/>
                </a:solidFill>
              </a:rPr>
              <a:t>	Special </a:t>
            </a:r>
            <a:r>
              <a:rPr lang="en-US" sz="1800" dirty="0">
                <a:solidFill>
                  <a:schemeClr val="tx2"/>
                </a:solidFill>
              </a:rPr>
              <a:t>focus on youth employment and on inclusion among young </a:t>
            </a:r>
            <a:r>
              <a:rPr lang="en-US" sz="1800" dirty="0" smtClean="0">
                <a:solidFill>
                  <a:schemeClr val="tx2"/>
                </a:solidFill>
              </a:rPr>
              <a:t>	people</a:t>
            </a:r>
            <a:r>
              <a:rPr lang="en-US" sz="1800" dirty="0">
                <a:solidFill>
                  <a:schemeClr val="tx2"/>
                </a:solidFill>
              </a:rPr>
              <a:t>. We cannot afford to lose a </a:t>
            </a:r>
            <a:r>
              <a:rPr lang="en-US" sz="1800" dirty="0" smtClean="0">
                <a:solidFill>
                  <a:schemeClr val="tx2"/>
                </a:solidFill>
              </a:rPr>
              <a:t>generation.</a:t>
            </a:r>
            <a:endParaRPr lang="en-US" sz="1800" dirty="0">
              <a:solidFill>
                <a:schemeClr val="tx2"/>
              </a:solidFill>
            </a:endParaRPr>
          </a:p>
          <a:p>
            <a:pPr marL="571500" indent="-342900">
              <a:lnSpc>
                <a:spcPct val="100000"/>
              </a:lnSpc>
              <a:buFont typeface="Arial" panose="020B0604020202020204" pitchFamily="34" charset="0"/>
              <a:buChar char="•"/>
            </a:pPr>
            <a:endParaRPr lang="en-GB" sz="1800" dirty="0"/>
          </a:p>
        </p:txBody>
      </p:sp>
    </p:spTree>
    <p:extLst>
      <p:ext uri="{BB962C8B-B14F-4D97-AF65-F5344CB8AC3E}">
        <p14:creationId xmlns:p14="http://schemas.microsoft.com/office/powerpoint/2010/main" val="16109044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000" b="1" dirty="0"/>
              <a:t>II</a:t>
            </a:r>
            <a:r>
              <a:rPr lang="en-GB" sz="3000" dirty="0"/>
              <a:t> Sustainable Europe – Sustainable Future</a:t>
            </a:r>
            <a:r>
              <a:rPr lang="en-US" sz="3000" dirty="0"/>
              <a:t>: Priorities for Finland’s Presidency of the Council of the European Union</a:t>
            </a:r>
            <a:endParaRPr lang="en-GB" sz="3000" dirty="0"/>
          </a:p>
        </p:txBody>
      </p:sp>
      <p:sp>
        <p:nvSpPr>
          <p:cNvPr id="3" name="Content Placeholder 2"/>
          <p:cNvSpPr>
            <a:spLocks noGrp="1"/>
          </p:cNvSpPr>
          <p:nvPr>
            <p:ph idx="1"/>
          </p:nvPr>
        </p:nvSpPr>
        <p:spPr>
          <a:xfrm>
            <a:off x="616017" y="1772576"/>
            <a:ext cx="10737783" cy="4271161"/>
          </a:xfrm>
        </p:spPr>
        <p:txBody>
          <a:bodyPr>
            <a:noAutofit/>
          </a:bodyPr>
          <a:lstStyle/>
          <a:p>
            <a:r>
              <a:rPr lang="fi-FI" sz="1900" b="1" dirty="0" smtClean="0"/>
              <a:t>3) To </a:t>
            </a:r>
            <a:r>
              <a:rPr lang="fi-FI" sz="1900" b="1" dirty="0" err="1" smtClean="0"/>
              <a:t>strengthen</a:t>
            </a:r>
            <a:r>
              <a:rPr lang="fi-FI" sz="1900" b="1" dirty="0" smtClean="0"/>
              <a:t> </a:t>
            </a:r>
            <a:r>
              <a:rPr lang="fi-FI" sz="1900" b="1" dirty="0" err="1" smtClean="0"/>
              <a:t>the</a:t>
            </a:r>
            <a:r>
              <a:rPr lang="fi-FI" sz="1900" b="1" dirty="0" smtClean="0"/>
              <a:t> </a:t>
            </a:r>
            <a:r>
              <a:rPr lang="fi-FI" sz="1900" b="1" dirty="0" err="1" smtClean="0"/>
              <a:t>EU’s</a:t>
            </a:r>
            <a:r>
              <a:rPr lang="fi-FI" sz="1900" b="1" dirty="0" smtClean="0"/>
              <a:t> position as a </a:t>
            </a:r>
            <a:r>
              <a:rPr lang="fi-FI" sz="1900" b="1" dirty="0" err="1"/>
              <a:t>g</a:t>
            </a:r>
            <a:r>
              <a:rPr lang="fi-FI" sz="1900" b="1" dirty="0" err="1" smtClean="0"/>
              <a:t>lobal</a:t>
            </a:r>
            <a:r>
              <a:rPr lang="fi-FI" sz="1900" b="1" dirty="0" smtClean="0"/>
              <a:t> </a:t>
            </a:r>
            <a:r>
              <a:rPr lang="fi-FI" sz="1900" b="1" dirty="0" err="1"/>
              <a:t>l</a:t>
            </a:r>
            <a:r>
              <a:rPr lang="fi-FI" sz="1900" b="1" dirty="0" err="1" smtClean="0"/>
              <a:t>eader</a:t>
            </a:r>
            <a:r>
              <a:rPr lang="fi-FI" sz="1900" b="1" dirty="0" smtClean="0"/>
              <a:t> in </a:t>
            </a:r>
            <a:r>
              <a:rPr lang="fi-FI" sz="1900" b="1" dirty="0" err="1" smtClean="0"/>
              <a:t>climate</a:t>
            </a:r>
            <a:r>
              <a:rPr lang="fi-FI" sz="1900" b="1" dirty="0" smtClean="0"/>
              <a:t> action</a:t>
            </a:r>
          </a:p>
          <a:p>
            <a:pPr>
              <a:spcBef>
                <a:spcPts val="0"/>
              </a:spcBef>
            </a:pPr>
            <a:r>
              <a:rPr lang="en-US" sz="1800" dirty="0" smtClean="0"/>
              <a:t>	This </a:t>
            </a:r>
            <a:r>
              <a:rPr lang="en-US" sz="1800" dirty="0"/>
              <a:t>means committing to </a:t>
            </a:r>
            <a:r>
              <a:rPr lang="en-US" sz="1800" dirty="0" smtClean="0"/>
              <a:t>making </a:t>
            </a:r>
            <a:r>
              <a:rPr lang="en-US" sz="1800" dirty="0"/>
              <a:t>the EU carbon neutral by </a:t>
            </a:r>
            <a:r>
              <a:rPr lang="en-US" sz="1800" dirty="0" smtClean="0"/>
              <a:t>2050. 	Finland will facilitate </a:t>
            </a:r>
            <a:r>
              <a:rPr lang="en-US" sz="1800" dirty="0"/>
              <a:t>the process in order to define the key elements of </a:t>
            </a:r>
            <a:r>
              <a:rPr lang="en-US" sz="1800" dirty="0" smtClean="0"/>
              <a:t>	the </a:t>
            </a:r>
            <a:r>
              <a:rPr lang="en-US" sz="1800" dirty="0"/>
              <a:t>EU’s </a:t>
            </a:r>
            <a:r>
              <a:rPr lang="en-US" sz="1800" dirty="0" smtClean="0"/>
              <a:t>long-term climate </a:t>
            </a:r>
            <a:r>
              <a:rPr lang="en-US" sz="1800" dirty="0"/>
              <a:t>strategy in the European Council by the end </a:t>
            </a:r>
            <a:r>
              <a:rPr lang="en-US" sz="1800" dirty="0" smtClean="0"/>
              <a:t>	of </a:t>
            </a:r>
            <a:r>
              <a:rPr lang="en-US" sz="1800" dirty="0"/>
              <a:t>2019</a:t>
            </a:r>
            <a:r>
              <a:rPr lang="en-US" sz="1800" dirty="0" smtClean="0"/>
              <a:t>.</a:t>
            </a:r>
          </a:p>
          <a:p>
            <a:pPr>
              <a:spcBef>
                <a:spcPts val="0"/>
              </a:spcBef>
            </a:pPr>
            <a:r>
              <a:rPr lang="en-US" sz="1800" dirty="0" smtClean="0"/>
              <a:t> </a:t>
            </a:r>
          </a:p>
          <a:p>
            <a:pPr>
              <a:spcBef>
                <a:spcPts val="0"/>
              </a:spcBef>
            </a:pPr>
            <a:r>
              <a:rPr lang="en-US" sz="1800" dirty="0" smtClean="0"/>
              <a:t>	Generating </a:t>
            </a:r>
            <a:r>
              <a:rPr lang="en-US" sz="1800" dirty="0"/>
              <a:t>sustainable growth and </a:t>
            </a:r>
            <a:r>
              <a:rPr lang="en-US" sz="1800" dirty="0" smtClean="0"/>
              <a:t>boosting </a:t>
            </a:r>
            <a:r>
              <a:rPr lang="en-US" sz="1800" dirty="0"/>
              <a:t>employment with the help </a:t>
            </a:r>
            <a:r>
              <a:rPr lang="en-US" sz="1800" dirty="0" smtClean="0"/>
              <a:t>	of </a:t>
            </a:r>
            <a:r>
              <a:rPr lang="en-US" sz="1800" dirty="0" err="1" smtClean="0"/>
              <a:t>bioeconomy</a:t>
            </a:r>
            <a:r>
              <a:rPr lang="en-US" sz="1800" dirty="0" smtClean="0"/>
              <a:t> </a:t>
            </a:r>
            <a:r>
              <a:rPr lang="en-US" sz="1800" dirty="0"/>
              <a:t>and circular </a:t>
            </a:r>
            <a:r>
              <a:rPr lang="en-US" sz="1800" dirty="0" smtClean="0"/>
              <a:t>economy.</a:t>
            </a:r>
          </a:p>
          <a:p>
            <a:pPr>
              <a:spcBef>
                <a:spcPts val="0"/>
              </a:spcBef>
            </a:pPr>
            <a:endParaRPr lang="en-US" sz="1800" dirty="0" smtClean="0"/>
          </a:p>
          <a:p>
            <a:pPr>
              <a:spcBef>
                <a:spcPts val="0"/>
              </a:spcBef>
            </a:pPr>
            <a:r>
              <a:rPr lang="fi-FI" sz="1900" b="1" dirty="0" smtClean="0"/>
              <a:t>4) To </a:t>
            </a:r>
            <a:r>
              <a:rPr lang="fi-FI" sz="1900" b="1" dirty="0" err="1" smtClean="0"/>
              <a:t>protect</a:t>
            </a:r>
            <a:r>
              <a:rPr lang="fi-FI" sz="1900" b="1" dirty="0" smtClean="0"/>
              <a:t> </a:t>
            </a:r>
            <a:r>
              <a:rPr lang="fi-FI" sz="1900" b="1" dirty="0" err="1" smtClean="0"/>
              <a:t>the</a:t>
            </a:r>
            <a:r>
              <a:rPr lang="fi-FI" sz="1900" b="1" dirty="0" smtClean="0"/>
              <a:t> </a:t>
            </a:r>
            <a:r>
              <a:rPr lang="fi-FI" sz="1900" b="1" dirty="0" err="1" smtClean="0"/>
              <a:t>security</a:t>
            </a:r>
            <a:r>
              <a:rPr lang="fi-FI" sz="1900" b="1" dirty="0" smtClean="0"/>
              <a:t> of </a:t>
            </a:r>
            <a:r>
              <a:rPr lang="fi-FI" sz="1900" b="1" dirty="0" err="1" smtClean="0"/>
              <a:t>citizens</a:t>
            </a:r>
            <a:r>
              <a:rPr lang="fi-FI" sz="1900" b="1" dirty="0" smtClean="0"/>
              <a:t> </a:t>
            </a:r>
            <a:r>
              <a:rPr lang="fi-FI" sz="1900" b="1" dirty="0" err="1" smtClean="0"/>
              <a:t>comprehensively</a:t>
            </a:r>
            <a:endParaRPr lang="en-US" sz="1900" b="1" dirty="0" smtClean="0"/>
          </a:p>
          <a:p>
            <a:r>
              <a:rPr lang="en-US" sz="1800" dirty="0" smtClean="0"/>
              <a:t>	A </a:t>
            </a:r>
            <a:r>
              <a:rPr lang="en-US" sz="1800" dirty="0"/>
              <a:t>strong, united and </a:t>
            </a:r>
            <a:r>
              <a:rPr lang="en-US" sz="1800" dirty="0" smtClean="0"/>
              <a:t>effective EU external action is essential in order to	promote peace </a:t>
            </a:r>
            <a:r>
              <a:rPr lang="en-US" sz="1800" dirty="0"/>
              <a:t>and stability. </a:t>
            </a:r>
            <a:r>
              <a:rPr lang="en-US" sz="1800" dirty="0" smtClean="0"/>
              <a:t>Finland will highlight </a:t>
            </a:r>
            <a:r>
              <a:rPr lang="en-US" sz="1800" dirty="0"/>
              <a:t>comprehensive </a:t>
            </a:r>
            <a:r>
              <a:rPr lang="en-US" sz="1800" dirty="0" smtClean="0"/>
              <a:t>	approach </a:t>
            </a:r>
            <a:r>
              <a:rPr lang="en-US" sz="1800" dirty="0"/>
              <a:t>to </a:t>
            </a:r>
            <a:r>
              <a:rPr lang="en-US" sz="1800" dirty="0" smtClean="0"/>
              <a:t>security and countering hybrid and cyber threats.</a:t>
            </a:r>
            <a:r>
              <a:rPr lang="en-US" sz="1800" dirty="0"/>
              <a:t> EU needs </a:t>
            </a:r>
            <a:r>
              <a:rPr lang="en-US" sz="1800" dirty="0" smtClean="0"/>
              <a:t>	to strengthen </a:t>
            </a:r>
            <a:r>
              <a:rPr lang="en-US" sz="1800" dirty="0"/>
              <a:t>its security and </a:t>
            </a:r>
            <a:r>
              <a:rPr lang="en-US" sz="1800" dirty="0" smtClean="0"/>
              <a:t>defense </a:t>
            </a:r>
            <a:r>
              <a:rPr lang="en-US" sz="1800" dirty="0"/>
              <a:t>cooperation to protect its citizens.</a:t>
            </a:r>
            <a:endParaRPr lang="en-US" sz="1800" dirty="0" smtClean="0"/>
          </a:p>
        </p:txBody>
      </p:sp>
    </p:spTree>
    <p:extLst>
      <p:ext uri="{BB962C8B-B14F-4D97-AF65-F5344CB8AC3E}">
        <p14:creationId xmlns:p14="http://schemas.microsoft.com/office/powerpoint/2010/main" val="17834168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000" b="1" dirty="0" smtClean="0"/>
              <a:t>III</a:t>
            </a:r>
            <a:r>
              <a:rPr lang="en-GB" sz="3000" dirty="0" smtClean="0"/>
              <a:t> </a:t>
            </a:r>
            <a:r>
              <a:rPr lang="en-US" sz="3000" dirty="0"/>
              <a:t>Finland’s Presidency – focus on sustainability and concrete climate action</a:t>
            </a:r>
            <a:endParaRPr lang="en-GB" sz="3000" dirty="0"/>
          </a:p>
        </p:txBody>
      </p:sp>
      <p:sp>
        <p:nvSpPr>
          <p:cNvPr id="3" name="Content Placeholder 2"/>
          <p:cNvSpPr>
            <a:spLocks noGrp="1"/>
          </p:cNvSpPr>
          <p:nvPr>
            <p:ph idx="1"/>
          </p:nvPr>
        </p:nvSpPr>
        <p:spPr/>
        <p:txBody>
          <a:bodyPr>
            <a:noAutofit/>
          </a:bodyPr>
          <a:lstStyle/>
          <a:p>
            <a:pPr marL="571500" lvl="0" indent="-342900">
              <a:lnSpc>
                <a:spcPct val="100000"/>
              </a:lnSpc>
              <a:buFont typeface="Arial" panose="020B0604020202020204" pitchFamily="34" charset="0"/>
              <a:buChar char="•"/>
            </a:pPr>
            <a:r>
              <a:rPr lang="en-US" sz="1800" dirty="0"/>
              <a:t>We believe that a successful Presidency can be arranged by ecologically sustainable </a:t>
            </a:r>
            <a:r>
              <a:rPr lang="en-US" sz="1800" dirty="0" smtClean="0"/>
              <a:t>means and with </a:t>
            </a:r>
            <a:r>
              <a:rPr lang="en-US" sz="1800" dirty="0"/>
              <a:t>a smaller carbon footprint following United Nations Sustainable Development Goals </a:t>
            </a:r>
            <a:r>
              <a:rPr lang="en-US" sz="1800" dirty="0" smtClean="0"/>
              <a:t>(SDGs) in </a:t>
            </a:r>
            <a:r>
              <a:rPr lang="en-US" sz="1800" dirty="0"/>
              <a:t>all meeting arrangements in Helsinki. </a:t>
            </a:r>
            <a:endParaRPr lang="en-US" sz="1800" dirty="0" smtClean="0"/>
          </a:p>
          <a:p>
            <a:pPr marL="571500" indent="-342900">
              <a:lnSpc>
                <a:spcPct val="100000"/>
              </a:lnSpc>
              <a:buFont typeface="Arial" panose="020B0604020202020204" pitchFamily="34" charset="0"/>
              <a:buChar char="•"/>
            </a:pPr>
            <a:r>
              <a:rPr lang="en-US" sz="1800" dirty="0" smtClean="0"/>
              <a:t>We </a:t>
            </a:r>
            <a:r>
              <a:rPr lang="en-US" sz="1800" dirty="0"/>
              <a:t>have decided to rethink Presidency traditions and practices in line with the principles of sustainable development. </a:t>
            </a:r>
            <a:r>
              <a:rPr lang="en-US" sz="1800" dirty="0" smtClean="0">
                <a:solidFill>
                  <a:schemeClr val="tx2"/>
                </a:solidFill>
              </a:rPr>
              <a:t>Finland </a:t>
            </a:r>
            <a:r>
              <a:rPr lang="en-US" sz="1800" dirty="0">
                <a:solidFill>
                  <a:schemeClr val="tx2"/>
                </a:solidFill>
              </a:rPr>
              <a:t>will offset the carbon emissions caused by air travel to Presidency meetings in Helsinki and </a:t>
            </a:r>
            <a:r>
              <a:rPr lang="en-US" sz="1800" dirty="0" smtClean="0">
                <a:solidFill>
                  <a:schemeClr val="tx2"/>
                </a:solidFill>
              </a:rPr>
              <a:t>Brussels (approx. 0,5 million EUR), </a:t>
            </a:r>
            <a:r>
              <a:rPr lang="en-US" sz="1800" dirty="0">
                <a:solidFill>
                  <a:schemeClr val="tx2"/>
                </a:solidFill>
              </a:rPr>
              <a:t>instead of handing out traditional presidency gifts.</a:t>
            </a:r>
            <a:endParaRPr lang="fi-FI" sz="1800" dirty="0">
              <a:solidFill>
                <a:schemeClr val="tx2"/>
              </a:solidFill>
            </a:endParaRPr>
          </a:p>
          <a:p>
            <a:pPr marL="571500" lvl="0" indent="-342900">
              <a:lnSpc>
                <a:spcPct val="100000"/>
              </a:lnSpc>
              <a:buFont typeface="Arial" panose="020B0604020202020204" pitchFamily="34" charset="0"/>
              <a:buChar char="•"/>
            </a:pPr>
            <a:r>
              <a:rPr lang="en-GB" sz="1800" dirty="0" smtClean="0"/>
              <a:t>As a concrete global climate act, we will be funding projects in Honduras, Laos, Uganda and Vietnam. </a:t>
            </a:r>
            <a:r>
              <a:rPr lang="en-GB" sz="1800" dirty="0"/>
              <a:t>The projects will produce clean energy and reduce deforestation, for example</a:t>
            </a:r>
            <a:r>
              <a:rPr lang="en-GB" sz="1800" dirty="0" smtClean="0"/>
              <a:t>. </a:t>
            </a:r>
            <a:endParaRPr lang="en-GB" sz="1800" dirty="0">
              <a:solidFill>
                <a:srgbClr val="FF0000"/>
              </a:solidFill>
            </a:endParaRPr>
          </a:p>
        </p:txBody>
      </p:sp>
    </p:spTree>
    <p:extLst>
      <p:ext uri="{BB962C8B-B14F-4D97-AF65-F5344CB8AC3E}">
        <p14:creationId xmlns:p14="http://schemas.microsoft.com/office/powerpoint/2010/main" val="2270968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000" b="1" dirty="0" smtClean="0"/>
              <a:t>III</a:t>
            </a:r>
            <a:r>
              <a:rPr lang="en-GB" sz="3000" dirty="0" smtClean="0"/>
              <a:t> </a:t>
            </a:r>
            <a:r>
              <a:rPr lang="en-US" sz="3000" dirty="0" smtClean="0"/>
              <a:t>Sustainable Presidency arrangements </a:t>
            </a:r>
            <a:endParaRPr lang="en-GB" sz="3000" dirty="0"/>
          </a:p>
        </p:txBody>
      </p:sp>
      <p:sp>
        <p:nvSpPr>
          <p:cNvPr id="3" name="Content Placeholder 2"/>
          <p:cNvSpPr>
            <a:spLocks noGrp="1"/>
          </p:cNvSpPr>
          <p:nvPr>
            <p:ph idx="1"/>
          </p:nvPr>
        </p:nvSpPr>
        <p:spPr/>
        <p:txBody>
          <a:bodyPr>
            <a:normAutofit/>
          </a:bodyPr>
          <a:lstStyle/>
          <a:p>
            <a:pPr marL="571500" indent="-342900">
              <a:buFont typeface="Arial" panose="020B0604020202020204" pitchFamily="34" charset="0"/>
              <a:buChar char="•"/>
            </a:pPr>
            <a:r>
              <a:rPr lang="en-US" sz="1800" dirty="0" smtClean="0"/>
              <a:t>We are keeping </a:t>
            </a:r>
            <a:r>
              <a:rPr lang="en-US" sz="1800" dirty="0"/>
              <a:t>the amount of informal ministerial and other EU meetings reasonable &amp; </a:t>
            </a:r>
            <a:r>
              <a:rPr lang="en-US" sz="1800" dirty="0" err="1"/>
              <a:t>favouring</a:t>
            </a:r>
            <a:r>
              <a:rPr lang="en-US" sz="1800" dirty="0"/>
              <a:t> videoconferencing when possible. </a:t>
            </a:r>
            <a:r>
              <a:rPr lang="en-US" sz="1800" dirty="0" smtClean="0"/>
              <a:t>The </a:t>
            </a:r>
            <a:r>
              <a:rPr lang="en-US" sz="1800" dirty="0"/>
              <a:t>meeting venue, </a:t>
            </a:r>
            <a:r>
              <a:rPr lang="en-US" sz="1800" dirty="0" err="1"/>
              <a:t>Finlandia</a:t>
            </a:r>
            <a:r>
              <a:rPr lang="en-US" sz="1800" dirty="0"/>
              <a:t> hall, can be reached conveniently by public </a:t>
            </a:r>
            <a:r>
              <a:rPr lang="en-US" sz="1800" dirty="0" smtClean="0"/>
              <a:t>transportation.</a:t>
            </a:r>
            <a:endParaRPr lang="en-US" sz="1800" dirty="0"/>
          </a:p>
          <a:p>
            <a:pPr marL="571500" lvl="0" indent="-342900">
              <a:buFont typeface="Arial" panose="020B0604020202020204" pitchFamily="34" charset="0"/>
              <a:buChar char="•"/>
            </a:pPr>
            <a:r>
              <a:rPr lang="en-US" sz="1800" dirty="0"/>
              <a:t>Paying attention to water and energy consumption; S</a:t>
            </a:r>
            <a:r>
              <a:rPr lang="en-US" sz="1800" dirty="0" smtClean="0"/>
              <a:t>erving </a:t>
            </a:r>
            <a:r>
              <a:rPr lang="en-US" sz="1800" dirty="0"/>
              <a:t>tap </a:t>
            </a:r>
            <a:r>
              <a:rPr lang="en-US" sz="1800" dirty="0" smtClean="0"/>
              <a:t>water in meetings; </a:t>
            </a:r>
            <a:r>
              <a:rPr lang="en-US" sz="1800" dirty="0"/>
              <a:t>S</a:t>
            </a:r>
            <a:r>
              <a:rPr lang="en-US" sz="1800" dirty="0" smtClean="0"/>
              <a:t>erving </a:t>
            </a:r>
            <a:r>
              <a:rPr lang="en-US" sz="1800" dirty="0"/>
              <a:t>more vegetarian </a:t>
            </a:r>
            <a:r>
              <a:rPr lang="en-US" sz="1800" dirty="0" smtClean="0"/>
              <a:t>dishes; Cutting </a:t>
            </a:r>
            <a:r>
              <a:rPr lang="en-US" sz="1800" dirty="0"/>
              <a:t>down on food </a:t>
            </a:r>
            <a:r>
              <a:rPr lang="en-US" sz="1800" dirty="0" smtClean="0"/>
              <a:t>waste.</a:t>
            </a:r>
          </a:p>
          <a:p>
            <a:pPr marL="571500" lvl="0" indent="-342900">
              <a:buFont typeface="Arial" panose="020B0604020202020204" pitchFamily="34" charset="0"/>
              <a:buChar char="•"/>
            </a:pPr>
            <a:r>
              <a:rPr lang="en-US" sz="1800" dirty="0" smtClean="0"/>
              <a:t>We </a:t>
            </a:r>
            <a:r>
              <a:rPr lang="en-US" sz="1800" dirty="0"/>
              <a:t>also want to emphasize the importance of the circular economy, for example by replacing the use of paper and single-use plastic materials with digital applications and Finnish innovations. </a:t>
            </a:r>
          </a:p>
          <a:p>
            <a:pPr marL="571500" lvl="0" indent="-342900">
              <a:buFont typeface="Arial" panose="020B0604020202020204" pitchFamily="34" charset="0"/>
              <a:buChar char="•"/>
            </a:pPr>
            <a:r>
              <a:rPr lang="en-US" sz="1800" dirty="0"/>
              <a:t>Our Embassies </a:t>
            </a:r>
            <a:r>
              <a:rPr lang="en-US" sz="1800" dirty="0" smtClean="0"/>
              <a:t>and people are </a:t>
            </a:r>
            <a:r>
              <a:rPr lang="en-US" sz="1800" dirty="0"/>
              <a:t>onboard. They are also committed to concrete climate acts all around the world and are inviting everybody to take part. We consider it important that we together seek common solutions and aim to change our habits. </a:t>
            </a:r>
          </a:p>
          <a:p>
            <a:pPr marL="571500" indent="-342900">
              <a:buFont typeface="Arial" panose="020B0604020202020204" pitchFamily="34" charset="0"/>
              <a:buChar char="•"/>
            </a:pPr>
            <a:endParaRPr lang="en-GB" dirty="0"/>
          </a:p>
        </p:txBody>
      </p:sp>
    </p:spTree>
    <p:extLst>
      <p:ext uri="{BB962C8B-B14F-4D97-AF65-F5344CB8AC3E}">
        <p14:creationId xmlns:p14="http://schemas.microsoft.com/office/powerpoint/2010/main" val="21593056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000" b="1" dirty="0" smtClean="0"/>
              <a:t>IV</a:t>
            </a:r>
            <a:r>
              <a:rPr lang="en-GB" sz="3000" dirty="0" smtClean="0"/>
              <a:t> </a:t>
            </a:r>
            <a:r>
              <a:rPr lang="en-US" sz="3000" dirty="0" smtClean="0"/>
              <a:t>EU more </a:t>
            </a:r>
            <a:r>
              <a:rPr lang="en-US" sz="3000" dirty="0"/>
              <a:t>important than ever according to Finnish people</a:t>
            </a:r>
            <a:endParaRPr lang="en-GB" sz="3000" dirty="0"/>
          </a:p>
        </p:txBody>
      </p:sp>
      <p:sp>
        <p:nvSpPr>
          <p:cNvPr id="3" name="Content Placeholder 2"/>
          <p:cNvSpPr>
            <a:spLocks noGrp="1"/>
          </p:cNvSpPr>
          <p:nvPr>
            <p:ph idx="1"/>
          </p:nvPr>
        </p:nvSpPr>
        <p:spPr/>
        <p:txBody>
          <a:bodyPr>
            <a:normAutofit/>
          </a:bodyPr>
          <a:lstStyle/>
          <a:p>
            <a:pPr marL="571500" indent="-342900">
              <a:buFont typeface="Arial" panose="020B0604020202020204" pitchFamily="34" charset="0"/>
              <a:buChar char="•"/>
            </a:pPr>
            <a:r>
              <a:rPr lang="en-US" sz="1800" dirty="0">
                <a:solidFill>
                  <a:schemeClr val="tx2"/>
                </a:solidFill>
              </a:rPr>
              <a:t>EU membership means sharing common values. </a:t>
            </a:r>
            <a:r>
              <a:rPr lang="en-US" sz="1800" dirty="0" smtClean="0">
                <a:solidFill>
                  <a:schemeClr val="tx2"/>
                </a:solidFill>
              </a:rPr>
              <a:t>EU Member States are natural </a:t>
            </a:r>
            <a:r>
              <a:rPr lang="en-US" sz="1800" dirty="0">
                <a:solidFill>
                  <a:schemeClr val="tx2"/>
                </a:solidFill>
              </a:rPr>
              <a:t>allies.</a:t>
            </a:r>
          </a:p>
          <a:p>
            <a:pPr marL="571500" indent="-342900">
              <a:buFont typeface="Arial" panose="020B0604020202020204" pitchFamily="34" charset="0"/>
              <a:buChar char="•"/>
            </a:pPr>
            <a:r>
              <a:rPr lang="en-US" sz="1800" dirty="0" smtClean="0">
                <a:solidFill>
                  <a:schemeClr val="tx2"/>
                </a:solidFill>
              </a:rPr>
              <a:t>EU </a:t>
            </a:r>
            <a:r>
              <a:rPr lang="en-US" sz="1800" dirty="0">
                <a:solidFill>
                  <a:schemeClr val="tx2"/>
                </a:solidFill>
              </a:rPr>
              <a:t>approval rating at </a:t>
            </a:r>
            <a:r>
              <a:rPr lang="en-US" sz="1800" dirty="0" smtClean="0">
                <a:solidFill>
                  <a:schemeClr val="tx2"/>
                </a:solidFill>
              </a:rPr>
              <a:t>all-time high </a:t>
            </a:r>
            <a:r>
              <a:rPr lang="en-US" sz="1800" dirty="0">
                <a:solidFill>
                  <a:schemeClr val="tx2"/>
                </a:solidFill>
              </a:rPr>
              <a:t>in Finland and the whole EU (2019 Eurobarometer), 79% of Finns </a:t>
            </a:r>
            <a:r>
              <a:rPr lang="en-US" sz="1800" dirty="0" smtClean="0">
                <a:solidFill>
                  <a:schemeClr val="tx2"/>
                </a:solidFill>
              </a:rPr>
              <a:t>identify </a:t>
            </a:r>
            <a:r>
              <a:rPr lang="en-US" sz="1800" dirty="0">
                <a:solidFill>
                  <a:schemeClr val="tx2"/>
                </a:solidFill>
              </a:rPr>
              <a:t>themselves as EU citizens.</a:t>
            </a:r>
          </a:p>
          <a:p>
            <a:pPr marL="571500" indent="-342900">
              <a:buFont typeface="Arial" panose="020B0604020202020204" pitchFamily="34" charset="0"/>
              <a:buChar char="•"/>
            </a:pPr>
            <a:r>
              <a:rPr lang="en-US" sz="1800" dirty="0" smtClean="0">
                <a:solidFill>
                  <a:schemeClr val="tx2"/>
                </a:solidFill>
              </a:rPr>
              <a:t>The </a:t>
            </a:r>
            <a:r>
              <a:rPr lang="en-US" sz="1800" dirty="0">
                <a:solidFill>
                  <a:schemeClr val="tx2"/>
                </a:solidFill>
              </a:rPr>
              <a:t>benefits of Finland’s EU membership according to </a:t>
            </a:r>
            <a:r>
              <a:rPr lang="en-US" sz="1800" dirty="0" smtClean="0">
                <a:solidFill>
                  <a:schemeClr val="tx2"/>
                </a:solidFill>
              </a:rPr>
              <a:t>Finnish people: </a:t>
            </a:r>
            <a:r>
              <a:rPr lang="en-US" sz="1800" dirty="0">
                <a:solidFill>
                  <a:schemeClr val="tx2"/>
                </a:solidFill>
              </a:rPr>
              <a:t>peace – the EU is first and foremost a peace project –, EU single market &amp; the four freedoms (free movement of goods, capital, services and </a:t>
            </a:r>
            <a:r>
              <a:rPr lang="en-US" sz="1800" dirty="0" smtClean="0">
                <a:solidFill>
                  <a:schemeClr val="tx2"/>
                </a:solidFill>
              </a:rPr>
              <a:t>persons), trade </a:t>
            </a:r>
            <a:r>
              <a:rPr lang="en-US" sz="1800" dirty="0">
                <a:solidFill>
                  <a:schemeClr val="tx2"/>
                </a:solidFill>
              </a:rPr>
              <a:t>policy and </a:t>
            </a:r>
            <a:r>
              <a:rPr lang="en-US" sz="1800" dirty="0" smtClean="0">
                <a:solidFill>
                  <a:schemeClr val="tx2"/>
                </a:solidFill>
              </a:rPr>
              <a:t>agreements.</a:t>
            </a:r>
            <a:endParaRPr lang="en-US" sz="1800" dirty="0">
              <a:solidFill>
                <a:schemeClr val="tx2"/>
              </a:solidFill>
            </a:endParaRPr>
          </a:p>
          <a:p>
            <a:pPr marL="571500" indent="-342900">
              <a:buFont typeface="Arial" panose="020B0604020202020204" pitchFamily="34" charset="0"/>
              <a:buChar char="•"/>
            </a:pPr>
            <a:r>
              <a:rPr lang="en-US" sz="1800" dirty="0" smtClean="0">
                <a:solidFill>
                  <a:schemeClr val="tx2"/>
                </a:solidFill>
              </a:rPr>
              <a:t>A frequently asked question – </a:t>
            </a:r>
            <a:r>
              <a:rPr lang="en-US" sz="1800" dirty="0">
                <a:solidFill>
                  <a:schemeClr val="tx2"/>
                </a:solidFill>
              </a:rPr>
              <a:t>what does EU membership cost? The cost of EU membership is only 54 EUR a year </a:t>
            </a:r>
            <a:r>
              <a:rPr lang="en-US" sz="1800" dirty="0" smtClean="0">
                <a:solidFill>
                  <a:schemeClr val="tx2"/>
                </a:solidFill>
              </a:rPr>
              <a:t>per </a:t>
            </a:r>
            <a:r>
              <a:rPr lang="en-US" sz="1800" dirty="0">
                <a:solidFill>
                  <a:schemeClr val="tx2"/>
                </a:solidFill>
              </a:rPr>
              <a:t>Finnish citizen.</a:t>
            </a:r>
          </a:p>
          <a:p>
            <a:endParaRPr lang="en-GB" sz="1800" dirty="0"/>
          </a:p>
        </p:txBody>
      </p:sp>
    </p:spTree>
    <p:extLst>
      <p:ext uri="{BB962C8B-B14F-4D97-AF65-F5344CB8AC3E}">
        <p14:creationId xmlns:p14="http://schemas.microsoft.com/office/powerpoint/2010/main" val="19144195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ema">
  <a:themeElements>
    <a:clrScheme name="Mukautettu 5">
      <a:dk1>
        <a:sysClr val="windowText" lastClr="000000"/>
      </a:dk1>
      <a:lt1>
        <a:sysClr val="window" lastClr="FFFFFF"/>
      </a:lt1>
      <a:dk2>
        <a:srgbClr val="004696"/>
      </a:dk2>
      <a:lt2>
        <a:srgbClr val="E7E6E6"/>
      </a:lt2>
      <a:accent1>
        <a:srgbClr val="0096DC"/>
      </a:accent1>
      <a:accent2>
        <a:srgbClr val="DBDD60"/>
      </a:accent2>
      <a:accent3>
        <a:srgbClr val="BFD13F"/>
      </a:accent3>
      <a:accent4>
        <a:srgbClr val="93C449"/>
      </a:accent4>
      <a:accent5>
        <a:srgbClr val="4FAF59"/>
      </a:accent5>
      <a:accent6>
        <a:srgbClr val="33A0C6"/>
      </a:accent6>
      <a:hlink>
        <a:srgbClr val="0096DC"/>
      </a:hlink>
      <a:folHlink>
        <a:srgbClr val="93C449"/>
      </a:folHlink>
    </a:clrScheme>
    <a:fontScheme name="Mukautettu 3">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UPJ-työ.pptx" id="{D4788F7F-B1C6-4A91-8CCF-7461848549EE}" vid="{7F1B79F4-CBFE-41FB-915D-8FDA74F2348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EU2019.FI-Esityspohja</Template>
  <TotalTime>687</TotalTime>
  <Words>625</Words>
  <Application>Microsoft Office PowerPoint</Application>
  <PresentationFormat>Widescreen</PresentationFormat>
  <Paragraphs>37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Verdana</vt:lpstr>
      <vt:lpstr>Office-teema</vt:lpstr>
      <vt:lpstr>FINLAND’S PRESIDENCY IN THE COUNCIL OF THE EUROPEAN UNION</vt:lpstr>
      <vt:lpstr>I Finland’s Presidency of the Council of the European Union: A country of 5.5 million people representing over 500 million people</vt:lpstr>
      <vt:lpstr>II Sustainable Europe – Sustainable Future: Priorities for Finland’s Presidency of the Council of the European Union</vt:lpstr>
      <vt:lpstr>II Sustainable Europe – Sustainable Future: Priorities for Finland’s Presidency of the Council of the European Union</vt:lpstr>
      <vt:lpstr>III Finland’s Presidency – focus on sustainability and concrete climate action</vt:lpstr>
      <vt:lpstr>III Sustainable Presidency arrangements </vt:lpstr>
      <vt:lpstr>IV EU more important than ever according to Finnish people</vt:lpstr>
    </vt:vector>
  </TitlesOfParts>
  <Company>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FINLAND’S PRESIDENCY  OF THE COUNCIL OF THE EUROPEAN UNION</dc:title>
  <dc:creator>Kettunen Eeli</dc:creator>
  <cp:lastModifiedBy>Sottinen Tuomas</cp:lastModifiedBy>
  <cp:revision>40</cp:revision>
  <dcterms:created xsi:type="dcterms:W3CDTF">2019-06-13T11:15:59Z</dcterms:created>
  <dcterms:modified xsi:type="dcterms:W3CDTF">2019-07-02T06:57:39Z</dcterms:modified>
</cp:coreProperties>
</file>