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82" r:id="rId2"/>
  </p:sldMasterIdLst>
  <p:notesMasterIdLst>
    <p:notesMasterId r:id="rId48"/>
  </p:notesMasterIdLst>
  <p:handoutMasterIdLst>
    <p:handoutMasterId r:id="rId49"/>
  </p:handoutMasterIdLst>
  <p:sldIdLst>
    <p:sldId id="257" r:id="rId3"/>
    <p:sldId id="258" r:id="rId4"/>
    <p:sldId id="272" r:id="rId5"/>
    <p:sldId id="259" r:id="rId6"/>
    <p:sldId id="262" r:id="rId7"/>
    <p:sldId id="270" r:id="rId8"/>
    <p:sldId id="299" r:id="rId9"/>
    <p:sldId id="269" r:id="rId10"/>
    <p:sldId id="261" r:id="rId11"/>
    <p:sldId id="311" r:id="rId12"/>
    <p:sldId id="295" r:id="rId13"/>
    <p:sldId id="294" r:id="rId14"/>
    <p:sldId id="312" r:id="rId15"/>
    <p:sldId id="285" r:id="rId16"/>
    <p:sldId id="274" r:id="rId17"/>
    <p:sldId id="264" r:id="rId18"/>
    <p:sldId id="310" r:id="rId19"/>
    <p:sldId id="298" r:id="rId20"/>
    <p:sldId id="276" r:id="rId21"/>
    <p:sldId id="277" r:id="rId22"/>
    <p:sldId id="278" r:id="rId23"/>
    <p:sldId id="280" r:id="rId24"/>
    <p:sldId id="281" r:id="rId25"/>
    <p:sldId id="314" r:id="rId26"/>
    <p:sldId id="282" r:id="rId27"/>
    <p:sldId id="313" r:id="rId28"/>
    <p:sldId id="290" r:id="rId29"/>
    <p:sldId id="289" r:id="rId30"/>
    <p:sldId id="309" r:id="rId31"/>
    <p:sldId id="300" r:id="rId32"/>
    <p:sldId id="284" r:id="rId33"/>
    <p:sldId id="293" r:id="rId34"/>
    <p:sldId id="283" r:id="rId35"/>
    <p:sldId id="286" r:id="rId36"/>
    <p:sldId id="287" r:id="rId37"/>
    <p:sldId id="288" r:id="rId38"/>
    <p:sldId id="292" r:id="rId39"/>
    <p:sldId id="305" r:id="rId40"/>
    <p:sldId id="306" r:id="rId41"/>
    <p:sldId id="296" r:id="rId42"/>
    <p:sldId id="303" r:id="rId43"/>
    <p:sldId id="301" r:id="rId44"/>
    <p:sldId id="316" r:id="rId45"/>
    <p:sldId id="267" r:id="rId46"/>
    <p:sldId id="315" r:id="rId47"/>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tiainen Henriikka" initials="AH" lastIdx="0" clrIdx="0">
    <p:extLst>
      <p:ext uri="{19B8F6BF-5375-455C-9EA6-DF929625EA0E}">
        <p15:presenceInfo xmlns:p15="http://schemas.microsoft.com/office/powerpoint/2012/main" userId="S-1-5-21-3524553150-3021536655-4265643810-1733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754CA-8FA2-433B-8D17-A7C7B8F98FAB}" v="48" dt="2020-08-26T09:52:03.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varScale="1">
        <p:scale>
          <a:sx n="79" d="100"/>
          <a:sy n="79" d="100"/>
        </p:scale>
        <p:origin x="240" y="48"/>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Lst>
    </p:cSldViewPr>
  </p:slideViewPr>
  <p:outlineViewPr>
    <p:cViewPr>
      <p:scale>
        <a:sx n="33" d="100"/>
        <a:sy n="33" d="100"/>
      </p:scale>
      <p:origin x="0" y="-14628"/>
    </p:cViewPr>
  </p:outlineViewPr>
  <p:notesTextViewPr>
    <p:cViewPr>
      <p:scale>
        <a:sx n="1" d="1"/>
        <a:sy n="1" d="1"/>
      </p:scale>
      <p:origin x="0" y="0"/>
    </p:cViewPr>
  </p:notesTextViewPr>
  <p:notesViewPr>
    <p:cSldViewPr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22.9.2020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22.9.2020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Finland’s clothes industry continued to triumph in the 1970s and 80s. On the world stage, Finnish designers were known for their cold-season creations in particular. However, the industry faltered in the early 1990s as a result of the recession and the collapse in trade with the East. Unable to find jobs in Finland’s clothes industry, young designers set up their own companies. One of the resulting success stories was Ivana Helsinki, founded by Paola and </a:t>
            </a:r>
            <a:r>
              <a:rPr lang="en-US" dirty="0" err="1"/>
              <a:t>Pirjo</a:t>
            </a:r>
            <a:r>
              <a:rPr lang="en-US" dirty="0"/>
              <a:t> </a:t>
            </a:r>
            <a:r>
              <a:rPr lang="en-US" dirty="0" err="1"/>
              <a:t>Suhonen</a:t>
            </a:r>
            <a:r>
              <a:rPr lang="en-US" dirty="0"/>
              <a:t> in 1998. Other rising stars include </a:t>
            </a:r>
            <a:r>
              <a:rPr lang="en-US" dirty="0" err="1"/>
              <a:t>Samu</a:t>
            </a:r>
            <a:r>
              <a:rPr lang="en-US" dirty="0"/>
              <a:t>-Jussi </a:t>
            </a:r>
            <a:r>
              <a:rPr lang="en-US" dirty="0" err="1"/>
              <a:t>Koski</a:t>
            </a:r>
            <a:r>
              <a:rPr lang="en-US" dirty="0"/>
              <a:t>, Anna Ruohonen, and Tuomas and Anna </a:t>
            </a:r>
            <a:r>
              <a:rPr lang="en-US" dirty="0" err="1"/>
              <a:t>Laitinen</a:t>
            </a:r>
            <a:r>
              <a:rPr lang="en-US" dirty="0"/>
              <a:t>. Talented Finnish designers have also worked for a number of major foreign fashion houses.</a:t>
            </a:r>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17314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155131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Finnish fashion is flourishing again and its future looks promising</a:t>
            </a:r>
            <a:r>
              <a:rPr lang="en-US"/>
              <a:t>. Finnish fashion has become an international talking point. Many </a:t>
            </a:r>
            <a:r>
              <a:rPr lang="en-US" dirty="0"/>
              <a:t>friends of fashion and press representatives are drawn to Finland in the spring for the Aalto University’s graduate show.</a:t>
            </a:r>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45884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86887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US" dirty="0"/>
              <a:t>In 2012, the undergraduates </a:t>
            </a:r>
            <a:r>
              <a:rPr lang="en-US" dirty="0" err="1"/>
              <a:t>Siiri</a:t>
            </a:r>
            <a:r>
              <a:rPr lang="en-US" dirty="0"/>
              <a:t> </a:t>
            </a:r>
            <a:r>
              <a:rPr lang="en-US" dirty="0" err="1"/>
              <a:t>Raasakka</a:t>
            </a:r>
            <a:r>
              <a:rPr lang="en-US" dirty="0"/>
              <a:t>, </a:t>
            </a:r>
            <a:r>
              <a:rPr lang="en-US" dirty="0" err="1"/>
              <a:t>Tiia</a:t>
            </a:r>
            <a:r>
              <a:rPr lang="en-US" dirty="0"/>
              <a:t> </a:t>
            </a:r>
            <a:r>
              <a:rPr lang="en-US" dirty="0" err="1"/>
              <a:t>Sirén</a:t>
            </a:r>
            <a:r>
              <a:rPr lang="en-US" dirty="0"/>
              <a:t> and Elina </a:t>
            </a:r>
            <a:r>
              <a:rPr lang="en-US" dirty="0" err="1"/>
              <a:t>Laitinen</a:t>
            </a:r>
            <a:r>
              <a:rPr lang="en-US" dirty="0"/>
              <a:t> won the main prize of the menswear collection. </a:t>
            </a:r>
            <a:r>
              <a:rPr lang="en-US" dirty="0" err="1"/>
              <a:t>Satu</a:t>
            </a:r>
            <a:r>
              <a:rPr lang="en-US" dirty="0"/>
              <a:t> </a:t>
            </a:r>
            <a:r>
              <a:rPr lang="en-US" dirty="0" err="1"/>
              <a:t>Maaranen</a:t>
            </a:r>
            <a:r>
              <a:rPr lang="en-US" dirty="0"/>
              <a:t>, who has since designed clothes for houses such as </a:t>
            </a:r>
            <a:r>
              <a:rPr lang="en-US" dirty="0" err="1"/>
              <a:t>Marimekko</a:t>
            </a:r>
            <a:r>
              <a:rPr lang="en-US" dirty="0"/>
              <a:t>, won the same prize in the following year. Three students from Aalto University were among the ten finalists in the 2015 </a:t>
            </a:r>
            <a:r>
              <a:rPr lang="en-US" dirty="0" err="1"/>
              <a:t>Hyères</a:t>
            </a:r>
            <a:r>
              <a:rPr lang="en-US" dirty="0"/>
              <a:t> competition.</a:t>
            </a: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60461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dirty="0"/>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ots.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22.9.2020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59CC14F9-EB2B-0D4F-8F28-271F12107DB4}" type="datetime1">
              <a:rPr lang="fi-FI" smtClean="0"/>
              <a:t>22.9.2020</a:t>
            </a:fld>
            <a:endParaRPr lang="en-US"/>
          </a:p>
        </p:txBody>
      </p:sp>
      <p:sp>
        <p:nvSpPr>
          <p:cNvPr id="6" name="Footer Placeholder 5"/>
          <p:cNvSpPr>
            <a:spLocks noGrp="1"/>
          </p:cNvSpPr>
          <p:nvPr>
            <p:ph type="ftr" sz="quarter" idx="11"/>
          </p:nvPr>
        </p:nvSpPr>
        <p:spPr/>
        <p:txBody>
          <a:bodyPr/>
          <a:lstStyle/>
          <a:p>
            <a:r>
              <a:rPr lang="en-US"/>
              <a:t>Footer Here</a:t>
            </a:r>
            <a:endParaRPr lang="en-US" dirty="0"/>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DC11E6EC-92F7-6B4E-8279-5EB71B38C0C5}" type="datetime1">
              <a:rPr lang="fi-FI" smtClean="0"/>
              <a:t>22.9.2020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AF00B84-8DDB-8C40-AD8F-F50D046CC222}" type="datetime1">
              <a:rPr lang="fi-FI" smtClean="0"/>
              <a:t>22.9.2020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22.9.2020</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a:t>Muokkaa ots.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dirty="0"/>
              <a:t>Insert Picture</a:t>
            </a:r>
          </a:p>
        </p:txBody>
      </p:sp>
      <p:sp>
        <p:nvSpPr>
          <p:cNvPr id="4" name="Date Placeholder 3"/>
          <p:cNvSpPr>
            <a:spLocks noGrp="1"/>
          </p:cNvSpPr>
          <p:nvPr>
            <p:ph type="dt" sz="half" idx="10"/>
          </p:nvPr>
        </p:nvSpPr>
        <p:spPr/>
        <p:txBody>
          <a:bodyPr/>
          <a:lstStyle/>
          <a:p>
            <a:fld id="{516A5A40-F9D2-9F41-9B67-6B25AE089B08}"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22.9.2020</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22.9.2020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0C9FF73-6F0C-C549-A81B-BD4518F8C2F1}"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22.9.2020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dirty="0"/>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22.9.2020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Muokkaa ots.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22.9.2020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a:t>Muokkaa ots. perustyyl. napsautt.</a:t>
            </a:r>
            <a:endParaRPr lang="en-US" dirty="0"/>
          </a:p>
        </p:txBody>
      </p:sp>
      <p:sp>
        <p:nvSpPr>
          <p:cNvPr id="4" name="Date Placeholder 3"/>
          <p:cNvSpPr>
            <a:spLocks noGrp="1"/>
          </p:cNvSpPr>
          <p:nvPr>
            <p:ph type="dt" sz="half" idx="10"/>
          </p:nvPr>
        </p:nvSpPr>
        <p:spPr/>
        <p:txBody>
          <a:bodyPr/>
          <a:lstStyle/>
          <a:p>
            <a:fld id="{B8C59C2F-8A8A-2C41-8FED-B9EAA7D2E2FE}" type="datetime1">
              <a:rPr lang="fi-FI" smtClean="0"/>
              <a:t>22.9.2020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ots.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22.9.2020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22.9.2020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dirty="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22.9.2020</a:t>
            </a:fld>
            <a:endParaRPr lang="fi-FI" noProof="0" dirty="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endParaRPr lang="fi-FI" noProof="0" dirty="0"/>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dirty="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www.lvmhprize.com/designer/julia-mannisto/" TargetMode="External"/><Relationship Id="rId2" Type="http://schemas.openxmlformats.org/officeDocument/2006/relationships/hyperlink" Target="https://www.instagram.com/lervern/?hl=fi"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963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DE57E-0147-414C-9BC2-2D011561635E}"/>
              </a:ext>
            </a:extLst>
          </p:cNvPr>
          <p:cNvSpPr txBox="1">
            <a:spLocks noGrp="1"/>
          </p:cNvSpPr>
          <p:nvPr>
            <p:ph type="title" idx="4294967295"/>
          </p:nvPr>
        </p:nvSpPr>
        <p:spPr>
          <a:xfrm>
            <a:off x="1691680" y="1203598"/>
            <a:ext cx="5473700" cy="28797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solidFill>
                <a:effectLst/>
                <a:uLnTx/>
                <a:uFillTx/>
                <a:latin typeface="+mn-lt"/>
                <a:ea typeface="+mn-ea"/>
                <a:cs typeface="+mn-cs"/>
              </a:rPr>
              <a:t>In the late 1960s </a:t>
            </a:r>
            <a:r>
              <a:rPr kumimoji="0" lang="en-GB" sz="1800" b="0" i="0" u="none" strike="noStrike" kern="1200" cap="none" spc="0" normalizeH="0" baseline="0" noProof="0" dirty="0" err="1">
                <a:ln>
                  <a:noFill/>
                </a:ln>
                <a:solidFill>
                  <a:schemeClr val="bg1"/>
                </a:solidFill>
                <a:effectLst/>
                <a:uLnTx/>
                <a:uFillTx/>
                <a:latin typeface="+mn-lt"/>
                <a:ea typeface="+mn-ea"/>
                <a:cs typeface="+mn-cs"/>
              </a:rPr>
              <a:t>Nurmesniemi</a:t>
            </a:r>
            <a:r>
              <a:rPr kumimoji="0" lang="en-GB" sz="1800" b="0" i="0" u="none" strike="noStrike" kern="1200" cap="none" spc="0" normalizeH="0" baseline="0" noProof="0" dirty="0">
                <a:ln>
                  <a:noFill/>
                </a:ln>
                <a:solidFill>
                  <a:schemeClr val="bg1"/>
                </a:solidFill>
                <a:effectLst/>
                <a:uLnTx/>
                <a:uFillTx/>
                <a:latin typeface="+mn-lt"/>
                <a:ea typeface="+mn-ea"/>
                <a:cs typeface="+mn-cs"/>
              </a:rPr>
              <a:t> became one of the first designers concerned about the environmental impact of the textile industry.</a:t>
            </a:r>
          </a:p>
          <a:p>
            <a:pPr marL="265113" marR="0" lvl="0" indent="-265113" algn="l" defTabSz="914400" rtl="0" eaLnBrk="1" fontAlgn="auto" latinLnBrk="0" hangingPunct="1">
              <a:lnSpc>
                <a:spcPct val="120000"/>
              </a:lnSpc>
              <a:spcBef>
                <a:spcPts val="200"/>
              </a:spcBef>
              <a:spcAft>
                <a:spcPts val="0"/>
              </a:spcAft>
              <a:buClrTx/>
              <a:buSzTx/>
              <a:buFont typeface="Arial" panose="020B0604020202020204" pitchFamily="34" charset="0"/>
              <a:buChar char="•"/>
              <a:tabLst/>
              <a:defRPr/>
            </a:pP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bg1"/>
                </a:solidFill>
                <a:effectLst/>
                <a:uLnTx/>
                <a:uFillTx/>
                <a:latin typeface="+mn-lt"/>
                <a:ea typeface="+mn-ea"/>
                <a:cs typeface="+mn-cs"/>
              </a:rPr>
              <a:t>She received the Milan Triennial XIII grand prix and </a:t>
            </a:r>
            <a:r>
              <a:rPr kumimoji="0" lang="en-GB" sz="1800" b="0" i="0" u="none" strike="noStrike" kern="1200" cap="none" spc="0" normalizeH="0" baseline="0" noProof="0" dirty="0" err="1">
                <a:ln>
                  <a:noFill/>
                </a:ln>
                <a:solidFill>
                  <a:schemeClr val="bg1"/>
                </a:solidFill>
                <a:effectLst/>
                <a:uLnTx/>
                <a:uFillTx/>
                <a:latin typeface="+mn-lt"/>
                <a:ea typeface="+mn-ea"/>
                <a:cs typeface="+mn-cs"/>
              </a:rPr>
              <a:t>Lunning</a:t>
            </a:r>
            <a:r>
              <a:rPr kumimoji="0" lang="en-GB" sz="1800" b="0" i="0" u="none" strike="noStrike" kern="1200" cap="none" spc="0" normalizeH="0" baseline="0" noProof="0" dirty="0">
                <a:ln>
                  <a:noFill/>
                </a:ln>
                <a:solidFill>
                  <a:schemeClr val="bg1"/>
                </a:solidFill>
                <a:effectLst/>
                <a:uLnTx/>
                <a:uFillTx/>
                <a:latin typeface="+mn-lt"/>
                <a:ea typeface="+mn-ea"/>
                <a:cs typeface="+mn-cs"/>
              </a:rPr>
              <a:t> Prize for design in 1964, the Prince Eugen Medal in 1986 and the </a:t>
            </a:r>
            <a:r>
              <a:rPr kumimoji="0" lang="en-GB" sz="1800" b="0" i="0" u="none" strike="noStrike" kern="1200" cap="none" spc="0" normalizeH="0" baseline="0" noProof="0" dirty="0" err="1">
                <a:ln>
                  <a:noFill/>
                </a:ln>
                <a:solidFill>
                  <a:schemeClr val="bg1"/>
                </a:solidFill>
                <a:effectLst/>
                <a:uLnTx/>
                <a:uFillTx/>
                <a:latin typeface="+mn-lt"/>
                <a:ea typeface="+mn-ea"/>
                <a:cs typeface="+mn-cs"/>
              </a:rPr>
              <a:t>Kaj</a:t>
            </a:r>
            <a:r>
              <a:rPr kumimoji="0" lang="en-GB" sz="1800" b="0" i="0" u="none" strike="noStrike" kern="1200" cap="none" spc="0" normalizeH="0" baseline="0" noProof="0" dirty="0">
                <a:ln>
                  <a:noFill/>
                </a:ln>
                <a:solidFill>
                  <a:schemeClr val="bg1"/>
                </a:solidFill>
                <a:effectLst/>
                <a:uLnTx/>
                <a:uFillTx/>
                <a:latin typeface="+mn-lt"/>
                <a:ea typeface="+mn-ea"/>
                <a:cs typeface="+mn-cs"/>
              </a:rPr>
              <a:t> Franck Design Prize in 1997.</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1253761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12804" y="772170"/>
            <a:ext cx="5473701" cy="1295524"/>
          </a:xfrm>
        </p:spPr>
        <p:txBody>
          <a:bodyPr/>
          <a:lstStyle/>
          <a:p>
            <a:r>
              <a:rPr lang="fi-FI" dirty="0"/>
              <a:t>Marimekko</a:t>
            </a:r>
          </a:p>
        </p:txBody>
      </p:sp>
      <p:pic>
        <p:nvPicPr>
          <p:cNvPr id="3" name="Kuva 2" descr="Famous Marimekko pattern that features colofur poppies. ">
            <a:extLst>
              <a:ext uri="{FF2B5EF4-FFF2-40B4-BE49-F238E27FC236}">
                <a16:creationId xmlns:a16="http://schemas.microsoft.com/office/drawing/2014/main" id="{92CE8E24-413A-9C41-BC05-36A6F148D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0"/>
            <a:ext cx="3769282" cy="5143500"/>
          </a:xfrm>
          <a:prstGeom prst="rect">
            <a:avLst/>
          </a:prstGeom>
        </p:spPr>
      </p:pic>
      <p:pic>
        <p:nvPicPr>
          <p:cNvPr id="4" name="Kuva 3" descr="A woman is posing with Marimekko patterned ski sticks and a Marimekko patterned woolly jumper. ">
            <a:extLst>
              <a:ext uri="{FF2B5EF4-FFF2-40B4-BE49-F238E27FC236}">
                <a16:creationId xmlns:a16="http://schemas.microsoft.com/office/drawing/2014/main" id="{DFB45B40-F7BA-4B4D-AB8E-F019FC319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491630"/>
            <a:ext cx="2376265" cy="3001598"/>
          </a:xfrm>
          <a:prstGeom prst="rect">
            <a:avLst/>
          </a:prstGeom>
        </p:spPr>
      </p:pic>
    </p:spTree>
    <p:extLst>
      <p:ext uri="{BB962C8B-B14F-4D97-AF65-F5344CB8AC3E}">
        <p14:creationId xmlns:p14="http://schemas.microsoft.com/office/powerpoint/2010/main" val="87925710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139932-DB27-4A1E-A38F-660F8B2A8D5F}"/>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History</a:t>
            </a:r>
            <a:r>
              <a:rPr lang="fi-FI" dirty="0"/>
              <a:t> of Marimekko</a:t>
            </a:r>
            <a:br>
              <a:rPr lang="fi-FI" dirty="0"/>
            </a:b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835150" y="1203598"/>
            <a:ext cx="5473700" cy="2663677"/>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err="1">
                <a:solidFill>
                  <a:schemeClr val="bg1"/>
                </a:solidFill>
              </a:rPr>
              <a:t>Marimekko</a:t>
            </a:r>
            <a:r>
              <a:rPr lang="en-US" dirty="0">
                <a:solidFill>
                  <a:schemeClr val="bg1"/>
                </a:solidFill>
              </a:rPr>
              <a:t> is a Finnish lifestyle design house founded in 1951 with a mission to empower people to be happy as they are and to bring joy to their everyday lives with bold prints and </a:t>
            </a:r>
            <a:r>
              <a:rPr lang="en-US" dirty="0" err="1">
                <a:solidFill>
                  <a:schemeClr val="bg1"/>
                </a:solidFill>
              </a:rPr>
              <a:t>colours</a:t>
            </a:r>
            <a:r>
              <a:rPr lang="en-US" dirty="0">
                <a:solidFill>
                  <a:schemeClr val="bg1"/>
                </a:solidFill>
              </a:rPr>
              <a:t>. </a:t>
            </a:r>
          </a:p>
          <a:p>
            <a:pPr marL="0" indent="0">
              <a:buNone/>
            </a:pPr>
            <a:endParaRPr lang="en-US" dirty="0">
              <a:solidFill>
                <a:schemeClr val="bg1"/>
              </a:solidFill>
            </a:endParaRPr>
          </a:p>
          <a:p>
            <a:pPr marL="0" indent="0">
              <a:buNone/>
            </a:pPr>
            <a:r>
              <a:rPr lang="en-US" dirty="0">
                <a:solidFill>
                  <a:schemeClr val="bg1"/>
                </a:solidFill>
              </a:rPr>
              <a:t>In the 1950s </a:t>
            </a:r>
            <a:r>
              <a:rPr lang="en-US" dirty="0" err="1">
                <a:solidFill>
                  <a:schemeClr val="bg1"/>
                </a:solidFill>
              </a:rPr>
              <a:t>Marimekko</a:t>
            </a:r>
            <a:r>
              <a:rPr lang="en-US" dirty="0">
                <a:solidFill>
                  <a:schemeClr val="bg1"/>
                </a:solidFill>
              </a:rPr>
              <a:t> began making dresses with abstract prints and vibrant </a:t>
            </a:r>
            <a:r>
              <a:rPr lang="en-US" dirty="0" err="1">
                <a:solidFill>
                  <a:schemeClr val="bg1"/>
                </a:solidFill>
              </a:rPr>
              <a:t>colours</a:t>
            </a:r>
            <a:r>
              <a:rPr lang="en-US" dirty="0">
                <a:solidFill>
                  <a:schemeClr val="bg1"/>
                </a:solidFill>
              </a:rPr>
              <a:t> for women who are bold in expressing their personality through their choice of attire.</a:t>
            </a:r>
            <a:r>
              <a:rPr lang="fi-FI" dirty="0">
                <a:solidFill>
                  <a:schemeClr val="bg1"/>
                </a:solidFill>
              </a:rPr>
              <a:t/>
            </a:r>
            <a:br>
              <a:rPr lang="fi-FI" dirty="0">
                <a:solidFill>
                  <a:schemeClr val="bg1"/>
                </a:solidFill>
              </a:rPr>
            </a:br>
            <a:r>
              <a:rPr lang="fi-FI" dirty="0">
                <a:solidFill>
                  <a:schemeClr val="bg1"/>
                </a:solidFill>
              </a:rPr>
              <a:t/>
            </a:r>
            <a:br>
              <a:rPr lang="fi-FI" dirty="0">
                <a:solidFill>
                  <a:schemeClr val="bg1"/>
                </a:solidFill>
              </a:rPr>
            </a:br>
            <a:r>
              <a:rPr lang="fi-FI" dirty="0"/>
              <a:t>. </a:t>
            </a:r>
            <a:endParaRPr lang="en-US" dirty="0">
              <a:solidFill>
                <a:schemeClr val="bg1"/>
              </a:solidFill>
            </a:endParaRPr>
          </a:p>
        </p:txBody>
      </p:sp>
    </p:spTree>
    <p:extLst>
      <p:ext uri="{BB962C8B-B14F-4D97-AF65-F5344CB8AC3E}">
        <p14:creationId xmlns:p14="http://schemas.microsoft.com/office/powerpoint/2010/main" val="192727312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0951-D9A4-4901-8630-96417051E708}"/>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Marimekko</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907704" y="843558"/>
            <a:ext cx="5473700" cy="3815805"/>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err="1">
                <a:solidFill>
                  <a:schemeClr val="bg1"/>
                </a:solidFill>
              </a:rPr>
              <a:t>Marimekko</a:t>
            </a:r>
            <a:r>
              <a:rPr lang="en-GB" dirty="0">
                <a:solidFill>
                  <a:schemeClr val="bg1"/>
                </a:solidFill>
              </a:rPr>
              <a:t> is considered one of the first lifestyle brands in the world. Ready-to-wear clothes, bags and accessories, as well as home decor, are all a part of the expression of joyful living.</a:t>
            </a:r>
            <a:endParaRPr lang="fi-FI" dirty="0">
              <a:solidFill>
                <a:schemeClr val="bg1"/>
              </a:solidFill>
            </a:endParaRPr>
          </a:p>
          <a:p>
            <a:pPr marL="0" indent="0">
              <a:buNone/>
            </a:pPr>
            <a:endParaRPr lang="fi-FI" dirty="0">
              <a:solidFill>
                <a:schemeClr val="bg1"/>
              </a:solidFill>
            </a:endParaRPr>
          </a:p>
          <a:p>
            <a:pPr marL="0" indent="0">
              <a:buNone/>
            </a:pPr>
            <a:r>
              <a:rPr lang="en-GB" dirty="0" err="1">
                <a:solidFill>
                  <a:schemeClr val="bg1"/>
                </a:solidFill>
              </a:rPr>
              <a:t>Marimekko</a:t>
            </a:r>
            <a:r>
              <a:rPr lang="en-GB" dirty="0">
                <a:solidFill>
                  <a:schemeClr val="bg1"/>
                </a:solidFill>
              </a:rPr>
              <a:t> became an international phenomenon at an early stage. Jacqueline Kennedy bought several </a:t>
            </a:r>
            <a:r>
              <a:rPr lang="en-GB" dirty="0" err="1">
                <a:solidFill>
                  <a:schemeClr val="bg1"/>
                </a:solidFill>
              </a:rPr>
              <a:t>Marimekko</a:t>
            </a:r>
            <a:r>
              <a:rPr lang="en-GB" dirty="0">
                <a:solidFill>
                  <a:schemeClr val="bg1"/>
                </a:solidFill>
              </a:rPr>
              <a:t> dresses in 1960. This hit the headlines around the world, helping the company to conquer foreign markets. </a:t>
            </a:r>
            <a:endParaRPr lang="fi-FI" dirty="0">
              <a:solidFill>
                <a:schemeClr val="bg1"/>
              </a:solidFill>
              <a:effectLst/>
            </a:endParaRPr>
          </a:p>
        </p:txBody>
      </p:sp>
    </p:spTree>
    <p:extLst>
      <p:ext uri="{BB962C8B-B14F-4D97-AF65-F5344CB8AC3E}">
        <p14:creationId xmlns:p14="http://schemas.microsoft.com/office/powerpoint/2010/main" val="44592962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DE57E-0147-414C-9BC2-2D011561635E}"/>
              </a:ext>
            </a:extLst>
          </p:cNvPr>
          <p:cNvSpPr txBox="1">
            <a:spLocks noGrp="1"/>
          </p:cNvSpPr>
          <p:nvPr>
            <p:ph type="title" idx="4294967295"/>
          </p:nvPr>
        </p:nvSpPr>
        <p:spPr>
          <a:xfrm>
            <a:off x="1691680" y="1059582"/>
            <a:ext cx="5473700" cy="3384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Some more Finnish heritage brands:</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R-</a:t>
            </a:r>
            <a:r>
              <a:rPr kumimoji="0" lang="fi-FI" sz="1800" b="0" i="0" u="none" strike="noStrike" kern="1200" cap="none" spc="0" normalizeH="0" baseline="0" noProof="0" dirty="0" err="1">
                <a:ln>
                  <a:noFill/>
                </a:ln>
                <a:solidFill>
                  <a:schemeClr val="bg1"/>
                </a:solidFill>
                <a:effectLst/>
                <a:uLnTx/>
                <a:uFillTx/>
                <a:latin typeface="+mn-lt"/>
                <a:ea typeface="+mn-ea"/>
                <a:cs typeface="+mn-cs"/>
              </a:rPr>
              <a:t>Collection</a:t>
            </a: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Nanso</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err="1">
                <a:ln>
                  <a:noFill/>
                </a:ln>
                <a:solidFill>
                  <a:schemeClr val="bg1"/>
                </a:solidFill>
                <a:effectLst/>
                <a:uLnTx/>
                <a:uFillTx/>
                <a:latin typeface="+mn-lt"/>
                <a:ea typeface="+mn-ea"/>
                <a:cs typeface="+mn-cs"/>
              </a:rPr>
              <a:t>Sasta</a:t>
            </a:r>
            <a:endParaRPr kumimoji="0" lang="fi-FI" sz="18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Vallila</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Joutsen</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fi-FI" sz="1800" b="0" i="0" u="none" strike="noStrike" kern="1200" cap="none" spc="0" normalizeH="0" baseline="0" noProof="0" dirty="0">
                <a:ln>
                  <a:noFill/>
                </a:ln>
                <a:solidFill>
                  <a:schemeClr val="bg1"/>
                </a:solidFill>
                <a:effectLst/>
                <a:uLnTx/>
                <a:uFillTx/>
                <a:latin typeface="+mn-lt"/>
                <a:ea typeface="+mn-ea"/>
                <a:cs typeface="+mn-cs"/>
              </a:rPr>
              <a:t>Luhta</a:t>
            </a:r>
          </a:p>
          <a:p>
            <a:pPr marL="0" marR="0" lvl="0" indent="0" algn="l" defTabSz="914400" rtl="0" eaLnBrk="1" fontAlgn="auto" latinLnBrk="0" hangingPunct="1">
              <a:lnSpc>
                <a:spcPct val="120000"/>
              </a:lnSpc>
              <a:spcBef>
                <a:spcPts val="2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smtClean="0">
                <a:ln>
                  <a:noFill/>
                </a:ln>
                <a:solidFill>
                  <a:schemeClr val="bg1"/>
                </a:solidFill>
                <a:effectLst/>
                <a:uLnTx/>
                <a:uFillTx/>
                <a:latin typeface="+mn-lt"/>
                <a:ea typeface="+mn-ea"/>
                <a:cs typeface="+mn-cs"/>
              </a:rPr>
              <a:t>Reima</a:t>
            </a:r>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9343425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A woman is standing with a red dress on, her hair has been blown on her face by the wind. ">
            <a:extLst>
              <a:ext uri="{FF2B5EF4-FFF2-40B4-BE49-F238E27FC236}">
                <a16:creationId xmlns:a16="http://schemas.microsoft.com/office/drawing/2014/main" id="{AB78EB2F-1745-6340-8B30-9AAFDED10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51470"/>
            <a:ext cx="3857625" cy="5143500"/>
          </a:xfrm>
          <a:prstGeom prst="rect">
            <a:avLst/>
          </a:prstGeom>
          <a:noFill/>
        </p:spPr>
      </p:pic>
      <p:sp>
        <p:nvSpPr>
          <p:cNvPr id="2" name="Title 1"/>
          <p:cNvSpPr>
            <a:spLocks noGrp="1"/>
          </p:cNvSpPr>
          <p:nvPr>
            <p:ph type="ctrTitle"/>
          </p:nvPr>
        </p:nvSpPr>
        <p:spPr>
          <a:xfrm>
            <a:off x="971600" y="1635646"/>
            <a:ext cx="6337250" cy="1728192"/>
          </a:xfrm>
        </p:spPr>
        <p:txBody>
          <a:bodyPr anchor="b">
            <a:normAutofit fontScale="90000"/>
          </a:bodyPr>
          <a:lstStyle/>
          <a:p>
            <a:r>
              <a:rPr lang="fi-FI" sz="5000" dirty="0" err="1">
                <a:solidFill>
                  <a:schemeClr val="tx1"/>
                </a:solidFill>
              </a:rPr>
              <a:t>Talent</a:t>
            </a:r>
            <a:r>
              <a:rPr lang="fi-FI" sz="5000" dirty="0">
                <a:solidFill>
                  <a:schemeClr val="tx1"/>
                </a:solidFill>
              </a:rPr>
              <a:t> and </a:t>
            </a:r>
            <a:br>
              <a:rPr lang="fi-FI" sz="5000" dirty="0">
                <a:solidFill>
                  <a:schemeClr val="tx1"/>
                </a:solidFill>
              </a:rPr>
            </a:br>
            <a:r>
              <a:rPr lang="fi-FI" sz="5000" dirty="0" err="1">
                <a:solidFill>
                  <a:schemeClr val="tx1"/>
                </a:solidFill>
              </a:rPr>
              <a:t>young</a:t>
            </a:r>
            <a:r>
              <a:rPr lang="fi-FI" sz="5000" dirty="0">
                <a:solidFill>
                  <a:schemeClr val="tx1"/>
                </a:solidFill>
              </a:rPr>
              <a:t> </a:t>
            </a:r>
            <a:br>
              <a:rPr lang="fi-FI" sz="5000" dirty="0">
                <a:solidFill>
                  <a:schemeClr val="tx1"/>
                </a:solidFill>
              </a:rPr>
            </a:br>
            <a:r>
              <a:rPr lang="fi-FI" sz="5000" dirty="0" err="1">
                <a:solidFill>
                  <a:schemeClr val="tx1"/>
                </a:solidFill>
              </a:rPr>
              <a:t>designers</a:t>
            </a:r>
            <a:endParaRPr lang="fi-FI" sz="5000" dirty="0">
              <a:solidFill>
                <a:schemeClr val="tx1"/>
              </a:solidFill>
            </a:endParaRPr>
          </a:p>
        </p:txBody>
      </p:sp>
      <p:sp>
        <p:nvSpPr>
          <p:cNvPr id="4" name="Suorakulmio 3">
            <a:extLst>
              <a:ext uri="{FF2B5EF4-FFF2-40B4-BE49-F238E27FC236}">
                <a16:creationId xmlns:a16="http://schemas.microsoft.com/office/drawing/2014/main" id="{B86A86F6-AA18-EC42-AC4C-DC9A82A4F198}"/>
              </a:ext>
            </a:extLst>
          </p:cNvPr>
          <p:cNvSpPr/>
          <p:nvPr/>
        </p:nvSpPr>
        <p:spPr>
          <a:xfrm>
            <a:off x="35496" y="4843929"/>
            <a:ext cx="1425390" cy="261610"/>
          </a:xfrm>
          <a:prstGeom prst="rect">
            <a:avLst/>
          </a:prstGeom>
        </p:spPr>
        <p:txBody>
          <a:bodyPr wrap="none">
            <a:spAutoFit/>
          </a:bodyPr>
          <a:lstStyle/>
          <a:p>
            <a:r>
              <a:rPr lang="en-US" sz="1100" dirty="0">
                <a:solidFill>
                  <a:schemeClr val="bg1"/>
                </a:solidFill>
              </a:rPr>
              <a:t>Anna Semi, Aalto Arts</a:t>
            </a:r>
          </a:p>
        </p:txBody>
      </p:sp>
    </p:spTree>
    <p:extLst>
      <p:ext uri="{BB962C8B-B14F-4D97-AF65-F5344CB8AC3E}">
        <p14:creationId xmlns:p14="http://schemas.microsoft.com/office/powerpoint/2010/main" val="27285964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BAC2C7-54EB-48CE-9BDC-E03092ED0D02}"/>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a:t>Aalto </a:t>
            </a:r>
            <a:r>
              <a:rPr lang="fi-FI" dirty="0" err="1"/>
              <a:t>University</a:t>
            </a:r>
            <a:r>
              <a:rPr lang="fi-FI" dirty="0"/>
              <a:t/>
            </a:r>
            <a:br>
              <a:rPr lang="fi-FI" dirty="0"/>
            </a:br>
            <a:endParaRPr lang="fi-FI" dirty="0"/>
          </a:p>
        </p:txBody>
      </p:sp>
      <p:sp>
        <p:nvSpPr>
          <p:cNvPr id="3" name="Content Placeholder 2"/>
          <p:cNvSpPr>
            <a:spLocks noGrp="1"/>
          </p:cNvSpPr>
          <p:nvPr>
            <p:ph idx="1"/>
          </p:nvPr>
        </p:nvSpPr>
        <p:spPr>
          <a:xfrm>
            <a:off x="1331640" y="411510"/>
            <a:ext cx="2952328" cy="3800942"/>
          </a:xfrm>
        </p:spPr>
        <p:txBody>
          <a:bodyPr anchor="t">
            <a:noAutofit/>
          </a:bodyPr>
          <a:lstStyle/>
          <a:p>
            <a:pPr marL="0" indent="0">
              <a:lnSpc>
                <a:spcPct val="110000"/>
              </a:lnSpc>
              <a:buNone/>
            </a:pPr>
            <a:r>
              <a:rPr lang="en-US" dirty="0"/>
              <a:t>Young Finnish designers are known for their high-level, artistic designs that avoid the pitfalls of calculated commercialism. </a:t>
            </a:r>
          </a:p>
          <a:p>
            <a:pPr marL="0" indent="0">
              <a:lnSpc>
                <a:spcPct val="110000"/>
              </a:lnSpc>
              <a:buNone/>
            </a:pPr>
            <a:endParaRPr lang="en-US" b="1" dirty="0"/>
          </a:p>
          <a:p>
            <a:pPr marL="0" indent="0">
              <a:lnSpc>
                <a:spcPct val="110000"/>
              </a:lnSpc>
              <a:buNone/>
            </a:pPr>
            <a:r>
              <a:rPr lang="en-US" b="1" dirty="0"/>
              <a:t>Aalto University </a:t>
            </a:r>
            <a:r>
              <a:rPr lang="en-US" dirty="0"/>
              <a:t>in Helsinki has become one of the hottest design schools in the international fashion scene. </a:t>
            </a:r>
            <a:r>
              <a:rPr lang="en-US" dirty="0">
                <a:solidFill>
                  <a:schemeClr val="tx1"/>
                </a:solidFill>
              </a:rPr>
              <a:t>H</a:t>
            </a:r>
            <a:r>
              <a:rPr lang="en-US" dirty="0"/>
              <a:t>eadhunters, buyers and press representatives are drawn to Finland to see Aalto University’s graduate show.</a:t>
            </a:r>
          </a:p>
          <a:p>
            <a:pPr marL="0" indent="0">
              <a:lnSpc>
                <a:spcPct val="110000"/>
              </a:lnSpc>
              <a:buNone/>
            </a:pPr>
            <a:endParaRPr lang="en-US" dirty="0"/>
          </a:p>
          <a:p>
            <a:pPr marL="0" indent="0">
              <a:lnSpc>
                <a:spcPct val="110000"/>
              </a:lnSpc>
              <a:buNone/>
            </a:pPr>
            <a:endParaRPr lang="fi-FI" dirty="0"/>
          </a:p>
        </p:txBody>
      </p:sp>
      <p:sp>
        <p:nvSpPr>
          <p:cNvPr id="4" name="Suorakulmio 3">
            <a:extLst>
              <a:ext uri="{FF2B5EF4-FFF2-40B4-BE49-F238E27FC236}">
                <a16:creationId xmlns:a16="http://schemas.microsoft.com/office/drawing/2014/main" id="{AB36A8B1-FC01-6F48-9A1E-D51788BAEA42}"/>
              </a:ext>
            </a:extLst>
          </p:cNvPr>
          <p:cNvSpPr/>
          <p:nvPr/>
        </p:nvSpPr>
        <p:spPr>
          <a:xfrm>
            <a:off x="6084168" y="4659982"/>
            <a:ext cx="2593980" cy="261610"/>
          </a:xfrm>
          <a:prstGeom prst="rect">
            <a:avLst/>
          </a:prstGeom>
        </p:spPr>
        <p:txBody>
          <a:bodyPr wrap="none">
            <a:spAutoFit/>
          </a:bodyPr>
          <a:lstStyle/>
          <a:p>
            <a:r>
              <a:rPr lang="en-US" sz="1100" dirty="0" err="1">
                <a:solidFill>
                  <a:schemeClr val="bg1"/>
                </a:solidFill>
              </a:rPr>
              <a:t>Juslin</a:t>
            </a:r>
            <a:r>
              <a:rPr lang="en-US" sz="1100" dirty="0">
                <a:solidFill>
                  <a:schemeClr val="bg1"/>
                </a:solidFill>
              </a:rPr>
              <a:t> </a:t>
            </a:r>
            <a:r>
              <a:rPr lang="en-US" sz="1100" dirty="0" err="1">
                <a:solidFill>
                  <a:schemeClr val="bg1"/>
                </a:solidFill>
              </a:rPr>
              <a:t>Maunula</a:t>
            </a:r>
            <a:r>
              <a:rPr lang="en-US" sz="1100" dirty="0">
                <a:solidFill>
                  <a:schemeClr val="bg1"/>
                </a:solidFill>
              </a:rPr>
              <a:t>,, photo by </a:t>
            </a:r>
            <a:r>
              <a:rPr lang="en-US" sz="1100" dirty="0" err="1">
                <a:solidFill>
                  <a:schemeClr val="bg1"/>
                </a:solidFill>
              </a:rPr>
              <a:t>Osma</a:t>
            </a:r>
            <a:r>
              <a:rPr lang="en-US" sz="1100" dirty="0">
                <a:solidFill>
                  <a:schemeClr val="bg1"/>
                </a:solidFill>
              </a:rPr>
              <a:t> </a:t>
            </a:r>
            <a:r>
              <a:rPr lang="en-US" sz="1100" dirty="0" err="1">
                <a:solidFill>
                  <a:schemeClr val="bg1"/>
                </a:solidFill>
              </a:rPr>
              <a:t>Harvilahti</a:t>
            </a:r>
            <a:endParaRPr lang="en-US" sz="1100" dirty="0">
              <a:solidFill>
                <a:schemeClr val="bg1"/>
              </a:solidFill>
            </a:endParaRPr>
          </a:p>
        </p:txBody>
      </p:sp>
      <p:pic>
        <p:nvPicPr>
          <p:cNvPr id="7" name="Kuvan paikkamerkki 6" descr="Many models wearing colourful outfits walk in a line on a catwalk. ">
            <a:extLst>
              <a:ext uri="{FF2B5EF4-FFF2-40B4-BE49-F238E27FC236}">
                <a16:creationId xmlns:a16="http://schemas.microsoft.com/office/drawing/2014/main" id="{DE02EAD9-12D2-7D4A-8680-749E94D17D8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129" r="25129"/>
          <a:stretch>
            <a:fillRect/>
          </a:stretch>
        </p:blipFill>
        <p:spPr/>
      </p:pic>
    </p:spTree>
    <p:extLst>
      <p:ext uri="{BB962C8B-B14F-4D97-AF65-F5344CB8AC3E}">
        <p14:creationId xmlns:p14="http://schemas.microsoft.com/office/powerpoint/2010/main" val="229762538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35E242DA-0221-43B2-B783-DBC535B2313F}"/>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a:t>Aalto </a:t>
            </a:r>
            <a:r>
              <a:rPr lang="fi-FI" dirty="0" err="1"/>
              <a:t>University’s</a:t>
            </a:r>
            <a:r>
              <a:rPr lang="fi-FI" dirty="0"/>
              <a:t> </a:t>
            </a:r>
            <a:r>
              <a:rPr lang="fi-FI" dirty="0" err="1"/>
              <a:t>success</a:t>
            </a:r>
            <a:endParaRPr lang="fi-FI" dirty="0"/>
          </a:p>
        </p:txBody>
      </p:sp>
      <p:sp>
        <p:nvSpPr>
          <p:cNvPr id="3" name="Content Placeholder 2"/>
          <p:cNvSpPr>
            <a:spLocks noGrp="1"/>
          </p:cNvSpPr>
          <p:nvPr>
            <p:ph idx="1"/>
          </p:nvPr>
        </p:nvSpPr>
        <p:spPr>
          <a:xfrm>
            <a:off x="1475656" y="915566"/>
            <a:ext cx="2952328" cy="3209397"/>
          </a:xfrm>
        </p:spPr>
        <p:txBody>
          <a:bodyPr anchor="t">
            <a:noAutofit/>
          </a:bodyPr>
          <a:lstStyle/>
          <a:p>
            <a:pPr marL="0" indent="0">
              <a:lnSpc>
                <a:spcPct val="110000"/>
              </a:lnSpc>
              <a:buNone/>
            </a:pPr>
            <a:r>
              <a:rPr lang="en-US" dirty="0"/>
              <a:t>Business of Fashion website ranked Aalto’s BA </a:t>
            </a:r>
            <a:r>
              <a:rPr lang="en-US" dirty="0" err="1"/>
              <a:t>programme</a:t>
            </a:r>
            <a:r>
              <a:rPr lang="en-US" dirty="0"/>
              <a:t> to be one of the best in the world.</a:t>
            </a:r>
          </a:p>
          <a:p>
            <a:pPr marL="0" indent="0">
              <a:lnSpc>
                <a:spcPct val="110000"/>
              </a:lnSpc>
              <a:buNone/>
            </a:pPr>
            <a:endParaRPr lang="en-US" dirty="0"/>
          </a:p>
          <a:p>
            <a:pPr marL="0" indent="0">
              <a:lnSpc>
                <a:spcPct val="110000"/>
              </a:lnSpc>
              <a:buNone/>
            </a:pPr>
            <a:r>
              <a:rPr lang="en-US" dirty="0"/>
              <a:t>Aalto’s students have enjoyed huge success at international design competitions such as the </a:t>
            </a:r>
            <a:r>
              <a:rPr lang="en-US" dirty="0" err="1"/>
              <a:t>Hyères</a:t>
            </a:r>
            <a:r>
              <a:rPr lang="en-US" dirty="0"/>
              <a:t> International Festival of Fashion in France and Designer´s Nest. </a:t>
            </a:r>
          </a:p>
          <a:p>
            <a:pPr marL="0" indent="0">
              <a:lnSpc>
                <a:spcPct val="110000"/>
              </a:lnSpc>
              <a:buNone/>
            </a:pPr>
            <a:endParaRPr lang="en-GB" dirty="0"/>
          </a:p>
          <a:p>
            <a:pPr marL="0" indent="0">
              <a:lnSpc>
                <a:spcPct val="110000"/>
              </a:lnSpc>
              <a:buNone/>
            </a:pPr>
            <a:endParaRPr lang="fi-FI" dirty="0"/>
          </a:p>
        </p:txBody>
      </p:sp>
      <p:pic>
        <p:nvPicPr>
          <p:cNvPr id="8" name="Kuvan paikkamerkki 7" descr="A woman is posing with a dress on, she is sitting down. ">
            <a:extLst>
              <a:ext uri="{FF2B5EF4-FFF2-40B4-BE49-F238E27FC236}">
                <a16:creationId xmlns:a16="http://schemas.microsoft.com/office/drawing/2014/main" id="{EA0B8FDC-3074-0542-8936-27CCF49560C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756" b="2756"/>
          <a:stretch>
            <a:fillRect/>
          </a:stretch>
        </p:blipFill>
        <p:spPr/>
      </p:pic>
      <p:sp>
        <p:nvSpPr>
          <p:cNvPr id="5" name="Suorakulmio 4">
            <a:extLst>
              <a:ext uri="{FF2B5EF4-FFF2-40B4-BE49-F238E27FC236}">
                <a16:creationId xmlns:a16="http://schemas.microsoft.com/office/drawing/2014/main" id="{D03006C7-D1BB-964E-AAD9-FAD3DEAFB681}"/>
              </a:ext>
            </a:extLst>
          </p:cNvPr>
          <p:cNvSpPr/>
          <p:nvPr/>
        </p:nvSpPr>
        <p:spPr>
          <a:xfrm>
            <a:off x="217646" y="4752218"/>
            <a:ext cx="2087431" cy="261610"/>
          </a:xfrm>
          <a:prstGeom prst="rect">
            <a:avLst/>
          </a:prstGeom>
        </p:spPr>
        <p:txBody>
          <a:bodyPr wrap="none">
            <a:spAutoFit/>
          </a:bodyPr>
          <a:lstStyle/>
          <a:p>
            <a:r>
              <a:rPr lang="en-US" sz="1100" dirty="0"/>
              <a:t>Emma </a:t>
            </a:r>
            <a:r>
              <a:rPr lang="en-US" sz="1100" dirty="0" err="1"/>
              <a:t>Saarnio</a:t>
            </a:r>
            <a:r>
              <a:rPr lang="en-US" sz="1100" dirty="0"/>
              <a:t>, photo: Chris Vidal</a:t>
            </a:r>
          </a:p>
        </p:txBody>
      </p:sp>
    </p:spTree>
    <p:extLst>
      <p:ext uri="{BB962C8B-B14F-4D97-AF65-F5344CB8AC3E}">
        <p14:creationId xmlns:p14="http://schemas.microsoft.com/office/powerpoint/2010/main" val="283600812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E534C-CAD2-4414-83C2-958C3CB65C7C}"/>
              </a:ext>
            </a:extLst>
          </p:cNvPr>
          <p:cNvSpPr>
            <a:spLocks noGrp="1"/>
          </p:cNvSpPr>
          <p:nvPr>
            <p:ph type="title"/>
          </p:nvPr>
        </p:nvSpPr>
        <p:spPr>
          <a:xfrm>
            <a:off x="1835150" y="-863427"/>
            <a:ext cx="5329138" cy="863427"/>
          </a:xfrm>
        </p:spPr>
        <p:txBody>
          <a:bodyPr vert="horz" lIns="0" tIns="0" rIns="0" bIns="0" rtlCol="0" anchor="b" anchorCtr="0">
            <a:noAutofit/>
          </a:bodyPr>
          <a:lstStyle/>
          <a:p>
            <a:r>
              <a:rPr lang="fi-FI" dirty="0" err="1"/>
              <a:t>Finnish</a:t>
            </a:r>
            <a:r>
              <a:rPr lang="fi-FI" dirty="0"/>
              <a:t> </a:t>
            </a:r>
            <a:r>
              <a:rPr lang="fi-FI" dirty="0" err="1"/>
              <a:t>talents</a:t>
            </a:r>
            <a:r>
              <a:rPr lang="fi-FI" dirty="0"/>
              <a:t> go </a:t>
            </a:r>
            <a:r>
              <a:rPr lang="fi-FI" dirty="0" err="1"/>
              <a:t>international</a:t>
            </a:r>
            <a:endParaRPr lang="fi-FI" dirty="0"/>
          </a:p>
        </p:txBody>
      </p:sp>
      <p:sp>
        <p:nvSpPr>
          <p:cNvPr id="3" name="Content Placeholder 2"/>
          <p:cNvSpPr>
            <a:spLocks noGrp="1"/>
          </p:cNvSpPr>
          <p:nvPr>
            <p:ph idx="1"/>
          </p:nvPr>
        </p:nvSpPr>
        <p:spPr>
          <a:xfrm>
            <a:off x="1619672" y="627534"/>
            <a:ext cx="2952328" cy="3744417"/>
          </a:xfrm>
        </p:spPr>
        <p:txBody>
          <a:bodyPr anchor="t">
            <a:normAutofit fontScale="92500"/>
          </a:bodyPr>
          <a:lstStyle/>
          <a:p>
            <a:pPr marL="0" indent="0">
              <a:lnSpc>
                <a:spcPct val="110000"/>
              </a:lnSpc>
              <a:buNone/>
            </a:pPr>
            <a:r>
              <a:rPr lang="en-US" sz="1900" dirty="0"/>
              <a:t>This success has been noted, as many young Finnish talents have been recruited to international fashion houses such as Rick Owens, Balenciaga, Chanel, Diesel, Prada and Saint Laurent. </a:t>
            </a:r>
          </a:p>
          <a:p>
            <a:pPr marL="0" indent="0">
              <a:lnSpc>
                <a:spcPct val="110000"/>
              </a:lnSpc>
              <a:buNone/>
            </a:pPr>
            <a:endParaRPr lang="en-US" sz="1900" dirty="0"/>
          </a:p>
          <a:p>
            <a:pPr marL="0" indent="0">
              <a:lnSpc>
                <a:spcPct val="110000"/>
              </a:lnSpc>
              <a:buNone/>
            </a:pPr>
            <a:r>
              <a:rPr lang="en-US" sz="1900" dirty="0"/>
              <a:t>Many of the brands present their collections yearly at Paris Fashion Week, Milan Fashion Week or </a:t>
            </a:r>
            <a:r>
              <a:rPr lang="en-US" sz="1900" dirty="0" err="1"/>
              <a:t>Pitti</a:t>
            </a:r>
            <a:r>
              <a:rPr lang="en-US" sz="1900" dirty="0"/>
              <a:t> </a:t>
            </a:r>
            <a:r>
              <a:rPr lang="en-US" sz="1900" dirty="0" err="1"/>
              <a:t>Uomo</a:t>
            </a:r>
            <a:r>
              <a:rPr lang="en-US" sz="1900" dirty="0"/>
              <a:t> </a:t>
            </a:r>
          </a:p>
          <a:p>
            <a:pPr marL="0" indent="0">
              <a:lnSpc>
                <a:spcPct val="110000"/>
              </a:lnSpc>
              <a:buNone/>
            </a:pPr>
            <a:endParaRPr lang="fi-FI" sz="1500" dirty="0"/>
          </a:p>
        </p:txBody>
      </p:sp>
      <p:pic>
        <p:nvPicPr>
          <p:cNvPr id="10" name="Kuvan paikkamerkki 9" descr="A woman is walking past the camera with a shiny long-sleeved dress on. ">
            <a:extLst>
              <a:ext uri="{FF2B5EF4-FFF2-40B4-BE49-F238E27FC236}">
                <a16:creationId xmlns:a16="http://schemas.microsoft.com/office/drawing/2014/main" id="{5FE27D51-1CE5-2A40-9178-EE6D43BA30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174" r="-2" b="-2"/>
          <a:stretch/>
        </p:blipFill>
        <p:spPr>
          <a:xfrm>
            <a:off x="5292725" y="10"/>
            <a:ext cx="3851275" cy="5143490"/>
          </a:xfrm>
          <a:noFill/>
        </p:spPr>
      </p:pic>
      <p:sp>
        <p:nvSpPr>
          <p:cNvPr id="4" name="Suorakulmio 3">
            <a:extLst>
              <a:ext uri="{FF2B5EF4-FFF2-40B4-BE49-F238E27FC236}">
                <a16:creationId xmlns:a16="http://schemas.microsoft.com/office/drawing/2014/main" id="{AB36A8B1-FC01-6F48-9A1E-D51788BAEA42}"/>
              </a:ext>
            </a:extLst>
          </p:cNvPr>
          <p:cNvSpPr/>
          <p:nvPr/>
        </p:nvSpPr>
        <p:spPr>
          <a:xfrm>
            <a:off x="179512" y="4803998"/>
            <a:ext cx="2593980" cy="261610"/>
          </a:xfrm>
          <a:prstGeom prst="rect">
            <a:avLst/>
          </a:prstGeom>
        </p:spPr>
        <p:txBody>
          <a:bodyPr wrap="none">
            <a:spAutoFit/>
          </a:bodyPr>
          <a:lstStyle/>
          <a:p>
            <a:r>
              <a:rPr lang="en-US" sz="1100" dirty="0" err="1"/>
              <a:t>Juslin</a:t>
            </a:r>
            <a:r>
              <a:rPr lang="en-US" sz="1100" dirty="0"/>
              <a:t> </a:t>
            </a:r>
            <a:r>
              <a:rPr lang="en-US" sz="1100" dirty="0" err="1"/>
              <a:t>Maunula</a:t>
            </a:r>
            <a:r>
              <a:rPr lang="en-US" sz="1100" dirty="0"/>
              <a:t>, photo by </a:t>
            </a:r>
            <a:r>
              <a:rPr lang="en-US" sz="1100" dirty="0" err="1"/>
              <a:t>Osma</a:t>
            </a:r>
            <a:r>
              <a:rPr lang="en-US" sz="1100" dirty="0"/>
              <a:t> </a:t>
            </a:r>
            <a:r>
              <a:rPr lang="en-US" sz="1100" dirty="0" err="1"/>
              <a:t>Harvilahti</a:t>
            </a:r>
            <a:endParaRPr lang="en-US" sz="1100" dirty="0"/>
          </a:p>
        </p:txBody>
      </p:sp>
    </p:spTree>
    <p:extLst>
      <p:ext uri="{BB962C8B-B14F-4D97-AF65-F5344CB8AC3E}">
        <p14:creationId xmlns:p14="http://schemas.microsoft.com/office/powerpoint/2010/main" val="148370794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a:t>Rolf Ekroth</a:t>
            </a:r>
          </a:p>
        </p:txBody>
      </p:sp>
      <p:pic>
        <p:nvPicPr>
          <p:cNvPr id="5" name="Kuva 4" descr="A man who wears a red leather jacket and red leather pants is standing in front of a car. ">
            <a:extLst>
              <a:ext uri="{FF2B5EF4-FFF2-40B4-BE49-F238E27FC236}">
                <a16:creationId xmlns:a16="http://schemas.microsoft.com/office/drawing/2014/main" id="{6C353F18-F101-8940-8D0C-DB746E2560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57" b="-4"/>
          <a:stretch/>
        </p:blipFill>
        <p:spPr>
          <a:xfrm>
            <a:off x="1835150" y="1492249"/>
            <a:ext cx="2736850" cy="2879701"/>
          </a:xfrm>
          <a:prstGeom prst="rect">
            <a:avLst/>
          </a:prstGeom>
          <a:noFill/>
        </p:spPr>
      </p:pic>
      <p:pic>
        <p:nvPicPr>
          <p:cNvPr id="3" name="Kuva 2" descr="A man wearing a red leather jacket is holding his ear against a red wall behind him. ">
            <a:extLst>
              <a:ext uri="{FF2B5EF4-FFF2-40B4-BE49-F238E27FC236}">
                <a16:creationId xmlns:a16="http://schemas.microsoft.com/office/drawing/2014/main" id="{7C990FCA-9C86-0441-A442-C6B448D1F84C}"/>
              </a:ext>
            </a:extLst>
          </p:cNvPr>
          <p:cNvPicPr>
            <a:picLocks noChangeAspect="1"/>
          </p:cNvPicPr>
          <p:nvPr/>
        </p:nvPicPr>
        <p:blipFill rotWithShape="1">
          <a:blip r:embed="rId3">
            <a:extLst>
              <a:ext uri="{28A0092B-C50C-407E-A947-70E740481C1C}">
                <a14:useLocalDpi xmlns:a14="http://schemas.microsoft.com/office/drawing/2010/main" val="0"/>
              </a:ext>
            </a:extLst>
          </a:blip>
          <a:srcRect l="13121" r="12004" b="2"/>
          <a:stretch/>
        </p:blipFill>
        <p:spPr>
          <a:xfrm>
            <a:off x="5292725" y="10"/>
            <a:ext cx="3851275" cy="5143490"/>
          </a:xfrm>
          <a:prstGeom prst="rect">
            <a:avLst/>
          </a:prstGeom>
          <a:noFill/>
        </p:spPr>
      </p:pic>
      <p:sp>
        <p:nvSpPr>
          <p:cNvPr id="6" name="Suorakulmio 5">
            <a:extLst>
              <a:ext uri="{FF2B5EF4-FFF2-40B4-BE49-F238E27FC236}">
                <a16:creationId xmlns:a16="http://schemas.microsoft.com/office/drawing/2014/main" id="{17CCFF56-3B48-E443-AF92-375638C5A1F6}"/>
              </a:ext>
            </a:extLst>
          </p:cNvPr>
          <p:cNvSpPr/>
          <p:nvPr/>
        </p:nvSpPr>
        <p:spPr>
          <a:xfrm>
            <a:off x="5436096" y="4659982"/>
            <a:ext cx="2342308" cy="261610"/>
          </a:xfrm>
          <a:prstGeom prst="rect">
            <a:avLst/>
          </a:prstGeom>
        </p:spPr>
        <p:txBody>
          <a:bodyPr wrap="none">
            <a:spAutoFit/>
          </a:bodyPr>
          <a:lstStyle/>
          <a:p>
            <a:r>
              <a:rPr lang="en-US" sz="1100" dirty="0">
                <a:solidFill>
                  <a:schemeClr val="bg1"/>
                </a:solidFill>
              </a:rPr>
              <a:t>Rolf </a:t>
            </a:r>
            <a:r>
              <a:rPr lang="en-US" sz="1100" dirty="0" err="1">
                <a:solidFill>
                  <a:schemeClr val="bg1"/>
                </a:solidFill>
              </a:rPr>
              <a:t>Ekroth</a:t>
            </a:r>
            <a:r>
              <a:rPr lang="en-US" sz="1100" dirty="0">
                <a:solidFill>
                  <a:schemeClr val="bg1"/>
                </a:solidFill>
              </a:rPr>
              <a:t>, photo by </a:t>
            </a:r>
            <a:r>
              <a:rPr lang="en-US" sz="1100" dirty="0" err="1">
                <a:solidFill>
                  <a:schemeClr val="bg1"/>
                </a:solidFill>
              </a:rPr>
              <a:t>Osma</a:t>
            </a:r>
            <a:r>
              <a:rPr lang="en-US" sz="1100" dirty="0">
                <a:solidFill>
                  <a:schemeClr val="bg1"/>
                </a:solidFill>
              </a:rPr>
              <a:t> </a:t>
            </a:r>
            <a:r>
              <a:rPr lang="en-US" sz="1100" dirty="0" err="1">
                <a:solidFill>
                  <a:schemeClr val="bg1"/>
                </a:solidFill>
              </a:rPr>
              <a:t>Harvilahti</a:t>
            </a:r>
            <a:endParaRPr lang="en-US" sz="1100" dirty="0">
              <a:solidFill>
                <a:schemeClr val="bg1"/>
              </a:solidFill>
            </a:endParaRPr>
          </a:p>
        </p:txBody>
      </p:sp>
    </p:spTree>
    <p:extLst>
      <p:ext uri="{BB962C8B-B14F-4D97-AF65-F5344CB8AC3E}">
        <p14:creationId xmlns:p14="http://schemas.microsoft.com/office/powerpoint/2010/main" val="206487241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 xmlns:adec="http://schemas.microsoft.com/office/drawing/2017/decorative" val="0"/>
              </a:ext>
            </a:extLst>
          </p:cNvPr>
          <p:cNvSpPr>
            <a:spLocks noGrp="1"/>
          </p:cNvSpPr>
          <p:nvPr>
            <p:ph type="ctrTitle"/>
          </p:nvPr>
        </p:nvSpPr>
        <p:spPr>
          <a:xfrm>
            <a:off x="3923928" y="1707654"/>
            <a:ext cx="5473700" cy="1440161"/>
          </a:xfrm>
        </p:spPr>
        <p:txBody>
          <a:bodyPr/>
          <a:lstStyle/>
          <a:p>
            <a:r>
              <a:rPr lang="fi-FI" dirty="0" err="1"/>
              <a:t>Fashion</a:t>
            </a:r>
            <a:r>
              <a:rPr lang="fi-FI" dirty="0"/>
              <a:t> in </a:t>
            </a:r>
            <a:r>
              <a:rPr lang="fi-FI" dirty="0" err="1"/>
              <a:t>f</a:t>
            </a:r>
            <a:r>
              <a:rPr lang="fi-FI" dirty="0" err="1">
                <a:solidFill>
                  <a:schemeClr val="tx1"/>
                </a:solidFill>
              </a:rPr>
              <a:t>in</a:t>
            </a:r>
            <a:r>
              <a:rPr lang="fi-FI" dirty="0" err="1"/>
              <a:t>land</a:t>
            </a:r>
            <a:endParaRPr lang="fi-FI" dirty="0"/>
          </a:p>
        </p:txBody>
      </p:sp>
      <p:pic>
        <p:nvPicPr>
          <p:cNvPr id="5" name="Kuva 4" descr="A trench coated man is standing on a ladder that's leaning on a tree.">
            <a:extLst>
              <a:ext uri="{FF2B5EF4-FFF2-40B4-BE49-F238E27FC236}">
                <a16:creationId xmlns:a16="http://schemas.microsoft.com/office/drawing/2014/main" id="{F10DDBEE-7962-A44F-B1F3-6546B94619B1}"/>
              </a:ext>
              <a:ext uri="{C183D7F6-B498-43B3-948B-1728B52AA6E4}">
                <adec:decorative xmlns=""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84"/>
            <a:ext cx="3431017" cy="5143500"/>
          </a:xfrm>
          <a:prstGeom prst="rect">
            <a:avLst/>
          </a:prstGeom>
        </p:spPr>
      </p:pic>
      <p:sp>
        <p:nvSpPr>
          <p:cNvPr id="3" name="Suorakulmio 2">
            <a:extLst>
              <a:ext uri="{FF2B5EF4-FFF2-40B4-BE49-F238E27FC236}">
                <a16:creationId xmlns:a16="http://schemas.microsoft.com/office/drawing/2014/main" id="{503B595D-4855-1B4B-8D67-AF0E15AB3B0D}"/>
              </a:ext>
              <a:ext uri="{C183D7F6-B498-43B3-948B-1728B52AA6E4}">
                <adec:decorative xmlns="" xmlns:adec="http://schemas.microsoft.com/office/drawing/2017/decorative" val="0"/>
              </a:ext>
            </a:extLst>
          </p:cNvPr>
          <p:cNvSpPr/>
          <p:nvPr/>
        </p:nvSpPr>
        <p:spPr>
          <a:xfrm>
            <a:off x="3563888" y="4731990"/>
            <a:ext cx="2818400" cy="261610"/>
          </a:xfrm>
          <a:prstGeom prst="rect">
            <a:avLst/>
          </a:prstGeom>
        </p:spPr>
        <p:txBody>
          <a:bodyPr wrap="none">
            <a:spAutoFit/>
          </a:bodyPr>
          <a:lstStyle/>
          <a:p>
            <a:r>
              <a:rPr lang="en-US" sz="1100" dirty="0"/>
              <a:t>Fiskars by Maria </a:t>
            </a:r>
            <a:r>
              <a:rPr lang="en-US" sz="1100" dirty="0" err="1"/>
              <a:t>Korkeila</a:t>
            </a:r>
            <a:r>
              <a:rPr lang="en-US" sz="1100" dirty="0"/>
              <a:t>, photo by Chris Vidal</a:t>
            </a:r>
          </a:p>
        </p:txBody>
      </p:sp>
    </p:spTree>
    <p:extLst>
      <p:ext uri="{BB962C8B-B14F-4D97-AF65-F5344CB8AC3E}">
        <p14:creationId xmlns:p14="http://schemas.microsoft.com/office/powerpoint/2010/main" val="54451719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5E7A56-C937-41F2-A2A9-404409BFDCFB}"/>
              </a:ext>
            </a:extLst>
          </p:cNvPr>
          <p:cNvSpPr>
            <a:spLocks noGrp="1"/>
          </p:cNvSpPr>
          <p:nvPr>
            <p:ph type="title"/>
          </p:nvPr>
        </p:nvSpPr>
        <p:spPr>
          <a:xfrm>
            <a:off x="1151112" y="-1295524"/>
            <a:ext cx="7992888" cy="1295524"/>
          </a:xfrm>
        </p:spPr>
        <p:txBody>
          <a:bodyPr vert="horz" lIns="0" tIns="0" rIns="0" bIns="0" rtlCol="0" anchor="b" anchorCtr="0">
            <a:noAutofit/>
          </a:bodyPr>
          <a:lstStyle/>
          <a:p>
            <a:r>
              <a:rPr lang="fi-FI" dirty="0"/>
              <a:t>Rolf Ekroth – </a:t>
            </a:r>
            <a:r>
              <a:rPr lang="fi-FI" dirty="0" err="1"/>
              <a:t>rising</a:t>
            </a:r>
            <a:r>
              <a:rPr lang="fi-FI" dirty="0"/>
              <a:t> </a:t>
            </a:r>
            <a:r>
              <a:rPr lang="fi-FI" dirty="0" err="1"/>
              <a:t>star</a:t>
            </a:r>
            <a:r>
              <a:rPr lang="fi-FI" dirty="0"/>
              <a:t> of </a:t>
            </a:r>
            <a:r>
              <a:rPr lang="fi-FI" dirty="0" err="1"/>
              <a:t>Finnish</a:t>
            </a:r>
            <a:r>
              <a:rPr lang="fi-FI" dirty="0"/>
              <a:t> </a:t>
            </a:r>
            <a:r>
              <a:rPr lang="fi-FI" dirty="0" err="1"/>
              <a:t>Fashion</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627534"/>
            <a:ext cx="5473700" cy="3311749"/>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b="1" dirty="0">
                <a:solidFill>
                  <a:schemeClr val="bg1"/>
                </a:solidFill>
              </a:rPr>
              <a:t>Rolf </a:t>
            </a:r>
            <a:r>
              <a:rPr lang="en-US" b="1" dirty="0" err="1">
                <a:solidFill>
                  <a:schemeClr val="bg1"/>
                </a:solidFill>
              </a:rPr>
              <a:t>Ekroth</a:t>
            </a:r>
            <a:r>
              <a:rPr lang="en-US" b="1" dirty="0">
                <a:solidFill>
                  <a:schemeClr val="bg1"/>
                </a:solidFill>
              </a:rPr>
              <a:t> </a:t>
            </a:r>
            <a:r>
              <a:rPr lang="en-US" dirty="0">
                <a:solidFill>
                  <a:schemeClr val="bg1"/>
                </a:solidFill>
              </a:rPr>
              <a:t>graduated from Aalto University and is one of the rising stars of Finnish Fashion. The former professional poker player and social worker launched his own label in 2019 at </a:t>
            </a:r>
            <a:r>
              <a:rPr lang="en-US" dirty="0" err="1">
                <a:solidFill>
                  <a:schemeClr val="bg1"/>
                </a:solidFill>
              </a:rPr>
              <a:t>Pitti</a:t>
            </a:r>
            <a:r>
              <a:rPr lang="en-US" dirty="0">
                <a:solidFill>
                  <a:schemeClr val="bg1"/>
                </a:solidFill>
              </a:rPr>
              <a:t> </a:t>
            </a:r>
            <a:r>
              <a:rPr lang="en-US" dirty="0" err="1">
                <a:solidFill>
                  <a:schemeClr val="bg1"/>
                </a:solidFill>
              </a:rPr>
              <a:t>Uomo</a:t>
            </a:r>
            <a:r>
              <a:rPr lang="en-US" dirty="0">
                <a:solidFill>
                  <a:schemeClr val="bg1"/>
                </a:solidFill>
              </a:rPr>
              <a:t>.</a:t>
            </a:r>
          </a:p>
          <a:p>
            <a:pPr marL="0" indent="0">
              <a:buNone/>
            </a:pPr>
            <a:endParaRPr lang="en-US" dirty="0">
              <a:solidFill>
                <a:schemeClr val="bg1"/>
              </a:solidFill>
            </a:endParaRPr>
          </a:p>
          <a:p>
            <a:pPr marL="0" indent="0">
              <a:buNone/>
            </a:pPr>
            <a:r>
              <a:rPr lang="en-US" dirty="0" err="1">
                <a:solidFill>
                  <a:schemeClr val="bg1"/>
                </a:solidFill>
              </a:rPr>
              <a:t>Ekroth’s</a:t>
            </a:r>
            <a:r>
              <a:rPr lang="en-US" dirty="0">
                <a:solidFill>
                  <a:schemeClr val="bg1"/>
                </a:solidFill>
              </a:rPr>
              <a:t> trademark of futuristic sportswear is inspired by anime and 1990s rap. </a:t>
            </a:r>
          </a:p>
          <a:p>
            <a:pPr marL="0" indent="0">
              <a:buNone/>
            </a:pPr>
            <a:endParaRPr lang="en-US" dirty="0">
              <a:solidFill>
                <a:schemeClr val="bg1"/>
              </a:solidFill>
            </a:endParaRPr>
          </a:p>
          <a:p>
            <a:pPr marL="0" indent="0">
              <a:buNone/>
            </a:pPr>
            <a:r>
              <a:rPr lang="en-US" dirty="0" err="1">
                <a:solidFill>
                  <a:schemeClr val="bg1"/>
                </a:solidFill>
              </a:rPr>
              <a:t>Ekroth</a:t>
            </a:r>
            <a:r>
              <a:rPr lang="en-US" dirty="0">
                <a:solidFill>
                  <a:schemeClr val="bg1"/>
                </a:solidFill>
              </a:rPr>
              <a:t> was the winner of Designer´s Nest 2015 and a finalist of </a:t>
            </a:r>
            <a:r>
              <a:rPr lang="en-US" dirty="0" err="1">
                <a:solidFill>
                  <a:schemeClr val="bg1"/>
                </a:solidFill>
              </a:rPr>
              <a:t>Hyères</a:t>
            </a:r>
            <a:r>
              <a:rPr lang="en-US" dirty="0">
                <a:solidFill>
                  <a:schemeClr val="bg1"/>
                </a:solidFill>
              </a:rPr>
              <a:t> International Festival of Fashion 2016. In 2017 he designed a capsule collection for </a:t>
            </a:r>
            <a:r>
              <a:rPr lang="en-US" dirty="0" err="1">
                <a:solidFill>
                  <a:schemeClr val="bg1"/>
                </a:solidFill>
              </a:rPr>
              <a:t>Galeries</a:t>
            </a:r>
            <a:r>
              <a:rPr lang="en-US" dirty="0">
                <a:solidFill>
                  <a:schemeClr val="bg1"/>
                </a:solidFill>
              </a:rPr>
              <a:t> Lafayette.</a:t>
            </a:r>
          </a:p>
        </p:txBody>
      </p:sp>
    </p:spTree>
    <p:extLst>
      <p:ext uri="{BB962C8B-B14F-4D97-AF65-F5344CB8AC3E}">
        <p14:creationId xmlns:p14="http://schemas.microsoft.com/office/powerpoint/2010/main" val="343872841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err="1"/>
              <a:t>Vyner</a:t>
            </a:r>
            <a:r>
              <a:rPr lang="fi-FI" dirty="0"/>
              <a:t> </a:t>
            </a:r>
            <a:r>
              <a:rPr lang="fi-FI" dirty="0" err="1"/>
              <a:t>Articles</a:t>
            </a:r>
            <a:endParaRPr lang="fi-FI" dirty="0"/>
          </a:p>
        </p:txBody>
      </p:sp>
      <p:pic>
        <p:nvPicPr>
          <p:cNvPr id="4" name="Kuva 3" descr="A man with dreadlocks is posing with a white jacket and black cap. ">
            <a:extLst>
              <a:ext uri="{FF2B5EF4-FFF2-40B4-BE49-F238E27FC236}">
                <a16:creationId xmlns:a16="http://schemas.microsoft.com/office/drawing/2014/main" id="{F1DF610A-91B1-724D-89E9-361090544003}"/>
              </a:ext>
            </a:extLst>
          </p:cNvPr>
          <p:cNvPicPr>
            <a:picLocks noChangeAspect="1"/>
          </p:cNvPicPr>
          <p:nvPr/>
        </p:nvPicPr>
        <p:blipFill rotWithShape="1">
          <a:blip r:embed="rId2">
            <a:extLst>
              <a:ext uri="{28A0092B-C50C-407E-A947-70E740481C1C}">
                <a14:useLocalDpi xmlns:a14="http://schemas.microsoft.com/office/drawing/2010/main" val="0"/>
              </a:ext>
            </a:extLst>
          </a:blip>
          <a:srcRect b="31081"/>
          <a:stretch/>
        </p:blipFill>
        <p:spPr>
          <a:xfrm>
            <a:off x="1835150" y="1492249"/>
            <a:ext cx="2736850" cy="2879701"/>
          </a:xfrm>
          <a:prstGeom prst="rect">
            <a:avLst/>
          </a:prstGeom>
          <a:noFill/>
        </p:spPr>
      </p:pic>
      <p:pic>
        <p:nvPicPr>
          <p:cNvPr id="7" name="Kuva 6" descr="A man with dreadlocks is posing with fashionable clothes on. His jacket has skulls in it and his hat has leopard print. ">
            <a:extLst>
              <a:ext uri="{FF2B5EF4-FFF2-40B4-BE49-F238E27FC236}">
                <a16:creationId xmlns:a16="http://schemas.microsoft.com/office/drawing/2014/main" id="{F5B1B0F4-6ED3-AB4B-B6D9-DB5EECA3EF64}"/>
              </a:ext>
            </a:extLst>
          </p:cNvPr>
          <p:cNvPicPr>
            <a:picLocks noChangeAspect="1"/>
          </p:cNvPicPr>
          <p:nvPr/>
        </p:nvPicPr>
        <p:blipFill rotWithShape="1">
          <a:blip r:embed="rId3">
            <a:extLst>
              <a:ext uri="{28A0092B-C50C-407E-A947-70E740481C1C}">
                <a14:useLocalDpi xmlns:a14="http://schemas.microsoft.com/office/drawing/2010/main" val="0"/>
              </a:ext>
            </a:extLst>
          </a:blip>
          <a:srcRect r="3" b="12526"/>
          <a:stretch/>
        </p:blipFill>
        <p:spPr>
          <a:xfrm>
            <a:off x="5292725" y="10"/>
            <a:ext cx="3851275" cy="5143490"/>
          </a:xfrm>
          <a:prstGeom prst="rect">
            <a:avLst/>
          </a:prstGeom>
          <a:noFill/>
        </p:spPr>
      </p:pic>
    </p:spTree>
    <p:extLst>
      <p:ext uri="{BB962C8B-B14F-4D97-AF65-F5344CB8AC3E}">
        <p14:creationId xmlns:p14="http://schemas.microsoft.com/office/powerpoint/2010/main" val="279403111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E9EFF9-B6DF-469B-94F4-97C82DCE2091}"/>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Heikki Salonen</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483518"/>
            <a:ext cx="5473700" cy="3455765"/>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b="1" dirty="0" err="1">
                <a:solidFill>
                  <a:schemeClr val="bg1"/>
                </a:solidFill>
              </a:rPr>
              <a:t>Heikki</a:t>
            </a:r>
            <a:r>
              <a:rPr lang="en-GB" b="1" dirty="0">
                <a:solidFill>
                  <a:schemeClr val="bg1"/>
                </a:solidFill>
              </a:rPr>
              <a:t> </a:t>
            </a:r>
            <a:r>
              <a:rPr lang="en-GB" b="1" dirty="0" err="1">
                <a:solidFill>
                  <a:schemeClr val="bg1"/>
                </a:solidFill>
              </a:rPr>
              <a:t>Salonen</a:t>
            </a:r>
            <a:r>
              <a:rPr lang="en-GB" b="1" dirty="0">
                <a:solidFill>
                  <a:schemeClr val="bg1"/>
                </a:solidFill>
              </a:rPr>
              <a:t> </a:t>
            </a:r>
            <a:r>
              <a:rPr lang="en-GB" dirty="0">
                <a:solidFill>
                  <a:schemeClr val="bg1"/>
                </a:solidFill>
              </a:rPr>
              <a:t>launched his new namesake menswear line called </a:t>
            </a:r>
            <a:r>
              <a:rPr lang="en-GB" dirty="0" err="1">
                <a:solidFill>
                  <a:schemeClr val="bg1"/>
                </a:solidFill>
              </a:rPr>
              <a:t>Vyner</a:t>
            </a:r>
            <a:r>
              <a:rPr lang="en-GB" dirty="0">
                <a:solidFill>
                  <a:schemeClr val="bg1"/>
                </a:solidFill>
              </a:rPr>
              <a:t> Articles in 2018. </a:t>
            </a:r>
          </a:p>
          <a:p>
            <a:pPr marL="0" indent="0">
              <a:buNone/>
            </a:pPr>
            <a:endParaRPr lang="en-GB" dirty="0">
              <a:solidFill>
                <a:schemeClr val="bg1"/>
              </a:solidFill>
            </a:endParaRPr>
          </a:p>
          <a:p>
            <a:pPr marL="0" indent="0">
              <a:buNone/>
            </a:pPr>
            <a:r>
              <a:rPr lang="en-GB" dirty="0">
                <a:solidFill>
                  <a:schemeClr val="bg1"/>
                </a:solidFill>
              </a:rPr>
              <a:t>A graduate of London’s Royal College of Art, </a:t>
            </a:r>
            <a:r>
              <a:rPr lang="en-GB" dirty="0" err="1">
                <a:solidFill>
                  <a:schemeClr val="bg1"/>
                </a:solidFill>
              </a:rPr>
              <a:t>Salonen</a:t>
            </a:r>
            <a:r>
              <a:rPr lang="en-GB" dirty="0">
                <a:solidFill>
                  <a:schemeClr val="bg1"/>
                </a:solidFill>
              </a:rPr>
              <a:t> is one of Finland’s most successful designers in recent years. He previously worked at </a:t>
            </a:r>
            <a:r>
              <a:rPr lang="en-GB" dirty="0" err="1">
                <a:solidFill>
                  <a:schemeClr val="bg1"/>
                </a:solidFill>
              </a:rPr>
              <a:t>Erdem</a:t>
            </a:r>
            <a:r>
              <a:rPr lang="en-GB" dirty="0">
                <a:solidFill>
                  <a:schemeClr val="bg1"/>
                </a:solidFill>
              </a:rPr>
              <a:t> and as a design director of women´s wear at Diesel. </a:t>
            </a:r>
          </a:p>
          <a:p>
            <a:pPr marL="0" indent="0">
              <a:buNone/>
            </a:pPr>
            <a:endParaRPr lang="en-GB" dirty="0">
              <a:solidFill>
                <a:schemeClr val="bg1"/>
              </a:solidFill>
            </a:endParaRPr>
          </a:p>
          <a:p>
            <a:pPr marL="0" indent="0">
              <a:buNone/>
            </a:pPr>
            <a:r>
              <a:rPr lang="en-GB" dirty="0">
                <a:solidFill>
                  <a:schemeClr val="bg1"/>
                </a:solidFill>
              </a:rPr>
              <a:t>In 2008 </a:t>
            </a:r>
            <a:r>
              <a:rPr lang="en-GB" dirty="0" err="1">
                <a:solidFill>
                  <a:schemeClr val="bg1"/>
                </a:solidFill>
              </a:rPr>
              <a:t>Salonen</a:t>
            </a:r>
            <a:r>
              <a:rPr lang="en-GB" dirty="0">
                <a:solidFill>
                  <a:schemeClr val="bg1"/>
                </a:solidFill>
              </a:rPr>
              <a:t> launched his eponymous brand that quickly earned  a cult reputation. In 2013 </a:t>
            </a:r>
            <a:r>
              <a:rPr lang="en-GB" dirty="0" err="1">
                <a:solidFill>
                  <a:schemeClr val="bg1"/>
                </a:solidFill>
              </a:rPr>
              <a:t>Salonen</a:t>
            </a:r>
            <a:r>
              <a:rPr lang="en-GB" dirty="0">
                <a:solidFill>
                  <a:schemeClr val="bg1"/>
                </a:solidFill>
              </a:rPr>
              <a:t> started as a head designer in a Parisian avant-garde brand owned by the OTB group. </a:t>
            </a:r>
            <a:endParaRPr lang="en-US" dirty="0">
              <a:solidFill>
                <a:schemeClr val="bg1"/>
              </a:solidFill>
            </a:endParaRPr>
          </a:p>
        </p:txBody>
      </p:sp>
    </p:spTree>
    <p:extLst>
      <p:ext uri="{BB962C8B-B14F-4D97-AF65-F5344CB8AC3E}">
        <p14:creationId xmlns:p14="http://schemas.microsoft.com/office/powerpoint/2010/main" val="3325900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E3183A-6395-40D5-84A6-E26EAF37D39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en-US" dirty="0"/>
              <a:t>Some more young designers and new brands to watch:</a:t>
            </a:r>
            <a:br>
              <a:rPr lang="en-US" dirty="0"/>
            </a:b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771550"/>
            <a:ext cx="5832648" cy="3167733"/>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endParaRPr lang="en-US" dirty="0">
              <a:solidFill>
                <a:schemeClr val="bg1"/>
              </a:solidFill>
            </a:endParaRPr>
          </a:p>
          <a:p>
            <a:pPr marL="0" indent="0">
              <a:buNone/>
            </a:pPr>
            <a:r>
              <a:rPr lang="en-US" dirty="0">
                <a:solidFill>
                  <a:schemeClr val="bg1"/>
                </a:solidFill>
              </a:rPr>
              <a:t>Some more young designers and new brands to watch:</a:t>
            </a:r>
          </a:p>
          <a:p>
            <a:pPr marL="0" indent="0">
              <a:buNone/>
            </a:pPr>
            <a:endParaRPr lang="en-US" dirty="0">
              <a:solidFill>
                <a:schemeClr val="bg1"/>
              </a:solidFill>
            </a:endParaRPr>
          </a:p>
          <a:p>
            <a:pPr marL="0" indent="0">
              <a:buNone/>
            </a:pPr>
            <a:r>
              <a:rPr lang="en-US" dirty="0">
                <a:solidFill>
                  <a:schemeClr val="bg1"/>
                </a:solidFill>
              </a:rPr>
              <a:t>Aalto University Fashion department graduates</a:t>
            </a:r>
          </a:p>
          <a:p>
            <a:pPr marL="0" indent="0">
              <a:buNone/>
            </a:pPr>
            <a:r>
              <a:rPr lang="en-US" dirty="0">
                <a:solidFill>
                  <a:schemeClr val="bg1"/>
                </a:solidFill>
              </a:rPr>
              <a:t>Maria </a:t>
            </a:r>
            <a:r>
              <a:rPr lang="en-US" dirty="0" err="1">
                <a:solidFill>
                  <a:schemeClr val="bg1"/>
                </a:solidFill>
              </a:rPr>
              <a:t>Korkeila</a:t>
            </a:r>
            <a:endParaRPr lang="en-US" dirty="0">
              <a:solidFill>
                <a:schemeClr val="bg1"/>
              </a:solidFill>
            </a:endParaRPr>
          </a:p>
          <a:p>
            <a:pPr marL="0" indent="0">
              <a:buNone/>
            </a:pPr>
            <a:r>
              <a:rPr lang="en-US" dirty="0">
                <a:solidFill>
                  <a:schemeClr val="bg1"/>
                </a:solidFill>
              </a:rPr>
              <a:t>Emma </a:t>
            </a:r>
            <a:r>
              <a:rPr lang="en-US" dirty="0" err="1">
                <a:solidFill>
                  <a:schemeClr val="bg1"/>
                </a:solidFill>
              </a:rPr>
              <a:t>Saarnio</a:t>
            </a:r>
            <a:endParaRPr lang="en-US" dirty="0">
              <a:solidFill>
                <a:schemeClr val="bg1"/>
              </a:solidFill>
            </a:endParaRPr>
          </a:p>
          <a:p>
            <a:pPr marL="0" indent="0">
              <a:buNone/>
            </a:pPr>
            <a:r>
              <a:rPr lang="en-US" dirty="0" err="1">
                <a:solidFill>
                  <a:schemeClr val="bg1"/>
                </a:solidFill>
              </a:rPr>
              <a:t>Juslin</a:t>
            </a:r>
            <a:r>
              <a:rPr lang="en-US" dirty="0">
                <a:solidFill>
                  <a:schemeClr val="bg1"/>
                </a:solidFill>
              </a:rPr>
              <a:t> </a:t>
            </a:r>
            <a:r>
              <a:rPr lang="en-US" dirty="0" err="1">
                <a:solidFill>
                  <a:schemeClr val="bg1"/>
                </a:solidFill>
              </a:rPr>
              <a:t>Maunula</a:t>
            </a:r>
            <a:endParaRPr lang="en-US" dirty="0">
              <a:solidFill>
                <a:schemeClr val="bg1"/>
              </a:solidFill>
            </a:endParaRPr>
          </a:p>
          <a:p>
            <a:pPr marL="0" indent="0">
              <a:buNone/>
            </a:pPr>
            <a:r>
              <a:rPr lang="en-US" dirty="0" err="1">
                <a:solidFill>
                  <a:schemeClr val="bg1"/>
                </a:solidFill>
              </a:rPr>
              <a:t>Sasu</a:t>
            </a:r>
            <a:r>
              <a:rPr lang="en-US" dirty="0">
                <a:solidFill>
                  <a:schemeClr val="bg1"/>
                </a:solidFill>
              </a:rPr>
              <a:t> </a:t>
            </a:r>
            <a:r>
              <a:rPr lang="en-US" dirty="0" err="1">
                <a:solidFill>
                  <a:schemeClr val="bg1"/>
                </a:solidFill>
              </a:rPr>
              <a:t>Kauppi</a:t>
            </a:r>
            <a:endParaRPr lang="en-US" dirty="0">
              <a:solidFill>
                <a:schemeClr val="bg1"/>
              </a:solidFill>
            </a:endParaRPr>
          </a:p>
          <a:p>
            <a:pPr marL="0" indent="0">
              <a:buNone/>
            </a:pPr>
            <a:r>
              <a:rPr lang="en-US" dirty="0">
                <a:solidFill>
                  <a:schemeClr val="bg1"/>
                </a:solidFill>
              </a:rPr>
              <a:t>Ervin Latimer</a:t>
            </a:r>
          </a:p>
          <a:p>
            <a:pPr marL="0" indent="0">
              <a:buNone/>
            </a:pPr>
            <a:r>
              <a:rPr lang="en-US" dirty="0">
                <a:solidFill>
                  <a:schemeClr val="bg1"/>
                </a:solidFill>
              </a:rPr>
              <a:t>Julia </a:t>
            </a:r>
            <a:r>
              <a:rPr lang="en-US" dirty="0" err="1" smtClean="0">
                <a:solidFill>
                  <a:schemeClr val="bg1"/>
                </a:solidFill>
              </a:rPr>
              <a:t>Männistö</a:t>
            </a:r>
            <a:r>
              <a:rPr lang="en-US" dirty="0" err="1" smtClean="0">
                <a:solidFill>
                  <a:schemeClr val="bg1"/>
                </a:solidFill>
                <a:hlinkClick r:id="rId2">
                  <a:extLst>
                    <a:ext uri="{A12FA001-AC4F-418D-AE19-62706E023703}">
                      <ahyp:hlinkClr xmlns="" xmlns:ahyp="http://schemas.microsoft.com/office/drawing/2018/hyperlinkcolor" val="tx"/>
                    </a:ext>
                  </a:extLst>
                </a:hlinkClick>
              </a:rPr>
              <a:t>Ervin</a:t>
            </a:r>
            <a:r>
              <a:rPr lang="en-US" dirty="0" smtClean="0">
                <a:solidFill>
                  <a:schemeClr val="bg1"/>
                </a:solidFill>
                <a:hlinkClick r:id="rId2">
                  <a:extLst>
                    <a:ext uri="{A12FA001-AC4F-418D-AE19-62706E023703}">
                      <ahyp:hlinkClr xmlns="" xmlns:ahyp="http://schemas.microsoft.com/office/drawing/2018/hyperlinkcolor" val="tx"/>
                    </a:ext>
                  </a:extLst>
                </a:hlinkClick>
              </a:rPr>
              <a:t> </a:t>
            </a:r>
            <a:r>
              <a:rPr lang="en-US" dirty="0">
                <a:solidFill>
                  <a:schemeClr val="bg1"/>
                </a:solidFill>
                <a:hlinkClick r:id="rId2">
                  <a:extLst>
                    <a:ext uri="{A12FA001-AC4F-418D-AE19-62706E023703}">
                      <ahyp:hlinkClr xmlns="" xmlns:ahyp="http://schemas.microsoft.com/office/drawing/2018/hyperlinkcolor" val="tx"/>
                    </a:ext>
                  </a:extLst>
                </a:hlinkClick>
              </a:rPr>
              <a:t>Latimer</a:t>
            </a:r>
            <a:endParaRPr lang="en-US" dirty="0">
              <a:solidFill>
                <a:schemeClr val="bg1"/>
              </a:solidFill>
            </a:endParaRPr>
          </a:p>
          <a:p>
            <a:pPr marL="0" indent="0">
              <a:buNone/>
            </a:pPr>
            <a:r>
              <a:rPr lang="en-US" dirty="0">
                <a:solidFill>
                  <a:schemeClr val="bg1"/>
                </a:solidFill>
                <a:hlinkClick r:id="rId3">
                  <a:extLst>
                    <a:ext uri="{A12FA001-AC4F-418D-AE19-62706E023703}">
                      <ahyp:hlinkClr xmlns="" xmlns:ahyp="http://schemas.microsoft.com/office/drawing/2018/hyperlinkcolor" val="tx"/>
                    </a:ext>
                  </a:extLst>
                </a:hlinkClick>
              </a:rPr>
              <a:t>Julia Männistö</a:t>
            </a:r>
            <a:endParaRPr lang="en-US" dirty="0">
              <a:solidFill>
                <a:schemeClr val="bg1"/>
              </a:solidFill>
            </a:endParaRPr>
          </a:p>
        </p:txBody>
      </p:sp>
    </p:spTree>
    <p:extLst>
      <p:ext uri="{BB962C8B-B14F-4D97-AF65-F5344CB8AC3E}">
        <p14:creationId xmlns:p14="http://schemas.microsoft.com/office/powerpoint/2010/main" val="22652633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814811-648B-4684-B6E7-E5499F3C3112}"/>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Finnish</a:t>
            </a:r>
            <a:r>
              <a:rPr lang="fi-FI" dirty="0"/>
              <a:t> </a:t>
            </a:r>
            <a:r>
              <a:rPr lang="fi-FI" dirty="0" err="1"/>
              <a:t>fashion</a:t>
            </a:r>
            <a:r>
              <a:rPr lang="fi-FI" dirty="0"/>
              <a:t> in </a:t>
            </a:r>
            <a:r>
              <a:rPr lang="fi-FI" dirty="0" err="1"/>
              <a:t>international</a:t>
            </a:r>
            <a:r>
              <a:rPr lang="fi-FI" dirty="0"/>
              <a:t> media</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91680" y="1707654"/>
            <a:ext cx="5832648" cy="2231629"/>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a:solidFill>
                  <a:schemeClr val="bg1"/>
                </a:solidFill>
              </a:rPr>
              <a:t>New Finnish fashion can be spotted in fashion media such as Vogue Italy, Vogue USA, </a:t>
            </a:r>
            <a:r>
              <a:rPr lang="en-US" dirty="0" err="1">
                <a:solidFill>
                  <a:schemeClr val="bg1"/>
                </a:solidFill>
              </a:rPr>
              <a:t>Dezed</a:t>
            </a:r>
            <a:r>
              <a:rPr lang="en-US" dirty="0">
                <a:solidFill>
                  <a:schemeClr val="bg1"/>
                </a:solidFill>
              </a:rPr>
              <a:t> &amp; Confused, Another Man, WWD, Le Figaro, South China Morning Post and ELLE Korea.</a:t>
            </a:r>
          </a:p>
          <a:p>
            <a:pPr marL="0" indent="0">
              <a:buNone/>
            </a:pPr>
            <a:endParaRPr lang="en-US" dirty="0">
              <a:solidFill>
                <a:schemeClr val="bg1"/>
              </a:solidFill>
            </a:endParaRPr>
          </a:p>
        </p:txBody>
      </p:sp>
    </p:spTree>
    <p:extLst>
      <p:ext uri="{BB962C8B-B14F-4D97-AF65-F5344CB8AC3E}">
        <p14:creationId xmlns:p14="http://schemas.microsoft.com/office/powerpoint/2010/main" val="48283743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Two men and three women pose wearing straw hats that have big brims. ">
            <a:extLst>
              <a:ext uri="{FF2B5EF4-FFF2-40B4-BE49-F238E27FC236}">
                <a16:creationId xmlns:a16="http://schemas.microsoft.com/office/drawing/2014/main" id="{1FF5212A-ECCE-4D4C-A5CA-4F5631FEC425}"/>
              </a:ext>
            </a:extLst>
          </p:cNvPr>
          <p:cNvPicPr>
            <a:picLocks noChangeAspect="1"/>
          </p:cNvPicPr>
          <p:nvPr/>
        </p:nvPicPr>
        <p:blipFill rotWithShape="1">
          <a:blip r:embed="rId2">
            <a:extLst>
              <a:ext uri="{28A0092B-C50C-407E-A947-70E740481C1C}">
                <a14:useLocalDpi xmlns:a14="http://schemas.microsoft.com/office/drawing/2010/main" val="0"/>
              </a:ext>
            </a:extLst>
          </a:blip>
          <a:srcRect t="7794" b="7936"/>
          <a:stretch/>
        </p:blipFill>
        <p:spPr>
          <a:xfrm>
            <a:off x="20" y="10"/>
            <a:ext cx="9143980" cy="5143490"/>
          </a:xfrm>
          <a:prstGeom prst="rect">
            <a:avLst/>
          </a:prstGeom>
          <a:noFill/>
        </p:spPr>
      </p:pic>
      <p:sp>
        <p:nvSpPr>
          <p:cNvPr id="4" name="Suorakulmio 3">
            <a:extLst>
              <a:ext uri="{FF2B5EF4-FFF2-40B4-BE49-F238E27FC236}">
                <a16:creationId xmlns:a16="http://schemas.microsoft.com/office/drawing/2014/main" id="{0C510602-F4F5-BE45-BDFD-90AB90874F08}"/>
              </a:ext>
            </a:extLst>
          </p:cNvPr>
          <p:cNvSpPr/>
          <p:nvPr/>
        </p:nvSpPr>
        <p:spPr>
          <a:xfrm>
            <a:off x="35496" y="4843929"/>
            <a:ext cx="615874" cy="261610"/>
          </a:xfrm>
          <a:prstGeom prst="rect">
            <a:avLst/>
          </a:prstGeom>
        </p:spPr>
        <p:txBody>
          <a:bodyPr wrap="none">
            <a:spAutoFit/>
          </a:bodyPr>
          <a:lstStyle/>
          <a:p>
            <a:r>
              <a:rPr lang="en-US" sz="1100" dirty="0" err="1"/>
              <a:t>En</a:t>
            </a:r>
            <a:r>
              <a:rPr lang="en-US" sz="1100" dirty="0"/>
              <a:t> Hats</a:t>
            </a:r>
          </a:p>
        </p:txBody>
      </p:sp>
    </p:spTree>
    <p:extLst>
      <p:ext uri="{BB962C8B-B14F-4D97-AF65-F5344CB8AC3E}">
        <p14:creationId xmlns:p14="http://schemas.microsoft.com/office/powerpoint/2010/main" val="224117559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1131590"/>
            <a:ext cx="5761186" cy="1944216"/>
          </a:xfrm>
        </p:spPr>
        <p:txBody>
          <a:bodyPr anchor="b">
            <a:normAutofit/>
          </a:bodyPr>
          <a:lstStyle/>
          <a:p>
            <a:r>
              <a:rPr lang="fi-FI" dirty="0" err="1">
                <a:solidFill>
                  <a:schemeClr val="tx1"/>
                </a:solidFill>
              </a:rPr>
              <a:t>Sustainability</a:t>
            </a:r>
            <a:endParaRPr lang="fi-FI" dirty="0">
              <a:solidFill>
                <a:schemeClr val="tx1"/>
              </a:solidFill>
            </a:endParaRPr>
          </a:p>
        </p:txBody>
      </p:sp>
    </p:spTree>
    <p:extLst>
      <p:ext uri="{BB962C8B-B14F-4D97-AF65-F5344CB8AC3E}">
        <p14:creationId xmlns:p14="http://schemas.microsoft.com/office/powerpoint/2010/main" val="115427639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18754F-762E-4A0A-84AC-FFF7901C270A}"/>
              </a:ext>
            </a:extLst>
          </p:cNvPr>
          <p:cNvSpPr>
            <a:spLocks noGrp="1"/>
          </p:cNvSpPr>
          <p:nvPr>
            <p:ph type="title"/>
          </p:nvPr>
        </p:nvSpPr>
        <p:spPr>
          <a:xfrm>
            <a:off x="1835150" y="-863427"/>
            <a:ext cx="5689178" cy="863427"/>
          </a:xfrm>
        </p:spPr>
        <p:txBody>
          <a:bodyPr vert="horz" lIns="0" tIns="0" rIns="0" bIns="0" rtlCol="0" anchor="b" anchorCtr="0">
            <a:noAutofit/>
          </a:bodyPr>
          <a:lstStyle/>
          <a:p>
            <a:r>
              <a:rPr lang="fi-FI" dirty="0" err="1"/>
              <a:t>Unique</a:t>
            </a:r>
            <a:r>
              <a:rPr lang="fi-FI" dirty="0"/>
              <a:t> design and </a:t>
            </a:r>
            <a:r>
              <a:rPr lang="fi-FI" dirty="0" err="1"/>
              <a:t>quality</a:t>
            </a:r>
            <a:endParaRPr lang="fi-FI" dirty="0"/>
          </a:p>
        </p:txBody>
      </p:sp>
      <p:sp>
        <p:nvSpPr>
          <p:cNvPr id="3" name="Content Placeholder 2"/>
          <p:cNvSpPr>
            <a:spLocks noGrp="1"/>
          </p:cNvSpPr>
          <p:nvPr>
            <p:ph idx="1"/>
          </p:nvPr>
        </p:nvSpPr>
        <p:spPr>
          <a:xfrm>
            <a:off x="1475656" y="1131899"/>
            <a:ext cx="2736850" cy="2879701"/>
          </a:xfrm>
        </p:spPr>
        <p:txBody>
          <a:bodyPr/>
          <a:lstStyle/>
          <a:p>
            <a:pPr marL="0" indent="0">
              <a:buNone/>
            </a:pPr>
            <a:r>
              <a:rPr lang="en-US" dirty="0"/>
              <a:t>Unique design combined with good quality and sustainable production methods and materials have helped Finnish high fashion brands to achieve commercial success at home and overseas.</a:t>
            </a:r>
            <a:endParaRPr lang="en-GB" dirty="0"/>
          </a:p>
        </p:txBody>
      </p:sp>
      <p:pic>
        <p:nvPicPr>
          <p:cNvPr id="7" name="Kuvan paikkamerkki 6" descr="A woman is standing in front of a tree wearing a long-sleeved dress. She has sunglasses on. ">
            <a:extLst>
              <a:ext uri="{FF2B5EF4-FFF2-40B4-BE49-F238E27FC236}">
                <a16:creationId xmlns:a16="http://schemas.microsoft.com/office/drawing/2014/main" id="{8A1A8B4E-D6F2-EF4F-82E5-A10C097A627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492" b="4492"/>
          <a:stretch>
            <a:fillRect/>
          </a:stretch>
        </p:blipFill>
        <p:spPr/>
      </p:pic>
      <p:sp>
        <p:nvSpPr>
          <p:cNvPr id="4" name="Suorakulmio 3">
            <a:extLst>
              <a:ext uri="{FF2B5EF4-FFF2-40B4-BE49-F238E27FC236}">
                <a16:creationId xmlns:a16="http://schemas.microsoft.com/office/drawing/2014/main" id="{8D75C20B-88C5-8442-A29F-5B1ADACC087F}"/>
              </a:ext>
            </a:extLst>
          </p:cNvPr>
          <p:cNvSpPr/>
          <p:nvPr/>
        </p:nvSpPr>
        <p:spPr>
          <a:xfrm>
            <a:off x="107504" y="4803998"/>
            <a:ext cx="486030" cy="261610"/>
          </a:xfrm>
          <a:prstGeom prst="rect">
            <a:avLst/>
          </a:prstGeom>
        </p:spPr>
        <p:txBody>
          <a:bodyPr wrap="none">
            <a:spAutoFit/>
          </a:bodyPr>
          <a:lstStyle/>
          <a:p>
            <a:r>
              <a:rPr lang="en-US" sz="1100" dirty="0" err="1"/>
              <a:t>Arela</a:t>
            </a:r>
            <a:endParaRPr lang="en-US" sz="1100" dirty="0"/>
          </a:p>
        </p:txBody>
      </p:sp>
    </p:spTree>
    <p:extLst>
      <p:ext uri="{BB962C8B-B14F-4D97-AF65-F5344CB8AC3E}">
        <p14:creationId xmlns:p14="http://schemas.microsoft.com/office/powerpoint/2010/main" val="359482691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1931EBC-0BAB-E248-86A4-DDB5838955BD}"/>
              </a:ext>
              <a:ext uri="{C183D7F6-B498-43B3-948B-1728B52AA6E4}">
                <adec:decorative xmlns="" xmlns:adec="http://schemas.microsoft.com/office/drawing/2017/decorative" val="0"/>
              </a:ext>
            </a:extLst>
          </p:cNvPr>
          <p:cNvSpPr>
            <a:spLocks noGrp="1"/>
          </p:cNvSpPr>
          <p:nvPr>
            <p:ph type="title" idx="4294967295"/>
          </p:nvPr>
        </p:nvSpPr>
        <p:spPr>
          <a:xfrm>
            <a:off x="971600" y="843892"/>
            <a:ext cx="5040560" cy="8634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tx1"/>
                </a:solidFill>
                <a:effectLst/>
                <a:uLnTx/>
                <a:uFillTx/>
                <a:latin typeface="+mn-lt"/>
                <a:ea typeface="+mn-ea"/>
                <a:cs typeface="+mn-cs"/>
              </a:rPr>
              <a:t>REPAIR &amp; RENTAL SERVICES</a:t>
            </a:r>
          </a:p>
        </p:txBody>
      </p:sp>
      <p:sp>
        <p:nvSpPr>
          <p:cNvPr id="3" name="Content Placeholder 2">
            <a:extLst>
              <a:ext uri="{C183D7F6-B498-43B3-948B-1728B52AA6E4}">
                <adec:decorative xmlns="" xmlns:adec="http://schemas.microsoft.com/office/drawing/2017/decorative" val="0"/>
              </a:ext>
            </a:extLst>
          </p:cNvPr>
          <p:cNvSpPr>
            <a:spLocks noGrp="1"/>
          </p:cNvSpPr>
          <p:nvPr>
            <p:ph idx="1"/>
          </p:nvPr>
        </p:nvSpPr>
        <p:spPr>
          <a:xfrm>
            <a:off x="1490370" y="1275606"/>
            <a:ext cx="2736850" cy="2879701"/>
          </a:xfrm>
        </p:spPr>
        <p:txBody>
          <a:bodyPr/>
          <a:lstStyle/>
          <a:p>
            <a:pPr marL="0" indent="0">
              <a:buNone/>
            </a:pPr>
            <a:r>
              <a:rPr lang="en-GB" dirty="0"/>
              <a:t>Repair and rental services have become increasingly popular among fashion consumers in Finland. </a:t>
            </a:r>
          </a:p>
          <a:p>
            <a:pPr marL="0" indent="0">
              <a:buNone/>
            </a:pPr>
            <a:endParaRPr lang="en-GB" dirty="0"/>
          </a:p>
          <a:p>
            <a:pPr marL="0" indent="0">
              <a:buNone/>
            </a:pPr>
            <a:r>
              <a:rPr lang="en-GB" dirty="0"/>
              <a:t>The services enable responsible consumption and make Finnish fashion accessible to everyone.</a:t>
            </a: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pic>
        <p:nvPicPr>
          <p:cNvPr id="7" name="Kuvan paikkamerkki 6" descr="A smiling man is posing wearing a matching jacket and trousers that have a red-white-black print on. ">
            <a:extLst>
              <a:ext uri="{FF2B5EF4-FFF2-40B4-BE49-F238E27FC236}">
                <a16:creationId xmlns:a16="http://schemas.microsoft.com/office/drawing/2014/main" id="{CE398D26-8B21-4B44-A2AC-BDEF8FADF894}"/>
              </a:ext>
              <a:ext uri="{C183D7F6-B498-43B3-948B-1728B52AA6E4}">
                <adec:decorative xmlns="" xmlns:adec="http://schemas.microsoft.com/office/drawing/2017/decorative" val="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456" b="5456"/>
          <a:stretch>
            <a:fillRect/>
          </a:stretch>
        </p:blipFill>
        <p:spPr/>
      </p:pic>
      <p:sp>
        <p:nvSpPr>
          <p:cNvPr id="4" name="Suorakulmio 3">
            <a:extLst>
              <a:ext uri="{FF2B5EF4-FFF2-40B4-BE49-F238E27FC236}">
                <a16:creationId xmlns:a16="http://schemas.microsoft.com/office/drawing/2014/main" id="{AE1BC210-5564-F642-A36E-4C49C9F67B31}"/>
              </a:ext>
              <a:ext uri="{C183D7F6-B498-43B3-948B-1728B52AA6E4}">
                <adec:decorative xmlns="" xmlns:adec="http://schemas.microsoft.com/office/drawing/2017/decorative" val="0"/>
              </a:ext>
            </a:extLst>
          </p:cNvPr>
          <p:cNvSpPr/>
          <p:nvPr/>
        </p:nvSpPr>
        <p:spPr>
          <a:xfrm>
            <a:off x="68982" y="4803998"/>
            <a:ext cx="2762295" cy="261610"/>
          </a:xfrm>
          <a:prstGeom prst="rect">
            <a:avLst/>
          </a:prstGeom>
        </p:spPr>
        <p:txBody>
          <a:bodyPr wrap="none">
            <a:spAutoFit/>
          </a:bodyPr>
          <a:lstStyle/>
          <a:p>
            <a:r>
              <a:rPr lang="en-US" sz="1100" dirty="0" err="1">
                <a:solidFill>
                  <a:schemeClr val="accent1"/>
                </a:solidFill>
              </a:rPr>
              <a:t>Vallila</a:t>
            </a:r>
            <a:r>
              <a:rPr lang="en-US" sz="1100" dirty="0">
                <a:solidFill>
                  <a:schemeClr val="accent1"/>
                </a:solidFill>
              </a:rPr>
              <a:t> x Ervin Latimer, photo by Chris Vidal</a:t>
            </a:r>
          </a:p>
        </p:txBody>
      </p:sp>
    </p:spTree>
    <p:extLst>
      <p:ext uri="{BB962C8B-B14F-4D97-AF65-F5344CB8AC3E}">
        <p14:creationId xmlns:p14="http://schemas.microsoft.com/office/powerpoint/2010/main" val="199827373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1E0D79-CB15-42B4-9BF0-FF2AA90EE72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Second-</a:t>
            </a:r>
            <a:r>
              <a:rPr lang="fi-FI" dirty="0" err="1"/>
              <a:t>cycle</a:t>
            </a:r>
            <a:r>
              <a:rPr lang="fi-FI" dirty="0"/>
              <a:t> </a:t>
            </a:r>
            <a:r>
              <a:rPr lang="fi-FI" dirty="0" err="1"/>
              <a:t>concepts</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907704" y="1203598"/>
            <a:ext cx="5473700" cy="2879701"/>
          </a:xfrm>
          <a:prstGeom prst="rect">
            <a:avLst/>
          </a:prstGeom>
        </p:spPr>
        <p:txBody>
          <a:bodyPr lIns="91440" tIns="45720" rIns="91440" bIns="45720" anchor="t"/>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a:solidFill>
                  <a:schemeClr val="bg1"/>
                </a:solidFill>
              </a:rPr>
              <a:t>Many of the Finnish fashion brands run repair services and </a:t>
            </a:r>
            <a:r>
              <a:rPr lang="en-GB" b="1" dirty="0">
                <a:solidFill>
                  <a:schemeClr val="bg1"/>
                </a:solidFill>
              </a:rPr>
              <a:t>second-cycle concepts</a:t>
            </a:r>
            <a:r>
              <a:rPr lang="en-GB" dirty="0">
                <a:solidFill>
                  <a:schemeClr val="bg1"/>
                </a:solidFill>
              </a:rPr>
              <a:t>. </a:t>
            </a:r>
          </a:p>
          <a:p>
            <a:pPr marL="0" indent="0">
              <a:buNone/>
            </a:pPr>
            <a:endParaRPr lang="en-GB" dirty="0">
              <a:solidFill>
                <a:schemeClr val="bg1"/>
              </a:solidFill>
            </a:endParaRPr>
          </a:p>
          <a:p>
            <a:pPr marL="0" indent="0">
              <a:buNone/>
            </a:pPr>
            <a:r>
              <a:rPr lang="en-GB" dirty="0">
                <a:solidFill>
                  <a:schemeClr val="bg1"/>
                </a:solidFill>
              </a:rPr>
              <a:t>The brands repair or collect and reuse their own old collections. </a:t>
            </a:r>
          </a:p>
          <a:p>
            <a:pPr marL="0" indent="0">
              <a:buNone/>
            </a:pPr>
            <a:endParaRPr lang="en-GB" dirty="0">
              <a:solidFill>
                <a:schemeClr val="bg1"/>
              </a:solidFill>
            </a:endParaRPr>
          </a:p>
          <a:p>
            <a:pPr marL="0" indent="0">
              <a:buNone/>
            </a:pPr>
            <a:r>
              <a:rPr lang="en-GB" dirty="0">
                <a:solidFill>
                  <a:schemeClr val="bg1"/>
                </a:solidFill>
              </a:rPr>
              <a:t>Successful second-cycle services are available by brands such as </a:t>
            </a:r>
            <a:r>
              <a:rPr lang="en-GB" dirty="0" err="1">
                <a:solidFill>
                  <a:schemeClr val="bg1"/>
                </a:solidFill>
              </a:rPr>
              <a:t>Arela</a:t>
            </a:r>
            <a:r>
              <a:rPr lang="en-GB" dirty="0">
                <a:solidFill>
                  <a:schemeClr val="bg1"/>
                </a:solidFill>
              </a:rPr>
              <a:t>, </a:t>
            </a:r>
            <a:r>
              <a:rPr lang="en-GB" dirty="0" err="1">
                <a:solidFill>
                  <a:schemeClr val="bg1"/>
                </a:solidFill>
              </a:rPr>
              <a:t>Vallila</a:t>
            </a:r>
            <a:r>
              <a:rPr lang="en-GB" dirty="0">
                <a:solidFill>
                  <a:schemeClr val="bg1"/>
                </a:solidFill>
              </a:rPr>
              <a:t> and </a:t>
            </a:r>
            <a:r>
              <a:rPr lang="en-GB" dirty="0" err="1">
                <a:solidFill>
                  <a:schemeClr val="bg1"/>
                </a:solidFill>
              </a:rPr>
              <a:t>Marimekko</a:t>
            </a:r>
            <a:r>
              <a:rPr lang="en-GB" dirty="0">
                <a:solidFill>
                  <a:schemeClr val="bg1"/>
                </a:solidFill>
              </a:rPr>
              <a:t>.</a:t>
            </a:r>
            <a:endParaRPr lang="fi-FI" dirty="0">
              <a:solidFill>
                <a:schemeClr val="bg1"/>
              </a:solidFill>
            </a:endParaRPr>
          </a:p>
        </p:txBody>
      </p:sp>
    </p:spTree>
    <p:extLst>
      <p:ext uri="{BB962C8B-B14F-4D97-AF65-F5344CB8AC3E}">
        <p14:creationId xmlns:p14="http://schemas.microsoft.com/office/powerpoint/2010/main" val="215368571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A72627-7AAA-4B4B-8594-8A591AD0F49B}"/>
              </a:ext>
            </a:extLst>
          </p:cNvPr>
          <p:cNvSpPr>
            <a:spLocks noGrp="1"/>
          </p:cNvSpPr>
          <p:nvPr>
            <p:ph type="title"/>
          </p:nvPr>
        </p:nvSpPr>
        <p:spPr>
          <a:xfrm>
            <a:off x="2915816" y="-1295524"/>
            <a:ext cx="5473701" cy="1295524"/>
          </a:xfrm>
        </p:spPr>
        <p:txBody>
          <a:bodyPr vert="horz" lIns="0" tIns="0" rIns="0" bIns="0" rtlCol="0" anchor="b" anchorCtr="0">
            <a:noAutofit/>
          </a:bodyPr>
          <a:lstStyle/>
          <a:p>
            <a:r>
              <a:rPr lang="fi-FI" dirty="0" err="1"/>
              <a:t>Finnish</a:t>
            </a:r>
            <a:r>
              <a:rPr lang="fi-FI" dirty="0"/>
              <a:t> </a:t>
            </a:r>
            <a:r>
              <a:rPr lang="fi-FI" dirty="0" err="1"/>
              <a:t>fashion</a:t>
            </a:r>
            <a:endParaRPr lang="fi-FI" dirty="0"/>
          </a:p>
        </p:txBody>
      </p:sp>
      <p:pic>
        <p:nvPicPr>
          <p:cNvPr id="4" name="Kuva 3" descr="A young man poses wearing fashion clothing.">
            <a:extLst>
              <a:ext uri="{FF2B5EF4-FFF2-40B4-BE49-F238E27FC236}">
                <a16:creationId xmlns:a16="http://schemas.microsoft.com/office/drawing/2014/main" id="{57793E87-9DAC-D047-A35C-D0550C4C4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38203"/>
            <a:ext cx="6840760" cy="4775625"/>
          </a:xfrm>
          <a:prstGeom prst="rect">
            <a:avLst/>
          </a:prstGeom>
        </p:spPr>
      </p:pic>
      <p:sp>
        <p:nvSpPr>
          <p:cNvPr id="3" name="Suorakulmio 2">
            <a:extLst>
              <a:ext uri="{FF2B5EF4-FFF2-40B4-BE49-F238E27FC236}">
                <a16:creationId xmlns:a16="http://schemas.microsoft.com/office/drawing/2014/main" id="{BC975F71-0BF8-6E4A-86F9-B252792FE31B}"/>
              </a:ext>
            </a:extLst>
          </p:cNvPr>
          <p:cNvSpPr/>
          <p:nvPr/>
        </p:nvSpPr>
        <p:spPr>
          <a:xfrm>
            <a:off x="217646" y="4752218"/>
            <a:ext cx="1939955" cy="261610"/>
          </a:xfrm>
          <a:prstGeom prst="rect">
            <a:avLst/>
          </a:prstGeom>
        </p:spPr>
        <p:txBody>
          <a:bodyPr wrap="none">
            <a:spAutoFit/>
          </a:bodyPr>
          <a:lstStyle/>
          <a:p>
            <a:r>
              <a:rPr lang="en-US" sz="1100" dirty="0" err="1"/>
              <a:t>Männistö</a:t>
            </a:r>
            <a:r>
              <a:rPr lang="en-US" sz="1100" dirty="0"/>
              <a:t>, photo by Chris Vidal</a:t>
            </a:r>
          </a:p>
        </p:txBody>
      </p:sp>
    </p:spTree>
    <p:extLst>
      <p:ext uri="{BB962C8B-B14F-4D97-AF65-F5344CB8AC3E}">
        <p14:creationId xmlns:p14="http://schemas.microsoft.com/office/powerpoint/2010/main" val="241363658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13BF81-6D14-44FF-BB4B-944982F9AA4E}"/>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err="1"/>
              <a:t>Renting</a:t>
            </a:r>
            <a:r>
              <a:rPr lang="fi-FI" dirty="0"/>
              <a:t> </a:t>
            </a:r>
            <a:r>
              <a:rPr lang="fi-FI" dirty="0" err="1"/>
              <a:t>clothes</a:t>
            </a:r>
            <a:endParaRPr lang="fi-FI" dirty="0"/>
          </a:p>
        </p:txBody>
      </p:sp>
      <p:sp>
        <p:nvSpPr>
          <p:cNvPr id="3" name="Content Placeholder 2"/>
          <p:cNvSpPr>
            <a:spLocks noGrp="1"/>
          </p:cNvSpPr>
          <p:nvPr>
            <p:ph idx="1"/>
          </p:nvPr>
        </p:nvSpPr>
        <p:spPr>
          <a:xfrm>
            <a:off x="1547664" y="411510"/>
            <a:ext cx="2736850" cy="3167733"/>
          </a:xfrm>
        </p:spPr>
        <p:txBody>
          <a:bodyPr/>
          <a:lstStyle/>
          <a:p>
            <a:pPr marL="0" indent="0">
              <a:buNone/>
            </a:pPr>
            <a:r>
              <a:rPr lang="en-GB" b="1" dirty="0"/>
              <a:t>The rental services </a:t>
            </a:r>
            <a:r>
              <a:rPr lang="en-GB" dirty="0"/>
              <a:t>enable recycling and serve consumers, for example, in the purchase of party clothes or business outfits.</a:t>
            </a:r>
          </a:p>
          <a:p>
            <a:pPr marL="0" indent="0">
              <a:buNone/>
            </a:pPr>
            <a:endParaRPr lang="en-GB" dirty="0"/>
          </a:p>
          <a:p>
            <a:pPr marL="0" indent="0">
              <a:buNone/>
            </a:pPr>
            <a:r>
              <a:rPr lang="en-GB" dirty="0"/>
              <a:t>Brands such as </a:t>
            </a:r>
            <a:r>
              <a:rPr lang="en-GB" dirty="0" err="1"/>
              <a:t>Samuji</a:t>
            </a:r>
            <a:r>
              <a:rPr lang="en-GB" dirty="0"/>
              <a:t> and </a:t>
            </a:r>
            <a:r>
              <a:rPr lang="en-GB" dirty="0" err="1"/>
              <a:t>Uhana</a:t>
            </a:r>
            <a:r>
              <a:rPr lang="en-GB" dirty="0"/>
              <a:t> run their own rental services. The </a:t>
            </a:r>
            <a:r>
              <a:rPr lang="en-GB" dirty="0" err="1"/>
              <a:t>Ateljé</a:t>
            </a:r>
            <a:r>
              <a:rPr lang="en-GB" dirty="0"/>
              <a:t> rents clothing from several brands and Curated sells well-selected second-hand products.</a:t>
            </a:r>
            <a:endParaRPr lang="fi-FI" dirty="0">
              <a:effectLst/>
            </a:endParaRPr>
          </a:p>
        </p:txBody>
      </p:sp>
      <p:pic>
        <p:nvPicPr>
          <p:cNvPr id="8" name="Kuvan paikkamerkki 7" descr="Two women are wearing dresses. Only their lower body is visible. ">
            <a:extLst>
              <a:ext uri="{FF2B5EF4-FFF2-40B4-BE49-F238E27FC236}">
                <a16:creationId xmlns:a16="http://schemas.microsoft.com/office/drawing/2014/main" id="{6328F5F8-A609-474D-AB18-C45988B2AF96}"/>
              </a:ext>
              <a:ext uri="{C183D7F6-B498-43B3-948B-1728B52AA6E4}">
                <adec:decorative xmlns="" xmlns:adec="http://schemas.microsoft.com/office/drawing/2017/decorative" val="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2562" r="12562"/>
          <a:stretch>
            <a:fillRect/>
          </a:stretch>
        </p:blipFill>
        <p:spPr/>
      </p:pic>
      <p:sp>
        <p:nvSpPr>
          <p:cNvPr id="4" name="Suorakulmio 3">
            <a:extLst>
              <a:ext uri="{FF2B5EF4-FFF2-40B4-BE49-F238E27FC236}">
                <a16:creationId xmlns:a16="http://schemas.microsoft.com/office/drawing/2014/main" id="{AE1BC210-5564-F642-A36E-4C49C9F67B31}"/>
              </a:ext>
            </a:extLst>
          </p:cNvPr>
          <p:cNvSpPr/>
          <p:nvPr/>
        </p:nvSpPr>
        <p:spPr>
          <a:xfrm>
            <a:off x="5508104" y="4731990"/>
            <a:ext cx="2601994" cy="261610"/>
          </a:xfrm>
          <a:prstGeom prst="rect">
            <a:avLst/>
          </a:prstGeom>
        </p:spPr>
        <p:txBody>
          <a:bodyPr wrap="none">
            <a:spAutoFit/>
          </a:bodyPr>
          <a:lstStyle/>
          <a:p>
            <a:r>
              <a:rPr lang="en-US" sz="1100" dirty="0" err="1">
                <a:solidFill>
                  <a:schemeClr val="bg1"/>
                </a:solidFill>
              </a:rPr>
              <a:t>Vallila</a:t>
            </a:r>
            <a:r>
              <a:rPr lang="en-US" sz="1100" dirty="0">
                <a:solidFill>
                  <a:schemeClr val="bg1"/>
                </a:solidFill>
              </a:rPr>
              <a:t> x Ervin Latimer, photo by Chris Vidal</a:t>
            </a:r>
          </a:p>
        </p:txBody>
      </p:sp>
      <p:sp>
        <p:nvSpPr>
          <p:cNvPr id="5" name="Suorakulmio 4">
            <a:extLst>
              <a:ext uri="{FF2B5EF4-FFF2-40B4-BE49-F238E27FC236}">
                <a16:creationId xmlns:a16="http://schemas.microsoft.com/office/drawing/2014/main" id="{E843F1D6-45DA-764C-8942-F8C02A728004}"/>
              </a:ext>
            </a:extLst>
          </p:cNvPr>
          <p:cNvSpPr/>
          <p:nvPr/>
        </p:nvSpPr>
        <p:spPr>
          <a:xfrm>
            <a:off x="217646" y="4752218"/>
            <a:ext cx="567784" cy="261610"/>
          </a:xfrm>
          <a:prstGeom prst="rect">
            <a:avLst/>
          </a:prstGeom>
        </p:spPr>
        <p:txBody>
          <a:bodyPr wrap="none">
            <a:spAutoFit/>
          </a:bodyPr>
          <a:lstStyle/>
          <a:p>
            <a:r>
              <a:rPr lang="en-US" sz="1100" dirty="0" err="1"/>
              <a:t>Samuji</a:t>
            </a:r>
            <a:endParaRPr lang="en-US" sz="1100" dirty="0"/>
          </a:p>
        </p:txBody>
      </p:sp>
    </p:spTree>
    <p:extLst>
      <p:ext uri="{BB962C8B-B14F-4D97-AF65-F5344CB8AC3E}">
        <p14:creationId xmlns:p14="http://schemas.microsoft.com/office/powerpoint/2010/main" val="15155829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err="1"/>
              <a:t>Samuji</a:t>
            </a:r>
            <a:endParaRPr lang="fi-FI" dirty="0"/>
          </a:p>
        </p:txBody>
      </p:sp>
      <p:pic>
        <p:nvPicPr>
          <p:cNvPr id="2" name="Picture 3" descr="A woman is posing wearing a long-sleeved jumpsuit that has stripes. ">
            <a:extLst>
              <a:ext uri="{FF2B5EF4-FFF2-40B4-BE49-F238E27FC236}">
                <a16:creationId xmlns:a16="http://schemas.microsoft.com/office/drawing/2014/main" id="{812C6142-D530-484C-A2BC-CFB3105E9C62}"/>
              </a:ext>
            </a:extLst>
          </p:cNvPr>
          <p:cNvPicPr>
            <a:picLocks noChangeAspect="1"/>
          </p:cNvPicPr>
          <p:nvPr/>
        </p:nvPicPr>
        <p:blipFill>
          <a:blip r:embed="rId2"/>
          <a:stretch>
            <a:fillRect/>
          </a:stretch>
        </p:blipFill>
        <p:spPr>
          <a:xfrm>
            <a:off x="5269442" y="-516365"/>
            <a:ext cx="3843866" cy="5763479"/>
          </a:xfrm>
          <a:prstGeom prst="rect">
            <a:avLst/>
          </a:prstGeom>
        </p:spPr>
      </p:pic>
      <p:pic>
        <p:nvPicPr>
          <p:cNvPr id="4" name="Picture 4" descr="A woman is posing with a dress on.">
            <a:extLst>
              <a:ext uri="{FF2B5EF4-FFF2-40B4-BE49-F238E27FC236}">
                <a16:creationId xmlns:a16="http://schemas.microsoft.com/office/drawing/2014/main" id="{1DA50B54-75E6-4E83-9CB7-B17857AE2E72}"/>
              </a:ext>
            </a:extLst>
          </p:cNvPr>
          <p:cNvPicPr>
            <a:picLocks noChangeAspect="1"/>
          </p:cNvPicPr>
          <p:nvPr/>
        </p:nvPicPr>
        <p:blipFill>
          <a:blip r:embed="rId3"/>
          <a:stretch>
            <a:fillRect/>
          </a:stretch>
        </p:blipFill>
        <p:spPr>
          <a:xfrm>
            <a:off x="1724025" y="917677"/>
            <a:ext cx="2743200" cy="4112479"/>
          </a:xfrm>
          <a:prstGeom prst="rect">
            <a:avLst/>
          </a:prstGeom>
        </p:spPr>
      </p:pic>
    </p:spTree>
    <p:extLst>
      <p:ext uri="{BB962C8B-B14F-4D97-AF65-F5344CB8AC3E}">
        <p14:creationId xmlns:p14="http://schemas.microsoft.com/office/powerpoint/2010/main" val="402346383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DADD29-3E86-45EE-9D80-1600B966E178}"/>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Samuji</a:t>
            </a:r>
            <a:r>
              <a:rPr lang="fi-FI" dirty="0"/>
              <a:t> </a:t>
            </a:r>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907704" y="987574"/>
            <a:ext cx="5473700" cy="3095725"/>
          </a:xfrm>
          <a:prstGeom prst="rect">
            <a:avLst/>
          </a:prstGeom>
        </p:spPr>
        <p:txBody>
          <a:bodyPr lIns="91440" tIns="45720" rIns="91440" bIns="45720" anchor="t"/>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err="1">
                <a:solidFill>
                  <a:schemeClr val="bg1"/>
                </a:solidFill>
              </a:rPr>
              <a:t>Samuji</a:t>
            </a:r>
            <a:r>
              <a:rPr lang="en-GB" dirty="0">
                <a:solidFill>
                  <a:schemeClr val="bg1"/>
                </a:solidFill>
              </a:rPr>
              <a:t> is a creative studio and design house founded in 2009. </a:t>
            </a:r>
            <a:r>
              <a:rPr lang="en-GB" dirty="0" err="1">
                <a:solidFill>
                  <a:schemeClr val="bg1"/>
                </a:solidFill>
              </a:rPr>
              <a:t>Samuji´s</a:t>
            </a:r>
            <a:r>
              <a:rPr lang="en-GB" dirty="0">
                <a:solidFill>
                  <a:schemeClr val="bg1"/>
                </a:solidFill>
              </a:rPr>
              <a:t> ambition is to produce sustainable and timeless design that serves a purpose yet carries a story. </a:t>
            </a:r>
          </a:p>
          <a:p>
            <a:pPr marL="0" indent="0">
              <a:buNone/>
            </a:pPr>
            <a:endParaRPr lang="en-GB" dirty="0">
              <a:solidFill>
                <a:schemeClr val="bg1"/>
              </a:solidFill>
            </a:endParaRPr>
          </a:p>
          <a:p>
            <a:pPr marL="0" indent="0">
              <a:buNone/>
            </a:pPr>
            <a:r>
              <a:rPr lang="en-GB" dirty="0">
                <a:solidFill>
                  <a:schemeClr val="bg1"/>
                </a:solidFill>
              </a:rPr>
              <a:t>All </a:t>
            </a:r>
            <a:r>
              <a:rPr lang="en-GB" dirty="0" err="1">
                <a:solidFill>
                  <a:schemeClr val="bg1"/>
                </a:solidFill>
              </a:rPr>
              <a:t>Samuji</a:t>
            </a:r>
            <a:r>
              <a:rPr lang="en-GB" dirty="0">
                <a:solidFill>
                  <a:schemeClr val="bg1"/>
                </a:solidFill>
              </a:rPr>
              <a:t> items are crafted out of quality materials from European and Japanese suppliers and produced in Europe by carefully selected manufacturers. Along with sourcing original and innovative fabrics, </a:t>
            </a:r>
            <a:r>
              <a:rPr lang="en-GB" dirty="0" err="1">
                <a:solidFill>
                  <a:schemeClr val="bg1"/>
                </a:solidFill>
              </a:rPr>
              <a:t>Samuji</a:t>
            </a:r>
            <a:r>
              <a:rPr lang="en-GB" dirty="0">
                <a:solidFill>
                  <a:schemeClr val="bg1"/>
                </a:solidFill>
              </a:rPr>
              <a:t> produces their own fabric.</a:t>
            </a:r>
            <a:endParaRPr lang="fi-FI" dirty="0">
              <a:solidFill>
                <a:schemeClr val="bg1"/>
              </a:solidFill>
            </a:endParaRPr>
          </a:p>
          <a:p>
            <a:pPr marL="0" indent="0">
              <a:buNone/>
            </a:pPr>
            <a:endParaRPr lang="fi-FI" dirty="0">
              <a:solidFill>
                <a:schemeClr val="bg1"/>
              </a:solidFill>
            </a:endParaRPr>
          </a:p>
        </p:txBody>
      </p:sp>
    </p:spTree>
    <p:extLst>
      <p:ext uri="{BB962C8B-B14F-4D97-AF65-F5344CB8AC3E}">
        <p14:creationId xmlns:p14="http://schemas.microsoft.com/office/powerpoint/2010/main" val="302577131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35150" y="484187"/>
            <a:ext cx="2736850" cy="863427"/>
          </a:xfrm>
        </p:spPr>
        <p:txBody>
          <a:bodyPr anchor="t">
            <a:normAutofit/>
          </a:bodyPr>
          <a:lstStyle/>
          <a:p>
            <a:r>
              <a:rPr lang="fi-FI" dirty="0" err="1"/>
              <a:t>Nomen</a:t>
            </a:r>
            <a:r>
              <a:rPr lang="fi-FI" dirty="0"/>
              <a:t> </a:t>
            </a:r>
            <a:r>
              <a:rPr lang="fi-FI" dirty="0" err="1"/>
              <a:t>Nescio</a:t>
            </a:r>
            <a:endParaRPr lang="fi-FI" dirty="0"/>
          </a:p>
        </p:txBody>
      </p:sp>
      <p:pic>
        <p:nvPicPr>
          <p:cNvPr id="9" name="Kuva 8" descr="A man poses wearing a black shirt. ">
            <a:extLst>
              <a:ext uri="{FF2B5EF4-FFF2-40B4-BE49-F238E27FC236}">
                <a16:creationId xmlns:a16="http://schemas.microsoft.com/office/drawing/2014/main" id="{555A6A2D-1F86-EA4E-B8D8-8E9690F2F0E4}"/>
              </a:ext>
            </a:extLst>
          </p:cNvPr>
          <p:cNvPicPr>
            <a:picLocks noChangeAspect="1"/>
          </p:cNvPicPr>
          <p:nvPr/>
        </p:nvPicPr>
        <p:blipFill rotWithShape="1">
          <a:blip r:embed="rId2">
            <a:extLst>
              <a:ext uri="{28A0092B-C50C-407E-A947-70E740481C1C}">
                <a14:useLocalDpi xmlns:a14="http://schemas.microsoft.com/office/drawing/2010/main" val="0"/>
              </a:ext>
            </a:extLst>
          </a:blip>
          <a:srcRect t="508" r="-4" b="29255"/>
          <a:stretch/>
        </p:blipFill>
        <p:spPr>
          <a:xfrm>
            <a:off x="1835150" y="1492249"/>
            <a:ext cx="2736850" cy="2879701"/>
          </a:xfrm>
          <a:prstGeom prst="rect">
            <a:avLst/>
          </a:prstGeom>
          <a:noFill/>
        </p:spPr>
      </p:pic>
      <p:pic>
        <p:nvPicPr>
          <p:cNvPr id="3" name="Kuva 2" descr="A man poses wearing an entirely black outfit. ">
            <a:extLst>
              <a:ext uri="{FF2B5EF4-FFF2-40B4-BE49-F238E27FC236}">
                <a16:creationId xmlns:a16="http://schemas.microsoft.com/office/drawing/2014/main" id="{41125D94-B541-8C41-98D1-303982F629D8}"/>
              </a:ext>
            </a:extLst>
          </p:cNvPr>
          <p:cNvPicPr>
            <a:picLocks noChangeAspect="1"/>
          </p:cNvPicPr>
          <p:nvPr/>
        </p:nvPicPr>
        <p:blipFill rotWithShape="1">
          <a:blip r:embed="rId3">
            <a:extLst>
              <a:ext uri="{28A0092B-C50C-407E-A947-70E740481C1C}">
                <a14:useLocalDpi xmlns:a14="http://schemas.microsoft.com/office/drawing/2010/main" val="0"/>
              </a:ext>
            </a:extLst>
          </a:blip>
          <a:srcRect r="-2" b="10852"/>
          <a:stretch/>
        </p:blipFill>
        <p:spPr>
          <a:xfrm>
            <a:off x="5292725" y="10"/>
            <a:ext cx="3851275" cy="5143490"/>
          </a:xfrm>
          <a:prstGeom prst="rect">
            <a:avLst/>
          </a:prstGeom>
          <a:noFill/>
        </p:spPr>
      </p:pic>
    </p:spTree>
    <p:extLst>
      <p:ext uri="{BB962C8B-B14F-4D97-AF65-F5344CB8AC3E}">
        <p14:creationId xmlns:p14="http://schemas.microsoft.com/office/powerpoint/2010/main" val="8381205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3169155-B57E-4470-9BE9-531E937658D0}"/>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Nomen</a:t>
            </a:r>
            <a:r>
              <a:rPr lang="fi-FI" dirty="0"/>
              <a:t> </a:t>
            </a:r>
            <a:r>
              <a:rPr lang="fi-FI" dirty="0" err="1"/>
              <a:t>Nescio</a:t>
            </a:r>
            <a:endParaRPr lang="fi-FI" dirty="0"/>
          </a:p>
        </p:txBody>
      </p:sp>
      <p:sp>
        <p:nvSpPr>
          <p:cNvPr id="2" name="Suorakulmio 1">
            <a:extLst>
              <a:ext uri="{FF2B5EF4-FFF2-40B4-BE49-F238E27FC236}">
                <a16:creationId xmlns:a16="http://schemas.microsoft.com/office/drawing/2014/main" id="{625F9A43-882C-0B45-BB0F-E571CA045A4C}"/>
              </a:ext>
            </a:extLst>
          </p:cNvPr>
          <p:cNvSpPr/>
          <p:nvPr/>
        </p:nvSpPr>
        <p:spPr>
          <a:xfrm>
            <a:off x="2051720" y="627534"/>
            <a:ext cx="4590256" cy="3970318"/>
          </a:xfrm>
          <a:prstGeom prst="rect">
            <a:avLst/>
          </a:prstGeom>
        </p:spPr>
        <p:txBody>
          <a:bodyPr wrap="square">
            <a:spAutoFit/>
          </a:bodyPr>
          <a:lstStyle/>
          <a:p>
            <a:r>
              <a:rPr lang="en-GB" dirty="0" err="1">
                <a:solidFill>
                  <a:schemeClr val="bg1"/>
                </a:solidFill>
              </a:rPr>
              <a:t>Nomen</a:t>
            </a:r>
            <a:r>
              <a:rPr lang="en-GB" dirty="0">
                <a:solidFill>
                  <a:schemeClr val="bg1"/>
                </a:solidFill>
              </a:rPr>
              <a:t> </a:t>
            </a:r>
            <a:r>
              <a:rPr lang="en-GB" dirty="0" err="1">
                <a:solidFill>
                  <a:schemeClr val="bg1"/>
                </a:solidFill>
              </a:rPr>
              <a:t>Nescio</a:t>
            </a:r>
            <a:r>
              <a:rPr lang="en-GB" dirty="0">
                <a:solidFill>
                  <a:schemeClr val="bg1"/>
                </a:solidFill>
              </a:rPr>
              <a:t> is a brand founded in 2012 by </a:t>
            </a:r>
            <a:r>
              <a:rPr lang="en-GB" dirty="0" err="1">
                <a:solidFill>
                  <a:schemeClr val="bg1"/>
                </a:solidFill>
              </a:rPr>
              <a:t>Timo</a:t>
            </a:r>
            <a:r>
              <a:rPr lang="en-GB" dirty="0">
                <a:solidFill>
                  <a:schemeClr val="bg1"/>
                </a:solidFill>
              </a:rPr>
              <a:t> and Niina </a:t>
            </a:r>
            <a:r>
              <a:rPr lang="en-GB" dirty="0" err="1">
                <a:solidFill>
                  <a:schemeClr val="bg1"/>
                </a:solidFill>
              </a:rPr>
              <a:t>Leskelä</a:t>
            </a:r>
            <a:r>
              <a:rPr lang="en-GB" dirty="0">
                <a:solidFill>
                  <a:schemeClr val="bg1"/>
                </a:solidFill>
              </a:rPr>
              <a:t>. It is known for its extreme simplicity and brutally Nordic aesthetics. The Helsinki-based brand features only black pieces. </a:t>
            </a:r>
          </a:p>
          <a:p>
            <a:endParaRPr lang="fi-FI" dirty="0">
              <a:solidFill>
                <a:schemeClr val="bg1"/>
              </a:solidFill>
            </a:endParaRPr>
          </a:p>
          <a:p>
            <a:r>
              <a:rPr lang="en-GB" dirty="0">
                <a:solidFill>
                  <a:schemeClr val="bg1"/>
                </a:solidFill>
              </a:rPr>
              <a:t>The collection is made from sustainable materials sourced from responsible producers in Europe.</a:t>
            </a:r>
          </a:p>
          <a:p>
            <a:endParaRPr lang="fi-FI" dirty="0">
              <a:solidFill>
                <a:schemeClr val="bg1"/>
              </a:solidFill>
            </a:endParaRPr>
          </a:p>
          <a:p>
            <a:r>
              <a:rPr lang="en-GB" dirty="0">
                <a:solidFill>
                  <a:schemeClr val="bg1"/>
                </a:solidFill>
              </a:rPr>
              <a:t>The collections are gender-neutral and feature few new styles every season which are added to the permanent collection. It is Finnish minimalism at its most fashionable.</a:t>
            </a:r>
            <a:endParaRPr lang="fi-FI" dirty="0">
              <a:solidFill>
                <a:schemeClr val="bg1"/>
              </a:solidFill>
              <a:effectLst/>
            </a:endParaRPr>
          </a:p>
        </p:txBody>
      </p:sp>
    </p:spTree>
    <p:extLst>
      <p:ext uri="{BB962C8B-B14F-4D97-AF65-F5344CB8AC3E}">
        <p14:creationId xmlns:p14="http://schemas.microsoft.com/office/powerpoint/2010/main" val="369769072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381BCC-BB94-4832-8949-5AC6141D6329}"/>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Other</a:t>
            </a:r>
            <a:r>
              <a:rPr lang="fi-FI" dirty="0"/>
              <a:t> </a:t>
            </a:r>
            <a:r>
              <a:rPr lang="fi-FI" dirty="0" err="1"/>
              <a:t>brands</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619672" y="483518"/>
            <a:ext cx="5473700" cy="4464496"/>
          </a:xfrm>
          <a:prstGeom prst="rect">
            <a:avLst/>
          </a:prstGeom>
        </p:spPr>
        <p:txBody>
          <a:bodyPr lIns="91440" tIns="45720" rIns="91440" bIns="45720" anchor="t"/>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US" dirty="0">
                <a:solidFill>
                  <a:schemeClr val="bg1"/>
                </a:solidFill>
              </a:rPr>
              <a:t>Some other brands to watch:</a:t>
            </a:r>
          </a:p>
          <a:p>
            <a:pPr marL="0" indent="0">
              <a:buNone/>
            </a:pPr>
            <a:r>
              <a:rPr lang="en-US" dirty="0" err="1">
                <a:solidFill>
                  <a:schemeClr val="bg1"/>
                </a:solidFill>
              </a:rPr>
              <a:t>Arela</a:t>
            </a:r>
            <a:endParaRPr lang="en-US" dirty="0">
              <a:solidFill>
                <a:schemeClr val="bg1"/>
              </a:solidFill>
            </a:endParaRPr>
          </a:p>
          <a:p>
            <a:pPr marL="0" indent="0">
              <a:buNone/>
            </a:pPr>
            <a:r>
              <a:rPr lang="en-US" dirty="0" err="1">
                <a:solidFill>
                  <a:schemeClr val="bg1"/>
                </a:solidFill>
              </a:rPr>
              <a:t>Terhi</a:t>
            </a:r>
            <a:r>
              <a:rPr lang="en-US" dirty="0">
                <a:solidFill>
                  <a:schemeClr val="bg1"/>
                </a:solidFill>
              </a:rPr>
              <a:t> </a:t>
            </a:r>
            <a:r>
              <a:rPr lang="en-US" dirty="0" err="1">
                <a:solidFill>
                  <a:schemeClr val="bg1"/>
                </a:solidFill>
              </a:rPr>
              <a:t>Pölkki</a:t>
            </a:r>
            <a:endParaRPr lang="en-US" dirty="0">
              <a:solidFill>
                <a:schemeClr val="bg1"/>
              </a:solidFill>
            </a:endParaRPr>
          </a:p>
          <a:p>
            <a:pPr marL="0" indent="0">
              <a:buNone/>
            </a:pPr>
            <a:r>
              <a:rPr lang="en-US" dirty="0">
                <a:solidFill>
                  <a:schemeClr val="bg1"/>
                </a:solidFill>
              </a:rPr>
              <a:t>Halo</a:t>
            </a:r>
          </a:p>
          <a:p>
            <a:pPr marL="0" indent="0">
              <a:buNone/>
            </a:pPr>
            <a:r>
              <a:rPr lang="en-US" dirty="0" err="1">
                <a:solidFill>
                  <a:schemeClr val="bg1"/>
                </a:solidFill>
              </a:rPr>
              <a:t>èN</a:t>
            </a:r>
            <a:r>
              <a:rPr lang="en-US" dirty="0">
                <a:solidFill>
                  <a:schemeClr val="bg1"/>
                </a:solidFill>
              </a:rPr>
              <a:t> Hats</a:t>
            </a:r>
          </a:p>
          <a:p>
            <a:pPr marL="0" indent="0">
              <a:buNone/>
            </a:pPr>
            <a:r>
              <a:rPr lang="en-US" dirty="0">
                <a:solidFill>
                  <a:schemeClr val="bg1"/>
                </a:solidFill>
              </a:rPr>
              <a:t>ONAR Studios</a:t>
            </a:r>
          </a:p>
          <a:p>
            <a:pPr marL="0" indent="0">
              <a:buNone/>
            </a:pPr>
            <a:r>
              <a:rPr lang="en-US" dirty="0">
                <a:solidFill>
                  <a:schemeClr val="bg1"/>
                </a:solidFill>
              </a:rPr>
              <a:t>FRENN</a:t>
            </a:r>
          </a:p>
          <a:p>
            <a:pPr marL="0" indent="0">
              <a:buNone/>
            </a:pPr>
            <a:r>
              <a:rPr lang="en-US" dirty="0" err="1">
                <a:solidFill>
                  <a:schemeClr val="bg1"/>
                </a:solidFill>
              </a:rPr>
              <a:t>Makia</a:t>
            </a:r>
            <a:endParaRPr lang="en-US" dirty="0">
              <a:solidFill>
                <a:schemeClr val="bg1"/>
              </a:solidFill>
            </a:endParaRPr>
          </a:p>
          <a:p>
            <a:pPr marL="0" indent="0">
              <a:buNone/>
            </a:pPr>
            <a:r>
              <a:rPr lang="en-US" dirty="0">
                <a:solidFill>
                  <a:schemeClr val="bg1"/>
                </a:solidFill>
              </a:rPr>
              <a:t>R/H</a:t>
            </a:r>
          </a:p>
          <a:p>
            <a:pPr marL="0" indent="0">
              <a:buNone/>
            </a:pPr>
            <a:r>
              <a:rPr lang="en-US" dirty="0">
                <a:solidFill>
                  <a:schemeClr val="bg1"/>
                </a:solidFill>
              </a:rPr>
              <a:t>Anna Ruohonen</a:t>
            </a:r>
          </a:p>
          <a:p>
            <a:pPr marL="0" indent="0">
              <a:buNone/>
            </a:pPr>
            <a:r>
              <a:rPr lang="en-US" dirty="0" err="1">
                <a:solidFill>
                  <a:schemeClr val="bg1"/>
                </a:solidFill>
              </a:rPr>
              <a:t>Papu</a:t>
            </a:r>
            <a:endParaRPr lang="en-US" dirty="0">
              <a:solidFill>
                <a:schemeClr val="bg1"/>
              </a:solidFill>
            </a:endParaRPr>
          </a:p>
          <a:p>
            <a:pPr marL="0" indent="0">
              <a:buNone/>
            </a:pPr>
            <a:r>
              <a:rPr lang="en-US" dirty="0" err="1">
                <a:solidFill>
                  <a:schemeClr val="bg1"/>
                </a:solidFill>
              </a:rPr>
              <a:t>Uhana</a:t>
            </a:r>
            <a:r>
              <a:rPr lang="en-US" dirty="0">
                <a:solidFill>
                  <a:schemeClr val="bg1"/>
                </a:solidFill>
              </a:rPr>
              <a:t> Design</a:t>
            </a:r>
          </a:p>
        </p:txBody>
      </p:sp>
    </p:spTree>
    <p:extLst>
      <p:ext uri="{BB962C8B-B14F-4D97-AF65-F5344CB8AC3E}">
        <p14:creationId xmlns:p14="http://schemas.microsoft.com/office/powerpoint/2010/main" val="2191874495"/>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555526"/>
            <a:ext cx="5473700" cy="1584176"/>
          </a:xfrm>
        </p:spPr>
        <p:txBody>
          <a:bodyPr/>
          <a:lstStyle/>
          <a:p>
            <a:r>
              <a:rPr lang="fi-FI" dirty="0" err="1"/>
              <a:t>Sustainable</a:t>
            </a:r>
            <a:r>
              <a:rPr lang="fi-FI" dirty="0"/>
              <a:t> </a:t>
            </a:r>
            <a:r>
              <a:rPr lang="fi-FI" dirty="0" err="1"/>
              <a:t>innovations</a:t>
            </a:r>
            <a:endParaRPr lang="fi-FI" dirty="0"/>
          </a:p>
        </p:txBody>
      </p:sp>
      <p:sp>
        <p:nvSpPr>
          <p:cNvPr id="3" name="Subtitle 2"/>
          <p:cNvSpPr>
            <a:spLocks noGrp="1"/>
          </p:cNvSpPr>
          <p:nvPr>
            <p:ph type="subTitle" idx="1"/>
          </p:nvPr>
        </p:nvSpPr>
        <p:spPr>
          <a:xfrm>
            <a:off x="1835150" y="2427734"/>
            <a:ext cx="5473700" cy="1008112"/>
          </a:xfrm>
        </p:spPr>
        <p:txBody>
          <a:bodyPr/>
          <a:lstStyle/>
          <a:p>
            <a:r>
              <a:rPr lang="en-US"/>
              <a:t>Sustainability, long lasting quality and timeless design have been the key elements in Finnish fashion since the beginning. Today Finland is also known for material and technological innovations that will change the world. In Finland, sustainability always goes hand-in-hand with best design.</a:t>
            </a:r>
            <a:endParaRPr lang="en-US" dirty="0"/>
          </a:p>
        </p:txBody>
      </p:sp>
    </p:spTree>
    <p:extLst>
      <p:ext uri="{BB962C8B-B14F-4D97-AF65-F5344CB8AC3E}">
        <p14:creationId xmlns:p14="http://schemas.microsoft.com/office/powerpoint/2010/main" val="234097763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CD840C-31B0-4587-992D-078A5FDDBD51}"/>
              </a:ext>
            </a:extLst>
          </p:cNvPr>
          <p:cNvSpPr>
            <a:spLocks noGrp="1"/>
          </p:cNvSpPr>
          <p:nvPr>
            <p:ph type="title"/>
          </p:nvPr>
        </p:nvSpPr>
        <p:spPr>
          <a:xfrm>
            <a:off x="1835150" y="-863427"/>
            <a:ext cx="2736850" cy="863427"/>
          </a:xfrm>
        </p:spPr>
        <p:txBody>
          <a:bodyPr vert="horz" lIns="0" tIns="0" rIns="0" bIns="0" rtlCol="0" anchor="b" anchorCtr="0">
            <a:noAutofit/>
          </a:bodyPr>
          <a:lstStyle/>
          <a:p>
            <a:r>
              <a:rPr lang="fi-FI" dirty="0" err="1"/>
              <a:t>Sustainable</a:t>
            </a:r>
            <a:r>
              <a:rPr lang="fi-FI" dirty="0"/>
              <a:t> </a:t>
            </a:r>
            <a:r>
              <a:rPr lang="fi-FI" dirty="0" err="1"/>
              <a:t>innovations</a:t>
            </a:r>
            <a:endParaRPr lang="fi-FI" dirty="0"/>
          </a:p>
        </p:txBody>
      </p:sp>
      <p:sp>
        <p:nvSpPr>
          <p:cNvPr id="3" name="Content Placeholder 2"/>
          <p:cNvSpPr>
            <a:spLocks noGrp="1"/>
          </p:cNvSpPr>
          <p:nvPr>
            <p:ph idx="1"/>
          </p:nvPr>
        </p:nvSpPr>
        <p:spPr>
          <a:xfrm>
            <a:off x="1259632" y="771550"/>
            <a:ext cx="3312368" cy="4150042"/>
          </a:xfrm>
        </p:spPr>
        <p:txBody>
          <a:bodyPr anchor="t">
            <a:normAutofit fontScale="92500" lnSpcReduction="10000"/>
          </a:bodyPr>
          <a:lstStyle/>
          <a:p>
            <a:pPr marL="0" indent="0">
              <a:buNone/>
            </a:pPr>
            <a:r>
              <a:rPr lang="en-GB" dirty="0"/>
              <a:t>Finnish textile and fashion business are gaining international recognition due to sustainable innovations.</a:t>
            </a:r>
            <a:endParaRPr lang="fi-FI" dirty="0"/>
          </a:p>
          <a:p>
            <a:pPr marL="0" indent="0">
              <a:buNone/>
            </a:pPr>
            <a:endParaRPr lang="en-GB" b="1" dirty="0"/>
          </a:p>
          <a:p>
            <a:pPr marL="0" indent="0">
              <a:buNone/>
            </a:pPr>
            <a:r>
              <a:rPr lang="en-GB" b="1" dirty="0" err="1"/>
              <a:t>Infinited</a:t>
            </a:r>
            <a:r>
              <a:rPr lang="en-GB" b="1" dirty="0"/>
              <a:t> </a:t>
            </a:r>
            <a:r>
              <a:rPr lang="en-GB" b="1" dirty="0" err="1"/>
              <a:t>Fiber</a:t>
            </a:r>
            <a:r>
              <a:rPr lang="en-GB" b="1" dirty="0"/>
              <a:t> </a:t>
            </a:r>
            <a:r>
              <a:rPr lang="en-GB" dirty="0"/>
              <a:t>has created a technology that allows textile waste to be used again and again, preserving 100 percent quality.</a:t>
            </a:r>
            <a:endParaRPr lang="fi-FI" dirty="0"/>
          </a:p>
          <a:p>
            <a:pPr marL="0" indent="0">
              <a:buNone/>
            </a:pPr>
            <a:endParaRPr lang="en-GB" b="1" dirty="0"/>
          </a:p>
          <a:p>
            <a:pPr marL="0" indent="0">
              <a:buNone/>
            </a:pPr>
            <a:r>
              <a:rPr lang="en-GB" b="1" dirty="0" err="1"/>
              <a:t>Spinnova</a:t>
            </a:r>
            <a:r>
              <a:rPr lang="en-GB" dirty="0"/>
              <a:t> represents an ecological innovation that turns wood or waste streams into textile fibre without harmful chemicals</a:t>
            </a:r>
            <a:r>
              <a:rPr lang="en-GB" b="1" dirty="0"/>
              <a:t>. </a:t>
            </a:r>
            <a:endParaRPr lang="fi-FI" dirty="0">
              <a:effectLst/>
            </a:endParaRPr>
          </a:p>
        </p:txBody>
      </p:sp>
      <p:pic>
        <p:nvPicPr>
          <p:cNvPr id="7" name="Kuvan paikkamerkki 6" descr="Two women are posing with dresses on. One is red and one has yellow and white parts. ">
            <a:extLst>
              <a:ext uri="{FF2B5EF4-FFF2-40B4-BE49-F238E27FC236}">
                <a16:creationId xmlns:a16="http://schemas.microsoft.com/office/drawing/2014/main" id="{8CF93F2F-9A22-B14A-A4C9-47B74A0DA32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r="-4" b="3838"/>
          <a:stretch/>
        </p:blipFill>
        <p:spPr>
          <a:xfrm>
            <a:off x="5292725" y="10"/>
            <a:ext cx="3851275" cy="5143490"/>
          </a:xfrm>
          <a:noFill/>
        </p:spPr>
      </p:pic>
      <p:sp>
        <p:nvSpPr>
          <p:cNvPr id="4" name="Suorakulmio 3">
            <a:extLst>
              <a:ext uri="{FF2B5EF4-FFF2-40B4-BE49-F238E27FC236}">
                <a16:creationId xmlns:a16="http://schemas.microsoft.com/office/drawing/2014/main" id="{83BEDC64-D31F-3F4D-B3B0-9010D391AE1B}"/>
              </a:ext>
            </a:extLst>
          </p:cNvPr>
          <p:cNvSpPr/>
          <p:nvPr/>
        </p:nvSpPr>
        <p:spPr>
          <a:xfrm>
            <a:off x="5292725" y="4659982"/>
            <a:ext cx="561372" cy="261610"/>
          </a:xfrm>
          <a:prstGeom prst="rect">
            <a:avLst/>
          </a:prstGeom>
        </p:spPr>
        <p:txBody>
          <a:bodyPr wrap="none">
            <a:spAutoFit/>
          </a:bodyPr>
          <a:lstStyle/>
          <a:p>
            <a:r>
              <a:rPr lang="en-US" sz="1100" dirty="0" err="1">
                <a:solidFill>
                  <a:schemeClr val="bg1"/>
                </a:solidFill>
              </a:rPr>
              <a:t>Ioncell</a:t>
            </a:r>
            <a:endParaRPr lang="en-US" sz="1100" dirty="0">
              <a:solidFill>
                <a:schemeClr val="bg1"/>
              </a:solidFill>
            </a:endParaRPr>
          </a:p>
        </p:txBody>
      </p:sp>
    </p:spTree>
    <p:extLst>
      <p:ext uri="{BB962C8B-B14F-4D97-AF65-F5344CB8AC3E}">
        <p14:creationId xmlns:p14="http://schemas.microsoft.com/office/powerpoint/2010/main" val="3835807527"/>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1189A65-7B3B-4A76-9656-DA77A78A4A5F}"/>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err="1"/>
              <a:t>Innovations</a:t>
            </a:r>
            <a:r>
              <a:rPr lang="fi-FI" dirty="0"/>
              <a:t> </a:t>
            </a:r>
            <a:r>
              <a:rPr lang="fi-FI" dirty="0" err="1"/>
              <a:t>from</a:t>
            </a:r>
            <a:r>
              <a:rPr lang="fi-FI" dirty="0"/>
              <a:t> </a:t>
            </a:r>
            <a:r>
              <a:rPr lang="fi-FI" dirty="0" err="1"/>
              <a:t>textile</a:t>
            </a:r>
            <a:r>
              <a:rPr lang="fi-FI" dirty="0"/>
              <a:t> </a:t>
            </a:r>
            <a:r>
              <a:rPr lang="fi-FI" dirty="0" err="1"/>
              <a:t>waste</a:t>
            </a:r>
            <a:endParaRPr lang="fi-FI" dirty="0"/>
          </a:p>
        </p:txBody>
      </p:sp>
      <p:sp>
        <p:nvSpPr>
          <p:cNvPr id="2" name="Suorakulmio 1">
            <a:extLst>
              <a:ext uri="{FF2B5EF4-FFF2-40B4-BE49-F238E27FC236}">
                <a16:creationId xmlns:a16="http://schemas.microsoft.com/office/drawing/2014/main" id="{625F9A43-882C-0B45-BB0F-E571CA045A4C}"/>
              </a:ext>
            </a:extLst>
          </p:cNvPr>
          <p:cNvSpPr/>
          <p:nvPr/>
        </p:nvSpPr>
        <p:spPr>
          <a:xfrm>
            <a:off x="2286000" y="1140589"/>
            <a:ext cx="4572000" cy="3693319"/>
          </a:xfrm>
          <a:prstGeom prst="rect">
            <a:avLst/>
          </a:prstGeom>
        </p:spPr>
        <p:txBody>
          <a:bodyPr>
            <a:spAutoFit/>
          </a:bodyPr>
          <a:lstStyle/>
          <a:p>
            <a:pPr>
              <a:spcAft>
                <a:spcPts val="0"/>
              </a:spcAft>
            </a:pPr>
            <a:r>
              <a:rPr lang="en-US" b="1" dirty="0">
                <a:solidFill>
                  <a:schemeClr val="bg1"/>
                </a:solidFill>
              </a:rPr>
              <a:t>Pure Waste Textiles </a:t>
            </a:r>
            <a:r>
              <a:rPr lang="en-US" dirty="0">
                <a:solidFill>
                  <a:schemeClr val="bg1"/>
                </a:solidFill>
              </a:rPr>
              <a:t>is making products from textile waste leftover from the clothing manufacturing process. One t-shirt made from their process saves 2,700 </a:t>
            </a:r>
            <a:r>
              <a:rPr lang="en-US" dirty="0" err="1">
                <a:solidFill>
                  <a:schemeClr val="bg1"/>
                </a:solidFill>
              </a:rPr>
              <a:t>litres</a:t>
            </a:r>
            <a:r>
              <a:rPr lang="en-US" dirty="0">
                <a:solidFill>
                  <a:schemeClr val="bg1"/>
                </a:solidFill>
              </a:rPr>
              <a:t> of water compared to using virgin cotton. </a:t>
            </a:r>
          </a:p>
          <a:p>
            <a:pPr>
              <a:spcAft>
                <a:spcPts val="0"/>
              </a:spcAft>
            </a:pPr>
            <a:endParaRPr lang="en-US" dirty="0">
              <a:solidFill>
                <a:schemeClr val="bg1"/>
              </a:solidFill>
            </a:endParaRPr>
          </a:p>
          <a:p>
            <a:pPr>
              <a:spcAft>
                <a:spcPts val="0"/>
              </a:spcAft>
            </a:pPr>
            <a:r>
              <a:rPr lang="en-US" b="1" dirty="0" err="1">
                <a:solidFill>
                  <a:schemeClr val="bg1"/>
                </a:solidFill>
              </a:rPr>
              <a:t>Ioncell</a:t>
            </a:r>
            <a:r>
              <a:rPr lang="en-US" dirty="0">
                <a:solidFill>
                  <a:schemeClr val="bg1"/>
                </a:solidFill>
              </a:rPr>
              <a:t> uses a technology developed in Aalto University that turns used textiles, pulp or even old newspapers into new textile </a:t>
            </a:r>
            <a:r>
              <a:rPr lang="en-US" dirty="0" err="1">
                <a:solidFill>
                  <a:schemeClr val="bg1"/>
                </a:solidFill>
              </a:rPr>
              <a:t>fibres</a:t>
            </a:r>
            <a:r>
              <a:rPr lang="en-US" dirty="0">
                <a:solidFill>
                  <a:schemeClr val="bg1"/>
                </a:solidFill>
              </a:rPr>
              <a:t> sustainably and without harmful chemicals. The process converts cellulose into </a:t>
            </a:r>
            <a:r>
              <a:rPr lang="en-US" dirty="0" err="1">
                <a:solidFill>
                  <a:schemeClr val="bg1"/>
                </a:solidFill>
              </a:rPr>
              <a:t>fibres</a:t>
            </a:r>
            <a:r>
              <a:rPr lang="en-US" dirty="0">
                <a:solidFill>
                  <a:schemeClr val="bg1"/>
                </a:solidFill>
              </a:rPr>
              <a:t> which in turn can be made into long-lasting fabrics.</a:t>
            </a:r>
          </a:p>
        </p:txBody>
      </p:sp>
    </p:spTree>
    <p:extLst>
      <p:ext uri="{BB962C8B-B14F-4D97-AF65-F5344CB8AC3E}">
        <p14:creationId xmlns:p14="http://schemas.microsoft.com/office/powerpoint/2010/main" val="384102956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7F3AFBA-6885-491A-8DF4-ED47506EB71D}"/>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Fortum and Metsä</a:t>
            </a:r>
          </a:p>
        </p:txBody>
      </p:sp>
      <p:sp>
        <p:nvSpPr>
          <p:cNvPr id="2" name="Suorakulmio 1">
            <a:extLst>
              <a:ext uri="{FF2B5EF4-FFF2-40B4-BE49-F238E27FC236}">
                <a16:creationId xmlns:a16="http://schemas.microsoft.com/office/drawing/2014/main" id="{625F9A43-882C-0B45-BB0F-E571CA045A4C}"/>
              </a:ext>
            </a:extLst>
          </p:cNvPr>
          <p:cNvSpPr/>
          <p:nvPr/>
        </p:nvSpPr>
        <p:spPr>
          <a:xfrm>
            <a:off x="2286000" y="843558"/>
            <a:ext cx="4572000" cy="4247317"/>
          </a:xfrm>
          <a:prstGeom prst="rect">
            <a:avLst/>
          </a:prstGeom>
        </p:spPr>
        <p:txBody>
          <a:bodyPr>
            <a:spAutoFit/>
          </a:bodyPr>
          <a:lstStyle/>
          <a:p>
            <a:pPr>
              <a:spcAft>
                <a:spcPts val="0"/>
              </a:spcAft>
            </a:pPr>
            <a:r>
              <a:rPr lang="en-US" b="1" dirty="0" err="1">
                <a:solidFill>
                  <a:schemeClr val="bg1"/>
                </a:solidFill>
              </a:rPr>
              <a:t>Fortum</a:t>
            </a:r>
            <a:r>
              <a:rPr lang="en-US" dirty="0">
                <a:solidFill>
                  <a:schemeClr val="bg1"/>
                </a:solidFill>
              </a:rPr>
              <a:t> is doing research using wheat straw in production of sustainable textiles and the first tests look very promising. </a:t>
            </a:r>
            <a:r>
              <a:rPr lang="en-US" dirty="0" err="1">
                <a:solidFill>
                  <a:schemeClr val="bg1"/>
                </a:solidFill>
              </a:rPr>
              <a:t>Fortum</a:t>
            </a:r>
            <a:r>
              <a:rPr lang="en-US" dirty="0">
                <a:solidFill>
                  <a:schemeClr val="bg1"/>
                </a:solidFill>
              </a:rPr>
              <a:t> plans to establish sustainable </a:t>
            </a:r>
            <a:r>
              <a:rPr lang="en-US" dirty="0" err="1">
                <a:solidFill>
                  <a:schemeClr val="bg1"/>
                </a:solidFill>
              </a:rPr>
              <a:t>fibre</a:t>
            </a:r>
            <a:r>
              <a:rPr lang="en-US" dirty="0">
                <a:solidFill>
                  <a:schemeClr val="bg1"/>
                </a:solidFill>
              </a:rPr>
              <a:t> production in their future </a:t>
            </a:r>
            <a:r>
              <a:rPr lang="en-US" dirty="0" err="1">
                <a:solidFill>
                  <a:schemeClr val="bg1"/>
                </a:solidFill>
              </a:rPr>
              <a:t>biorefineries</a:t>
            </a:r>
            <a:r>
              <a:rPr lang="en-US" dirty="0">
                <a:solidFill>
                  <a:schemeClr val="bg1"/>
                </a:solidFill>
              </a:rPr>
              <a:t> that will use residual biomasses such as agricultural waste.</a:t>
            </a:r>
          </a:p>
          <a:p>
            <a:pPr>
              <a:spcAft>
                <a:spcPts val="0"/>
              </a:spcAft>
            </a:pPr>
            <a:endParaRPr lang="en-US" dirty="0">
              <a:solidFill>
                <a:schemeClr val="bg1"/>
              </a:solidFill>
            </a:endParaRPr>
          </a:p>
          <a:p>
            <a:pPr>
              <a:spcAft>
                <a:spcPts val="0"/>
              </a:spcAft>
            </a:pPr>
            <a:r>
              <a:rPr lang="en-US" b="1" dirty="0" err="1">
                <a:solidFill>
                  <a:schemeClr val="bg1"/>
                </a:solidFill>
              </a:rPr>
              <a:t>Metsä</a:t>
            </a:r>
            <a:r>
              <a:rPr lang="en-US" b="1" dirty="0">
                <a:solidFill>
                  <a:schemeClr val="bg1"/>
                </a:solidFill>
              </a:rPr>
              <a:t> Spring </a:t>
            </a:r>
            <a:r>
              <a:rPr lang="en-US" dirty="0">
                <a:solidFill>
                  <a:schemeClr val="bg1"/>
                </a:solidFill>
              </a:rPr>
              <a:t>has created a joint venture with Japanese Itochu Corporation in creating a textile </a:t>
            </a:r>
            <a:r>
              <a:rPr lang="en-US" dirty="0" err="1">
                <a:solidFill>
                  <a:schemeClr val="bg1"/>
                </a:solidFill>
              </a:rPr>
              <a:t>fibre</a:t>
            </a:r>
            <a:r>
              <a:rPr lang="en-US" dirty="0">
                <a:solidFill>
                  <a:schemeClr val="bg1"/>
                </a:solidFill>
              </a:rPr>
              <a:t> demo plant in </a:t>
            </a:r>
            <a:r>
              <a:rPr lang="en-US" dirty="0" err="1">
                <a:solidFill>
                  <a:schemeClr val="bg1"/>
                </a:solidFill>
              </a:rPr>
              <a:t>Äänekoski</a:t>
            </a:r>
            <a:r>
              <a:rPr lang="en-US" dirty="0">
                <a:solidFill>
                  <a:schemeClr val="bg1"/>
                </a:solidFill>
              </a:rPr>
              <a:t>. The plant will enable development of sustainable production technology to convert </a:t>
            </a:r>
            <a:r>
              <a:rPr lang="en-US" dirty="0" err="1">
                <a:solidFill>
                  <a:schemeClr val="bg1"/>
                </a:solidFill>
              </a:rPr>
              <a:t>Metsä</a:t>
            </a:r>
            <a:r>
              <a:rPr lang="en-US" dirty="0">
                <a:solidFill>
                  <a:schemeClr val="bg1"/>
                </a:solidFill>
              </a:rPr>
              <a:t> </a:t>
            </a:r>
            <a:r>
              <a:rPr lang="en-US" dirty="0" err="1">
                <a:solidFill>
                  <a:schemeClr val="bg1"/>
                </a:solidFill>
              </a:rPr>
              <a:t>Fibre’s</a:t>
            </a:r>
            <a:r>
              <a:rPr lang="en-US" dirty="0">
                <a:solidFill>
                  <a:schemeClr val="bg1"/>
                </a:solidFill>
              </a:rPr>
              <a:t> paper-grade pulp into textile </a:t>
            </a:r>
            <a:r>
              <a:rPr lang="en-US" dirty="0" err="1">
                <a:solidFill>
                  <a:schemeClr val="bg1"/>
                </a:solidFill>
              </a:rPr>
              <a:t>fibres</a:t>
            </a:r>
            <a:r>
              <a:rPr lang="en-US" dirty="0">
                <a:solidFill>
                  <a:schemeClr val="bg1"/>
                </a:solidFill>
              </a:rPr>
              <a:t>.</a:t>
            </a:r>
          </a:p>
          <a:p>
            <a:pPr>
              <a:spcAft>
                <a:spcPts val="0"/>
              </a:spcAft>
            </a:pPr>
            <a:endParaRPr lang="fi-FI" dirty="0">
              <a:solidFill>
                <a:schemeClr val="bg1"/>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0071265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915566"/>
            <a:ext cx="5473700" cy="1008112"/>
          </a:xfrm>
        </p:spPr>
        <p:txBody>
          <a:bodyPr/>
          <a:lstStyle/>
          <a:p>
            <a:r>
              <a:rPr lang="fi-FI" dirty="0" err="1"/>
              <a:t>background</a:t>
            </a:r>
            <a:endParaRPr lang="fi-FI" dirty="0"/>
          </a:p>
        </p:txBody>
      </p:sp>
      <p:sp>
        <p:nvSpPr>
          <p:cNvPr id="3" name="Subtitle 2"/>
          <p:cNvSpPr>
            <a:spLocks noGrp="1"/>
          </p:cNvSpPr>
          <p:nvPr>
            <p:ph type="subTitle" idx="1"/>
          </p:nvPr>
        </p:nvSpPr>
        <p:spPr>
          <a:xfrm>
            <a:off x="1835150" y="2211710"/>
            <a:ext cx="5473700" cy="1224136"/>
          </a:xfrm>
        </p:spPr>
        <p:txBody>
          <a:bodyPr/>
          <a:lstStyle/>
          <a:p>
            <a:r>
              <a:rPr lang="en-US" dirty="0"/>
              <a:t>Modern Finnish fashion was born during the heyday of Finnish design and architecture in the 1950s. Today Finland is looking to the future with the fast development of new material innovations, award winning young designers and successful sustainable brands.</a:t>
            </a:r>
          </a:p>
        </p:txBody>
      </p:sp>
    </p:spTree>
    <p:extLst>
      <p:ext uri="{BB962C8B-B14F-4D97-AF65-F5344CB8AC3E}">
        <p14:creationId xmlns:p14="http://schemas.microsoft.com/office/powerpoint/2010/main" val="77396614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1635646"/>
            <a:ext cx="5832648" cy="1656010"/>
          </a:xfrm>
        </p:spPr>
        <p:txBody>
          <a:bodyPr/>
          <a:lstStyle/>
          <a:p>
            <a:r>
              <a:rPr lang="fi-FI" dirty="0"/>
              <a:t>International </a:t>
            </a:r>
            <a:r>
              <a:rPr lang="fi-FI" dirty="0" err="1"/>
              <a:t>collaboration</a:t>
            </a:r>
            <a:endParaRPr lang="fi-FI" dirty="0"/>
          </a:p>
        </p:txBody>
      </p:sp>
    </p:spTree>
    <p:extLst>
      <p:ext uri="{BB962C8B-B14F-4D97-AF65-F5344CB8AC3E}">
        <p14:creationId xmlns:p14="http://schemas.microsoft.com/office/powerpoint/2010/main" val="111006235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83BEDC64-D31F-3F4D-B3B0-9010D391AE1B}"/>
              </a:ext>
            </a:extLst>
          </p:cNvPr>
          <p:cNvSpPr/>
          <p:nvPr/>
        </p:nvSpPr>
        <p:spPr>
          <a:xfrm>
            <a:off x="1835150" y="484187"/>
            <a:ext cx="5473700" cy="863427"/>
          </a:xfrm>
          <a:prstGeom prst="rect">
            <a:avLst/>
          </a:prstGeom>
        </p:spPr>
        <p:txBody>
          <a:bodyPr vert="horz" lIns="0" tIns="0" rIns="0" bIns="0" rtlCol="0" anchor="t" anchorCtr="0">
            <a:normAutofit/>
          </a:bodyPr>
          <a:lstStyle/>
          <a:p>
            <a:pPr>
              <a:spcBef>
                <a:spcPct val="0"/>
              </a:spcBef>
              <a:spcAft>
                <a:spcPts val="600"/>
              </a:spcAft>
            </a:pPr>
            <a:r>
              <a:rPr lang="fi-FI" sz="2400" dirty="0"/>
              <a:t>INTERNATIONAL COLLABORATIONS</a:t>
            </a:r>
          </a:p>
          <a:p>
            <a:pPr>
              <a:spcBef>
                <a:spcPct val="0"/>
              </a:spcBef>
              <a:spcAft>
                <a:spcPts val="600"/>
              </a:spcAft>
            </a:pPr>
            <a:endParaRPr lang="en-US" sz="2400" b="1" dirty="0">
              <a:solidFill>
                <a:schemeClr val="accent1"/>
              </a:solidFill>
              <a:latin typeface="+mj-lt"/>
              <a:ea typeface="+mj-ea"/>
              <a:cs typeface="+mj-cs"/>
            </a:endParaRPr>
          </a:p>
        </p:txBody>
      </p:sp>
      <p:sp>
        <p:nvSpPr>
          <p:cNvPr id="5" name="Sisällön paikkamerkki 4">
            <a:extLst>
              <a:ext uri="{FF2B5EF4-FFF2-40B4-BE49-F238E27FC236}">
                <a16:creationId xmlns:a16="http://schemas.microsoft.com/office/drawing/2014/main" id="{8812AB39-178A-8342-B681-53F2C38EFAA4}"/>
              </a:ext>
              <a:ext uri="{C183D7F6-B498-43B3-948B-1728B52AA6E4}">
                <adec:decorative xmlns="" xmlns:adec="http://schemas.microsoft.com/office/drawing/2017/decorative" val="0"/>
              </a:ext>
            </a:extLst>
          </p:cNvPr>
          <p:cNvSpPr>
            <a:spLocks noGrp="1"/>
          </p:cNvSpPr>
          <p:nvPr>
            <p:ph sz="half" idx="2"/>
          </p:nvPr>
        </p:nvSpPr>
        <p:spPr>
          <a:xfrm>
            <a:off x="4283968" y="1320205"/>
            <a:ext cx="4680520" cy="4608512"/>
          </a:xfrm>
        </p:spPr>
        <p:txBody>
          <a:bodyPr vert="horz" lIns="0" tIns="0" rIns="0" bIns="0" rtlCol="0" anchor="t" anchorCtr="0">
            <a:normAutofit/>
          </a:bodyPr>
          <a:lstStyle/>
          <a:p>
            <a:pPr marL="0" indent="0">
              <a:lnSpc>
                <a:spcPct val="110000"/>
              </a:lnSpc>
              <a:buFont typeface="Arial" panose="020B0604020202020204" pitchFamily="34" charset="0"/>
              <a:buNone/>
            </a:pPr>
            <a:r>
              <a:rPr lang="fi-FI" dirty="0"/>
              <a:t>Design </a:t>
            </a:r>
            <a:r>
              <a:rPr lang="fi-FI" dirty="0" err="1"/>
              <a:t>skills</a:t>
            </a:r>
            <a:r>
              <a:rPr lang="fi-FI" dirty="0"/>
              <a:t> and </a:t>
            </a:r>
            <a:r>
              <a:rPr lang="fi-FI" dirty="0" err="1"/>
              <a:t>international</a:t>
            </a:r>
            <a:r>
              <a:rPr lang="fi-FI" dirty="0"/>
              <a:t> </a:t>
            </a:r>
            <a:r>
              <a:rPr lang="fi-FI" dirty="0" err="1"/>
              <a:t>visibility</a:t>
            </a:r>
            <a:r>
              <a:rPr lang="fi-FI" dirty="0"/>
              <a:t> </a:t>
            </a:r>
            <a:r>
              <a:rPr lang="fi-FI" dirty="0" err="1"/>
              <a:t>have</a:t>
            </a:r>
            <a:r>
              <a:rPr lang="fi-FI" dirty="0"/>
              <a:t> made </a:t>
            </a:r>
            <a:r>
              <a:rPr lang="fi-FI" dirty="0" err="1"/>
              <a:t>Finnish</a:t>
            </a:r>
            <a:r>
              <a:rPr lang="fi-FI" dirty="0"/>
              <a:t> </a:t>
            </a:r>
            <a:r>
              <a:rPr lang="fi-FI" dirty="0" err="1"/>
              <a:t>designers</a:t>
            </a:r>
            <a:r>
              <a:rPr lang="fi-FI" dirty="0"/>
              <a:t>  </a:t>
            </a:r>
            <a:r>
              <a:rPr lang="fi-FI" dirty="0" err="1"/>
              <a:t>wanted</a:t>
            </a:r>
            <a:r>
              <a:rPr lang="fi-FI" dirty="0"/>
              <a:t> </a:t>
            </a:r>
            <a:r>
              <a:rPr lang="fi-FI" dirty="0" err="1"/>
              <a:t>partners</a:t>
            </a:r>
            <a:r>
              <a:rPr lang="fi-FI" dirty="0"/>
              <a:t> for </a:t>
            </a:r>
            <a:r>
              <a:rPr lang="fi-FI" dirty="0" err="1"/>
              <a:t>collaboration</a:t>
            </a:r>
            <a:r>
              <a:rPr lang="fi-FI" dirty="0"/>
              <a:t> </a:t>
            </a:r>
            <a:r>
              <a:rPr lang="fi-FI" dirty="0" err="1"/>
              <a:t>projects</a:t>
            </a:r>
            <a:r>
              <a:rPr lang="fi-FI" dirty="0"/>
              <a:t> </a:t>
            </a:r>
            <a:r>
              <a:rPr lang="fi-FI" dirty="0" err="1"/>
              <a:t>with</a:t>
            </a:r>
            <a:r>
              <a:rPr lang="fi-FI" dirty="0"/>
              <a:t> </a:t>
            </a:r>
            <a:r>
              <a:rPr lang="fi-FI" dirty="0" err="1"/>
              <a:t>big</a:t>
            </a:r>
            <a:r>
              <a:rPr lang="fi-FI" dirty="0"/>
              <a:t> </a:t>
            </a:r>
            <a:r>
              <a:rPr lang="fi-FI" dirty="0" err="1"/>
              <a:t>international</a:t>
            </a:r>
            <a:r>
              <a:rPr lang="fi-FI" dirty="0"/>
              <a:t> </a:t>
            </a:r>
            <a:r>
              <a:rPr lang="fi-FI" dirty="0" err="1"/>
              <a:t>clients</a:t>
            </a:r>
            <a:r>
              <a:rPr lang="fi-FI" dirty="0"/>
              <a:t>, </a:t>
            </a:r>
            <a:r>
              <a:rPr lang="fi-FI" dirty="0" err="1"/>
              <a:t>especially</a:t>
            </a:r>
            <a:r>
              <a:rPr lang="fi-FI" dirty="0"/>
              <a:t> in Asia.</a:t>
            </a:r>
          </a:p>
          <a:p>
            <a:pPr marL="0" indent="0">
              <a:lnSpc>
                <a:spcPct val="110000"/>
              </a:lnSpc>
              <a:buFont typeface="Arial" panose="020B0604020202020204" pitchFamily="34" charset="0"/>
              <a:buNone/>
            </a:pPr>
            <a:endParaRPr lang="fi-FI" dirty="0"/>
          </a:p>
          <a:p>
            <a:pPr marL="0" indent="0">
              <a:lnSpc>
                <a:spcPct val="110000"/>
              </a:lnSpc>
              <a:buFont typeface="Arial" panose="020B0604020202020204" pitchFamily="34" charset="0"/>
              <a:buNone/>
            </a:pPr>
            <a:r>
              <a:rPr lang="fi-FI" dirty="0"/>
              <a:t>Daniel </a:t>
            </a:r>
            <a:r>
              <a:rPr lang="fi-FI" dirty="0" err="1"/>
              <a:t>Palillo</a:t>
            </a:r>
            <a:r>
              <a:rPr lang="fi-FI" dirty="0"/>
              <a:t> x </a:t>
            </a:r>
            <a:r>
              <a:rPr lang="fi-FI" dirty="0" err="1"/>
              <a:t>ZucZuq</a:t>
            </a:r>
            <a:endParaRPr lang="fi-FI" dirty="0"/>
          </a:p>
          <a:p>
            <a:pPr marL="0" indent="0">
              <a:lnSpc>
                <a:spcPct val="110000"/>
              </a:lnSpc>
              <a:buFont typeface="Arial" panose="020B0604020202020204" pitchFamily="34" charset="0"/>
              <a:buNone/>
            </a:pPr>
            <a:r>
              <a:rPr lang="fi-FI" dirty="0" err="1"/>
              <a:t>Janine</a:t>
            </a:r>
            <a:r>
              <a:rPr lang="fi-FI" dirty="0"/>
              <a:t> Rewell x </a:t>
            </a:r>
            <a:r>
              <a:rPr lang="fi-FI" dirty="0" err="1"/>
              <a:t>Jorya</a:t>
            </a:r>
            <a:endParaRPr lang="fi-FI" dirty="0"/>
          </a:p>
          <a:p>
            <a:pPr marL="0" indent="0">
              <a:lnSpc>
                <a:spcPct val="110000"/>
              </a:lnSpc>
              <a:buFont typeface="Arial" panose="020B0604020202020204" pitchFamily="34" charset="0"/>
              <a:buNone/>
            </a:pPr>
            <a:r>
              <a:rPr lang="fi-FI" dirty="0"/>
              <a:t>Marimekko x </a:t>
            </a:r>
            <a:r>
              <a:rPr lang="fi-FI" dirty="0" err="1"/>
              <a:t>Uniqlo</a:t>
            </a:r>
            <a:endParaRPr lang="fi-FI" dirty="0"/>
          </a:p>
          <a:p>
            <a:pPr marL="0" indent="0">
              <a:lnSpc>
                <a:spcPct val="110000"/>
              </a:lnSpc>
              <a:buFont typeface="Arial" panose="020B0604020202020204" pitchFamily="34" charset="0"/>
              <a:buNone/>
            </a:pPr>
            <a:r>
              <a:rPr lang="fi-FI" dirty="0" err="1"/>
              <a:t>Juslin</a:t>
            </a:r>
            <a:r>
              <a:rPr lang="fi-FI" dirty="0"/>
              <a:t> Maunula x </a:t>
            </a:r>
            <a:r>
              <a:rPr lang="fi-FI" dirty="0" err="1"/>
              <a:t>Peacebird</a:t>
            </a:r>
            <a:endParaRPr lang="fi-FI" dirty="0"/>
          </a:p>
          <a:p>
            <a:pPr marL="0" indent="0">
              <a:lnSpc>
                <a:spcPct val="110000"/>
              </a:lnSpc>
              <a:buFont typeface="Arial" panose="020B0604020202020204" pitchFamily="34" charset="0"/>
              <a:buNone/>
            </a:pPr>
            <a:r>
              <a:rPr lang="fi-FI" dirty="0"/>
              <a:t>Jesse Auersalo x MM6 </a:t>
            </a:r>
          </a:p>
          <a:p>
            <a:pPr marL="0" indent="0">
              <a:lnSpc>
                <a:spcPct val="110000"/>
              </a:lnSpc>
              <a:buFont typeface="Arial" panose="020B0604020202020204" pitchFamily="34" charset="0"/>
              <a:buNone/>
            </a:pPr>
            <a:endParaRPr lang="fi-FI" sz="2100" b="1" dirty="0"/>
          </a:p>
          <a:p>
            <a:pPr marL="0" indent="0">
              <a:lnSpc>
                <a:spcPct val="110000"/>
              </a:lnSpc>
              <a:buFont typeface="Arial" panose="020B0604020202020204" pitchFamily="34" charset="0"/>
              <a:buNone/>
            </a:pPr>
            <a:r>
              <a:rPr lang="fi-FI" sz="1500" b="1" dirty="0"/>
              <a:t/>
            </a:r>
            <a:br>
              <a:rPr lang="fi-FI" sz="1500" b="1" dirty="0"/>
            </a:br>
            <a:endParaRPr lang="en" sz="1500" dirty="0"/>
          </a:p>
          <a:p>
            <a:pPr>
              <a:lnSpc>
                <a:spcPct val="110000"/>
              </a:lnSpc>
            </a:pPr>
            <a:endParaRPr lang="fi-FI" sz="1500" dirty="0"/>
          </a:p>
        </p:txBody>
      </p:sp>
      <p:pic>
        <p:nvPicPr>
          <p:cNvPr id="3" name="Kuvan paikkamerkki 2" descr="Many models are posing in colourful outfits. Some are holding stuffed animals. ">
            <a:extLst>
              <a:ext uri="{FF2B5EF4-FFF2-40B4-BE49-F238E27FC236}">
                <a16:creationId xmlns:a16="http://schemas.microsoft.com/office/drawing/2014/main" id="{69E0C088-C568-1443-A72C-D09C563883BC}"/>
              </a:ext>
              <a:ext uri="{C183D7F6-B498-43B3-948B-1728B52AA6E4}">
                <adec:decorative xmlns="" xmlns:adec="http://schemas.microsoft.com/office/drawing/2017/decorative" val="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3300" r="26317" b="-4"/>
          <a:stretch/>
        </p:blipFill>
        <p:spPr>
          <a:xfrm>
            <a:off x="683568" y="1203598"/>
            <a:ext cx="3240360" cy="3501652"/>
          </a:xfrm>
          <a:noFill/>
        </p:spPr>
      </p:pic>
      <p:sp>
        <p:nvSpPr>
          <p:cNvPr id="6" name="Otsikko 5">
            <a:extLst>
              <a:ext uri="{FF2B5EF4-FFF2-40B4-BE49-F238E27FC236}">
                <a16:creationId xmlns:a16="http://schemas.microsoft.com/office/drawing/2014/main" id="{0B412617-0451-4B4B-AE12-DE0C7D115C6F}"/>
              </a:ext>
            </a:extLst>
          </p:cNvPr>
          <p:cNvSpPr>
            <a:spLocks noGrp="1"/>
          </p:cNvSpPr>
          <p:nvPr>
            <p:ph type="title" idx="4294967295"/>
          </p:nvPr>
        </p:nvSpPr>
        <p:spPr>
          <a:xfrm>
            <a:off x="611560" y="4803998"/>
            <a:ext cx="1449436" cy="26161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n-ea"/>
                <a:cs typeface="+mn-cs"/>
              </a:rPr>
              <a:t>Daniel </a:t>
            </a:r>
            <a:r>
              <a:rPr kumimoji="0" lang="en-US" sz="1100" b="0" i="0" u="none" strike="noStrike" kern="1200" cap="none" spc="0" normalizeH="0" baseline="0" noProof="0" dirty="0" err="1">
                <a:ln>
                  <a:noFill/>
                </a:ln>
                <a:solidFill>
                  <a:schemeClr val="tx1"/>
                </a:solidFill>
                <a:effectLst/>
                <a:uLnTx/>
                <a:uFillTx/>
                <a:latin typeface="+mn-lt"/>
                <a:ea typeface="+mn-ea"/>
                <a:cs typeface="+mn-cs"/>
              </a:rPr>
              <a:t>Palillo</a:t>
            </a:r>
            <a:r>
              <a:rPr kumimoji="0" lang="en-US" sz="1100" b="0" i="0" u="none" strike="noStrike" kern="1200" cap="none" spc="0" normalizeH="0" baseline="0" noProof="0" dirty="0">
                <a:ln>
                  <a:noFill/>
                </a:ln>
                <a:solidFill>
                  <a:schemeClr val="tx1"/>
                </a:solidFill>
                <a:effectLst/>
                <a:uLnTx/>
                <a:uFillTx/>
                <a:latin typeface="+mn-lt"/>
                <a:ea typeface="+mn-ea"/>
                <a:cs typeface="+mn-cs"/>
              </a:rPr>
              <a:t> x </a:t>
            </a:r>
            <a:r>
              <a:rPr kumimoji="0" lang="en-US" sz="1100" b="0" i="0" u="none" strike="noStrike" kern="1200" cap="none" spc="0" normalizeH="0" baseline="0" noProof="0" dirty="0" err="1">
                <a:ln>
                  <a:noFill/>
                </a:ln>
                <a:solidFill>
                  <a:schemeClr val="tx1"/>
                </a:solidFill>
                <a:effectLst/>
                <a:uLnTx/>
                <a:uFillTx/>
                <a:latin typeface="+mn-lt"/>
                <a:ea typeface="+mn-ea"/>
                <a:cs typeface="+mn-cs"/>
              </a:rPr>
              <a:t>ZucZug</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514470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13">
            <a:extLst>
              <a:ext uri="{FF2B5EF4-FFF2-40B4-BE49-F238E27FC236}">
                <a16:creationId xmlns:a16="http://schemas.microsoft.com/office/drawing/2014/main" id="{D6DE4EC7-18EA-3241-9CCC-C6F31BCF1664}"/>
              </a:ext>
              <a:ext uri="{C183D7F6-B498-43B3-948B-1728B52AA6E4}">
                <adec:decorative xmlns="" xmlns:adec="http://schemas.microsoft.com/office/drawing/2017/decorative" val="0"/>
              </a:ext>
            </a:extLst>
          </p:cNvPr>
          <p:cNvSpPr>
            <a:spLocks noGrp="1"/>
          </p:cNvSpPr>
          <p:nvPr>
            <p:ph type="title" idx="4294967295"/>
          </p:nvPr>
        </p:nvSpPr>
        <p:spPr>
          <a:xfrm>
            <a:off x="4283968" y="411510"/>
            <a:ext cx="5473700" cy="8634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bg1"/>
                </a:solidFill>
                <a:effectLst/>
                <a:uLnTx/>
                <a:uFillTx/>
                <a:latin typeface="+mn-lt"/>
                <a:ea typeface="+mn-ea"/>
                <a:cs typeface="+mn-cs"/>
              </a:rPr>
              <a:t>FASHION IN HELSINKI</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fi-FI" sz="2400" b="0" i="0" u="none" strike="noStrike" kern="1200" cap="none" spc="0" normalizeH="0" baseline="0" noProof="0" dirty="0">
                <a:ln>
                  <a:noFill/>
                </a:ln>
                <a:solidFill>
                  <a:schemeClr val="bg1"/>
                </a:solidFill>
                <a:effectLst/>
                <a:uLnTx/>
                <a:uFillTx/>
                <a:latin typeface="+mn-lt"/>
                <a:ea typeface="+mn-ea"/>
                <a:cs typeface="+mn-cs"/>
              </a:rPr>
              <a:t>www.fashioninhelsinki.com</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chemeClr val="accent1"/>
              </a:solidFill>
              <a:effectLst/>
              <a:uLnTx/>
              <a:uFillTx/>
              <a:latin typeface="+mj-lt"/>
              <a:ea typeface="+mj-ea"/>
              <a:cs typeface="+mj-cs"/>
            </a:endParaRPr>
          </a:p>
        </p:txBody>
      </p:sp>
      <p:sp>
        <p:nvSpPr>
          <p:cNvPr id="5" name="Sisällön paikkamerkki 4">
            <a:extLst>
              <a:ext uri="{FF2B5EF4-FFF2-40B4-BE49-F238E27FC236}">
                <a16:creationId xmlns:a16="http://schemas.microsoft.com/office/drawing/2014/main" id="{8812AB39-178A-8342-B681-53F2C38EFAA4}"/>
              </a:ext>
              <a:ext uri="{C183D7F6-B498-43B3-948B-1728B52AA6E4}">
                <adec:decorative xmlns="" xmlns:adec="http://schemas.microsoft.com/office/drawing/2017/decorative" val="0"/>
              </a:ext>
            </a:extLst>
          </p:cNvPr>
          <p:cNvSpPr>
            <a:spLocks noGrp="1"/>
          </p:cNvSpPr>
          <p:nvPr>
            <p:ph idx="1"/>
          </p:nvPr>
        </p:nvSpPr>
        <p:spPr>
          <a:xfrm>
            <a:off x="323528" y="1131590"/>
            <a:ext cx="3532956" cy="2735685"/>
          </a:xfrm>
        </p:spPr>
        <p:txBody>
          <a:bodyPr/>
          <a:lstStyle/>
          <a:p>
            <a:pPr marL="0" indent="0">
              <a:buNone/>
            </a:pPr>
            <a:r>
              <a:rPr lang="en-GB" dirty="0"/>
              <a:t>Fashion in Helsinki has established itself as the leading international event for Finland’s fashion industry, with screenings, presentations, exhibitions and discussions. The main themes are responsibility and ethical consumption, creativity and young designers. The event is organised by Aalto University and </a:t>
            </a:r>
            <a:r>
              <a:rPr lang="en-GB" dirty="0" err="1"/>
              <a:t>Juni</a:t>
            </a:r>
            <a:r>
              <a:rPr lang="en-GB" dirty="0"/>
              <a:t> Communication. </a:t>
            </a:r>
            <a:endParaRPr lang="fi-FI" dirty="0"/>
          </a:p>
          <a:p>
            <a:pPr marL="0" indent="0">
              <a:buNone/>
            </a:pPr>
            <a:endParaRPr lang="fi-FI" b="1" dirty="0"/>
          </a:p>
          <a:p>
            <a:pPr marL="0" indent="0">
              <a:buNone/>
            </a:pPr>
            <a:r>
              <a:rPr lang="fi-FI" sz="1600" b="1" dirty="0"/>
              <a:t/>
            </a:r>
            <a:br>
              <a:rPr lang="fi-FI" sz="1600" b="1" dirty="0"/>
            </a:br>
            <a:endParaRPr lang="en" sz="2400" dirty="0">
              <a:latin typeface="Graphik" panose="020B0503030202060203" pitchFamily="34" charset="0"/>
            </a:endParaRPr>
          </a:p>
          <a:p>
            <a:endParaRPr lang="fi-FI" dirty="0"/>
          </a:p>
        </p:txBody>
      </p:sp>
      <p:pic>
        <p:nvPicPr>
          <p:cNvPr id="13" name="Kuva 12" descr="Six people pose next to a ladder, they are all wearing blue and white outfits with fedore type hats. ">
            <a:extLst>
              <a:ext uri="{FF2B5EF4-FFF2-40B4-BE49-F238E27FC236}">
                <a16:creationId xmlns:a16="http://schemas.microsoft.com/office/drawing/2014/main" id="{1B4D0E9B-16D6-CF48-9D84-4AFB1F4FCE9F}"/>
              </a:ext>
              <a:ext uri="{C183D7F6-B498-43B3-948B-1728B52AA6E4}">
                <adec:decorative xmlns=""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500" y="1"/>
            <a:ext cx="5143500" cy="5143500"/>
          </a:xfrm>
          <a:prstGeom prst="rect">
            <a:avLst/>
          </a:prstGeom>
        </p:spPr>
      </p:pic>
    </p:spTree>
    <p:extLst>
      <p:ext uri="{BB962C8B-B14F-4D97-AF65-F5344CB8AC3E}">
        <p14:creationId xmlns:p14="http://schemas.microsoft.com/office/powerpoint/2010/main" val="3139801735"/>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1492249"/>
            <a:ext cx="3312368" cy="2879701"/>
          </a:xfrm>
        </p:spPr>
        <p:txBody>
          <a:bodyPr vert="horz" lIns="0" tIns="0" rIns="0" bIns="0" rtlCol="0" anchor="t" anchorCtr="0">
            <a:normAutofit/>
          </a:bodyPr>
          <a:lstStyle/>
          <a:p>
            <a:pPr marL="0" indent="0">
              <a:buNone/>
            </a:pPr>
            <a:r>
              <a:rPr lang="en-GB" dirty="0"/>
              <a:t>F</a:t>
            </a:r>
            <a:r>
              <a:rPr lang="en-GB" dirty="0" smtClean="0"/>
              <a:t>inland </a:t>
            </a:r>
            <a:r>
              <a:rPr lang="en-GB" dirty="0"/>
              <a:t>has become a fashion destination with many new </a:t>
            </a:r>
            <a:r>
              <a:rPr lang="en-GB" b="1" dirty="0"/>
              <a:t>flagship stores and beautiful store concepts </a:t>
            </a:r>
            <a:r>
              <a:rPr lang="en-GB" dirty="0"/>
              <a:t>such as </a:t>
            </a:r>
            <a:r>
              <a:rPr lang="en-GB" dirty="0" err="1" smtClean="0"/>
              <a:t>Metsä</a:t>
            </a:r>
            <a:r>
              <a:rPr lang="en-GB" dirty="0" smtClean="0"/>
              <a:t>/</a:t>
            </a:r>
            <a:r>
              <a:rPr lang="en-GB" dirty="0" err="1" smtClean="0"/>
              <a:t>Skogen</a:t>
            </a:r>
            <a:r>
              <a:rPr lang="en-GB" dirty="0" smtClean="0"/>
              <a:t>, </a:t>
            </a:r>
            <a:r>
              <a:rPr lang="en-GB" dirty="0" err="1" smtClean="0"/>
              <a:t>Kämp</a:t>
            </a:r>
            <a:r>
              <a:rPr lang="en-GB" dirty="0" smtClean="0"/>
              <a:t> Garden and Nudge in Helsinki </a:t>
            </a:r>
            <a:r>
              <a:rPr lang="en-GB" dirty="0" smtClean="0"/>
              <a:t>as well as</a:t>
            </a:r>
            <a:r>
              <a:rPr lang="en-GB" dirty="0" smtClean="0"/>
              <a:t> </a:t>
            </a:r>
            <a:r>
              <a:rPr lang="en-GB" dirty="0" err="1" smtClean="0"/>
              <a:t>Televisio</a:t>
            </a:r>
            <a:r>
              <a:rPr lang="en-GB" dirty="0" smtClean="0"/>
              <a:t> </a:t>
            </a:r>
            <a:r>
              <a:rPr lang="en-GB" dirty="0"/>
              <a:t>Lifestyle </a:t>
            </a:r>
            <a:r>
              <a:rPr lang="en-GB" dirty="0" smtClean="0"/>
              <a:t>Store and PUF </a:t>
            </a:r>
            <a:r>
              <a:rPr lang="en-GB" dirty="0" smtClean="0"/>
              <a:t>in Turku.</a:t>
            </a:r>
            <a:endParaRPr lang="en-GB" dirty="0"/>
          </a:p>
        </p:txBody>
      </p:sp>
      <p:pic>
        <p:nvPicPr>
          <p:cNvPr id="8" name="Kuva 7" descr="Kuva, joka sisältää kohteen sisä, pöytä, tuoli, huone&#10;&#10;Kuvaus luotu automaattisesti">
            <a:extLst>
              <a:ext uri="{FF2B5EF4-FFF2-40B4-BE49-F238E27FC236}">
                <a16:creationId xmlns:a16="http://schemas.microsoft.com/office/drawing/2014/main" id="{2C5EF4FF-9971-1A43-BC18-2BF89EAC6B83}"/>
              </a:ext>
            </a:extLst>
          </p:cNvPr>
          <p:cNvPicPr>
            <a:picLocks noChangeAspect="1"/>
          </p:cNvPicPr>
          <p:nvPr/>
        </p:nvPicPr>
        <p:blipFill>
          <a:blip r:embed="rId2"/>
          <a:stretch>
            <a:fillRect/>
          </a:stretch>
        </p:blipFill>
        <p:spPr>
          <a:xfrm>
            <a:off x="5292725" y="1286387"/>
            <a:ext cx="3851275" cy="2570726"/>
          </a:xfrm>
          <a:prstGeom prst="rect">
            <a:avLst/>
          </a:prstGeom>
          <a:noFill/>
        </p:spPr>
      </p:pic>
      <p:sp>
        <p:nvSpPr>
          <p:cNvPr id="4" name="Suorakulmio 3">
            <a:extLst>
              <a:ext uri="{FF2B5EF4-FFF2-40B4-BE49-F238E27FC236}">
                <a16:creationId xmlns:a16="http://schemas.microsoft.com/office/drawing/2014/main" id="{7B05B7F7-B73B-6C48-AA01-3FA3192E1F37}"/>
              </a:ext>
            </a:extLst>
          </p:cNvPr>
          <p:cNvSpPr/>
          <p:nvPr/>
        </p:nvSpPr>
        <p:spPr>
          <a:xfrm>
            <a:off x="217646" y="4752218"/>
            <a:ext cx="2642070" cy="261610"/>
          </a:xfrm>
          <a:prstGeom prst="rect">
            <a:avLst/>
          </a:prstGeom>
        </p:spPr>
        <p:txBody>
          <a:bodyPr wrap="none">
            <a:spAutoFit/>
          </a:bodyPr>
          <a:lstStyle/>
          <a:p>
            <a:r>
              <a:rPr lang="en-US" sz="1100" dirty="0" err="1"/>
              <a:t>Kämp</a:t>
            </a:r>
            <a:r>
              <a:rPr lang="en-US" sz="1100" dirty="0"/>
              <a:t> Garden, photo by </a:t>
            </a:r>
            <a:r>
              <a:rPr lang="en-US" sz="1100" dirty="0" err="1"/>
              <a:t>Tuomas</a:t>
            </a:r>
            <a:r>
              <a:rPr lang="en-US" sz="1100" dirty="0"/>
              <a:t> </a:t>
            </a:r>
            <a:r>
              <a:rPr lang="en-US" sz="1100" dirty="0" err="1"/>
              <a:t>Uusheimo</a:t>
            </a:r>
            <a:endParaRPr lang="en-US" sz="1100" dirty="0"/>
          </a:p>
        </p:txBody>
      </p:sp>
    </p:spTree>
    <p:extLst>
      <p:ext uri="{BB962C8B-B14F-4D97-AF65-F5344CB8AC3E}">
        <p14:creationId xmlns:p14="http://schemas.microsoft.com/office/powerpoint/2010/main" val="71479541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7" y="843558"/>
            <a:ext cx="5833194" cy="720080"/>
          </a:xfrm>
        </p:spPr>
        <p:txBody>
          <a:bodyPr/>
          <a:lstStyle/>
          <a:p>
            <a:r>
              <a:rPr lang="fi-FI" dirty="0"/>
              <a:t>THE FUTURE OF FINNISH FASHION</a:t>
            </a:r>
          </a:p>
        </p:txBody>
      </p:sp>
      <p:sp>
        <p:nvSpPr>
          <p:cNvPr id="4" name="TextBox 3"/>
          <p:cNvSpPr txBox="1"/>
          <p:nvPr/>
        </p:nvSpPr>
        <p:spPr>
          <a:xfrm>
            <a:off x="1475656" y="1923678"/>
            <a:ext cx="5616624" cy="1457698"/>
          </a:xfrm>
          <a:prstGeom prst="rect">
            <a:avLst/>
          </a:prstGeom>
          <a:noFill/>
        </p:spPr>
        <p:txBody>
          <a:bodyPr wrap="square" lIns="36000" tIns="36000" rIns="36000" bIns="36000" rtlCol="0">
            <a:spAutoFit/>
          </a:bodyPr>
          <a:lstStyle/>
          <a:p>
            <a:endParaRPr lang="en-US" dirty="0">
              <a:solidFill>
                <a:schemeClr val="bg1"/>
              </a:solidFill>
            </a:endParaRPr>
          </a:p>
          <a:p>
            <a:r>
              <a:rPr lang="en-US" dirty="0">
                <a:solidFill>
                  <a:schemeClr val="bg1"/>
                </a:solidFill>
              </a:rPr>
              <a:t>We believe that fashion can make a difference. We have to continue to innovate in the field of sustainable textile production, and we need designers who strive to create fashion that is both beautiful and fair.</a:t>
            </a:r>
          </a:p>
        </p:txBody>
      </p:sp>
    </p:spTree>
    <p:extLst>
      <p:ext uri="{BB962C8B-B14F-4D97-AF65-F5344CB8AC3E}">
        <p14:creationId xmlns:p14="http://schemas.microsoft.com/office/powerpoint/2010/main" val="9032713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5149" y="1492250"/>
            <a:ext cx="5473701" cy="2015604"/>
          </a:xfrm>
        </p:spPr>
        <p:txBody>
          <a:bodyPr/>
          <a:lstStyle/>
          <a:p>
            <a:r>
              <a:rPr lang="fi-FI" dirty="0"/>
              <a:t/>
            </a:r>
            <a:br>
              <a:rPr lang="fi-FI" dirty="0"/>
            </a:br>
            <a:r>
              <a:rPr lang="fi-FI" dirty="0"/>
              <a:t/>
            </a:r>
            <a:br>
              <a:rPr lang="fi-FI" dirty="0"/>
            </a:br>
            <a:r>
              <a:rPr lang="fi-FI" dirty="0"/>
              <a:t>KIITOS!</a:t>
            </a:r>
            <a:br>
              <a:rPr lang="fi-FI" dirty="0"/>
            </a:br>
            <a:r>
              <a:rPr lang="fi-FI" dirty="0"/>
              <a:t/>
            </a:r>
            <a:br>
              <a:rPr lang="fi-FI" dirty="0"/>
            </a:br>
            <a:r>
              <a:rPr lang="fi-FI" dirty="0"/>
              <a:t>THANK YOU!</a:t>
            </a:r>
          </a:p>
        </p:txBody>
      </p:sp>
    </p:spTree>
    <p:extLst>
      <p:ext uri="{BB962C8B-B14F-4D97-AF65-F5344CB8AC3E}">
        <p14:creationId xmlns:p14="http://schemas.microsoft.com/office/powerpoint/2010/main" val="106151128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DD7C3A-7466-4516-A2C9-11CCF84A8241}"/>
              </a:ext>
            </a:extLst>
          </p:cNvPr>
          <p:cNvSpPr>
            <a:spLocks noGrp="1"/>
          </p:cNvSpPr>
          <p:nvPr>
            <p:ph type="title"/>
          </p:nvPr>
        </p:nvSpPr>
        <p:spPr>
          <a:xfrm>
            <a:off x="1835150" y="-863427"/>
            <a:ext cx="6481266" cy="863427"/>
          </a:xfrm>
        </p:spPr>
        <p:txBody>
          <a:bodyPr vert="horz" lIns="0" tIns="0" rIns="0" bIns="0" rtlCol="0" anchor="b" anchorCtr="0">
            <a:noAutofit/>
          </a:bodyPr>
          <a:lstStyle/>
          <a:p>
            <a:r>
              <a:rPr lang="fi-FI" dirty="0" err="1"/>
              <a:t>Quality</a:t>
            </a:r>
            <a:r>
              <a:rPr lang="fi-FI" dirty="0"/>
              <a:t> and </a:t>
            </a:r>
            <a:r>
              <a:rPr lang="fi-FI" dirty="0" err="1"/>
              <a:t>sustainability</a:t>
            </a:r>
            <a:endParaRPr lang="fi-FI" dirty="0"/>
          </a:p>
        </p:txBody>
      </p:sp>
      <p:sp>
        <p:nvSpPr>
          <p:cNvPr id="3" name="Content Placeholder 2"/>
          <p:cNvSpPr>
            <a:spLocks noGrp="1"/>
          </p:cNvSpPr>
          <p:nvPr>
            <p:ph idx="1"/>
          </p:nvPr>
        </p:nvSpPr>
        <p:spPr>
          <a:xfrm>
            <a:off x="1762596" y="1347614"/>
            <a:ext cx="5473700" cy="2591669"/>
          </a:xfrm>
        </p:spPr>
        <p:txBody>
          <a:bodyPr/>
          <a:lstStyle/>
          <a:p>
            <a:pPr marL="0" indent="0">
              <a:buNone/>
            </a:pPr>
            <a:r>
              <a:rPr lang="en-US" dirty="0"/>
              <a:t>Finnish brands are designer driven – quality, sustainability and strong artistic vision are at the core of Finnish fashion.</a:t>
            </a:r>
          </a:p>
          <a:p>
            <a:pPr marL="0" indent="0">
              <a:buNone/>
            </a:pPr>
            <a:endParaRPr lang="en-US" dirty="0"/>
          </a:p>
          <a:p>
            <a:pPr marL="0" indent="0">
              <a:buNone/>
            </a:pPr>
            <a:r>
              <a:rPr lang="en-US" dirty="0"/>
              <a:t>During the past few years, Finnish designers and brands </a:t>
            </a:r>
            <a:r>
              <a:rPr lang="en-US" dirty="0">
                <a:solidFill>
                  <a:schemeClr val="tx1"/>
                </a:solidFill>
              </a:rPr>
              <a:t>have </a:t>
            </a:r>
            <a:r>
              <a:rPr lang="en-US" dirty="0"/>
              <a:t>been celebrated in all the important media from Vogue Italy to the New York Times. </a:t>
            </a:r>
          </a:p>
        </p:txBody>
      </p:sp>
    </p:spTree>
    <p:extLst>
      <p:ext uri="{BB962C8B-B14F-4D97-AF65-F5344CB8AC3E}">
        <p14:creationId xmlns:p14="http://schemas.microsoft.com/office/powerpoint/2010/main" val="88397554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150" y="1347788"/>
            <a:ext cx="5473700" cy="1439862"/>
          </a:xfrm>
        </p:spPr>
        <p:txBody>
          <a:bodyPr anchor="b">
            <a:normAutofit/>
          </a:bodyPr>
          <a:lstStyle/>
          <a:p>
            <a:r>
              <a:rPr lang="fi-FI" dirty="0" err="1">
                <a:solidFill>
                  <a:schemeClr val="tx1"/>
                </a:solidFill>
              </a:rPr>
              <a:t>Fashion</a:t>
            </a:r>
            <a:r>
              <a:rPr lang="fi-FI" dirty="0">
                <a:solidFill>
                  <a:schemeClr val="tx1"/>
                </a:solidFill>
              </a:rPr>
              <a:t> </a:t>
            </a:r>
            <a:r>
              <a:rPr lang="fi-FI" dirty="0" err="1">
                <a:solidFill>
                  <a:schemeClr val="tx1"/>
                </a:solidFill>
              </a:rPr>
              <a:t>heritage</a:t>
            </a:r>
            <a:endParaRPr lang="fi-FI" dirty="0">
              <a:solidFill>
                <a:schemeClr val="tx1"/>
              </a:solidFill>
            </a:endParaRPr>
          </a:p>
        </p:txBody>
      </p:sp>
      <p:sp>
        <p:nvSpPr>
          <p:cNvPr id="5" name="Kuvan paikkamerkki 4" descr="Five clippings from newspapers with pictures of catwalk and headlines about fashion in Finland">
            <a:extLst>
              <a:ext uri="{FF2B5EF4-FFF2-40B4-BE49-F238E27FC236}">
                <a16:creationId xmlns:a16="http://schemas.microsoft.com/office/drawing/2014/main" id="{BB6106D5-F1C3-A34B-B7AE-DDFDC5DD2FEE}"/>
              </a:ext>
            </a:extLst>
          </p:cNvPr>
          <p:cNvSpPr>
            <a:spLocks noGrp="1"/>
          </p:cNvSpPr>
          <p:nvPr>
            <p:ph type="pic" sz="quarter" idx="13"/>
          </p:nvPr>
        </p:nvSpPr>
        <p:spPr/>
      </p:sp>
      <p:pic>
        <p:nvPicPr>
          <p:cNvPr id="6" name="Picture 6" descr="Five newspaper clippings with headlines about fashion in Finland and article pictures of models on catwalks.&#10;">
            <a:extLst>
              <a:ext uri="{FF2B5EF4-FFF2-40B4-BE49-F238E27FC236}">
                <a16:creationId xmlns:a16="http://schemas.microsoft.com/office/drawing/2014/main" id="{9DDD1C93-1683-1E4F-A5DF-66ABA7DBA295}"/>
              </a:ext>
            </a:extLst>
          </p:cNvPr>
          <p:cNvPicPr>
            <a:picLocks noChangeAspect="1"/>
          </p:cNvPicPr>
          <p:nvPr/>
        </p:nvPicPr>
        <p:blipFill>
          <a:blip r:embed="rId2"/>
          <a:stretch>
            <a:fillRect/>
          </a:stretch>
        </p:blipFill>
        <p:spPr>
          <a:xfrm>
            <a:off x="0" y="1"/>
            <a:ext cx="9144000" cy="5143500"/>
          </a:xfrm>
          <a:prstGeom prst="rect">
            <a:avLst/>
          </a:prstGeom>
        </p:spPr>
      </p:pic>
    </p:spTree>
    <p:extLst>
      <p:ext uri="{BB962C8B-B14F-4D97-AF65-F5344CB8AC3E}">
        <p14:creationId xmlns:p14="http://schemas.microsoft.com/office/powerpoint/2010/main" val="244280361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A woman is walking with a fashionable dress on, only her lower body is visible. ">
            <a:extLst>
              <a:ext uri="{FF2B5EF4-FFF2-40B4-BE49-F238E27FC236}">
                <a16:creationId xmlns:a16="http://schemas.microsoft.com/office/drawing/2014/main" id="{F31DD39F-A0F0-0F42-8610-0BF989AA3D0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8344" b="28344"/>
          <a:stretch/>
        </p:blipFill>
        <p:spPr>
          <a:xfrm>
            <a:off x="-252536" y="35"/>
            <a:ext cx="9144000" cy="5143431"/>
          </a:xfrm>
          <a:noFill/>
        </p:spPr>
      </p:pic>
      <p:sp>
        <p:nvSpPr>
          <p:cNvPr id="2" name="Title 1"/>
          <p:cNvSpPr>
            <a:spLocks noGrp="1"/>
          </p:cNvSpPr>
          <p:nvPr>
            <p:ph type="ctrTitle"/>
          </p:nvPr>
        </p:nvSpPr>
        <p:spPr>
          <a:xfrm>
            <a:off x="467544" y="1347614"/>
            <a:ext cx="5040560" cy="1439862"/>
          </a:xfrm>
        </p:spPr>
        <p:txBody>
          <a:bodyPr anchor="b">
            <a:normAutofit/>
          </a:bodyPr>
          <a:lstStyle/>
          <a:p>
            <a:r>
              <a:rPr lang="fi-FI" dirty="0" err="1">
                <a:solidFill>
                  <a:schemeClr val="tx1"/>
                </a:solidFill>
              </a:rPr>
              <a:t>Fashion</a:t>
            </a:r>
            <a:r>
              <a:rPr lang="fi-FI" dirty="0">
                <a:solidFill>
                  <a:schemeClr val="tx1"/>
                </a:solidFill>
              </a:rPr>
              <a:t> </a:t>
            </a:r>
            <a:r>
              <a:rPr lang="fi-FI" dirty="0" err="1">
                <a:solidFill>
                  <a:schemeClr val="tx1"/>
                </a:solidFill>
              </a:rPr>
              <a:t>heritage</a:t>
            </a:r>
            <a:endParaRPr lang="fi-FI" dirty="0">
              <a:solidFill>
                <a:schemeClr val="tx1"/>
              </a:solidFill>
            </a:endParaRPr>
          </a:p>
        </p:txBody>
      </p:sp>
    </p:spTree>
    <p:extLst>
      <p:ext uri="{BB962C8B-B14F-4D97-AF65-F5344CB8AC3E}">
        <p14:creationId xmlns:p14="http://schemas.microsoft.com/office/powerpoint/2010/main" val="324419237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n artsy photo of a woman displaying a fashionable dress, the same woman is in the photo three times. ">
            <a:extLst>
              <a:ext uri="{FF2B5EF4-FFF2-40B4-BE49-F238E27FC236}">
                <a16:creationId xmlns:a16="http://schemas.microsoft.com/office/drawing/2014/main" id="{68E69793-62ED-3145-A891-01FDC4F15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7929"/>
          <a:stretch/>
        </p:blipFill>
        <p:spPr>
          <a:xfrm>
            <a:off x="1835150" y="1492249"/>
            <a:ext cx="2736850" cy="2879701"/>
          </a:xfrm>
          <a:prstGeom prst="rect">
            <a:avLst/>
          </a:prstGeom>
          <a:noFill/>
        </p:spPr>
      </p:pic>
      <p:pic>
        <p:nvPicPr>
          <p:cNvPr id="6" name="Kuva 5" descr="Two identical women stand next to one another wearing a peculiar dress that connects them in the middle. ">
            <a:extLst>
              <a:ext uri="{FF2B5EF4-FFF2-40B4-BE49-F238E27FC236}">
                <a16:creationId xmlns:a16="http://schemas.microsoft.com/office/drawing/2014/main" id="{9BA0D5E1-E8C6-7F47-BBFC-A9EA0695B2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835"/>
          <a:stretch/>
        </p:blipFill>
        <p:spPr>
          <a:xfrm>
            <a:off x="5292725" y="10"/>
            <a:ext cx="3851275" cy="5143490"/>
          </a:xfrm>
          <a:prstGeom prst="rect">
            <a:avLst/>
          </a:prstGeom>
          <a:noFill/>
        </p:spPr>
      </p:pic>
      <p:sp>
        <p:nvSpPr>
          <p:cNvPr id="11" name="Title 1">
            <a:extLst>
              <a:ext uri="{FF2B5EF4-FFF2-40B4-BE49-F238E27FC236}">
                <a16:creationId xmlns:a16="http://schemas.microsoft.com/office/drawing/2014/main" id="{BC21DD01-4F93-1842-883F-D58A0FD84A06}"/>
              </a:ext>
            </a:extLst>
          </p:cNvPr>
          <p:cNvSpPr>
            <a:spLocks noGrp="1"/>
          </p:cNvSpPr>
          <p:nvPr>
            <p:ph type="title"/>
          </p:nvPr>
        </p:nvSpPr>
        <p:spPr>
          <a:xfrm>
            <a:off x="1812804" y="772170"/>
            <a:ext cx="5473701" cy="1295524"/>
          </a:xfrm>
        </p:spPr>
        <p:txBody>
          <a:bodyPr/>
          <a:lstStyle/>
          <a:p>
            <a:r>
              <a:rPr lang="fi-FI" dirty="0"/>
              <a:t>Vuokko </a:t>
            </a:r>
            <a:r>
              <a:rPr lang="fi-FI" dirty="0" err="1"/>
              <a:t>Nurmesniemi</a:t>
            </a:r>
            <a:endParaRPr lang="fi-FI" dirty="0"/>
          </a:p>
        </p:txBody>
      </p:sp>
    </p:spTree>
    <p:extLst>
      <p:ext uri="{BB962C8B-B14F-4D97-AF65-F5344CB8AC3E}">
        <p14:creationId xmlns:p14="http://schemas.microsoft.com/office/powerpoint/2010/main" val="221714977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05DFAF-F5E4-4C9C-BE64-D6757662B5B1}"/>
              </a:ext>
            </a:extLst>
          </p:cNvPr>
          <p:cNvSpPr>
            <a:spLocks noGrp="1"/>
          </p:cNvSpPr>
          <p:nvPr>
            <p:ph type="title"/>
          </p:nvPr>
        </p:nvSpPr>
        <p:spPr>
          <a:xfrm>
            <a:off x="1835149" y="-1295524"/>
            <a:ext cx="5473701" cy="1295524"/>
          </a:xfrm>
        </p:spPr>
        <p:txBody>
          <a:bodyPr vert="horz" lIns="0" tIns="0" rIns="0" bIns="0" rtlCol="0" anchor="b" anchorCtr="0">
            <a:noAutofit/>
          </a:bodyPr>
          <a:lstStyle/>
          <a:p>
            <a:r>
              <a:rPr lang="fi-FI" dirty="0"/>
              <a:t>Vuokko </a:t>
            </a:r>
            <a:r>
              <a:rPr lang="fi-FI" dirty="0" err="1"/>
              <a:t>Nurmesniem</a:t>
            </a:r>
            <a:endParaRPr lang="fi-FI" dirty="0"/>
          </a:p>
        </p:txBody>
      </p:sp>
      <p:sp>
        <p:nvSpPr>
          <p:cNvPr id="3" name="Content Placeholder 2">
            <a:extLst>
              <a:ext uri="{FF2B5EF4-FFF2-40B4-BE49-F238E27FC236}">
                <a16:creationId xmlns:a16="http://schemas.microsoft.com/office/drawing/2014/main" id="{3A1DE57E-0147-414C-9BC2-2D011561635E}"/>
              </a:ext>
            </a:extLst>
          </p:cNvPr>
          <p:cNvSpPr txBox="1">
            <a:spLocks/>
          </p:cNvSpPr>
          <p:nvPr/>
        </p:nvSpPr>
        <p:spPr>
          <a:xfrm>
            <a:off x="1547664" y="1275606"/>
            <a:ext cx="5473700" cy="2952328"/>
          </a:xfrm>
          <a:prstGeom prst="rect">
            <a:avLst/>
          </a:prstGeom>
        </p:spPr>
        <p:txBody>
          <a:bodyPr/>
          <a:lst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a:lstStyle>
          <a:p>
            <a:pPr marL="0" indent="0">
              <a:buNone/>
            </a:pPr>
            <a:r>
              <a:rPr lang="en-GB" dirty="0" err="1">
                <a:solidFill>
                  <a:schemeClr val="bg1"/>
                </a:solidFill>
              </a:rPr>
              <a:t>Vuokko</a:t>
            </a:r>
            <a:r>
              <a:rPr lang="en-GB" dirty="0">
                <a:solidFill>
                  <a:schemeClr val="bg1"/>
                </a:solidFill>
              </a:rPr>
              <a:t> </a:t>
            </a:r>
            <a:r>
              <a:rPr lang="en-GB" dirty="0" err="1">
                <a:solidFill>
                  <a:schemeClr val="bg1"/>
                </a:solidFill>
              </a:rPr>
              <a:t>Nurmesniemi</a:t>
            </a:r>
            <a:r>
              <a:rPr lang="en-GB" dirty="0">
                <a:solidFill>
                  <a:schemeClr val="bg1"/>
                </a:solidFill>
              </a:rPr>
              <a:t> is the grand old master of Finnish fashion. She is best known for her designs for </a:t>
            </a:r>
            <a:r>
              <a:rPr lang="en-GB" dirty="0" err="1">
                <a:solidFill>
                  <a:schemeClr val="bg1"/>
                </a:solidFill>
              </a:rPr>
              <a:t>Marimekko</a:t>
            </a:r>
            <a:r>
              <a:rPr lang="en-GB" dirty="0">
                <a:solidFill>
                  <a:schemeClr val="bg1"/>
                </a:solidFill>
              </a:rPr>
              <a:t> in the 50s and 60s. She started her own label </a:t>
            </a:r>
            <a:r>
              <a:rPr lang="en-GB" dirty="0" err="1">
                <a:solidFill>
                  <a:schemeClr val="bg1"/>
                </a:solidFill>
              </a:rPr>
              <a:t>Vuokko</a:t>
            </a:r>
            <a:r>
              <a:rPr lang="en-GB" dirty="0">
                <a:solidFill>
                  <a:schemeClr val="bg1"/>
                </a:solidFill>
              </a:rPr>
              <a:t> in 1964. </a:t>
            </a:r>
          </a:p>
          <a:p>
            <a:pPr marL="0" indent="0">
              <a:buNone/>
            </a:pPr>
            <a:endParaRPr lang="fi-FI" dirty="0">
              <a:solidFill>
                <a:schemeClr val="bg1"/>
              </a:solidFill>
            </a:endParaRPr>
          </a:p>
          <a:p>
            <a:pPr marL="0" indent="0">
              <a:buNone/>
            </a:pPr>
            <a:r>
              <a:rPr lang="en-GB" dirty="0" err="1">
                <a:solidFill>
                  <a:schemeClr val="bg1"/>
                </a:solidFill>
              </a:rPr>
              <a:t>Nurmesniemi´s</a:t>
            </a:r>
            <a:r>
              <a:rPr lang="en-GB" dirty="0">
                <a:solidFill>
                  <a:schemeClr val="bg1"/>
                </a:solidFill>
              </a:rPr>
              <a:t> design has been the inspiration for many current foreign fashion superstars and she is still designing and running her shop in Helsinki.</a:t>
            </a:r>
            <a:endParaRPr lang="fi-FI" dirty="0">
              <a:solidFill>
                <a:schemeClr val="bg1"/>
              </a:solidFill>
            </a:endParaRPr>
          </a:p>
        </p:txBody>
      </p:sp>
    </p:spTree>
    <p:extLst>
      <p:ext uri="{BB962C8B-B14F-4D97-AF65-F5344CB8AC3E}">
        <p14:creationId xmlns:p14="http://schemas.microsoft.com/office/powerpoint/2010/main" val="104392053"/>
      </p:ext>
    </p:extLst>
  </p:cSld>
  <p:clrMapOvr>
    <a:masterClrMapping/>
  </p:clrMapOvr>
  <p:transition spd="med">
    <p:fade/>
  </p:transition>
</p:sld>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1903</Words>
  <Application>Microsoft Office PowerPoint</Application>
  <PresentationFormat>On-screen Show (16:9)</PresentationFormat>
  <Paragraphs>181</Paragraphs>
  <Slides>45</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Finlandica</vt:lpstr>
      <vt:lpstr>Graphik</vt:lpstr>
      <vt:lpstr>MS Mincho</vt:lpstr>
      <vt:lpstr>Times New Roman</vt:lpstr>
      <vt:lpstr>1_Suomi Finland</vt:lpstr>
      <vt:lpstr>1_Suomi Finland Blanco</vt:lpstr>
      <vt:lpstr>PowerPoint Presentation</vt:lpstr>
      <vt:lpstr>Fashion in finland</vt:lpstr>
      <vt:lpstr>Finnish fashion</vt:lpstr>
      <vt:lpstr>background</vt:lpstr>
      <vt:lpstr>Quality and sustainability</vt:lpstr>
      <vt:lpstr>Fashion heritage</vt:lpstr>
      <vt:lpstr>Fashion heritage</vt:lpstr>
      <vt:lpstr>Vuokko Nurmesniemi</vt:lpstr>
      <vt:lpstr>Vuokko Nurmesniem</vt:lpstr>
      <vt:lpstr>In the late 1960s Nurmesniemi became one of the first designers concerned about the environmental impact of the textile industry.  She received the Milan Triennial XIII grand prix and Lunning Prize for design in 1964, the Prince Eugen Medal in 1986 and the Kaj Franck Design Prize in 1997. </vt:lpstr>
      <vt:lpstr>Marimekko</vt:lpstr>
      <vt:lpstr>History of Marimekko </vt:lpstr>
      <vt:lpstr>Marimekko</vt:lpstr>
      <vt:lpstr>Some more Finnish heritage brands:  R-Collection Nanso Sasta Vallila Joutsen Luhta Reima</vt:lpstr>
      <vt:lpstr>Talent and  young  designers</vt:lpstr>
      <vt:lpstr>Aalto University </vt:lpstr>
      <vt:lpstr>Aalto University’s success</vt:lpstr>
      <vt:lpstr>Finnish talents go international</vt:lpstr>
      <vt:lpstr>Rolf Ekroth</vt:lpstr>
      <vt:lpstr>Rolf Ekroth – rising star of Finnish Fashion</vt:lpstr>
      <vt:lpstr>Vyner Articles</vt:lpstr>
      <vt:lpstr>Heikki Salonen</vt:lpstr>
      <vt:lpstr>Some more young designers and new brands to watch: </vt:lpstr>
      <vt:lpstr>Finnish fashion in international media</vt:lpstr>
      <vt:lpstr>PowerPoint Presentation</vt:lpstr>
      <vt:lpstr>Sustainability</vt:lpstr>
      <vt:lpstr>Unique design and quality</vt:lpstr>
      <vt:lpstr>REPAIR &amp; RENTAL SERVICES</vt:lpstr>
      <vt:lpstr>Second-cycle concepts</vt:lpstr>
      <vt:lpstr>Renting clothes</vt:lpstr>
      <vt:lpstr>Samuji</vt:lpstr>
      <vt:lpstr>Samuji </vt:lpstr>
      <vt:lpstr>Nomen Nescio</vt:lpstr>
      <vt:lpstr>Nomen Nescio</vt:lpstr>
      <vt:lpstr>Other brands</vt:lpstr>
      <vt:lpstr>Sustainable innovations</vt:lpstr>
      <vt:lpstr>Sustainable innovations</vt:lpstr>
      <vt:lpstr>Innovations from textile waste</vt:lpstr>
      <vt:lpstr>Fortum and Metsä</vt:lpstr>
      <vt:lpstr>International collaboration</vt:lpstr>
      <vt:lpstr>Daniel Palillo x ZucZug</vt:lpstr>
      <vt:lpstr>FASHION IN HELSINKI www.fashioninhelsinki.com </vt:lpstr>
      <vt:lpstr>PowerPoint Presentation</vt:lpstr>
      <vt:lpstr>THE FUTURE OF FINNISH FASHION</vt:lpstr>
      <vt:lpstr>  KIITOS!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Fashion in Finland</dc:title>
  <dc:creator>Martta Louekari</dc:creator>
  <cp:lastModifiedBy>Ahtiainen Henriikka</cp:lastModifiedBy>
  <cp:revision>51</cp:revision>
  <dcterms:created xsi:type="dcterms:W3CDTF">2020-09-07T12:04:40Z</dcterms:created>
  <dcterms:modified xsi:type="dcterms:W3CDTF">2020-09-22T13:34:54Z</dcterms:modified>
</cp:coreProperties>
</file>