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0" r:id="rId5"/>
    <p:sldMasterId id="2147483666" r:id="rId6"/>
    <p:sldMasterId id="2147483678" r:id="rId7"/>
  </p:sldMasterIdLst>
  <p:notesMasterIdLst>
    <p:notesMasterId r:id="rId30"/>
  </p:notesMasterIdLst>
  <p:handoutMasterIdLst>
    <p:handoutMasterId r:id="rId31"/>
  </p:handoutMasterIdLst>
  <p:sldIdLst>
    <p:sldId id="369" r:id="rId8"/>
    <p:sldId id="385" r:id="rId9"/>
    <p:sldId id="372" r:id="rId10"/>
    <p:sldId id="409" r:id="rId11"/>
    <p:sldId id="370" r:id="rId12"/>
    <p:sldId id="400" r:id="rId13"/>
    <p:sldId id="374" r:id="rId14"/>
    <p:sldId id="406" r:id="rId15"/>
    <p:sldId id="389" r:id="rId16"/>
    <p:sldId id="298" r:id="rId17"/>
    <p:sldId id="407" r:id="rId18"/>
    <p:sldId id="403" r:id="rId19"/>
    <p:sldId id="373" r:id="rId20"/>
    <p:sldId id="404" r:id="rId21"/>
    <p:sldId id="405" r:id="rId22"/>
    <p:sldId id="368" r:id="rId23"/>
    <p:sldId id="381" r:id="rId24"/>
    <p:sldId id="375" r:id="rId25"/>
    <p:sldId id="296" r:id="rId26"/>
    <p:sldId id="301" r:id="rId27"/>
    <p:sldId id="371" r:id="rId28"/>
    <p:sldId id="377"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Finlandica" panose="020B0604020202020204" charset="0"/>
      <p:regular r:id="rId38"/>
      <p:bold r:id="rId3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75" userDrawn="1">
          <p15:clr>
            <a:srgbClr val="A4A3A4"/>
          </p15:clr>
        </p15:guide>
        <p15:guide id="16" orient="horz" pos="1053" userDrawn="1">
          <p15:clr>
            <a:srgbClr val="A4A3A4"/>
          </p15:clr>
        </p15:guide>
        <p15:guide id="17" orient="horz" pos="2747">
          <p15:clr>
            <a:srgbClr val="A4A3A4"/>
          </p15:clr>
        </p15:guide>
        <p15:guide id="18" orient="horz" pos="900">
          <p15:clr>
            <a:srgbClr val="A4A3A4"/>
          </p15:clr>
        </p15:guide>
        <p15:guide id="19" pos="220">
          <p15:clr>
            <a:srgbClr val="A4A3A4"/>
          </p15:clr>
        </p15:guide>
        <p15:guide id="20" pos="4994">
          <p15:clr>
            <a:srgbClr val="A4A3A4"/>
          </p15:clr>
        </p15:guide>
        <p15:guide id="21" pos="9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o Hell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6388" autoAdjust="0"/>
  </p:normalViewPr>
  <p:slideViewPr>
    <p:cSldViewPr snapToGrid="0" showGuides="1">
      <p:cViewPr varScale="1">
        <p:scale>
          <a:sx n="76" d="100"/>
          <a:sy n="76" d="100"/>
        </p:scale>
        <p:origin x="356" y="36"/>
      </p:cViewPr>
      <p:guideLst>
        <p:guide orient="horz" pos="1620"/>
        <p:guide orient="horz" pos="305"/>
        <p:guide orient="horz" pos="2754"/>
        <p:guide orient="horz" pos="531"/>
        <p:guide orient="horz" pos="849"/>
        <p:guide orient="horz" pos="1756"/>
        <p:guide pos="2880"/>
        <p:guide pos="295"/>
        <p:guide pos="5465"/>
        <p:guide pos="1156"/>
        <p:guide pos="1973"/>
        <p:guide pos="3787"/>
        <p:guide pos="4604"/>
        <p:guide pos="975"/>
        <p:guide orient="horz" pos="1053"/>
        <p:guide orient="horz" pos="2747"/>
        <p:guide orient="horz" pos="900"/>
        <p:guide pos="220"/>
        <p:guide pos="4994"/>
        <p:guide pos="981"/>
      </p:guideLst>
    </p:cSldViewPr>
  </p:slideViewPr>
  <p:outlineViewPr>
    <p:cViewPr>
      <p:scale>
        <a:sx n="20" d="100"/>
        <a:sy n="20" d="100"/>
      </p:scale>
      <p:origin x="0" y="0"/>
    </p:cViewPr>
    <p:sldLst>
      <p:sld r:id="rId1" collapse="1"/>
    </p:sldLst>
  </p:outlineViewPr>
  <p:notesTextViewPr>
    <p:cViewPr>
      <p:scale>
        <a:sx n="1" d="1"/>
        <a:sy n="1" d="1"/>
      </p:scale>
      <p:origin x="0" y="0"/>
    </p:cViewPr>
  </p:notesTextViewPr>
  <p:notesViewPr>
    <p:cSldViewPr snapToGrid="0"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16.9.2020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16.9.2020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48431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FFFFFF"/>
                </a:solidFill>
                <a:latin typeface="+mn-lt"/>
                <a:cs typeface="Finlandica"/>
              </a:rPr>
              <a:t>Source: </a:t>
            </a:r>
            <a:r>
              <a:rPr lang="en-US" sz="1200" spc="10" dirty="0">
                <a:solidFill>
                  <a:srgbClr val="FFFFFF"/>
                </a:solidFill>
                <a:latin typeface="+mn-lt"/>
                <a:cs typeface="Finlandica"/>
              </a:rPr>
              <a:t>UNICEF </a:t>
            </a:r>
            <a:r>
              <a:rPr lang="en-US" sz="1200" spc="-15" dirty="0">
                <a:solidFill>
                  <a:srgbClr val="FFFFFF"/>
                </a:solidFill>
                <a:latin typeface="+mn-lt"/>
                <a:cs typeface="Finlandica"/>
              </a:rPr>
              <a:t>Office </a:t>
            </a:r>
            <a:r>
              <a:rPr lang="en-US" sz="1200" spc="10" dirty="0">
                <a:solidFill>
                  <a:srgbClr val="FFFFFF"/>
                </a:solidFill>
                <a:latin typeface="+mn-lt"/>
                <a:cs typeface="Finlandica"/>
              </a:rPr>
              <a:t>of Research</a:t>
            </a:r>
            <a:r>
              <a:rPr lang="en-US" sz="1200" spc="-25" dirty="0">
                <a:solidFill>
                  <a:srgbClr val="FFFFFF"/>
                </a:solidFill>
                <a:latin typeface="+mn-lt"/>
                <a:cs typeface="Finlandica"/>
              </a:rPr>
              <a:t> </a:t>
            </a:r>
            <a:r>
              <a:rPr lang="en-US" sz="1200" spc="10" dirty="0">
                <a:solidFill>
                  <a:srgbClr val="FFFFFF"/>
                </a:solidFill>
                <a:latin typeface="+mn-lt"/>
                <a:cs typeface="Finlandica"/>
              </a:rPr>
              <a:t>2015</a:t>
            </a:r>
            <a:r>
              <a:rPr lang="en-US" sz="1200" spc="10" baseline="0" dirty="0">
                <a:solidFill>
                  <a:srgbClr val="FFFFFF"/>
                </a:solidFill>
                <a:latin typeface="+mn-lt"/>
                <a:cs typeface="Finlandica"/>
              </a:rPr>
              <a:t> State of The World’s Mothers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1920s and the 1930s, mothers’ and children’s health in Finland has improved dramatically. Infant mortality in Finland is among the lowest in the world, and Finland consistently ranks at or near the top in rankings for the best place to be a mother. Studies also show that investments in mothers’ and children’s health have improved women’s position in the workplace and in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90880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45926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The Ministry of Social Affairs and Health is responsible for guiding the development of maternity and child health clinics. Municipalities are in charge of the practical arrangement of services. The National Institute of Health and Welfare (THL) supports municipalities and monitors the implementation of the legislation.</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2379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Virtually all Finnish mothers and pre-school children from all backgrounds visit child health clinics.</a:t>
            </a:r>
            <a:r>
              <a:rPr lang="en-US" baseline="0" dirty="0"/>
              <a:t> </a:t>
            </a:r>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7786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err="1"/>
              <a:t>The</a:t>
            </a:r>
            <a:r>
              <a:rPr lang="fi-FI" dirty="0"/>
              <a:t> </a:t>
            </a:r>
            <a:r>
              <a:rPr lang="fi-FI" dirty="0" err="1"/>
              <a:t>health</a:t>
            </a:r>
            <a:r>
              <a:rPr lang="fi-FI" dirty="0"/>
              <a:t> </a:t>
            </a:r>
            <a:r>
              <a:rPr lang="fi-FI" dirty="0" err="1"/>
              <a:t>care</a:t>
            </a:r>
            <a:r>
              <a:rPr lang="fi-FI" dirty="0"/>
              <a:t> </a:t>
            </a:r>
            <a:r>
              <a:rPr lang="fi-FI" dirty="0" err="1"/>
              <a:t>system</a:t>
            </a:r>
            <a:r>
              <a:rPr lang="fi-FI" dirty="0"/>
              <a:t> is </a:t>
            </a:r>
            <a:r>
              <a:rPr lang="fi-FI" dirty="0" err="1"/>
              <a:t>mostly</a:t>
            </a:r>
            <a:r>
              <a:rPr lang="fi-FI" baseline="0" dirty="0"/>
              <a:t> </a:t>
            </a:r>
            <a:r>
              <a:rPr lang="fi-FI" baseline="0" dirty="0" err="1"/>
              <a:t>funded</a:t>
            </a:r>
            <a:r>
              <a:rPr lang="fi-FI" baseline="0" dirty="0"/>
              <a:t> </a:t>
            </a:r>
            <a:r>
              <a:rPr lang="fi-FI" baseline="0" dirty="0" err="1"/>
              <a:t>by</a:t>
            </a:r>
            <a:r>
              <a:rPr lang="fi-FI" baseline="0" dirty="0"/>
              <a:t> </a:t>
            </a:r>
            <a:r>
              <a:rPr lang="fi-FI" baseline="0" dirty="0" err="1"/>
              <a:t>taxation</a:t>
            </a:r>
            <a:r>
              <a:rPr lang="fi-FI" baseline="0" dirty="0"/>
              <a:t> </a:t>
            </a:r>
            <a:r>
              <a:rPr lang="fi-FI" baseline="0" dirty="0" err="1"/>
              <a:t>levied</a:t>
            </a:r>
            <a:r>
              <a:rPr lang="fi-FI" baseline="0" dirty="0"/>
              <a:t> </a:t>
            </a:r>
            <a:r>
              <a:rPr lang="fi-FI" baseline="0" dirty="0" err="1"/>
              <a:t>by</a:t>
            </a:r>
            <a:r>
              <a:rPr lang="fi-FI" baseline="0" dirty="0"/>
              <a:t> </a:t>
            </a:r>
            <a:r>
              <a:rPr lang="fi-FI" baseline="0" dirty="0" err="1"/>
              <a:t>the</a:t>
            </a:r>
            <a:r>
              <a:rPr lang="fi-FI" baseline="0" dirty="0"/>
              <a:t> </a:t>
            </a:r>
            <a:r>
              <a:rPr lang="fi-FI" baseline="0" dirty="0" err="1"/>
              <a:t>state</a:t>
            </a:r>
            <a:r>
              <a:rPr lang="fi-FI" baseline="0" dirty="0"/>
              <a:t> and </a:t>
            </a:r>
            <a:r>
              <a:rPr lang="fi-FI" baseline="0" dirty="0" err="1"/>
              <a:t>the</a:t>
            </a:r>
            <a:r>
              <a:rPr lang="fi-FI" baseline="0" dirty="0"/>
              <a:t> </a:t>
            </a:r>
            <a:r>
              <a:rPr lang="fi-FI" baseline="0" dirty="0" err="1"/>
              <a:t>local</a:t>
            </a:r>
            <a:r>
              <a:rPr lang="fi-FI" baseline="0" dirty="0"/>
              <a:t> </a:t>
            </a:r>
            <a:r>
              <a:rPr lang="fi-FI" baseline="0" dirty="0" err="1"/>
              <a:t>authorities</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421463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 system originally devised for children now plays an important role in promoting lifelong health consciousness.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223766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a:p>
            <a:pPr marL="0" lvl="0" indent="0">
              <a:buNone/>
              <a:defRPr/>
            </a:pPr>
            <a:r>
              <a:rPr lang="en-GB" sz="800" b="1" kern="1200" dirty="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62246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294011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US" sz="800" b="0" i="0" u="none" strike="noStrike" kern="1200" cap="none" spc="0" normalizeH="0" noProof="0" dirty="0">
              <a:ln>
                <a:noFill/>
              </a:ln>
              <a:solidFill>
                <a:schemeClr val="bg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331548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73290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68401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52736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 social innovation is defined as a way to meet societal challenges with new and innovative social practices. As an open and forward-looking society, Finland has long embraced social innovations as a way to improve the life of its citizens. Perhaps the best-known examples are the innovative ways Finland has worked to improve mothers’ and children’s health</a:t>
            </a:r>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96654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The maternity and child health clinics were invented in the 1920s by the internationally renowned pediatrician Dr. </a:t>
            </a:r>
            <a:r>
              <a:rPr lang="en-US" dirty="0" err="1"/>
              <a:t>Arvo</a:t>
            </a:r>
            <a:r>
              <a:rPr lang="en-US" dirty="0"/>
              <a:t> </a:t>
            </a:r>
            <a:r>
              <a:rPr lang="en-US" dirty="0" err="1"/>
              <a:t>Ylppö</a:t>
            </a:r>
            <a:r>
              <a:rPr lang="en-US" dirty="0"/>
              <a:t>, who believed that the best way to improve a nation’s health was to focus on its children. At a time when Finland was still poor and largely agricultural, he thought it was essential to improve health and wellbeing for children from all socio-economic backgrounds in every part of the country. The clinics offered a new kind of welfare service as they did not primarily aim to cure the ill but rather to prevent illnesses. They provided not only medical check-ups but also practical advice on health and childcare. And they were free for everyone. In 1944, a law was passed requiring every community in Finland to open a child health clinic.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384050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r>
              <a:rPr kumimoji="0" lang="en-US" sz="800" b="0" i="0" u="none" strike="noStrike" kern="1200" cap="none" spc="0" normalizeH="0" noProof="0" dirty="0">
                <a:ln>
                  <a:noFill/>
                </a:ln>
                <a:solidFill>
                  <a:schemeClr val="bg1"/>
                </a:solidFill>
                <a:effectLst/>
                <a:uLnTx/>
                <a:uFillTx/>
                <a:latin typeface="+mn-lt"/>
                <a:ea typeface="+mn-ea"/>
                <a:cs typeface="+mn-cs"/>
              </a:rPr>
              <a:t>Maternity clinics are visited by 99.8% of families in Finland and child health clinics are visited by 99.5% of families. (The National Institute of Health and Welfare, THL, 2015)</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3363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Another social innovation designed to help children was introduced in 1938. The maternity package – or “baby box” – provided mothers with products and items making it easier to look after their baby, but it also sought to promote health consciousness. The box was available free of charge to pregnant women, but in order to get it, they had to visit a doctor or a clinic. Over the years, the contents of the maternity package have changed along with the times and the needs of the families. More than 95% of the mothers choose the baby box instead of an equivalent cash grant.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78748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53082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09531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16.9.2020</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16.9.2020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16.9.2020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16.9.2020</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7B2964EC-1F92-439C-A334-93E67D933082}"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16.9.2020</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35E808-7100-FF43-9265-67A60B9104D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63C1083-0B53-1F48-B2F4-EDD0F4E054D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3D0258-1CF3-EA4E-8D7E-707F4E3358A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5F91C869-FDD4-7B4A-922E-8853BC56C7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F7B516-DD5E-EF45-9FB0-2A9EE0DEC19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33987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AAABD7-E5D6-6B44-AE40-D41D33907C0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6EA4DBF-07BA-7A41-B622-A9D06503F63F}"/>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82F05FE-A8B4-3B43-8686-9EE05624A9C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68FF521C-0E8C-214F-BB2D-AD0CBD24CC5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FCF4E7-3EDA-9248-87EA-DF328A55FA57}"/>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78945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0FDA71-5C32-F244-8835-47F21C1623BB}"/>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965DDF2-F2BF-7247-8053-75BB55A38E8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B3192C73-B208-A24A-BDBF-6C49840A3CA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D59D80BF-71C1-BB44-BC1F-A8445A5962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49780C8-CD46-E148-90BF-E58E5D348E4D}"/>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90370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D7C4A-B278-994A-965F-A0D58707F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D79C8D-ED42-474C-ADF3-C00F577D319B}"/>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90C2B92B-0FFA-2746-A4D3-8A13A278385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B4CFB3-045B-4F40-9570-F2C9DBFB1DBF}"/>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380B80C7-CFE6-6C41-816E-0DC803BB03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2DE968-DF2F-7A47-82A4-752E29A096F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92760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7E426-5856-6240-9A30-4B7F535605D7}"/>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9D1935B-6EBA-624E-963C-8064EC64851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E3BDD750-FC81-794F-B536-E7F9AE61A4F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F94DDC05-3921-C540-8A2C-ADD1129639B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27B9ADB5-FDF2-A146-9453-8A593D541A9C}"/>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85BBAE18-4599-D24A-929A-B426CA0872AF}"/>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8" name="Alatunnisteen paikkamerkki 7">
            <a:extLst>
              <a:ext uri="{FF2B5EF4-FFF2-40B4-BE49-F238E27FC236}">
                <a16:creationId xmlns:a16="http://schemas.microsoft.com/office/drawing/2014/main" id="{E0B610A8-CCDF-5344-998F-BA7071B4FB0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1F52021-FEEB-C44D-B526-FCD1EF762EC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75070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0A22E-8B11-C044-95B9-86B3036F6DC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02AB8B4-480C-D349-9D1F-78704A192B75}"/>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4" name="Alatunnisteen paikkamerkki 3">
            <a:extLst>
              <a:ext uri="{FF2B5EF4-FFF2-40B4-BE49-F238E27FC236}">
                <a16:creationId xmlns:a16="http://schemas.microsoft.com/office/drawing/2014/main" id="{900D6377-A652-014B-9FE1-D627B1BF316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38F8FAF-CA68-4442-B27B-609AC0CF8A6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6331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B20C65C-5F20-254D-BDEE-71B9B9E6357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3" name="Alatunnisteen paikkamerkki 2">
            <a:extLst>
              <a:ext uri="{FF2B5EF4-FFF2-40B4-BE49-F238E27FC236}">
                <a16:creationId xmlns:a16="http://schemas.microsoft.com/office/drawing/2014/main" id="{FF60E013-05DD-DD45-9DD9-6D17299100C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D7C187C-DE16-A54C-94D9-718941402492}"/>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21428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34DE0-F164-8E48-9C64-2A11BD6D61F4}"/>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8AC8EE3-4D50-0C4C-9355-70D3969DAB0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9CF53D46-042B-DD48-8B15-E996DC9F2F5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26629D5B-3FFD-1147-BE64-878705235787}"/>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DF5F7214-64B5-1349-BFFA-121FE79239C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83CE5B-2717-9A4D-AD4A-CBEE7EF42A6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57124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E21A88-FE78-6146-A828-19CAFEB7041D}"/>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C678CE3-680A-0541-8334-0C331CF2EE0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F169788-CBFC-F14D-88ED-43505C72E9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E7BF75-AE66-2644-8A38-37C0395B50D1}"/>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953B064C-0A4D-6C45-B9F9-70A55532803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A07B07F-958B-C443-810F-A07D628180B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10836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79282-5B2B-2444-A916-5A27DA1C14E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7531F2E-99CD-C048-B02E-F04B331B9D7E}"/>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FC21A9A8-21B6-6847-B100-27940B55854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823A4033-AD8F-D94F-BA12-8E41DCF404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B79521-10A1-6447-8019-C19CC35F7DF4}"/>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70288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C660F72-AADA-8642-998B-9741D1246A0C}"/>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9FC1FAB-EC27-2447-91B2-E42127F418C6}"/>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C25223E-55A9-BB45-9302-EA20D3994ED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14078CB8-3F19-834A-841D-15D67F7AAB0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3F4488-2943-3247-AAD1-D7719E58452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4282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97746-2FBB-5D45-A19B-1A780E1D074F}"/>
              </a:ext>
            </a:extLst>
          </p:cNvPr>
          <p:cNvSpPr>
            <a:spLocks noGrp="1"/>
          </p:cNvSpPr>
          <p:nvPr>
            <p:ph type="ctrTitle"/>
          </p:nvPr>
        </p:nvSpPr>
        <p:spPr>
          <a:xfrm>
            <a:off x="1143000" y="841375"/>
            <a:ext cx="6858000" cy="1790700"/>
          </a:xfrm>
        </p:spPr>
        <p:txBody>
          <a:bodyPr anchor="b"/>
          <a:lstStyle>
            <a:lvl1pPr algn="ctr">
              <a:defRPr sz="6000"/>
            </a:lvl1pPr>
          </a:lstStyle>
          <a:p>
            <a:r>
              <a:rPr lang="fi-FI"/>
              <a:t>Muokkaa perustyyl. napsautt.</a:t>
            </a:r>
          </a:p>
        </p:txBody>
      </p:sp>
      <p:sp>
        <p:nvSpPr>
          <p:cNvPr id="3" name="Alaotsikko 2">
            <a:extLst>
              <a:ext uri="{FF2B5EF4-FFF2-40B4-BE49-F238E27FC236}">
                <a16:creationId xmlns:a16="http://schemas.microsoft.com/office/drawing/2014/main" id="{5DF1D908-5627-1047-8494-EDAFCF82A87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napsauttamalla</a:t>
            </a:r>
          </a:p>
        </p:txBody>
      </p:sp>
      <p:sp>
        <p:nvSpPr>
          <p:cNvPr id="4" name="Päivämäärän paikkamerkki 3">
            <a:extLst>
              <a:ext uri="{FF2B5EF4-FFF2-40B4-BE49-F238E27FC236}">
                <a16:creationId xmlns:a16="http://schemas.microsoft.com/office/drawing/2014/main" id="{D0B52101-FF36-2A40-8256-CA1282A5F2F1}"/>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810A0015-DDCC-4947-8E05-3238FF2BDA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2D7E2E-CF3C-C941-B46F-C0D62B85953F}"/>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12464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9F3F89-B137-4C4E-9C57-417700FB899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35C39434-D810-7446-8E16-D7618AD9618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9687FB-795E-C843-8BA4-47A2A596ED33}"/>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6768BF10-F836-EF4C-9463-64BE05CE28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05D043C-99A1-4D46-9204-A54A6530D3C1}"/>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115816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E04986-0F0D-1245-99A8-ED9AAC28394A}"/>
              </a:ext>
            </a:extLst>
          </p:cNvPr>
          <p:cNvSpPr>
            <a:spLocks noGrp="1"/>
          </p:cNvSpPr>
          <p:nvPr>
            <p:ph type="title"/>
          </p:nvPr>
        </p:nvSpPr>
        <p:spPr>
          <a:xfrm>
            <a:off x="623888" y="1282700"/>
            <a:ext cx="7886700" cy="2139950"/>
          </a:xfrm>
        </p:spPr>
        <p:txBody>
          <a:bodyPr anchor="b"/>
          <a:lstStyle>
            <a:lvl1pPr>
              <a:defRPr sz="6000"/>
            </a:lvl1pPr>
          </a:lstStyle>
          <a:p>
            <a:r>
              <a:rPr lang="fi-FI"/>
              <a:t>Muokkaa perustyyl. napsautt.</a:t>
            </a:r>
          </a:p>
        </p:txBody>
      </p:sp>
      <p:sp>
        <p:nvSpPr>
          <p:cNvPr id="3" name="Tekstin paikkamerkki 2">
            <a:extLst>
              <a:ext uri="{FF2B5EF4-FFF2-40B4-BE49-F238E27FC236}">
                <a16:creationId xmlns:a16="http://schemas.microsoft.com/office/drawing/2014/main" id="{94796308-98B1-9A44-8029-1E1FFA3257B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C5AE23D8-5C3A-CC42-9E4F-0E6093513894}"/>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7875E4F8-76EA-714C-ABD3-0EA8593EAA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06B9C41-72D2-144E-BB2A-B796DD86D3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25991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1358F-B956-784F-903F-FFC51A78D726}"/>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C7268ED5-11F9-1A43-821F-F74BCE986305}"/>
              </a:ext>
            </a:extLst>
          </p:cNvPr>
          <p:cNvSpPr>
            <a:spLocks noGrp="1"/>
          </p:cNvSpPr>
          <p:nvPr>
            <p:ph sz="half" idx="1"/>
          </p:nvPr>
        </p:nvSpPr>
        <p:spPr>
          <a:xfrm>
            <a:off x="62865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E207D9E-B2CE-7749-8641-84FF22050657}"/>
              </a:ext>
            </a:extLst>
          </p:cNvPr>
          <p:cNvSpPr>
            <a:spLocks noGrp="1"/>
          </p:cNvSpPr>
          <p:nvPr>
            <p:ph sz="half" idx="2"/>
          </p:nvPr>
        </p:nvSpPr>
        <p:spPr>
          <a:xfrm>
            <a:off x="464820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B077C0B-373B-8648-956B-A573318DA83F}"/>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6698A9A4-CDAA-2D47-875F-6FA9C3CA83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3FD844-3526-1E43-BD1E-B324AF6CF9FD}"/>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378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3CE0E0-D62D-E94C-8ABC-2D9F439826B2}"/>
              </a:ext>
            </a:extLst>
          </p:cNvPr>
          <p:cNvSpPr>
            <a:spLocks noGrp="1"/>
          </p:cNvSpPr>
          <p:nvPr>
            <p:ph type="title"/>
          </p:nvPr>
        </p:nvSpPr>
        <p:spPr>
          <a:xfrm>
            <a:off x="630238" y="274638"/>
            <a:ext cx="7886700" cy="993775"/>
          </a:xfrm>
        </p:spPr>
        <p:txBody>
          <a:bodyPr/>
          <a:lstStyle/>
          <a:p>
            <a:r>
              <a:rPr lang="fi-FI"/>
              <a:t>Muokkaa perustyyl. napsautt.</a:t>
            </a:r>
          </a:p>
        </p:txBody>
      </p:sp>
      <p:sp>
        <p:nvSpPr>
          <p:cNvPr id="3" name="Tekstin paikkamerkki 2">
            <a:extLst>
              <a:ext uri="{FF2B5EF4-FFF2-40B4-BE49-F238E27FC236}">
                <a16:creationId xmlns:a16="http://schemas.microsoft.com/office/drawing/2014/main" id="{3AB0129D-8D1C-1E4B-8DD0-800DD741204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9758EDEC-60FD-BC4E-9F15-593B97057878}"/>
              </a:ext>
            </a:extLst>
          </p:cNvPr>
          <p:cNvSpPr>
            <a:spLocks noGrp="1"/>
          </p:cNvSpPr>
          <p:nvPr>
            <p:ph sz="half" idx="2"/>
          </p:nvPr>
        </p:nvSpPr>
        <p:spPr>
          <a:xfrm>
            <a:off x="630238" y="1879600"/>
            <a:ext cx="3868737"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ECFE511-6B8F-AD44-BB49-63C78450EA8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DFD9B24A-CF24-7D4F-9061-5A34A68DC4C0}"/>
              </a:ext>
            </a:extLst>
          </p:cNvPr>
          <p:cNvSpPr>
            <a:spLocks noGrp="1"/>
          </p:cNvSpPr>
          <p:nvPr>
            <p:ph sz="quarter" idx="4"/>
          </p:nvPr>
        </p:nvSpPr>
        <p:spPr>
          <a:xfrm>
            <a:off x="4629150" y="1879600"/>
            <a:ext cx="3887788"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EEEB343-F6D0-BD4C-A007-787027AC69AD}"/>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8" name="Alatunnisteen paikkamerkki 7">
            <a:extLst>
              <a:ext uri="{FF2B5EF4-FFF2-40B4-BE49-F238E27FC236}">
                <a16:creationId xmlns:a16="http://schemas.microsoft.com/office/drawing/2014/main" id="{3CC91562-E049-2C47-ACE4-52394FD004D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012E4A0-D790-9A40-AA3C-F4DF8D9FC6E2}"/>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90163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0C0FB-49D9-384F-A144-128B268573D5}"/>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FBA54378-00AD-B348-BD18-7F9C04791578}"/>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4" name="Alatunnisteen paikkamerkki 3">
            <a:extLst>
              <a:ext uri="{FF2B5EF4-FFF2-40B4-BE49-F238E27FC236}">
                <a16:creationId xmlns:a16="http://schemas.microsoft.com/office/drawing/2014/main" id="{1560E508-5F0B-A742-9CDB-37B08C37241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5EBF42-87CC-A541-8320-5189CEBC5A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81119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F1F2432-E726-4349-94E2-8C5E297B7AC9}"/>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3" name="Alatunnisteen paikkamerkki 2">
            <a:extLst>
              <a:ext uri="{FF2B5EF4-FFF2-40B4-BE49-F238E27FC236}">
                <a16:creationId xmlns:a16="http://schemas.microsoft.com/office/drawing/2014/main" id="{E8C40D6B-3361-7043-B05A-754CC37A92F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726206D-CB37-D947-8099-175D1C542777}"/>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41711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7ACA9-AFDB-B34F-9A77-133A29FB7348}"/>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id="{63722974-D0B3-AC4F-93BB-1DECF4F8040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A6E5177-C2E1-5B42-884E-28221CDB9DF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8C588C4C-4089-9F43-A8BA-AF0DF0BB5A04}"/>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F739B739-15E8-2C4D-82DA-4A9994C78F9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839DCC-AFAD-FF46-A3CA-62572A5839F5}"/>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6577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E1693-FA59-DC42-B904-1DF4BD868269}"/>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id="{72A4CE24-90EF-A74C-B21A-DD9AB4B8A85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DB744EC-AED1-9D40-89F4-DD59D922790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2114F8-FF3F-5D42-BBC4-4B4F80DDFDC1}"/>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E0A2D627-7707-9045-93B7-1B03F0E18F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57CC2D4-59AB-DD4A-AE0C-AFA362393AB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059814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AAC0B-D533-0042-986F-A2EF7E4609E2}"/>
              </a:ext>
            </a:extLst>
          </p:cNvPr>
          <p:cNvSpPr>
            <a:spLocks noGrp="1"/>
          </p:cNvSpPr>
          <p:nvPr>
            <p:ph type="title"/>
          </p:nvPr>
        </p:nvSpPr>
        <p:spPr/>
        <p:txBody>
          <a:bodyPr/>
          <a:lstStyle/>
          <a:p>
            <a:r>
              <a:rPr lang="fi-FI"/>
              <a:t>Muokkaa perustyyl. napsautt.</a:t>
            </a:r>
          </a:p>
        </p:txBody>
      </p:sp>
      <p:sp>
        <p:nvSpPr>
          <p:cNvPr id="3" name="Pystysuoran tekstin paikkamerkki 2">
            <a:extLst>
              <a:ext uri="{FF2B5EF4-FFF2-40B4-BE49-F238E27FC236}">
                <a16:creationId xmlns:a16="http://schemas.microsoft.com/office/drawing/2014/main" id="{1B6B3C6B-8DAA-1C4B-9EF2-81DDE034110B}"/>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41343C-B650-5D41-8AC3-6B6DF0F9D93A}"/>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5F8CA5C2-77EF-FB42-94E0-B528C4C0E2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5CCE02-A7AE-9740-B08B-5F72FB7DE05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3303078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0FCAA20-6641-F448-91F0-D57845597BF9}"/>
              </a:ext>
            </a:extLst>
          </p:cNvPr>
          <p:cNvSpPr>
            <a:spLocks noGrp="1"/>
          </p:cNvSpPr>
          <p:nvPr>
            <p:ph type="title" orient="vert"/>
          </p:nvPr>
        </p:nvSpPr>
        <p:spPr>
          <a:xfrm>
            <a:off x="6543675" y="274638"/>
            <a:ext cx="1971675" cy="4357687"/>
          </a:xfrm>
        </p:spPr>
        <p:txBody>
          <a:bodyPr vert="eaVert"/>
          <a:lstStyle/>
          <a:p>
            <a:r>
              <a:rPr lang="fi-FI"/>
              <a:t>Muokkaa perustyyl. napsautt.</a:t>
            </a:r>
          </a:p>
        </p:txBody>
      </p:sp>
      <p:sp>
        <p:nvSpPr>
          <p:cNvPr id="3" name="Pystysuoran tekstin paikkamerkki 2">
            <a:extLst>
              <a:ext uri="{FF2B5EF4-FFF2-40B4-BE49-F238E27FC236}">
                <a16:creationId xmlns:a16="http://schemas.microsoft.com/office/drawing/2014/main" id="{80C608D4-5130-2847-AF8F-7573DF1CA6AE}"/>
              </a:ext>
            </a:extLst>
          </p:cNvPr>
          <p:cNvSpPr>
            <a:spLocks noGrp="1"/>
          </p:cNvSpPr>
          <p:nvPr>
            <p:ph type="body" orient="vert" idx="1"/>
          </p:nvPr>
        </p:nvSpPr>
        <p:spPr>
          <a:xfrm>
            <a:off x="628650" y="274638"/>
            <a:ext cx="5762625" cy="435768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374497-D761-0E44-9FF5-4B1CCA772379}"/>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1013E57A-A44B-2042-94FB-0C24239A37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77B90E0-786D-A94D-BED5-E12E1B68C79E}"/>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797470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2B0015-F8FB-B64A-9AF4-F1D949B9831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FEBD810-E30A-6D4C-9198-63C29817AA5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2081FC6-FE4E-8A48-87CE-7541EA878ABC}"/>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DF425706-AB19-1446-9975-A9704E75633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CA25DA-0022-AC49-8107-8C95D9D5B4A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26142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äivämäärän paikkamerkki 6">
            <a:extLst>
              <a:ext uri="{FF2B5EF4-FFF2-40B4-BE49-F238E27FC236}">
                <a16:creationId xmlns:a16="http://schemas.microsoft.com/office/drawing/2014/main" id="{74D6D222-9F56-E548-84C5-F561C16F7162}"/>
              </a:ext>
            </a:extLst>
          </p:cNvPr>
          <p:cNvSpPr>
            <a:spLocks noGrp="1"/>
          </p:cNvSpPr>
          <p:nvPr>
            <p:ph type="dt" sz="half" idx="14"/>
          </p:nvPr>
        </p:nvSpPr>
        <p:spPr/>
        <p:txBody>
          <a:bodyPr/>
          <a:lstStyle/>
          <a:p>
            <a:fld id="{E1373DCC-2263-4F88-B652-EFBDCB9320F8}" type="datetime1">
              <a:rPr lang="fi-FI" noProof="0" smtClean="0"/>
              <a:pPr/>
              <a:t>16.9.2020</a:t>
            </a:fld>
            <a:endParaRPr lang="fi-FI" noProof="0"/>
          </a:p>
        </p:txBody>
      </p:sp>
      <p:sp>
        <p:nvSpPr>
          <p:cNvPr id="8" name="Alatunnisteen paikkamerkki 7">
            <a:extLst>
              <a:ext uri="{FF2B5EF4-FFF2-40B4-BE49-F238E27FC236}">
                <a16:creationId xmlns:a16="http://schemas.microsoft.com/office/drawing/2014/main" id="{6636D0C2-7062-7049-93F6-EE57CC292995}"/>
              </a:ext>
            </a:extLst>
          </p:cNvPr>
          <p:cNvSpPr>
            <a:spLocks noGrp="1"/>
          </p:cNvSpPr>
          <p:nvPr>
            <p:ph type="ftr" sz="quarter" idx="15"/>
          </p:nvPr>
        </p:nvSpPr>
        <p:spPr/>
        <p:txBody>
          <a:bodyPr/>
          <a:lstStyle/>
          <a:p>
            <a:r>
              <a:rPr lang="fi-FI" noProof="0"/>
              <a:t>Footer Here</a:t>
            </a:r>
          </a:p>
        </p:txBody>
      </p:sp>
      <p:sp>
        <p:nvSpPr>
          <p:cNvPr id="13" name="Dian numeron paikkamerkki 12">
            <a:extLst>
              <a:ext uri="{FF2B5EF4-FFF2-40B4-BE49-F238E27FC236}">
                <a16:creationId xmlns:a16="http://schemas.microsoft.com/office/drawing/2014/main" id="{6268AAFF-068C-3440-AD95-2A068BD35D1F}"/>
              </a:ext>
            </a:extLst>
          </p:cNvPr>
          <p:cNvSpPr>
            <a:spLocks noGrp="1"/>
          </p:cNvSpPr>
          <p:nvPr>
            <p:ph type="sldNum" sz="quarter" idx="16"/>
          </p:nvPr>
        </p:nvSpPr>
        <p:spPr/>
        <p:txBody>
          <a:bodyPr/>
          <a:lstStyle/>
          <a:p>
            <a:fld id="{E9DC2C14-6E95-4EF0-AB2C-A4DB63E63034}" type="slidenum">
              <a:rPr lang="fi-FI" noProof="0" smtClean="0"/>
              <a:pPr/>
              <a:t>‹#›</a:t>
            </a:fld>
            <a:endParaRPr lang="fi-FI" noProof="0"/>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65A64B-5179-8B42-87D0-97A80A308D2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A351F7C-FD6A-154B-8107-E64D03D012B2}"/>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C804481-39BF-B640-B2BA-C7E44229781E}"/>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1C6E637B-0522-9548-B3F7-5CC76BCBC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065BDD-1BE0-114B-A15F-CF3EFBD075C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220543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E10E6-9D1B-FC4A-8353-FC442CD57664}"/>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71CA021-F613-6D41-BECF-740D358A16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FC4FE94-65E2-A44A-AA4F-4AA121BFAA67}"/>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819C734D-E81E-6D41-94B9-9C6442E468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C6D6B0-211C-D343-8598-0A4A9833A203}"/>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839338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3D3054-3783-E64D-941C-D39D41DBA8B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AE5B338-5784-6847-95C5-62BC4E12D031}"/>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40E5C544-6447-AD41-BB4F-0F46C4EE609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7FCE0E81-38CE-D14C-82A9-9D506EE426EC}"/>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8D723202-5042-EA4A-ABF7-3B5C4B53A9D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D5D4F37-7210-574B-A701-D0D02F5980B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215269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9DDBC-484C-3A4C-AE49-011044C28B12}"/>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EAFE355-AAF2-8C4D-8869-0B96B114210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20EFFC38-913D-B241-9993-9838D0CF651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B3F32537-63B7-534F-940E-469A183F236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7EA3BBC6-061D-D24D-9151-96B6C2762EB4}"/>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F89C99B3-48EC-0C45-B131-63D570E00E93}"/>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8" name="Alatunnisteen paikkamerkki 7">
            <a:extLst>
              <a:ext uri="{FF2B5EF4-FFF2-40B4-BE49-F238E27FC236}">
                <a16:creationId xmlns:a16="http://schemas.microsoft.com/office/drawing/2014/main" id="{BD14CA89-4CC1-9543-802A-DF7EB212D5A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B2CE77A-E8BB-894E-A1CA-3660D090295F}"/>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38988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2C53FE-CE91-F34E-BCF0-517205D6F57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C70CD41-5F1B-624C-8CEF-165F1C015775}"/>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4" name="Alatunnisteen paikkamerkki 3">
            <a:extLst>
              <a:ext uri="{FF2B5EF4-FFF2-40B4-BE49-F238E27FC236}">
                <a16:creationId xmlns:a16="http://schemas.microsoft.com/office/drawing/2014/main" id="{820D7A5D-8170-584B-8C22-E59D04FD33A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85F8898-BCD9-FC4E-A0DC-0BF010746CFC}"/>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013180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BA50149-CA31-A049-AF53-05B1C2E366C5}"/>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3" name="Alatunnisteen paikkamerkki 2">
            <a:extLst>
              <a:ext uri="{FF2B5EF4-FFF2-40B4-BE49-F238E27FC236}">
                <a16:creationId xmlns:a16="http://schemas.microsoft.com/office/drawing/2014/main" id="{CA8F5FFA-ACC6-2044-8F77-6D329B3EDF6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201DC23-0DBA-904C-8DA4-6D2374CA3477}"/>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537010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EFE94-8917-4048-AEC6-8629247CD887}"/>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5EED2F-7B55-614C-A124-69CC38D15C9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0960416B-F788-FF43-A3DD-B6C4C204B4E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5ED2D561-CF7D-E04F-B9F6-2E97AE878E52}"/>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764E8737-8298-4140-8AB0-66D07304DB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36DFBC7-8541-6048-9160-DB0A3922F038}"/>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172414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B831D-DF68-064E-9F1E-2C8CE8E79E33}"/>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FEB1749-E5A3-B543-80E3-B3ACE91081D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B5F1F2E-78EC-9E4C-AC42-F1354CFF3E2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11BDD11B-317A-304B-896E-AF16416D7841}"/>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6E75D157-0B5B-5744-BF3D-1D5029C2E60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4E4DCCA-55E9-5B47-AE0A-A89D038B7846}"/>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385474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0F9B4-89D1-6844-97CD-F3304F86BFC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4E90FAB-CF12-4240-B069-A3B4BC04F67B}"/>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D8AC47BE-22D9-A14E-8719-8D01A93255A8}"/>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8672CE7B-3DC2-2F49-AE63-4782060E501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BE6F5D-E119-974C-A060-E13EED1736D0}"/>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23506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A026FE9-7DB0-1142-9ADE-7CFD03FFF47D}"/>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C8C68B1-3218-FE49-8666-F7C989F57BBE}"/>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6ECBA22-FA0F-3F46-8198-319AF1FABF2B}"/>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7C1B295D-DCBE-4A4F-BD34-D51B3F3847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654EB27-C333-384E-835A-F77D31EA475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50524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16.9.2020</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0C61BFB-9B4C-4641-A559-D506F2699B5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33EF1FD-081E-AC4D-B7C9-BA975F74D63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5008B37F-32F1-FC49-90B1-48FCD3C6209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DD982B2F-3CA4-3845-AE12-AB15B14472A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AD83B29-7F4E-954F-B671-14F471D042F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7FE1F55-F13F-3C48-99C4-A5EE67B73713}" type="slidenum">
              <a:rPr lang="fi-FI" smtClean="0"/>
              <a:t>‹#›</a:t>
            </a:fld>
            <a:endParaRPr lang="fi-FI"/>
          </a:p>
        </p:txBody>
      </p:sp>
      <p:pic>
        <p:nvPicPr>
          <p:cNvPr id="7" name="Kuva 6">
            <a:extLst>
              <a:ext uri="{FF2B5EF4-FFF2-40B4-BE49-F238E27FC236}">
                <a16:creationId xmlns:a16="http://schemas.microsoft.com/office/drawing/2014/main" id="{17093819-6CB8-5148-8A46-8432584B80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2605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B9B5E61-2CEC-1243-B2CD-BAC6C5E94B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a:extLst>
              <a:ext uri="{FF2B5EF4-FFF2-40B4-BE49-F238E27FC236}">
                <a16:creationId xmlns:a16="http://schemas.microsoft.com/office/drawing/2014/main" id="{0FB839EE-214E-9548-9FF6-6E68F72A35A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90E609-AB76-E34B-82AD-4F2DCD9D3DF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0D719E5A-7219-3642-B8D3-FFD5CCB074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F212D38-7870-A741-8328-FA2C79441BD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B21BC1B-3A36-1341-B977-DBDC921A8B0F}" type="slidenum">
              <a:rPr lang="fi-FI" smtClean="0"/>
              <a:t>‹#›</a:t>
            </a:fld>
            <a:endParaRPr lang="fi-FI"/>
          </a:p>
        </p:txBody>
      </p:sp>
      <p:pic>
        <p:nvPicPr>
          <p:cNvPr id="7" name="Kuva 6">
            <a:extLst>
              <a:ext uri="{FF2B5EF4-FFF2-40B4-BE49-F238E27FC236}">
                <a16:creationId xmlns:a16="http://schemas.microsoft.com/office/drawing/2014/main" id="{86CE7DC5-477C-B54D-A75F-E78D82F57E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1985"/>
            <a:ext cx="9144000" cy="6093794"/>
          </a:xfrm>
          <a:prstGeom prst="rect">
            <a:avLst/>
          </a:prstGeom>
        </p:spPr>
      </p:pic>
    </p:spTree>
    <p:extLst>
      <p:ext uri="{BB962C8B-B14F-4D97-AF65-F5344CB8AC3E}">
        <p14:creationId xmlns:p14="http://schemas.microsoft.com/office/powerpoint/2010/main" val="1793496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37859E3-6270-CA4B-9259-FCEEDC614C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on paikkamerkki 1">
            <a:extLst>
              <a:ext uri="{FF2B5EF4-FFF2-40B4-BE49-F238E27FC236}">
                <a16:creationId xmlns:a16="http://schemas.microsoft.com/office/drawing/2014/main" id="{D8B0F0DA-1A7E-724C-B71B-64CA6CCC97A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5A72D92-82DA-B542-BEE1-5390E33950E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8BC64588-9A23-F741-B3B9-4CB8EC93A3C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2DB3F8F1-549A-DE47-B1AC-D852676A139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4DF541-B725-AD40-BFDE-B874FD5B2A1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A124BE6-24DE-8048-A6EB-2DADDA765933}" type="slidenum">
              <a:rPr lang="fi-FI" smtClean="0"/>
              <a:t>‹#›</a:t>
            </a:fld>
            <a:endParaRPr lang="fi-FI"/>
          </a:p>
        </p:txBody>
      </p:sp>
      <p:sp>
        <p:nvSpPr>
          <p:cNvPr id="9" name="Freeform 7">
            <a:extLst>
              <a:ext uri="{FF2B5EF4-FFF2-40B4-BE49-F238E27FC236}">
                <a16:creationId xmlns:a16="http://schemas.microsoft.com/office/drawing/2014/main" id="{0BBD4CE7-3B1D-4040-919F-C26FA8A9E146}"/>
              </a:ext>
            </a:extLst>
          </p:cNvPr>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FC8273EA-2755-9743-85F8-4E180D461CEE}"/>
              </a:ext>
            </a:extLst>
          </p:cNvPr>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29283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86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2B84C6-84BD-1148-AB00-EEF50C994DCC}"/>
              </a:ext>
              <a:ext uri="{C183D7F6-B498-43B3-948B-1728B52AA6E4}">
                <adec:decorative xmlns:adec="http://schemas.microsoft.com/office/drawing/2017/decorative" val="1"/>
              </a:ext>
            </a:extLst>
          </p:cNvPr>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bg1"/>
              </a:solidFill>
            </a:endParaRPr>
          </a:p>
        </p:txBody>
      </p:sp>
      <p:sp>
        <p:nvSpPr>
          <p:cNvPr id="7" name="Freeform 7">
            <a:extLst>
              <a:ext uri="{FF2B5EF4-FFF2-40B4-BE49-F238E27FC236}">
                <a16:creationId xmlns:a16="http://schemas.microsoft.com/office/drawing/2014/main" id="{36341073-9D85-4D4D-B68B-683903D76F9C}"/>
              </a:ex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a:extLst>
              <a:ext uri="{FF2B5EF4-FFF2-40B4-BE49-F238E27FC236}">
                <a16:creationId xmlns:a16="http://schemas.microsoft.com/office/drawing/2014/main" id="{C6DC0DFA-4B7C-9D4C-825B-73B3F2F24083}"/>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9" name="Kulmayhdysviiva 8">
            <a:extLst>
              <a:ext uri="{FF2B5EF4-FFF2-40B4-BE49-F238E27FC236}">
                <a16:creationId xmlns:a16="http://schemas.microsoft.com/office/drawing/2014/main" id="{EECB5FD3-6D59-E041-9954-95C9A60C6EA9}"/>
              </a:ext>
              <a:ext uri="{C183D7F6-B498-43B3-948B-1728B52AA6E4}">
                <adec:decorative xmlns:adec="http://schemas.microsoft.com/office/drawing/2017/decorative" val="1"/>
              </a:ext>
            </a:extLst>
          </p:cNvPr>
          <p:cNvCxnSpPr>
            <a:cxnSpLocks/>
          </p:cNvCxnSpPr>
          <p:nvPr/>
        </p:nvCxnSpPr>
        <p:spPr>
          <a:xfrm flipV="1">
            <a:off x="0" y="2234107"/>
            <a:ext cx="4460016" cy="390190"/>
          </a:xfrm>
          <a:prstGeom prst="bentConnector3">
            <a:avLst>
              <a:gd name="adj1" fmla="val 5465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B7A8AAC6-8CD8-4546-9CF7-82DDAB8F0E1D}"/>
              </a:ext>
              <a:ext uri="{C183D7F6-B498-43B3-948B-1728B52AA6E4}">
                <adec:decorative xmlns:adec="http://schemas.microsoft.com/office/drawing/2017/decorative" val="0"/>
              </a:ext>
            </a:extLst>
          </p:cNvPr>
          <p:cNvSpPr txBox="1"/>
          <p:nvPr/>
        </p:nvSpPr>
        <p:spPr>
          <a:xfrm>
            <a:off x="396313" y="2639361"/>
            <a:ext cx="2159384" cy="1580808"/>
          </a:xfrm>
          <a:prstGeom prst="rect">
            <a:avLst/>
          </a:prstGeom>
          <a:noFill/>
        </p:spPr>
        <p:txBody>
          <a:bodyPr wrap="square" lIns="36000" tIns="36000" rIns="36000" bIns="36000" rtlCol="0">
            <a:spAutoFit/>
          </a:bodyPr>
          <a:lstStyle/>
          <a:p>
            <a:r>
              <a:rPr lang="fi-FI" sz="1400" b="1" dirty="0">
                <a:solidFill>
                  <a:schemeClr val="bg1"/>
                </a:solidFill>
              </a:rPr>
              <a:t>1920s</a:t>
            </a:r>
            <a:endParaRPr lang="en-US" sz="1400" dirty="0">
              <a:solidFill>
                <a:schemeClr val="bg1"/>
              </a:solidFill>
            </a:endParaRPr>
          </a:p>
          <a:p>
            <a:r>
              <a:rPr lang="en-US" sz="1400" dirty="0">
                <a:solidFill>
                  <a:schemeClr val="bg1"/>
                </a:solidFill>
              </a:rPr>
              <a:t>The first maternity and child health clinics were established</a:t>
            </a:r>
          </a:p>
          <a:p>
            <a:endParaRPr lang="en-GB" sz="1400" b="1" dirty="0">
              <a:solidFill>
                <a:schemeClr val="bg1"/>
              </a:solidFill>
            </a:endParaRPr>
          </a:p>
          <a:p>
            <a:r>
              <a:rPr lang="en-GB" sz="1400" dirty="0">
                <a:solidFill>
                  <a:schemeClr val="bg1"/>
                </a:solidFill>
              </a:rPr>
              <a:t> </a:t>
            </a:r>
          </a:p>
          <a:p>
            <a:endParaRPr lang="fi-FI" sz="1400" dirty="0"/>
          </a:p>
        </p:txBody>
      </p:sp>
      <p:sp>
        <p:nvSpPr>
          <p:cNvPr id="10" name="Tekstiruutu 9">
            <a:extLst>
              <a:ext uri="{FF2B5EF4-FFF2-40B4-BE49-F238E27FC236}">
                <a16:creationId xmlns:a16="http://schemas.microsoft.com/office/drawing/2014/main" id="{CC145D7E-548B-9245-9093-3084B9395E13}"/>
              </a:ext>
              <a:ext uri="{C183D7F6-B498-43B3-948B-1728B52AA6E4}">
                <adec:decorative xmlns:adec="http://schemas.microsoft.com/office/drawing/2017/decorative" val="0"/>
              </a:ext>
            </a:extLst>
          </p:cNvPr>
          <p:cNvSpPr txBox="1"/>
          <p:nvPr/>
        </p:nvSpPr>
        <p:spPr>
          <a:xfrm>
            <a:off x="2435502" y="1229444"/>
            <a:ext cx="1962931" cy="934478"/>
          </a:xfrm>
          <a:prstGeom prst="rect">
            <a:avLst/>
          </a:prstGeom>
          <a:noFill/>
        </p:spPr>
        <p:txBody>
          <a:bodyPr wrap="square" lIns="36000" tIns="36000" rIns="36000" bIns="36000" rtlCol="0">
            <a:spAutoFit/>
          </a:bodyPr>
          <a:lstStyle/>
          <a:p>
            <a:r>
              <a:rPr lang="fi-FI" sz="1400" b="1" dirty="0">
                <a:solidFill>
                  <a:schemeClr val="bg1"/>
                </a:solidFill>
              </a:rPr>
              <a:t>1938</a:t>
            </a:r>
            <a:endParaRPr lang="en-US" sz="1400" b="1" dirty="0">
              <a:solidFill>
                <a:schemeClr val="bg1"/>
              </a:solidFill>
            </a:endParaRPr>
          </a:p>
          <a:p>
            <a:r>
              <a:rPr lang="en-US" sz="1400" dirty="0">
                <a:solidFill>
                  <a:schemeClr val="bg1"/>
                </a:solidFill>
              </a:rPr>
              <a:t>The maternity package – or “baby box” – was introduced</a:t>
            </a:r>
            <a:endParaRPr lang="fi-FI" sz="1400" dirty="0"/>
          </a:p>
        </p:txBody>
      </p:sp>
      <p:sp>
        <p:nvSpPr>
          <p:cNvPr id="11" name="Tekstiruutu 10">
            <a:extLst>
              <a:ext uri="{FF2B5EF4-FFF2-40B4-BE49-F238E27FC236}">
                <a16:creationId xmlns:a16="http://schemas.microsoft.com/office/drawing/2014/main" id="{5B9D721A-6479-ED47-A15E-73301EB44054}"/>
              </a:ext>
              <a:ext uri="{C183D7F6-B498-43B3-948B-1728B52AA6E4}">
                <adec:decorative xmlns:adec="http://schemas.microsoft.com/office/drawing/2017/decorative" val="0"/>
              </a:ext>
            </a:extLst>
          </p:cNvPr>
          <p:cNvSpPr txBox="1"/>
          <p:nvPr/>
        </p:nvSpPr>
        <p:spPr>
          <a:xfrm>
            <a:off x="4518628" y="2172122"/>
            <a:ext cx="1845707" cy="2011695"/>
          </a:xfrm>
          <a:prstGeom prst="rect">
            <a:avLst/>
          </a:prstGeom>
          <a:noFill/>
        </p:spPr>
        <p:txBody>
          <a:bodyPr wrap="square" lIns="36000" tIns="36000" rIns="36000" bIns="36000" rtlCol="0">
            <a:spAutoFit/>
          </a:bodyPr>
          <a:lstStyle/>
          <a:p>
            <a:r>
              <a:rPr lang="en-US" sz="1400" b="1" dirty="0">
                <a:solidFill>
                  <a:schemeClr val="bg1"/>
                </a:solidFill>
              </a:rPr>
              <a:t>1944</a:t>
            </a:r>
            <a:br>
              <a:rPr lang="en-US" sz="1400" dirty="0">
                <a:solidFill>
                  <a:schemeClr val="bg1"/>
                </a:solidFill>
              </a:rPr>
            </a:br>
            <a:r>
              <a:rPr lang="en-US" sz="1400" dirty="0">
                <a:solidFill>
                  <a:schemeClr val="bg1"/>
                </a:solidFill>
              </a:rPr>
              <a:t>The Act on Child Health Clinics was passed requiring every community in Finland to open a child health clinic</a:t>
            </a:r>
          </a:p>
          <a:p>
            <a:endParaRPr lang="en-US" sz="1400" dirty="0">
              <a:solidFill>
                <a:schemeClr val="bg1"/>
              </a:solidFill>
            </a:endParaRPr>
          </a:p>
          <a:p>
            <a:endParaRPr lang="fi-FI" sz="1400" dirty="0"/>
          </a:p>
        </p:txBody>
      </p:sp>
      <p:cxnSp>
        <p:nvCxnSpPr>
          <p:cNvPr id="16" name="Kulmayhdysviiva 15">
            <a:extLst>
              <a:ext uri="{FF2B5EF4-FFF2-40B4-BE49-F238E27FC236}">
                <a16:creationId xmlns:a16="http://schemas.microsoft.com/office/drawing/2014/main" id="{EECB5FD3-6D59-E041-9954-95C9A60C6EA9}"/>
              </a:ext>
              <a:ext uri="{C183D7F6-B498-43B3-948B-1728B52AA6E4}">
                <adec:decorative xmlns:adec="http://schemas.microsoft.com/office/drawing/2017/decorative" val="1"/>
              </a:ext>
            </a:extLst>
          </p:cNvPr>
          <p:cNvCxnSpPr>
            <a:cxnSpLocks/>
          </p:cNvCxnSpPr>
          <p:nvPr/>
        </p:nvCxnSpPr>
        <p:spPr>
          <a:xfrm flipV="1">
            <a:off x="4460016" y="3449977"/>
            <a:ext cx="4683984" cy="758150"/>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8C9B1938-B4A2-A143-BD39-E2D897A457AC}"/>
              </a:ext>
              <a:ext uri="{C183D7F6-B498-43B3-948B-1728B52AA6E4}">
                <adec:decorative xmlns:adec="http://schemas.microsoft.com/office/drawing/2017/decorative" val="1"/>
              </a:ext>
            </a:extLst>
          </p:cNvPr>
          <p:cNvCxnSpPr>
            <a:cxnSpLocks/>
          </p:cNvCxnSpPr>
          <p:nvPr/>
        </p:nvCxnSpPr>
        <p:spPr>
          <a:xfrm flipV="1">
            <a:off x="4460016" y="2227630"/>
            <a:ext cx="0" cy="19864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8DFF8D34-A5AE-4422-8606-7DEF45B37AA9}"/>
              </a:ext>
              <a:ext uri="{C183D7F6-B498-43B3-948B-1728B52AA6E4}">
                <adec:decorative xmlns:adec="http://schemas.microsoft.com/office/drawing/2017/decorative" val="0"/>
              </a:ext>
            </a:extLst>
          </p:cNvPr>
          <p:cNvSpPr txBox="1"/>
          <p:nvPr/>
        </p:nvSpPr>
        <p:spPr>
          <a:xfrm>
            <a:off x="6942483" y="3525892"/>
            <a:ext cx="1977550" cy="1149921"/>
          </a:xfrm>
          <a:prstGeom prst="rect">
            <a:avLst/>
          </a:prstGeom>
          <a:noFill/>
        </p:spPr>
        <p:txBody>
          <a:bodyPr wrap="square" lIns="36000" tIns="36000" rIns="36000" bIns="36000" rtlCol="0">
            <a:spAutoFit/>
          </a:bodyPr>
          <a:lstStyle/>
          <a:p>
            <a:pPr marL="0" indent="0">
              <a:buNone/>
            </a:pPr>
            <a:r>
              <a:rPr lang="en-US" sz="1400" b="1" dirty="0">
                <a:solidFill>
                  <a:schemeClr val="bg1"/>
                </a:solidFill>
              </a:rPr>
              <a:t>1949</a:t>
            </a:r>
            <a:br>
              <a:rPr lang="en-US" sz="1400" dirty="0">
                <a:solidFill>
                  <a:schemeClr val="bg1"/>
                </a:solidFill>
              </a:rPr>
            </a:br>
            <a:r>
              <a:rPr lang="en-US" sz="1400" dirty="0">
                <a:solidFill>
                  <a:schemeClr val="bg1"/>
                </a:solidFill>
              </a:rPr>
              <a:t>A network of municipal maternity and child health clinics covers the whole country</a:t>
            </a:r>
            <a:endParaRPr lang="fi-FI" sz="1400" dirty="0">
              <a:solidFill>
                <a:schemeClr val="bg1"/>
              </a:solidFill>
            </a:endParaRPr>
          </a:p>
        </p:txBody>
      </p:sp>
      <p:sp>
        <p:nvSpPr>
          <p:cNvPr id="3" name="Otsikko 2">
            <a:extLst>
              <a:ext uri="{FF2B5EF4-FFF2-40B4-BE49-F238E27FC236}">
                <a16:creationId xmlns:a16="http://schemas.microsoft.com/office/drawing/2014/main" id="{EDE51D61-F8A2-4B61-8170-5156A952DBFF}"/>
              </a:ext>
              <a:ext uri="{C183D7F6-B498-43B3-948B-1728B52AA6E4}">
                <adec:decorative xmlns:adec="http://schemas.microsoft.com/office/drawing/2017/decorative" val="0"/>
              </a:ext>
            </a:extLst>
          </p:cNvPr>
          <p:cNvSpPr txBox="1">
            <a:spLocks noGrp="1"/>
          </p:cNvSpPr>
          <p:nvPr>
            <p:ph type="title" idx="4294967295"/>
          </p:nvPr>
        </p:nvSpPr>
        <p:spPr>
          <a:xfrm>
            <a:off x="1812018" y="515341"/>
            <a:ext cx="5396276" cy="380480"/>
          </a:xfrm>
          <a:prstGeom prst="rect">
            <a:avLst/>
          </a:prstGeom>
          <a:noFill/>
          <a:ln>
            <a:noFill/>
            <a:prstDash/>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schemeClr val="bg1"/>
                </a:solidFill>
                <a:effectLst/>
                <a:uLnTx/>
                <a:uFillTx/>
                <a:latin typeface="+mn-lt"/>
                <a:ea typeface="+mn-ea"/>
                <a:cs typeface="+mn-cs"/>
              </a:rPr>
              <a:t>Timeline</a:t>
            </a:r>
            <a:r>
              <a:rPr kumimoji="0" lang="fi-FI" sz="2000" b="1" i="0" u="none" strike="noStrike" kern="1200" cap="none" spc="0" normalizeH="0" baseline="0" noProof="0" dirty="0">
                <a:ln>
                  <a:noFill/>
                </a:ln>
                <a:solidFill>
                  <a:schemeClr val="bg1"/>
                </a:solidFill>
                <a:effectLst/>
                <a:uLnTx/>
                <a:uFillTx/>
                <a:latin typeface="+mn-lt"/>
                <a:ea typeface="+mn-ea"/>
                <a:cs typeface="+mn-cs"/>
              </a:rPr>
              <a:t> of </a:t>
            </a:r>
            <a:r>
              <a:rPr kumimoji="0" lang="fi-FI" sz="2000" b="1" i="0" u="none" strike="noStrike" kern="1200" cap="none" spc="0" normalizeH="0" baseline="0" noProof="0" dirty="0" err="1">
                <a:ln>
                  <a:noFill/>
                </a:ln>
                <a:solidFill>
                  <a:schemeClr val="bg1"/>
                </a:solidFill>
                <a:effectLst/>
                <a:uLnTx/>
                <a:uFillTx/>
                <a:latin typeface="+mn-lt"/>
                <a:ea typeface="+mn-ea"/>
                <a:cs typeface="+mn-cs"/>
              </a:rPr>
              <a:t>maternity</a:t>
            </a:r>
            <a:r>
              <a:rPr kumimoji="0" lang="fi-FI" sz="2000" b="1" i="0" u="none" strike="noStrike" kern="1200" cap="none" spc="0" normalizeH="0" baseline="0" noProof="0" dirty="0">
                <a:ln>
                  <a:noFill/>
                </a:ln>
                <a:solidFill>
                  <a:schemeClr val="bg1"/>
                </a:solidFill>
                <a:effectLst/>
                <a:uLnTx/>
                <a:uFillTx/>
                <a:latin typeface="+mn-lt"/>
                <a:ea typeface="+mn-ea"/>
                <a:cs typeface="+mn-cs"/>
              </a:rPr>
              <a:t> and </a:t>
            </a:r>
            <a:r>
              <a:rPr kumimoji="0" lang="fi-FI" sz="2000" b="1" i="0" u="none" strike="noStrike" kern="1200" cap="none" spc="0" normalizeH="0" baseline="0" noProof="0" dirty="0" err="1">
                <a:ln>
                  <a:noFill/>
                </a:ln>
                <a:solidFill>
                  <a:schemeClr val="bg1"/>
                </a:solidFill>
                <a:effectLst/>
                <a:uLnTx/>
                <a:uFillTx/>
                <a:latin typeface="+mn-lt"/>
                <a:ea typeface="+mn-ea"/>
                <a:cs typeface="+mn-cs"/>
              </a:rPr>
              <a:t>child</a:t>
            </a:r>
            <a:r>
              <a:rPr kumimoji="0" lang="fi-FI" sz="2000" b="1" i="0" u="none" strike="noStrike" kern="1200" cap="none" spc="0" normalizeH="0" baseline="0" noProof="0" dirty="0">
                <a:ln>
                  <a:noFill/>
                </a:ln>
                <a:solidFill>
                  <a:schemeClr val="bg1"/>
                </a:solidFill>
                <a:effectLst/>
                <a:uLnTx/>
                <a:uFillTx/>
                <a:latin typeface="+mn-lt"/>
                <a:ea typeface="+mn-ea"/>
                <a:cs typeface="+mn-cs"/>
              </a:rPr>
              <a:t> </a:t>
            </a:r>
            <a:r>
              <a:rPr kumimoji="0" lang="fi-FI" sz="2000" b="1" i="0" u="none" strike="noStrike" kern="1200" cap="none" spc="0" normalizeH="0" baseline="0" noProof="0" dirty="0" err="1">
                <a:ln>
                  <a:noFill/>
                </a:ln>
                <a:solidFill>
                  <a:schemeClr val="bg1"/>
                </a:solidFill>
                <a:effectLst/>
                <a:uLnTx/>
                <a:uFillTx/>
                <a:latin typeface="+mn-lt"/>
                <a:ea typeface="+mn-ea"/>
                <a:cs typeface="+mn-cs"/>
              </a:rPr>
              <a:t>health</a:t>
            </a:r>
            <a:r>
              <a:rPr kumimoji="0" lang="fi-FI" sz="2000" b="1" i="0" u="none" strike="noStrike" kern="1200" cap="none" spc="0" normalizeH="0" baseline="0" noProof="0" dirty="0">
                <a:ln>
                  <a:noFill/>
                </a:ln>
                <a:solidFill>
                  <a:schemeClr val="bg1"/>
                </a:solidFill>
                <a:effectLst/>
                <a:uLnTx/>
                <a:uFillTx/>
                <a:latin typeface="+mn-lt"/>
                <a:ea typeface="+mn-ea"/>
                <a:cs typeface="+mn-cs"/>
              </a:rPr>
              <a:t> </a:t>
            </a:r>
            <a:r>
              <a:rPr kumimoji="0" lang="fi-FI" sz="2000" b="1" i="0" u="none" strike="noStrike" kern="1200" cap="none" spc="0" normalizeH="0" baseline="0" noProof="0" dirty="0" err="1">
                <a:ln>
                  <a:noFill/>
                </a:ln>
                <a:solidFill>
                  <a:schemeClr val="bg1"/>
                </a:solidFill>
                <a:effectLst/>
                <a:uLnTx/>
                <a:uFillTx/>
                <a:latin typeface="+mn-lt"/>
                <a:ea typeface="+mn-ea"/>
                <a:cs typeface="+mn-cs"/>
              </a:rPr>
              <a:t>clinics</a:t>
            </a:r>
            <a:endParaRPr kumimoji="0" lang="fi-FI" sz="20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550179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descr="A mother and daughter are a looking at a laptop and smil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descr="Graph that says Finland is the second best country to be a mother. UNICEF compiles statistics on the health of mothers and children and uses them to produce rankings showing where mothers fare best and where they face the greatest hardships.&#10;">
            <a:extLst>
              <a:ext uri="{C183D7F6-B498-43B3-948B-1728B52AA6E4}">
                <adec:decorative xmlns:adec="http://schemas.microsoft.com/office/drawing/2017/decorative" val="0"/>
              </a:ext>
            </a:extLst>
          </p:cNvPr>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a:solidFill>
                <a:schemeClr val="bg1"/>
              </a:solidFill>
              <a:latin typeface="Arial"/>
            </a:endParaRPr>
          </a:p>
        </p:txBody>
      </p:sp>
      <p:sp>
        <p:nvSpPr>
          <p:cNvPr id="7" name="TextBox 6">
            <a:extLst>
              <a:ext uri="{C183D7F6-B498-43B3-948B-1728B52AA6E4}">
                <adec:decorative xmlns:adec="http://schemas.microsoft.com/office/drawing/2017/decorative" val="1"/>
              </a:ext>
            </a:extLst>
          </p:cNvPr>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a:solidFill>
                  <a:schemeClr val="bg1"/>
                </a:solidFill>
              </a:rPr>
              <a:t>BEST</a:t>
            </a:r>
          </a:p>
          <a:p>
            <a:pPr lvl="0"/>
            <a:r>
              <a:rPr lang="fi-FI" sz="1600" b="1" cap="all" dirty="0">
                <a:solidFill>
                  <a:schemeClr val="bg1"/>
                </a:solidFill>
              </a:rPr>
              <a:t>COUNTRY TO</a:t>
            </a:r>
          </a:p>
          <a:p>
            <a:pPr lvl="0"/>
            <a:r>
              <a:rPr lang="fi-FI" sz="1600" b="1" cap="all" dirty="0">
                <a:solidFill>
                  <a:schemeClr val="bg1"/>
                </a:solidFill>
              </a:rPr>
              <a:t>BE A MOTHER</a:t>
            </a:r>
            <a:endParaRPr lang="en-US" sz="1600" cap="all" dirty="0">
              <a:solidFill>
                <a:schemeClr val="bg1"/>
              </a:solidFill>
            </a:endParaRPr>
          </a:p>
        </p:txBody>
      </p:sp>
      <p:sp>
        <p:nvSpPr>
          <p:cNvPr id="8" name="Sisällön paikkamerkki 8">
            <a:extLst>
              <a:ext uri="{C183D7F6-B498-43B3-948B-1728B52AA6E4}">
                <adec:decorative xmlns:adec="http://schemas.microsoft.com/office/drawing/2017/decorative" val="1"/>
              </a:ext>
            </a:extLst>
          </p:cNvPr>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UNICEF compiles statistics on the health of mothers and children and uses them to produce rankings showing where mothers fare best and where they face the greatest hardships.</a:t>
            </a:r>
          </a:p>
        </p:txBody>
      </p:sp>
      <p:sp>
        <p:nvSpPr>
          <p:cNvPr id="18" name="Sisällön paikkamerkki 8">
            <a:extLst>
              <a:ext uri="{C183D7F6-B498-43B3-948B-1728B52AA6E4}">
                <adec:decorative xmlns:adec="http://schemas.microsoft.com/office/drawing/2017/decorative" val="1"/>
              </a:ext>
            </a:extLst>
          </p:cNvPr>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a:extLst>
              <a:ext uri="{C183D7F6-B498-43B3-948B-1728B52AA6E4}">
                <adec:decorative xmlns:adec="http://schemas.microsoft.com/office/drawing/2017/decorative" val="1"/>
              </a:ext>
            </a:extLst>
          </p:cNvPr>
          <p:cNvSpPr txBox="1">
            <a:spLocks noGrp="1"/>
          </p:cNvSpPr>
          <p:nvPr>
            <p:ph type="title" idx="4294967295"/>
          </p:nvPr>
        </p:nvSpPr>
        <p:spPr>
          <a:xfrm>
            <a:off x="5723976" y="1032867"/>
            <a:ext cx="1224288" cy="15388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0" b="1" i="0" u="none" strike="noStrike" kern="1200" cap="all" spc="0" normalizeH="0" baseline="0" noProof="0" dirty="0">
                <a:ln>
                  <a:noFill/>
                </a:ln>
                <a:solidFill>
                  <a:schemeClr val="bg1"/>
                </a:solidFill>
                <a:effectLst/>
                <a:uLnTx/>
                <a:uFillTx/>
                <a:latin typeface="+mj-lt"/>
                <a:ea typeface="+mn-ea"/>
                <a:cs typeface="+mn-cs"/>
              </a:rPr>
              <a:t>2</a:t>
            </a:r>
            <a:endParaRPr kumimoji="0" lang="en-US" sz="10000" b="1"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6">
            <a:extLst>
              <a:ext uri="{C183D7F6-B498-43B3-948B-1728B52AA6E4}">
                <adec:decorative xmlns:adec="http://schemas.microsoft.com/office/drawing/2017/decorative" val="1"/>
              </a:ext>
            </a:extLst>
          </p:cNvPr>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a:solidFill>
                  <a:schemeClr val="bg1"/>
                </a:solidFill>
                <a:latin typeface="+mj-lt"/>
              </a:rPr>
              <a:t>ND</a:t>
            </a:r>
            <a:endParaRPr lang="en-US" sz="1100" b="1" dirty="0">
              <a:solidFill>
                <a:schemeClr val="bg1"/>
              </a:solidFill>
            </a:endParaRPr>
          </a:p>
        </p:txBody>
      </p:sp>
      <p:sp>
        <p:nvSpPr>
          <p:cNvPr id="16" name="Title 1">
            <a:extLst>
              <a:ext uri="{C183D7F6-B498-43B3-948B-1728B52AA6E4}">
                <adec:decorative xmlns:adec="http://schemas.microsoft.com/office/drawing/2017/decorative" val="0"/>
              </a:ext>
            </a:extLst>
          </p:cNvPr>
          <p:cNvSpPr txBox="1">
            <a:spLocks/>
          </p:cNvSpPr>
          <p:nvPr/>
        </p:nvSpPr>
        <p:spPr>
          <a:xfrm>
            <a:off x="1004531" y="1131590"/>
            <a:ext cx="3024336" cy="3817815"/>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a:t>Improving health and equality</a:t>
            </a:r>
          </a:p>
          <a:p>
            <a:endParaRPr lang="en-US" sz="1800" b="0" dirty="0"/>
          </a:p>
          <a:p>
            <a:r>
              <a:rPr lang="en-US" sz="1800" b="0" dirty="0"/>
              <a:t>Since the 1920s, mothers’ and children’s health in Finland has improved dramatically. </a:t>
            </a:r>
          </a:p>
          <a:p>
            <a:endParaRPr lang="en-US" sz="1800" b="0" dirty="0"/>
          </a:p>
          <a:p>
            <a:r>
              <a:rPr lang="en-US" sz="1800" b="0" dirty="0"/>
              <a:t>Infant mortality in Finland is among the lowest in the world, and Finland consistently ranks at or near the top in rankings for the best place to be a mother.</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Tree>
    <p:extLst>
      <p:ext uri="{BB962C8B-B14F-4D97-AF65-F5344CB8AC3E}">
        <p14:creationId xmlns:p14="http://schemas.microsoft.com/office/powerpoint/2010/main" val="2859136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The</a:t>
            </a:r>
            <a:r>
              <a:rPr lang="fi-FI" dirty="0"/>
              <a:t> </a:t>
            </a:r>
            <a:r>
              <a:rPr lang="fi-FI" dirty="0" err="1"/>
              <a:t>goals</a:t>
            </a:r>
            <a:r>
              <a:rPr lang="fi-FI" dirty="0"/>
              <a:t> and </a:t>
            </a:r>
            <a:r>
              <a:rPr lang="fi-FI" dirty="0" err="1"/>
              <a:t>objectives</a:t>
            </a:r>
            <a:r>
              <a:rPr lang="fi-FI" dirty="0"/>
              <a:t> of </a:t>
            </a:r>
            <a:r>
              <a:rPr lang="fi-FI" dirty="0" err="1"/>
              <a:t>maternity</a:t>
            </a:r>
            <a:r>
              <a:rPr lang="fi-FI" dirty="0"/>
              <a:t> and </a:t>
            </a:r>
            <a:r>
              <a:rPr lang="fi-FI" dirty="0" err="1"/>
              <a:t>child</a:t>
            </a:r>
            <a:r>
              <a:rPr lang="fi-FI" dirty="0"/>
              <a:t> </a:t>
            </a:r>
            <a:r>
              <a:rPr lang="fi-FI" dirty="0" err="1"/>
              <a:t>health</a:t>
            </a:r>
            <a:r>
              <a:rPr lang="fi-FI" dirty="0"/>
              <a:t> </a:t>
            </a:r>
            <a:r>
              <a:rPr lang="fi-FI" dirty="0" err="1"/>
              <a:t>clinics</a:t>
            </a:r>
            <a:endParaRPr lang="fi-FI" dirty="0"/>
          </a:p>
        </p:txBody>
      </p:sp>
      <p:sp>
        <p:nvSpPr>
          <p:cNvPr id="3" name="Content Placeholder 2"/>
          <p:cNvSpPr>
            <a:spLocks noGrp="1"/>
          </p:cNvSpPr>
          <p:nvPr>
            <p:ph idx="1"/>
          </p:nvPr>
        </p:nvSpPr>
        <p:spPr>
          <a:xfrm>
            <a:off x="1763688" y="1751474"/>
            <a:ext cx="5767512" cy="2879701"/>
          </a:xfrm>
        </p:spPr>
        <p:txBody>
          <a:bodyPr/>
          <a:lstStyle/>
          <a:p>
            <a:r>
              <a:rPr lang="fi-FI" dirty="0"/>
              <a:t>to </a:t>
            </a:r>
            <a:r>
              <a:rPr lang="fi-FI" dirty="0" err="1"/>
              <a:t>promote</a:t>
            </a:r>
            <a:r>
              <a:rPr lang="fi-FI" dirty="0"/>
              <a:t> </a:t>
            </a:r>
            <a:r>
              <a:rPr lang="fi-FI" dirty="0" err="1"/>
              <a:t>the</a:t>
            </a:r>
            <a:r>
              <a:rPr lang="fi-FI" dirty="0"/>
              <a:t> </a:t>
            </a:r>
            <a:r>
              <a:rPr lang="fi-FI" dirty="0" err="1"/>
              <a:t>health</a:t>
            </a:r>
            <a:r>
              <a:rPr lang="fi-FI" dirty="0"/>
              <a:t> and </a:t>
            </a:r>
            <a:r>
              <a:rPr lang="fi-FI" dirty="0" err="1"/>
              <a:t>wellbeing</a:t>
            </a:r>
            <a:r>
              <a:rPr lang="fi-FI" dirty="0"/>
              <a:t> of </a:t>
            </a:r>
            <a:r>
              <a:rPr lang="fi-FI" dirty="0" err="1"/>
              <a:t>pregnant</a:t>
            </a:r>
            <a:r>
              <a:rPr lang="fi-FI" dirty="0"/>
              <a:t> </a:t>
            </a:r>
            <a:r>
              <a:rPr lang="fi-FI" dirty="0" err="1"/>
              <a:t>mothers</a:t>
            </a:r>
            <a:r>
              <a:rPr lang="fi-FI" dirty="0"/>
              <a:t> and </a:t>
            </a:r>
            <a:r>
              <a:rPr lang="fi-FI" dirty="0" err="1"/>
              <a:t>their</a:t>
            </a:r>
            <a:r>
              <a:rPr lang="fi-FI" dirty="0"/>
              <a:t> </a:t>
            </a:r>
            <a:r>
              <a:rPr lang="fi-FI" dirty="0" err="1"/>
              <a:t>families</a:t>
            </a:r>
            <a:endParaRPr lang="fi-FI" dirty="0"/>
          </a:p>
          <a:p>
            <a:r>
              <a:rPr lang="fi-FI" dirty="0"/>
              <a:t>to </a:t>
            </a:r>
            <a:r>
              <a:rPr lang="fi-FI" dirty="0" err="1"/>
              <a:t>reduce</a:t>
            </a:r>
            <a:r>
              <a:rPr lang="fi-FI" dirty="0"/>
              <a:t> </a:t>
            </a:r>
            <a:r>
              <a:rPr lang="fi-FI" dirty="0" err="1"/>
              <a:t>health</a:t>
            </a:r>
            <a:r>
              <a:rPr lang="fi-FI" dirty="0"/>
              <a:t> </a:t>
            </a:r>
            <a:r>
              <a:rPr lang="fi-FI" dirty="0" err="1"/>
              <a:t>inequalities</a:t>
            </a:r>
            <a:r>
              <a:rPr lang="fi-FI" dirty="0"/>
              <a:t> in </a:t>
            </a:r>
            <a:r>
              <a:rPr lang="fi-FI" dirty="0" err="1"/>
              <a:t>society</a:t>
            </a:r>
            <a:endParaRPr lang="fi-FI" dirty="0"/>
          </a:p>
          <a:p>
            <a:r>
              <a:rPr lang="fi-FI" dirty="0"/>
              <a:t>to </a:t>
            </a:r>
            <a:r>
              <a:rPr lang="fi-FI" dirty="0" err="1"/>
              <a:t>monitor</a:t>
            </a:r>
            <a:r>
              <a:rPr lang="fi-FI" dirty="0"/>
              <a:t> and </a:t>
            </a:r>
            <a:r>
              <a:rPr lang="fi-FI" dirty="0" err="1"/>
              <a:t>support</a:t>
            </a:r>
            <a:r>
              <a:rPr lang="fi-FI" dirty="0"/>
              <a:t> </a:t>
            </a:r>
            <a:r>
              <a:rPr lang="fi-FI" dirty="0" err="1"/>
              <a:t>healthy</a:t>
            </a:r>
            <a:r>
              <a:rPr lang="fi-FI" dirty="0"/>
              <a:t> </a:t>
            </a:r>
            <a:r>
              <a:rPr lang="fi-FI" dirty="0" err="1"/>
              <a:t>pregnancy</a:t>
            </a:r>
            <a:r>
              <a:rPr lang="fi-FI" dirty="0"/>
              <a:t> and </a:t>
            </a:r>
            <a:r>
              <a:rPr lang="fi-FI" dirty="0" err="1"/>
              <a:t>the</a:t>
            </a:r>
            <a:r>
              <a:rPr lang="fi-FI" dirty="0"/>
              <a:t> </a:t>
            </a:r>
            <a:r>
              <a:rPr lang="fi-FI" dirty="0" err="1"/>
              <a:t>growth</a:t>
            </a:r>
            <a:r>
              <a:rPr lang="fi-FI" dirty="0"/>
              <a:t> and </a:t>
            </a:r>
            <a:r>
              <a:rPr lang="fi-FI" dirty="0" err="1"/>
              <a:t>development</a:t>
            </a:r>
            <a:r>
              <a:rPr lang="fi-FI" dirty="0"/>
              <a:t> of </a:t>
            </a:r>
            <a:r>
              <a:rPr lang="fi-FI" dirty="0" err="1"/>
              <a:t>children</a:t>
            </a:r>
            <a:endParaRPr lang="fi-FI" dirty="0"/>
          </a:p>
          <a:p>
            <a:r>
              <a:rPr lang="fi-FI" dirty="0"/>
              <a:t>to </a:t>
            </a:r>
            <a:r>
              <a:rPr lang="fi-FI" dirty="0" err="1"/>
              <a:t>identify</a:t>
            </a:r>
            <a:r>
              <a:rPr lang="fi-FI" dirty="0"/>
              <a:t> </a:t>
            </a:r>
            <a:r>
              <a:rPr lang="fi-FI" dirty="0" err="1"/>
              <a:t>any</a:t>
            </a:r>
            <a:r>
              <a:rPr lang="fi-FI" dirty="0"/>
              <a:t> </a:t>
            </a:r>
            <a:r>
              <a:rPr lang="fi-FI" dirty="0" err="1"/>
              <a:t>need</a:t>
            </a:r>
            <a:r>
              <a:rPr lang="fi-FI" dirty="0"/>
              <a:t> for </a:t>
            </a:r>
            <a:r>
              <a:rPr lang="fi-FI" dirty="0" err="1"/>
              <a:t>special</a:t>
            </a:r>
            <a:r>
              <a:rPr lang="fi-FI" dirty="0"/>
              <a:t> </a:t>
            </a:r>
            <a:r>
              <a:rPr lang="fi-FI" dirty="0" err="1"/>
              <a:t>support</a:t>
            </a:r>
            <a:r>
              <a:rPr lang="fi-FI" dirty="0"/>
              <a:t> as </a:t>
            </a:r>
            <a:r>
              <a:rPr lang="fi-FI" dirty="0" err="1"/>
              <a:t>early</a:t>
            </a:r>
            <a:r>
              <a:rPr lang="fi-FI" dirty="0"/>
              <a:t> as </a:t>
            </a:r>
            <a:r>
              <a:rPr lang="fi-FI" dirty="0" err="1"/>
              <a:t>possible</a:t>
            </a:r>
            <a:endParaRPr lang="fi-FI" dirty="0"/>
          </a:p>
          <a:p>
            <a:r>
              <a:rPr lang="fi-FI" dirty="0"/>
              <a:t>to </a:t>
            </a:r>
            <a:r>
              <a:rPr lang="fi-FI" dirty="0" err="1"/>
              <a:t>provide</a:t>
            </a:r>
            <a:r>
              <a:rPr lang="fi-FI" dirty="0"/>
              <a:t> </a:t>
            </a:r>
            <a:r>
              <a:rPr lang="fi-FI" dirty="0" err="1"/>
              <a:t>support</a:t>
            </a:r>
            <a:r>
              <a:rPr lang="fi-FI" dirty="0"/>
              <a:t> and </a:t>
            </a:r>
            <a:r>
              <a:rPr lang="fi-FI" dirty="0" err="1"/>
              <a:t>assistance</a:t>
            </a:r>
            <a:r>
              <a:rPr lang="fi-FI" dirty="0"/>
              <a:t> </a:t>
            </a:r>
            <a:r>
              <a:rPr lang="fi-FI" dirty="0" err="1"/>
              <a:t>when</a:t>
            </a:r>
            <a:r>
              <a:rPr lang="fi-FI" dirty="0"/>
              <a:t> </a:t>
            </a:r>
            <a:r>
              <a:rPr lang="fi-FI" dirty="0" err="1"/>
              <a:t>needed</a:t>
            </a:r>
            <a:endParaRPr lang="en-US" dirty="0"/>
          </a:p>
        </p:txBody>
      </p:sp>
    </p:spTree>
    <p:extLst>
      <p:ext uri="{BB962C8B-B14F-4D97-AF65-F5344CB8AC3E}">
        <p14:creationId xmlns:p14="http://schemas.microsoft.com/office/powerpoint/2010/main" val="29721858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and woman are seeing a nurse at a health clinic and a stuffed toy is hanging from the roof.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517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08125" y="830263"/>
            <a:ext cx="2736850" cy="33797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How do the clinics work?</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Expectant mothers normally meet with a nurse or a doctor 11–15 times during pregnancy.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Attending a maternity clinic is one of the preconditions for eligibility for maternity benefit.</a:t>
            </a:r>
            <a:r>
              <a:rPr kumimoji="0" lang="en-GB" sz="1000" b="0" i="0" u="none" strike="noStrike" kern="1200" cap="none" spc="0" normalizeH="0" baseline="0" noProof="0" dirty="0">
                <a:ln>
                  <a:noFill/>
                </a:ln>
                <a:solidFill>
                  <a:schemeClr val="accent1"/>
                </a:solidFill>
                <a:effectLst/>
                <a:uLnTx/>
                <a:uFillTx/>
                <a:latin typeface="+mn-lt"/>
                <a:ea typeface="+mn-ea"/>
                <a:cs typeface="+mn-cs"/>
              </a:rPr>
              <a:t> </a:t>
            </a:r>
          </a:p>
        </p:txBody>
      </p:sp>
      <p:pic>
        <p:nvPicPr>
          <p:cNvPr id="6" name="Picture Placeholder 5" descr="A nurse is ultrasounding a woman's stomach while a man takes a picture.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292725" y="4233"/>
            <a:ext cx="3851274" cy="5135033"/>
          </a:xfrm>
        </p:spPr>
      </p:pic>
    </p:spTree>
    <p:extLst>
      <p:ext uri="{BB962C8B-B14F-4D97-AF65-F5344CB8AC3E}">
        <p14:creationId xmlns:p14="http://schemas.microsoft.com/office/powerpoint/2010/main" val="35082683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362075" y="230188"/>
            <a:ext cx="2736850" cy="4178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How do the clinics work?</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Child health clinics assess the physical, mental and social condition of children under school age (0–7), provide vaccinations and support parents in providing secure, child-focused upbringing. </a:t>
            </a:r>
            <a:r>
              <a:rPr kumimoji="0" lang="en-US" sz="1800" b="0" i="0" u="none" strike="noStrike" kern="1200" cap="none" spc="0" normalizeH="0" baseline="0" noProof="0" dirty="0">
                <a:ln>
                  <a:noFill/>
                </a:ln>
                <a:solidFill>
                  <a:schemeClr val="accent1"/>
                </a:solidFill>
                <a:effectLst/>
                <a:uLnTx/>
                <a:uFillTx/>
                <a:latin typeface="+mn-lt"/>
                <a:ea typeface="+mn-ea"/>
                <a:cs typeface="+mn-cs"/>
              </a:rPr>
              <a:t>Careful attention to the relationship of the parents also plays an important role in the work of the clinics. </a:t>
            </a: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4" name="Picture 3" descr="A woman holds a baby and is smil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0646" cy="5143500"/>
          </a:xfrm>
          <a:prstGeom prst="rect">
            <a:avLst/>
          </a:prstGeom>
        </p:spPr>
      </p:pic>
    </p:spTree>
    <p:extLst>
      <p:ext uri="{BB962C8B-B14F-4D97-AF65-F5344CB8AC3E}">
        <p14:creationId xmlns:p14="http://schemas.microsoft.com/office/powerpoint/2010/main" val="23785173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en-GB" smtClean="0"/>
              <a:pPr/>
              <a:t>16/09/2020</a:t>
            </a:fld>
            <a:endParaRPr lang="en-GB" dirty="0"/>
          </a:p>
        </p:txBody>
      </p:sp>
      <p:sp>
        <p:nvSpPr>
          <p:cNvPr id="3" name="Footer Placeholder 2"/>
          <p:cNvSpPr>
            <a:spLocks noGrp="1"/>
          </p:cNvSpPr>
          <p:nvPr>
            <p:ph type="ftr" sz="quarter" idx="11"/>
          </p:nvPr>
        </p:nvSpPr>
        <p:spPr/>
        <p:txBody>
          <a:bodyPr/>
          <a:lstStyle/>
          <a:p>
            <a:r>
              <a:rPr lang="en-GB" dirty="0"/>
              <a:t>Footer Here</a:t>
            </a:r>
          </a:p>
        </p:txBody>
      </p:sp>
      <p:sp>
        <p:nvSpPr>
          <p:cNvPr id="4" name="Slide Number Placeholder 3"/>
          <p:cNvSpPr>
            <a:spLocks noGrp="1"/>
          </p:cNvSpPr>
          <p:nvPr>
            <p:ph type="sldNum" sz="quarter" idx="12"/>
          </p:nvPr>
        </p:nvSpPr>
        <p:spPr/>
        <p:txBody>
          <a:bodyPr/>
          <a:lstStyle/>
          <a:p>
            <a:fld id="{E9DC2C14-6E95-4EF0-AB2C-A4DB63E63034}" type="slidenum">
              <a:rPr lang="en-GB" smtClean="0"/>
              <a:pPr/>
              <a:t>16</a:t>
            </a:fld>
            <a:endParaRPr lang="en-GB" dirty="0"/>
          </a:p>
        </p:txBody>
      </p:sp>
      <p:pic>
        <p:nvPicPr>
          <p:cNvPr id="5" name="Picture 4" descr="A man and woman look at an ultrasound pic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939779" cy="6153625"/>
          </a:xfrm>
          <a:prstGeom prst="rect">
            <a:avLst/>
          </a:prstGeom>
        </p:spPr>
      </p:pic>
      <p:sp>
        <p:nvSpPr>
          <p:cNvPr id="8" name="Sisällön paikkamerkki 8"/>
          <p:cNvSpPr txBox="1">
            <a:spLocks/>
          </p:cNvSpPr>
          <p:nvPr/>
        </p:nvSpPr>
        <p:spPr>
          <a:xfrm>
            <a:off x="473810" y="432000"/>
            <a:ext cx="2589430" cy="1396800"/>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The services of the clinics are AVAILBALE AND free of charge for all Finnish residents</a:t>
            </a:r>
          </a:p>
        </p:txBody>
      </p:sp>
    </p:spTree>
    <p:extLst>
      <p:ext uri="{BB962C8B-B14F-4D97-AF65-F5344CB8AC3E}">
        <p14:creationId xmlns:p14="http://schemas.microsoft.com/office/powerpoint/2010/main" val="73950393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8763" y="246063"/>
            <a:ext cx="3713162" cy="3921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Supporting the whole family</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maternity and child health clinics have also changed with the times.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Instead of focusing purely on children and mothers and their physical health, the clinic network now aims to encourage good parenting with emphasis also on the role of fathers.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basic idea is to provide comprehensive support to the whole family. </a:t>
            </a:r>
            <a:endParaRPr kumimoji="0" lang="fi-FI" sz="1800" b="0" i="0" u="none" strike="noStrike" kern="1200" cap="none" spc="0" normalizeH="0" baseline="0" noProof="0" dirty="0">
              <a:ln>
                <a:noFill/>
              </a:ln>
              <a:solidFill>
                <a:srgbClr val="002EA2"/>
              </a:solidFill>
              <a:effectLst/>
              <a:uLnTx/>
              <a:uFillTx/>
              <a:latin typeface="+mn-lt"/>
              <a:ea typeface="+mn-ea"/>
              <a:cs typeface="+mn-cs"/>
            </a:endParaRPr>
          </a:p>
        </p:txBody>
      </p:sp>
      <p:pic>
        <p:nvPicPr>
          <p:cNvPr id="13" name="Picture Placeholder 12" descr="Two kids are climbing a climbing frame at a playground, a man is helping the younger one and a woman is watching.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717144" y="0"/>
            <a:ext cx="3426856" cy="5143500"/>
          </a:xfrm>
        </p:spPr>
      </p:pic>
    </p:spTree>
    <p:extLst>
      <p:ext uri="{BB962C8B-B14F-4D97-AF65-F5344CB8AC3E}">
        <p14:creationId xmlns:p14="http://schemas.microsoft.com/office/powerpoint/2010/main" val="23194310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is pushing a child in a stroller through a skate park.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29" y="-471037"/>
            <a:ext cx="9134071" cy="6085574"/>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427164" y="3564109"/>
            <a:ext cx="2634424" cy="140013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effectLst>
                  <a:outerShdw blurRad="38100" dist="38100" dir="2700000" algn="tl">
                    <a:srgbClr val="000000">
                      <a:alpha val="43137"/>
                    </a:srgbClr>
                  </a:outerShdw>
                </a:effectLst>
              </a:rPr>
              <a:t>TODAY, Special emphasis is placed on the role of fathers and parental responsibility</a:t>
            </a:r>
            <a:endParaRPr lang="en-GB" sz="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794825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descr="A baby is sleeping in a stroller with his hands pointing upwards. ">
            <a:extLst>
              <a:ext uri="{FF2B5EF4-FFF2-40B4-BE49-F238E27FC236}">
                <a16:creationId xmlns:a16="http://schemas.microsoft.com/office/drawing/2014/main" id="{8EA028FB-F6F1-A24E-A28F-A931D319C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08000"/>
            <a:ext cx="9157837" cy="6258560"/>
          </a:xfrm>
          <a:prstGeom prst="rect">
            <a:avLst/>
          </a:prstGeom>
        </p:spPr>
      </p:pic>
      <p:sp>
        <p:nvSpPr>
          <p:cNvPr id="12" name="Freeform 7">
            <a:extLst>
              <a:ext uri="{FF2B5EF4-FFF2-40B4-BE49-F238E27FC236}">
                <a16:creationId xmlns:a16="http://schemas.microsoft.com/office/drawing/2014/main" id="{CBC5CF07-BEC2-C740-8061-F7CFB4C33B4A}"/>
              </a:ext>
              <a:ext uri="{C183D7F6-B498-43B3-948B-1728B52AA6E4}">
                <adec:decorative xmlns:adec="http://schemas.microsoft.com/office/drawing/2017/decorative" val="1"/>
              </a:ext>
            </a:extLst>
          </p:cNvPr>
          <p:cNvSpPr>
            <a:spLocks noEditPoints="1"/>
          </p:cNvSpPr>
          <p:nvPr/>
        </p:nvSpPr>
        <p:spPr bwMode="auto">
          <a:xfrm>
            <a:off x="463831"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11">
            <a:extLst>
              <a:ext uri="{FF2B5EF4-FFF2-40B4-BE49-F238E27FC236}">
                <a16:creationId xmlns:a16="http://schemas.microsoft.com/office/drawing/2014/main" id="{EB5210A0-1216-914E-BE8C-BF912814BFC8}"/>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Sisällön paikkamerkki 2"/>
          <p:cNvSpPr txBox="1">
            <a:spLocks/>
          </p:cNvSpPr>
          <p:nvPr/>
        </p:nvSpPr>
        <p:spPr>
          <a:xfrm>
            <a:off x="565431" y="4333794"/>
            <a:ext cx="1873433" cy="488577"/>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GB" sz="2800" b="1" dirty="0">
                <a:solidFill>
                  <a:schemeClr val="bg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546174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763713" y="760413"/>
            <a:ext cx="5767387" cy="34671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4800" b="1" i="0" u="none" strike="noStrike" kern="1200" cap="all" spc="0" normalizeH="0" baseline="0" noProof="0" dirty="0">
                <a:ln>
                  <a:noFill/>
                </a:ln>
                <a:solidFill>
                  <a:srgbClr val="002EA2"/>
                </a:solidFill>
                <a:effectLst/>
                <a:uLnTx/>
                <a:uFillTx/>
                <a:latin typeface="+mn-lt"/>
                <a:ea typeface="+mj-ea"/>
                <a:cs typeface="+mj-cs"/>
              </a:rPr>
              <a:t>FINNISH MATERNITY AND CHILD HEALTH </a:t>
            </a:r>
            <a:br>
              <a:rPr kumimoji="0" lang="en-US" sz="4800" b="1" i="0" u="none" strike="noStrike" kern="1200" cap="all" spc="0" normalizeH="0" baseline="0" noProof="0" dirty="0">
                <a:ln>
                  <a:noFill/>
                </a:ln>
                <a:solidFill>
                  <a:srgbClr val="002EA2"/>
                </a:solidFill>
                <a:effectLst/>
                <a:uLnTx/>
                <a:uFillTx/>
                <a:latin typeface="+mn-lt"/>
                <a:ea typeface="+mj-ea"/>
                <a:cs typeface="+mj-cs"/>
              </a:rPr>
            </a:br>
            <a:r>
              <a:rPr kumimoji="0" lang="en-US" sz="4800" b="1" i="0" u="none" strike="noStrike" kern="1200" cap="all" spc="0" normalizeH="0" baseline="0" noProof="0" dirty="0">
                <a:ln>
                  <a:noFill/>
                </a:ln>
                <a:solidFill>
                  <a:srgbClr val="002EA2"/>
                </a:solidFill>
                <a:effectLst/>
                <a:uLnTx/>
                <a:uFillTx/>
                <a:latin typeface="+mn-lt"/>
                <a:ea typeface="+mj-ea"/>
                <a:cs typeface="+mj-cs"/>
              </a:rPr>
              <a:t>CLINICS</a:t>
            </a:r>
            <a:br>
              <a:rPr kumimoji="0" lang="en-US" sz="4800" b="1" i="0" u="none" strike="noStrike" kern="1200" cap="all" spc="0" normalizeH="0" baseline="0" noProof="0" dirty="0">
                <a:ln>
                  <a:noFill/>
                </a:ln>
                <a:solidFill>
                  <a:srgbClr val="002EA2"/>
                </a:solidFill>
                <a:effectLst/>
                <a:uLnTx/>
                <a:uFillTx/>
                <a:latin typeface="+mn-lt"/>
                <a:ea typeface="+mj-ea"/>
                <a:cs typeface="+mj-cs"/>
              </a:rPr>
            </a:br>
            <a:endParaRPr kumimoji="0" lang="en-GB" sz="4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305829367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00D961-2F6A-BC46-BDF3-D2BF4E1CDA7F}"/>
              </a:ext>
            </a:extLst>
          </p:cNvPr>
          <p:cNvSpPr>
            <a:spLocks noGrp="1"/>
          </p:cNvSpPr>
          <p:nvPr>
            <p:ph idx="1"/>
          </p:nvPr>
        </p:nvSpPr>
        <p:spPr/>
        <p:txBody>
          <a:bodyPr/>
          <a:lstStyle/>
          <a:p>
            <a:endParaRPr lang="fi-FI"/>
          </a:p>
        </p:txBody>
      </p:sp>
      <p:sp>
        <p:nvSpPr>
          <p:cNvPr id="4" name="Päivämäärän paikkamerkki 3">
            <a:extLst>
              <a:ext uri="{FF2B5EF4-FFF2-40B4-BE49-F238E27FC236}">
                <a16:creationId xmlns:a16="http://schemas.microsoft.com/office/drawing/2014/main" id="{C1DBA3F7-BC34-484F-ADE2-A5F1242113BC}"/>
              </a:ext>
            </a:extLst>
          </p:cNvPr>
          <p:cNvSpPr>
            <a:spLocks noGrp="1"/>
          </p:cNvSpPr>
          <p:nvPr>
            <p:ph type="dt" sz="half" idx="10"/>
          </p:nvPr>
        </p:nvSpPr>
        <p:spPr/>
        <p:txBody>
          <a:bodyPr/>
          <a:lstStyle/>
          <a:p>
            <a:fld id="{03D30AE1-D009-49A6-AFBC-48C836E46FD5}" type="datetime1">
              <a:rPr lang="fi-FI" smtClean="0"/>
              <a:pPr/>
              <a:t>16.9.2020</a:t>
            </a:fld>
            <a:endParaRPr lang="en-US"/>
          </a:p>
        </p:txBody>
      </p:sp>
      <p:sp>
        <p:nvSpPr>
          <p:cNvPr id="5" name="Alatunnisteen paikkamerkki 4">
            <a:extLst>
              <a:ext uri="{FF2B5EF4-FFF2-40B4-BE49-F238E27FC236}">
                <a16:creationId xmlns:a16="http://schemas.microsoft.com/office/drawing/2014/main" id="{4F94F4A8-893A-D944-A66C-936D991D1F54}"/>
              </a:ext>
            </a:extLst>
          </p:cNvPr>
          <p:cNvSpPr>
            <a:spLocks noGrp="1"/>
          </p:cNvSpPr>
          <p:nvPr>
            <p:ph type="ftr" sz="quarter" idx="11"/>
          </p:nvPr>
        </p:nvSpPr>
        <p:spPr/>
        <p:txBody>
          <a:bodyPr/>
          <a:lstStyle/>
          <a:p>
            <a:r>
              <a:rPr lang="en-US"/>
              <a:t>Footer Here</a:t>
            </a:r>
          </a:p>
        </p:txBody>
      </p:sp>
      <p:sp>
        <p:nvSpPr>
          <p:cNvPr id="6" name="Dian numeron paikkamerkki 5">
            <a:extLst>
              <a:ext uri="{FF2B5EF4-FFF2-40B4-BE49-F238E27FC236}">
                <a16:creationId xmlns:a16="http://schemas.microsoft.com/office/drawing/2014/main" id="{E687F2ED-1D7B-8346-A46C-DE1294336F9A}"/>
              </a:ext>
            </a:extLst>
          </p:cNvPr>
          <p:cNvSpPr>
            <a:spLocks noGrp="1"/>
          </p:cNvSpPr>
          <p:nvPr>
            <p:ph type="sldNum" sz="quarter" idx="12"/>
          </p:nvPr>
        </p:nvSpPr>
        <p:spPr/>
        <p:txBody>
          <a:bodyPr/>
          <a:lstStyle/>
          <a:p>
            <a:fld id="{E9DC2C14-6E95-4EF0-AB2C-A4DB63E63034}" type="slidenum">
              <a:rPr lang="en-US" smtClean="0"/>
              <a:pPr/>
              <a:t>20</a:t>
            </a:fld>
            <a:endParaRPr lang="en-US"/>
          </a:p>
        </p:txBody>
      </p:sp>
      <p:pic>
        <p:nvPicPr>
          <p:cNvPr id="7" name="Kuva 6">
            <a:extLst>
              <a:ext uri="{FF2B5EF4-FFF2-40B4-BE49-F238E27FC236}">
                <a16:creationId xmlns:a16="http://schemas.microsoft.com/office/drawing/2014/main" id="{52C47AE4-D880-884D-9C4E-A57DFB1578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0129900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aby is looking at a camera confused.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650240"/>
            <a:ext cx="9241067" cy="633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3874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ve strollers are next to each other in front of a window. One stroller has a child and a smiling woman stands next to the strolle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886502"/>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9034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A young couple is holding their daughter and smiling at her.">
            <a:extLst>
              <a:ext uri="{FF2B5EF4-FFF2-40B4-BE49-F238E27FC236}">
                <a16:creationId xmlns:a16="http://schemas.microsoft.com/office/drawing/2014/main" id="{1798A44D-0DC4-D647-A671-9C5CCEB8F098}"/>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80" y="0"/>
            <a:ext cx="9521780" cy="7142922"/>
          </a:xfrm>
          <a:prstGeom prst="rect">
            <a:avLst/>
          </a:prstGeom>
        </p:spPr>
      </p:pic>
      <p:sp>
        <p:nvSpPr>
          <p:cNvPr id="7"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571136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763713" y="1347788"/>
            <a:ext cx="5767387" cy="2879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Meeting societal challenges with innovative practices</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Finland has long embraced social innovations as a way to improve the life of its citizens.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Perhaps the best-known examples are the innovative ways Finland has worked to improve </a:t>
            </a:r>
            <a:r>
              <a:rPr kumimoji="0" lang="en-US" sz="1800" b="1" i="0" u="none" strike="noStrike" kern="1200" cap="none" spc="0" normalizeH="0" baseline="0" noProof="0" dirty="0">
                <a:ln>
                  <a:noFill/>
                </a:ln>
                <a:solidFill>
                  <a:schemeClr val="accent1"/>
                </a:solidFill>
                <a:effectLst/>
                <a:uLnTx/>
                <a:uFillTx/>
                <a:latin typeface="+mn-lt"/>
                <a:ea typeface="+mn-ea"/>
                <a:cs typeface="+mn-cs"/>
              </a:rPr>
              <a:t>mothers’ and children’s health</a:t>
            </a:r>
            <a:r>
              <a:rPr kumimoji="0" lang="en-US" sz="1800" b="0" i="0" u="none" strike="noStrike" kern="1200" cap="none" spc="0" normalizeH="0" baseline="0" noProof="0" dirty="0">
                <a:ln>
                  <a:noFill/>
                </a:ln>
                <a:solidFill>
                  <a:schemeClr val="accent1"/>
                </a:solidFill>
                <a:effectLst/>
                <a:uLnTx/>
                <a:uFillTx/>
                <a:latin typeface="+mn-lt"/>
                <a:ea typeface="+mn-ea"/>
                <a:cs typeface="+mn-cs"/>
              </a:rPr>
              <a:t>.</a:t>
            </a:r>
          </a:p>
          <a:p>
            <a:pPr marL="265113" marR="0" lvl="0" indent="-265113"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127209076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101725" y="922338"/>
            <a:ext cx="2736850" cy="34496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History of </a:t>
            </a:r>
            <a:r>
              <a:rPr kumimoji="0" lang="en-US" sz="1800" b="1" i="0" u="none" strike="noStrike" kern="1200" cap="none" spc="0" normalizeH="0" baseline="0" noProof="0" dirty="0" err="1">
                <a:ln>
                  <a:noFill/>
                </a:ln>
                <a:solidFill>
                  <a:schemeClr val="accent1"/>
                </a:solidFill>
                <a:effectLst/>
                <a:uLnTx/>
                <a:uFillTx/>
                <a:latin typeface="+mn-lt"/>
                <a:ea typeface="+mn-ea"/>
                <a:cs typeface="+mn-cs"/>
              </a:rPr>
              <a:t>neuvola</a:t>
            </a:r>
            <a:endParaRPr kumimoji="0" lang="en-US" sz="1800" b="1"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Maternity and child health clinics, </a:t>
            </a:r>
            <a:r>
              <a:rPr kumimoji="0" lang="en-US" sz="1800" b="0" i="1" u="none" strike="noStrike" kern="1200" cap="none" spc="0" normalizeH="0" baseline="0" noProof="0" dirty="0" err="1">
                <a:ln>
                  <a:noFill/>
                </a:ln>
                <a:solidFill>
                  <a:schemeClr val="accent1"/>
                </a:solidFill>
                <a:effectLst/>
                <a:uLnTx/>
                <a:uFillTx/>
                <a:latin typeface="+mn-lt"/>
                <a:ea typeface="+mn-ea"/>
                <a:cs typeface="+mn-cs"/>
              </a:rPr>
              <a:t>neuvola</a:t>
            </a:r>
            <a:r>
              <a:rPr kumimoji="0" lang="en-US" sz="1800" b="0" i="0" u="none" strike="noStrike" kern="1200" cap="none" spc="0" normalizeH="0" baseline="0" noProof="0" dirty="0">
                <a:ln>
                  <a:noFill/>
                </a:ln>
                <a:solidFill>
                  <a:schemeClr val="accent1"/>
                </a:solidFill>
                <a:effectLst/>
                <a:uLnTx/>
                <a:uFillTx/>
                <a:latin typeface="+mn-lt"/>
                <a:ea typeface="+mn-ea"/>
                <a:cs typeface="+mn-cs"/>
              </a:rPr>
              <a:t>, were introduced in the 1920s.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clinics were created to improve a nation’s health by focusing on its children.</a:t>
            </a:r>
          </a:p>
        </p:txBody>
      </p:sp>
      <p:pic>
        <p:nvPicPr>
          <p:cNvPr id="4" name="Picture 2" descr="A child is looking at a kid's book with animals in it. An adult hand is pointing at a picture of a toucan. "/>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0" y="-2"/>
            <a:ext cx="4572000"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74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1060049-0426-45FC-926E-874B1DFC2228}"/>
              </a:ext>
            </a:extLst>
          </p:cNvPr>
          <p:cNvSpPr txBox="1"/>
          <p:nvPr/>
        </p:nvSpPr>
        <p:spPr>
          <a:xfrm>
            <a:off x="2081882" y="1870473"/>
            <a:ext cx="5226968" cy="1402554"/>
          </a:xfrm>
          <a:prstGeom prst="rect">
            <a:avLst/>
          </a:prstGeom>
          <a:noFill/>
        </p:spPr>
        <p:txBody>
          <a:bodyPr wrap="square" lIns="36000" tIns="36000" rIns="36000" bIns="36000" rtlCol="0">
            <a:spAutoFit/>
          </a:bodyPr>
          <a:lstStyle/>
          <a:p>
            <a:pPr lvl="0">
              <a:lnSpc>
                <a:spcPct val="120000"/>
              </a:lnSpc>
              <a:spcBef>
                <a:spcPts val="200"/>
              </a:spcBef>
              <a:defRPr/>
            </a:pPr>
            <a:r>
              <a:rPr lang="en-US" dirty="0"/>
              <a:t>The clinics aim to provide </a:t>
            </a:r>
            <a:r>
              <a:rPr lang="en-US" b="1" dirty="0"/>
              <a:t>comprehensive support to the whole family</a:t>
            </a:r>
            <a:r>
              <a:rPr lang="en-US" dirty="0"/>
              <a:t> in order to give every child, regardless of their background, a healthy start in life by providing healthcare and practical advice. </a:t>
            </a:r>
            <a:endParaRPr lang="fi-FI" dirty="0"/>
          </a:p>
        </p:txBody>
      </p:sp>
      <p:sp>
        <p:nvSpPr>
          <p:cNvPr id="5" name="Otsikko 4">
            <a:extLst>
              <a:ext uri="{FF2B5EF4-FFF2-40B4-BE49-F238E27FC236}">
                <a16:creationId xmlns:a16="http://schemas.microsoft.com/office/drawing/2014/main" id="{03B18D0D-A859-46BA-B254-2BABDB456AE5}"/>
              </a:ext>
            </a:extLst>
          </p:cNvPr>
          <p:cNvSpPr>
            <a:spLocks noGrp="1"/>
          </p:cNvSpPr>
          <p:nvPr>
            <p:ph type="title"/>
          </p:nvPr>
        </p:nvSpPr>
        <p:spPr>
          <a:xfrm>
            <a:off x="1835150" y="-863427"/>
            <a:ext cx="5473700" cy="863427"/>
          </a:xfrm>
        </p:spPr>
        <p:txBody>
          <a:bodyPr vert="horz" lIns="0" tIns="0" rIns="0" bIns="0" rtlCol="0" anchor="b" anchorCtr="0">
            <a:noAutofit/>
          </a:bodyPr>
          <a:lstStyle/>
          <a:p>
            <a:r>
              <a:rPr lang="en-US" dirty="0"/>
              <a:t>Mission of the clinics</a:t>
            </a:r>
            <a:br>
              <a:rPr lang="fi-FI" dirty="0"/>
            </a:br>
            <a:endParaRPr lang="fi-FI" dirty="0"/>
          </a:p>
        </p:txBody>
      </p:sp>
    </p:spTree>
    <p:extLst>
      <p:ext uri="{BB962C8B-B14F-4D97-AF65-F5344CB8AC3E}">
        <p14:creationId xmlns:p14="http://schemas.microsoft.com/office/powerpoint/2010/main" val="19693863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and woman are seeing a nurse at a health clinic.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4" y="2793"/>
            <a:ext cx="9134071" cy="5137914"/>
          </a:xfrm>
          <a:prstGeom prst="rect">
            <a:avLst/>
          </a:prstGeom>
          <a:noFill/>
          <a:extLst>
            <a:ext uri="{909E8E84-426E-40DD-AFC4-6F175D3DCCD1}">
              <a14:hiddenFill xmlns:a14="http://schemas.microsoft.com/office/drawing/2010/main">
                <a:solidFill>
                  <a:srgbClr val="FFFFFF"/>
                </a:solidFill>
              </a14:hiddenFill>
            </a:ext>
          </a:extLst>
        </p:spPr>
      </p:pic>
      <p:sp>
        <p:nvSpPr>
          <p:cNvPr id="8" name="Sisällön paikkamerkki 8"/>
          <p:cNvSpPr txBox="1">
            <a:spLocks/>
          </p:cNvSpPr>
          <p:nvPr/>
        </p:nvSpPr>
        <p:spPr>
          <a:xfrm>
            <a:off x="6361941" y="3443500"/>
            <a:ext cx="2502726" cy="140013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Maternity and child health clinics, </a:t>
            </a:r>
            <a:r>
              <a:rPr lang="en-US" sz="1500" b="1" cap="all" dirty="0" err="1">
                <a:solidFill>
                  <a:schemeClr val="bg1"/>
                </a:solidFill>
              </a:rPr>
              <a:t>neuvola</a:t>
            </a:r>
            <a:r>
              <a:rPr lang="en-US" sz="1500" b="1" cap="all" dirty="0">
                <a:solidFill>
                  <a:schemeClr val="bg1"/>
                </a:solidFill>
              </a:rPr>
              <a:t>, are a part of every Finn's life</a:t>
            </a:r>
            <a:endParaRPr lang="en-GB" sz="800" b="1" dirty="0">
              <a:solidFill>
                <a:schemeClr val="bg1"/>
              </a:solidFill>
            </a:endParaRPr>
          </a:p>
        </p:txBody>
      </p:sp>
    </p:spTree>
    <p:extLst>
      <p:ext uri="{BB962C8B-B14F-4D97-AF65-F5344CB8AC3E}">
        <p14:creationId xmlns:p14="http://schemas.microsoft.com/office/powerpoint/2010/main" val="51711941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835150" y="1176338"/>
            <a:ext cx="2736850" cy="3073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Maternity package</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maternity package – or “baby box” – is another Finnish social innovation. It provides mothers with items to make it easier to look after their baby, but it also seeks to promote health consciousness.</a:t>
            </a:r>
          </a:p>
        </p:txBody>
      </p:sp>
      <p:pic>
        <p:nvPicPr>
          <p:cNvPr id="4" name="Picture 3" descr="A mother shows a kid's book to a toddler while a baby is lying in a colourful box next to them. "/>
          <p:cNvPicPr>
            <a:picLocks noGrp="1" noChangeAspect="1"/>
          </p:cNvPicPr>
          <p:nvPr/>
        </p:nvPicPr>
        <p:blipFill>
          <a:blip r:embed="rId3" cstate="print">
            <a:extLst>
              <a:ext uri="{28A0092B-C50C-407E-A947-70E740481C1C}">
                <a14:useLocalDpi xmlns:a14="http://schemas.microsoft.com/office/drawing/2010/main" val="0"/>
              </a:ext>
            </a:extLst>
          </a:blip>
          <a:srcRect t="5482" b="5482"/>
          <a:stretch>
            <a:fillRect/>
          </a:stretch>
        </p:blipFill>
        <p:spPr>
          <a:xfrm>
            <a:off x="5292725" y="0"/>
            <a:ext cx="3851275" cy="5143500"/>
          </a:xfrm>
          <a:prstGeom prst="rect">
            <a:avLst/>
          </a:prstGeom>
          <a:solidFill>
            <a:schemeClr val="accent2"/>
          </a:solidFill>
        </p:spPr>
      </p:pic>
    </p:spTree>
    <p:extLst>
      <p:ext uri="{BB962C8B-B14F-4D97-AF65-F5344CB8AC3E}">
        <p14:creationId xmlns:p14="http://schemas.microsoft.com/office/powerpoint/2010/main" val="1158770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aby lies o a blanket holding a stuffed toy and looks at a kid's book.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76" y="-571886"/>
            <a:ext cx="9152776" cy="61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54122"/>
      </p:ext>
    </p:extLst>
  </p:cSld>
  <p:clrMapOvr>
    <a:masterClrMapping/>
  </p:clrMapOvr>
  <p:transition spd="med">
    <p:fade/>
  </p:transition>
</p:sld>
</file>

<file path=ppt/theme/theme1.xml><?xml version="1.0" encoding="utf-8"?>
<a:theme xmlns:a="http://schemas.openxmlformats.org/drawingml/2006/main" name="Finland -the digital hub of Northern Europe_FINLANDICA">
  <a:themeElements>
    <a:clrScheme name="Custom 6">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FFFFFF"/>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CDB0888CA80FD47B6B81A2830921788" ma:contentTypeVersion="" ma:contentTypeDescription="Luo uusi asiakirja." ma:contentTypeScope="" ma:versionID="72f73d0a6cdb541909064b02031744ad">
  <xsd:schema xmlns:xsd="http://www.w3.org/2001/XMLSchema" xmlns:xs="http://www.w3.org/2001/XMLSchema" xmlns:p="http://schemas.microsoft.com/office/2006/metadata/properties" xmlns:ns2="8d32d700-cf48-49cf-9c2e-94ab5e8de13f" targetNamespace="http://schemas.microsoft.com/office/2006/metadata/properties" ma:root="true" ma:fieldsID="97d32d31caae95076156526d7a042ce8" ns2:_="">
    <xsd:import namespace="8d32d700-cf48-49cf-9c2e-94ab5e8de13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2d700-cf48-49cf-9c2e-94ab5e8de13f" elementFormDefault="qualified">
    <xsd:import namespace="http://schemas.microsoft.com/office/2006/documentManagement/types"/>
    <xsd:import namespace="http://schemas.microsoft.com/office/infopath/2007/PartnerControls"/>
    <xsd:element name="SharedWithUsers" ma:index="9"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8" ma:displayName="Kommentit"/>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51C47D-2266-4E2F-AD1B-6CC013E6F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2d700-cf48-49cf-9c2e-94ab5e8de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570D79-9B98-4781-A415-91AB531FE7D2}">
  <ds:schemaRefs>
    <ds:schemaRef ds:uri="http://schemas.microsoft.com/sharepoint/v3/contenttype/forms"/>
  </ds:schemaRefs>
</ds:datastoreItem>
</file>

<file path=customXml/itemProps3.xml><?xml version="1.0" encoding="utf-8"?>
<ds:datastoreItem xmlns:ds="http://schemas.openxmlformats.org/officeDocument/2006/customXml" ds:itemID="{03473B6B-A494-4A3F-BC39-E590A5A40DB7}">
  <ds:schemaRefs>
    <ds:schemaRef ds:uri="http://purl.org/dc/elements/1.1/"/>
    <ds:schemaRef ds:uri="http://schemas.openxmlformats.org/package/2006/metadata/core-properties"/>
    <ds:schemaRef ds:uri="http://purl.org/dc/dcmitype/"/>
    <ds:schemaRef ds:uri="8d32d700-cf48-49cf-9c2e-94ab5e8de13f"/>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Finland -the digital hub of Northern Europe_FINLANDICA</Template>
  <TotalTime>14532</TotalTime>
  <Words>1146</Words>
  <Application>Microsoft Office PowerPoint</Application>
  <PresentationFormat>Näytössä katseltava esitys (16:9)</PresentationFormat>
  <Paragraphs>100</Paragraphs>
  <Slides>22</Slides>
  <Notes>19</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22</vt:i4>
      </vt:variant>
    </vt:vector>
  </HeadingPairs>
  <TitlesOfParts>
    <vt:vector size="30" baseType="lpstr">
      <vt:lpstr>Calibri Light</vt:lpstr>
      <vt:lpstr>Finlandica</vt:lpstr>
      <vt:lpstr>Calibri</vt:lpstr>
      <vt:lpstr>Arial</vt:lpstr>
      <vt:lpstr>Finland -the digital hub of Northern Europe_FINLANDICA</vt:lpstr>
      <vt:lpstr>2_Mukautettu suunnittelumalli</vt:lpstr>
      <vt:lpstr>Mukautettu suunnittelumalli</vt:lpstr>
      <vt:lpstr>1_Mukautettu suunnittelumalli</vt:lpstr>
      <vt:lpstr>PowerPoint-esitys</vt:lpstr>
      <vt:lpstr> FINNISH MATERNITY AND CHILD HEALTH  CLINICS </vt:lpstr>
      <vt:lpstr>PowerPoint-esitys</vt:lpstr>
      <vt:lpstr>Meeting societal challenges with innovative practices  Finland has long embraced social innovations as a way to improve the life of its citizens.   Perhaps the best-known examples are the innovative ways Finland has worked to improve mothers’ and children’s health. </vt:lpstr>
      <vt:lpstr>History of neuvola  Maternity and child health clinics, neuvola, were introduced in the 1920s.   The clinics were created to improve a nation’s health by focusing on its children.</vt:lpstr>
      <vt:lpstr>Mission of the clinics </vt:lpstr>
      <vt:lpstr>PowerPoint-esitys</vt:lpstr>
      <vt:lpstr>Maternity package  The maternity package – or “baby box” – is another Finnish social innovation. It provides mothers with items to make it easier to look after their baby, but it also seeks to promote health consciousness.</vt:lpstr>
      <vt:lpstr>PowerPoint-esitys</vt:lpstr>
      <vt:lpstr>Timeline of maternity and child health clinics</vt:lpstr>
      <vt:lpstr>2</vt:lpstr>
      <vt:lpstr>The goals and objectives of maternity and child health clinics</vt:lpstr>
      <vt:lpstr>PowerPoint-esitys</vt:lpstr>
      <vt:lpstr>How do the clinics work?  Expectant mothers normally meet with a nurse or a doctor 11–15 times during pregnancy.   Attending a maternity clinic is one of the preconditions for eligibility for maternity benefit. </vt:lpstr>
      <vt:lpstr>How do the clinics work?  Child health clinics assess the physical, mental and social condition of children under school age (0–7), provide vaccinations and support parents in providing secure, child-focused upbringing. Careful attention to the relationship of the parents also plays an important role in the work of the clinics. </vt:lpstr>
      <vt:lpstr>PowerPoint-esitys</vt:lpstr>
      <vt:lpstr>Supporting the whole family  The maternity and child health clinics have also changed with the times.   Instead of focusing purely on children and mothers and their physical health, the clinic network now aims to encourage good parenting with emphasis also on the role of fathers.   The basic idea is to provide comprehensive support to the whole family. </vt:lpstr>
      <vt:lpstr>PowerPoint-esitys</vt:lpstr>
      <vt:lpstr>PowerPoint-esitys</vt:lpstr>
      <vt:lpstr>PowerPoint-esitys</vt:lpstr>
      <vt:lpstr>PowerPoint-esitys</vt:lpstr>
      <vt:lpstr>PowerPoint-esitys</vt:lpstr>
    </vt:vector>
  </TitlesOfParts>
  <Manager>Hasan &amp; Partners</Manager>
  <Company>VIP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vnkbrandm</dc:creator>
  <cp:lastModifiedBy>Sanni Honkavaara</cp:lastModifiedBy>
  <cp:revision>299</cp:revision>
  <cp:lastPrinted>2015-11-03T13:45:31Z</cp:lastPrinted>
  <dcterms:created xsi:type="dcterms:W3CDTF">2015-10-23T09:45:44Z</dcterms:created>
  <dcterms:modified xsi:type="dcterms:W3CDTF">2020-09-16T11:52:11Z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0x0101002CDB0888CA80FD47B6B81A2830921788</vt:lpwstr>
  </property>
</Properties>
</file>