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6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9" r:id="rId7"/>
    <p:sldId id="273" r:id="rId8"/>
    <p:sldId id="261" r:id="rId9"/>
    <p:sldId id="262" r:id="rId10"/>
    <p:sldId id="260" r:id="rId11"/>
    <p:sldId id="274" r:id="rId12"/>
    <p:sldId id="263" r:id="rId13"/>
    <p:sldId id="275" r:id="rId14"/>
    <p:sldId id="270" r:id="rId15"/>
    <p:sldId id="271" r:id="rId16"/>
    <p:sldId id="272" r:id="rId17"/>
    <p:sldId id="264" r:id="rId18"/>
    <p:sldId id="265" r:id="rId19"/>
    <p:sldId id="266" r:id="rId20"/>
    <p:sldId id="267" r:id="rId21"/>
    <p:sldId id="268" r:id="rId2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1" autoAdjust="0"/>
    <p:restoredTop sz="65440" autoAdjust="0"/>
  </p:normalViewPr>
  <p:slideViewPr>
    <p:cSldViewPr showGuides="1">
      <p:cViewPr varScale="1">
        <p:scale>
          <a:sx n="59" d="100"/>
          <a:sy n="59" d="100"/>
        </p:scale>
        <p:origin x="1372" y="44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18.11.2020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18.11.2020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44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But as seriously as Finns take education, they are also serious about the </a:t>
            </a:r>
            <a:r>
              <a:rPr lang="en-US" sz="1200" b="1" dirty="0" smtClean="0"/>
              <a:t>joy of learning</a:t>
            </a:r>
            <a:r>
              <a:rPr lang="en-US" sz="1200" dirty="0" smtClean="0"/>
              <a:t>. </a:t>
            </a:r>
            <a:r>
              <a:rPr lang="en-US" dirty="0" smtClean="0"/>
              <a:t>Play and creativity are an especially important part of early childhood education, while music, arts and physical education continue to be a vital part of the curriculum in primary and secondary schools. </a:t>
            </a:r>
          </a:p>
          <a:p>
            <a:endParaRPr lang="en-US" dirty="0" smtClean="0"/>
          </a:p>
          <a:p>
            <a:r>
              <a:rPr lang="en-US" dirty="0" smtClean="0"/>
              <a:t>At upper secondary school the aim is to develop the pupils</a:t>
            </a:r>
            <a:r>
              <a:rPr lang="en-US" b="1" dirty="0" smtClean="0"/>
              <a:t>’ transversal competences</a:t>
            </a:r>
            <a:r>
              <a:rPr lang="en-US" dirty="0" smtClean="0"/>
              <a:t>. </a:t>
            </a:r>
            <a:r>
              <a:rPr lang="en-US" sz="1200" dirty="0" smtClean="0"/>
              <a:t>These contain skills in life management and responsible involvement, not only boosting lifelong learning but also helping pupils to grow into </a:t>
            </a:r>
            <a:r>
              <a:rPr lang="en-US" sz="1200" b="1" dirty="0" smtClean="0"/>
              <a:t>balanced, enlightened humans and citizens</a:t>
            </a:r>
            <a:r>
              <a:rPr lang="en-US" sz="1200" dirty="0" smtClean="0"/>
              <a:t>.</a:t>
            </a:r>
            <a:endParaRPr lang="fi-FI" sz="1200" b="1" dirty="0" smtClean="0"/>
          </a:p>
          <a:p>
            <a:pPr marL="0" indent="0">
              <a:buNone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896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All this makes Finland uniquely positioned to adapt to </a:t>
            </a:r>
            <a:r>
              <a:rPr lang="en-US" sz="1200" b="1" dirty="0" smtClean="0"/>
              <a:t>a world transformed by </a:t>
            </a:r>
            <a:r>
              <a:rPr lang="en-US" sz="1200" b="1" dirty="0" err="1" smtClean="0"/>
              <a:t>digitalisation</a:t>
            </a:r>
            <a:r>
              <a:rPr lang="en-US" sz="1200" b="1" dirty="0" smtClean="0"/>
              <a:t>, automation, Artificial Intelligence and other new </a:t>
            </a:r>
            <a:r>
              <a:rPr lang="en-US" sz="1200" dirty="0" smtClean="0"/>
              <a:t>technologies, where traditional tasks and occupations will change or even disappear, and others emerge in their place. </a:t>
            </a:r>
          </a:p>
          <a:p>
            <a:pPr marL="0" indent="0">
              <a:buNone/>
            </a:pP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762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Embedded in Finnish culture is an </a:t>
            </a:r>
            <a:r>
              <a:rPr lang="en-US" sz="1200" b="1" dirty="0" smtClean="0"/>
              <a:t>open-mindedness for science and technology</a:t>
            </a:r>
            <a:r>
              <a:rPr lang="en-US" sz="1200" dirty="0" smtClean="0"/>
              <a:t> and a broad </a:t>
            </a:r>
            <a:r>
              <a:rPr lang="en-US" sz="1200" b="1" dirty="0" smtClean="0"/>
              <a:t>commitment to knowledge-based growth and prosperity</a:t>
            </a:r>
            <a:r>
              <a:rPr lang="en-US" sz="1200" dirty="0" smtClean="0"/>
              <a:t>. </a:t>
            </a: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561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In Finnish thinking, learning environments should encourage innovation, make room for creativity and allow the various abilities of individuals to flourish. That means </a:t>
            </a:r>
            <a:r>
              <a:rPr lang="en-US" sz="1200" b="1" dirty="0" smtClean="0"/>
              <a:t>equality, creativity and competitiveness </a:t>
            </a:r>
            <a:r>
              <a:rPr lang="en-US" sz="1200" dirty="0" smtClean="0"/>
              <a:t>are all very much intertwined. </a:t>
            </a: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7642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92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41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43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12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890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883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Recently, a new approach of phenomenon-based learning has also been introduced. </a:t>
            </a: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590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Thanks </a:t>
            </a:r>
            <a:r>
              <a:rPr lang="en-US" sz="1200" dirty="0" smtClean="0"/>
              <a:t>to this policy and an emphasis on support to children with learning difficulties, Finnish education results are impressively equal. 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74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In </a:t>
            </a:r>
            <a:r>
              <a:rPr lang="fi-FI" dirty="0" err="1" smtClean="0"/>
              <a:t>the</a:t>
            </a:r>
            <a:r>
              <a:rPr lang="fi-FI" dirty="0" smtClean="0"/>
              <a:t> 2018 PISA,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ranked</a:t>
            </a:r>
            <a:r>
              <a:rPr lang="fi-FI" dirty="0" smtClean="0"/>
              <a:t> </a:t>
            </a:r>
            <a:r>
              <a:rPr lang="fi-FI" dirty="0" err="1" smtClean="0"/>
              <a:t>second</a:t>
            </a:r>
            <a:r>
              <a:rPr lang="fi-FI" dirty="0" smtClean="0"/>
              <a:t> in </a:t>
            </a:r>
            <a:r>
              <a:rPr lang="fi-FI" dirty="0" err="1" smtClean="0"/>
              <a:t>reading</a:t>
            </a:r>
            <a:r>
              <a:rPr lang="fi-FI" dirty="0" smtClean="0"/>
              <a:t>, </a:t>
            </a:r>
            <a:r>
              <a:rPr lang="fi-FI" dirty="0" err="1" smtClean="0"/>
              <a:t>between</a:t>
            </a:r>
            <a:r>
              <a:rPr lang="fi-FI" dirty="0" smtClean="0"/>
              <a:t> 7th and 13th in </a:t>
            </a:r>
            <a:r>
              <a:rPr lang="fi-FI" dirty="0" err="1" smtClean="0"/>
              <a:t>mathematics</a:t>
            </a:r>
            <a:r>
              <a:rPr lang="fi-FI" dirty="0" smtClean="0"/>
              <a:t>, and </a:t>
            </a:r>
            <a:r>
              <a:rPr lang="fi-FI" dirty="0" err="1" smtClean="0"/>
              <a:t>third</a:t>
            </a:r>
            <a:r>
              <a:rPr lang="fi-FI" dirty="0" smtClean="0"/>
              <a:t> in science </a:t>
            </a:r>
            <a:r>
              <a:rPr lang="fi-FI" dirty="0" err="1" smtClean="0"/>
              <a:t>among</a:t>
            </a:r>
            <a:r>
              <a:rPr lang="fi-FI" dirty="0" smtClean="0"/>
              <a:t> OECD </a:t>
            </a:r>
            <a:r>
              <a:rPr lang="fi-FI" dirty="0" err="1" smtClean="0"/>
              <a:t>countries</a:t>
            </a:r>
            <a:r>
              <a:rPr lang="fi-FI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825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70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t>18.11.2020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7545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t>18.11.2020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5239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t>18.11.2020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503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t>18.11.2020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4611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t>18.11.2020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53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t>18.11.2020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152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t>18.11.2020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69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t>18.11.2020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1133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18.11.2020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6066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18.11.2020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0561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18.11.2020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0038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t>18.11.2020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7704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t>18.11.2020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2071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t>18.11.2020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8697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18.11.2020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53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18.11.2020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754952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18.11.2020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7777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t>18.11.2020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1070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t>18.11.2020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9590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18.11.2020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smtClean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9213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Master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18.11.2020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smtClean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443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t>18.11.2020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80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635646"/>
            <a:ext cx="7056784" cy="1943596"/>
          </a:xfrm>
        </p:spPr>
        <p:txBody>
          <a:bodyPr/>
          <a:lstStyle/>
          <a:p>
            <a:pPr algn="ctr"/>
            <a:r>
              <a:rPr lang="en-US" sz="3200" dirty="0" smtClean="0"/>
              <a:t>Finland’s universities are considered the highest performing in the world when countries’ levels of economic development are taken into account</a:t>
            </a:r>
            <a:endParaRPr lang="en-US" sz="32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1600" y="3579242"/>
            <a:ext cx="6705284" cy="43204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2000" b="0" dirty="0"/>
              <a:t>(</a:t>
            </a:r>
            <a:r>
              <a:rPr lang="fi-FI" sz="2000" b="0" dirty="0" err="1"/>
              <a:t>Universitas</a:t>
            </a:r>
            <a:r>
              <a:rPr lang="fi-FI" sz="2000" b="0" dirty="0"/>
              <a:t> 21, 2020</a:t>
            </a:r>
            <a:r>
              <a:rPr lang="fi-FI" sz="2000" b="0" dirty="0" smtClean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65594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Learning </a:t>
            </a:r>
            <a:r>
              <a:rPr lang="fi-FI" dirty="0" err="1" smtClean="0"/>
              <a:t>outcomes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03599"/>
            <a:ext cx="4680520" cy="3168352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important result of this egalitarian approach to education is that </a:t>
            </a:r>
            <a:r>
              <a:rPr lang="en-US" b="1" dirty="0"/>
              <a:t>regional and socioeconomic differences in learning outcomes are very modest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Finnish system is based on providing every child with a neighborhood school that is just as good as any other school in the country.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46656"/>
          <a:stretch/>
        </p:blipFill>
        <p:spPr>
          <a:xfrm>
            <a:off x="5671420" y="-390"/>
            <a:ext cx="34725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31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PISA </a:t>
            </a:r>
            <a:r>
              <a:rPr lang="fi-FI" dirty="0" err="1" smtClean="0"/>
              <a:t>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03598"/>
            <a:ext cx="8064896" cy="3528391"/>
          </a:xfrm>
        </p:spPr>
        <p:txBody>
          <a:bodyPr/>
          <a:lstStyle/>
          <a:p>
            <a:r>
              <a:rPr lang="en-US" b="1" dirty="0"/>
              <a:t>Finland has consistently placed near or at the top of the</a:t>
            </a:r>
            <a:r>
              <a:rPr lang="fi-FI" b="1" dirty="0"/>
              <a:t> </a:t>
            </a:r>
            <a:r>
              <a:rPr lang="fi-FI" b="1" dirty="0" err="1"/>
              <a:t>Programme</a:t>
            </a:r>
            <a:r>
              <a:rPr lang="fi-FI" b="1" dirty="0"/>
              <a:t> for International </a:t>
            </a:r>
            <a:r>
              <a:rPr lang="fi-FI" b="1" dirty="0" err="1"/>
              <a:t>Student</a:t>
            </a:r>
            <a:r>
              <a:rPr lang="fi-FI" b="1" dirty="0"/>
              <a:t> </a:t>
            </a:r>
            <a:r>
              <a:rPr lang="fi-FI" b="1" dirty="0" err="1"/>
              <a:t>Assessment</a:t>
            </a:r>
            <a:r>
              <a:rPr lang="fi-FI" b="1" dirty="0"/>
              <a:t> </a:t>
            </a:r>
            <a:r>
              <a:rPr lang="fi-FI" dirty="0"/>
              <a:t>(PISA), a </a:t>
            </a:r>
            <a:r>
              <a:rPr lang="fi-FI" dirty="0" err="1"/>
              <a:t>comparison</a:t>
            </a:r>
            <a:r>
              <a:rPr lang="fi-FI" dirty="0"/>
              <a:t> </a:t>
            </a:r>
            <a:r>
              <a:rPr lang="fi-FI" dirty="0" err="1"/>
              <a:t>testing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skills</a:t>
            </a:r>
            <a:r>
              <a:rPr lang="fi-FI" dirty="0"/>
              <a:t> and </a:t>
            </a:r>
            <a:r>
              <a:rPr lang="fi-FI" dirty="0" err="1"/>
              <a:t>knowledge</a:t>
            </a:r>
            <a:r>
              <a:rPr lang="fi-FI" dirty="0"/>
              <a:t> of 15-year-old </a:t>
            </a:r>
            <a:r>
              <a:rPr lang="fi-FI" dirty="0" err="1"/>
              <a:t>students</a:t>
            </a:r>
            <a:r>
              <a:rPr lang="fi-FI" dirty="0"/>
              <a:t> in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countries</a:t>
            </a:r>
            <a:r>
              <a:rPr lang="fi-FI" dirty="0"/>
              <a:t>.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</a:t>
            </a:r>
            <a:r>
              <a:rPr lang="fi-FI" dirty="0" err="1"/>
              <a:t>high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assessment</a:t>
            </a:r>
            <a:r>
              <a:rPr lang="fi-FI" dirty="0"/>
              <a:t> of life </a:t>
            </a:r>
            <a:r>
              <a:rPr lang="fi-FI" dirty="0" err="1"/>
              <a:t>satisfaction</a:t>
            </a:r>
            <a:r>
              <a:rPr lang="fi-FI" dirty="0"/>
              <a:t>, </a:t>
            </a:r>
            <a:r>
              <a:rPr lang="fi-FI" dirty="0" err="1"/>
              <a:t>making</a:t>
            </a:r>
            <a:r>
              <a:rPr lang="fi-FI" dirty="0"/>
              <a:t> Finland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only</a:t>
            </a:r>
            <a:r>
              <a:rPr lang="fi-FI" b="1" dirty="0"/>
              <a:t> country </a:t>
            </a:r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PISA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b="1" dirty="0" err="1"/>
              <a:t>combining</a:t>
            </a:r>
            <a:r>
              <a:rPr lang="fi-FI" b="1" dirty="0"/>
              <a:t> </a:t>
            </a:r>
            <a:r>
              <a:rPr lang="fi-FI" b="1" dirty="0" err="1"/>
              <a:t>high</a:t>
            </a:r>
            <a:r>
              <a:rPr lang="fi-FI" b="1" dirty="0"/>
              <a:t> </a:t>
            </a:r>
            <a:r>
              <a:rPr lang="fi-FI" b="1" dirty="0" err="1"/>
              <a:t>academic</a:t>
            </a:r>
            <a:r>
              <a:rPr lang="fi-FI" b="1" dirty="0"/>
              <a:t> </a:t>
            </a:r>
            <a:r>
              <a:rPr lang="fi-FI" b="1" dirty="0" err="1"/>
              <a:t>performance</a:t>
            </a:r>
            <a:r>
              <a:rPr lang="fi-FI" b="1" dirty="0"/>
              <a:t> </a:t>
            </a:r>
            <a:r>
              <a:rPr lang="fi-FI" b="1" dirty="0" err="1"/>
              <a:t>with</a:t>
            </a:r>
            <a:r>
              <a:rPr lang="fi-FI" b="1" dirty="0"/>
              <a:t> </a:t>
            </a:r>
            <a:r>
              <a:rPr lang="fi-FI" b="1" dirty="0" err="1"/>
              <a:t>high</a:t>
            </a:r>
            <a:r>
              <a:rPr lang="fi-FI" b="1" dirty="0"/>
              <a:t> life </a:t>
            </a:r>
            <a:r>
              <a:rPr lang="fi-FI" b="1" dirty="0" err="1" smtClean="0"/>
              <a:t>satisfaction</a:t>
            </a:r>
            <a:r>
              <a:rPr lang="fi-FI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of the factors behind Finland’s PISA results is the fact that </a:t>
            </a:r>
            <a:r>
              <a:rPr lang="en-US" b="1" dirty="0"/>
              <a:t>low-achieving students perform better than in most other countries.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61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8610"/>
            <a:ext cx="9154294" cy="6102863"/>
          </a:xfrm>
          <a:prstGeom prst="rect">
            <a:avLst/>
          </a:prstGeom>
        </p:spPr>
      </p:pic>
      <p:sp>
        <p:nvSpPr>
          <p:cNvPr id="8" name="Freeform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2702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Way</a:t>
            </a:r>
            <a:r>
              <a:rPr lang="fi-FI" dirty="0" smtClean="0"/>
              <a:t> of </a:t>
            </a:r>
            <a:r>
              <a:rPr lang="fi-FI" dirty="0" err="1" smtClean="0"/>
              <a:t>teaching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03599"/>
            <a:ext cx="4680519" cy="3168352"/>
          </a:xfrm>
        </p:spPr>
        <p:txBody>
          <a:bodyPr/>
          <a:lstStyle/>
          <a:p>
            <a:r>
              <a:rPr lang="en-US" dirty="0"/>
              <a:t>Schooldays are relatively short, and there is no </a:t>
            </a:r>
            <a:r>
              <a:rPr lang="en-US" dirty="0" err="1"/>
              <a:t>standardised</a:t>
            </a:r>
            <a:r>
              <a:rPr lang="en-US" dirty="0"/>
              <a:t> testing.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Instead</a:t>
            </a:r>
            <a:r>
              <a:rPr lang="en-US" dirty="0"/>
              <a:t>, Finnish schools focus on creating </a:t>
            </a:r>
            <a:r>
              <a:rPr lang="en-US" b="1" dirty="0"/>
              <a:t>a motivating environment in the classroom, support for those who need it, and on a holistic perspective on children’s well-being. </a:t>
            </a:r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2" r="14011"/>
          <a:stretch/>
        </p:blipFill>
        <p:spPr>
          <a:xfrm>
            <a:off x="5684724" y="-18529"/>
            <a:ext cx="34563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12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Investments</a:t>
            </a:r>
            <a:r>
              <a:rPr lang="fi-FI" dirty="0" smtClean="0"/>
              <a:t> in </a:t>
            </a:r>
            <a:r>
              <a:rPr lang="fi-FI" dirty="0" err="1" smtClean="0"/>
              <a:t>education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03598"/>
            <a:ext cx="8280920" cy="3456383"/>
          </a:xfrm>
        </p:spPr>
        <p:txBody>
          <a:bodyPr/>
          <a:lstStyle/>
          <a:p>
            <a:r>
              <a:rPr lang="en-US" dirty="0" smtClean="0"/>
              <a:t>Finland is </a:t>
            </a:r>
            <a:r>
              <a:rPr lang="en-US" dirty="0"/>
              <a:t>investing in its universities and other institutions of higher learning. Finland now aims to be an </a:t>
            </a:r>
            <a:r>
              <a:rPr lang="en-US" b="1" dirty="0"/>
              <a:t>internationally attractive place to study, conduct research and invest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2030, Finland plans to invest 4% of its GDP in Research and Development. </a:t>
            </a:r>
          </a:p>
          <a:p>
            <a:endParaRPr lang="fi-FI" dirty="0" smtClean="0"/>
          </a:p>
          <a:p>
            <a:r>
              <a:rPr lang="en-US" dirty="0"/>
              <a:t>All this makes Finland uniquely positioned to adapt to </a:t>
            </a:r>
            <a:r>
              <a:rPr lang="en-US" b="1" dirty="0"/>
              <a:t>a world transformed by </a:t>
            </a:r>
            <a:r>
              <a:rPr lang="en-US" b="1" dirty="0" err="1"/>
              <a:t>digitalisation</a:t>
            </a:r>
            <a:r>
              <a:rPr lang="en-US" b="1" dirty="0"/>
              <a:t>, automation, Artificial Intelligence and other new </a:t>
            </a:r>
            <a:r>
              <a:rPr lang="en-US" dirty="0"/>
              <a:t>technologies, where traditional tasks and occupations will change or even disappear, and others emerge in their place.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60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84187"/>
            <a:ext cx="5689178" cy="863427"/>
          </a:xfrm>
        </p:spPr>
        <p:txBody>
          <a:bodyPr/>
          <a:lstStyle/>
          <a:p>
            <a:r>
              <a:rPr lang="fi-FI" dirty="0" smtClean="0"/>
              <a:t>New </a:t>
            </a:r>
            <a:r>
              <a:rPr lang="fi-FI" dirty="0" err="1" smtClean="0"/>
              <a:t>technologies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6" b="3756"/>
          <a:stretch/>
        </p:blipFill>
        <p:spPr>
          <a:xfrm>
            <a:off x="5004048" y="-20538"/>
            <a:ext cx="4139952" cy="518457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203599"/>
            <a:ext cx="4320480" cy="31683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Finland's strengths lie in excellent, relatively equal learning outcomes, a high education level, a healthy work-life balance and flexibility of the education system, making it </a:t>
            </a:r>
            <a:r>
              <a:rPr lang="en-US" b="1" dirty="0"/>
              <a:t>possible to rapidly adapt new technologies</a:t>
            </a:r>
            <a:r>
              <a:rPr lang="en-US" dirty="0"/>
              <a:t>. </a:t>
            </a:r>
            <a:endParaRPr lang="en-US" dirty="0" smtClean="0"/>
          </a:p>
          <a:p>
            <a:endParaRPr lang="fi-FI" dirty="0"/>
          </a:p>
          <a:p>
            <a:r>
              <a:rPr lang="en-US" dirty="0"/>
              <a:t>The Finnish system is also open to public-private partnerships as well as enterprise and research cooperation.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6237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" y="-1"/>
            <a:ext cx="9137435" cy="6484533"/>
          </a:xfrm>
          <a:prstGeom prst="rect">
            <a:avLst/>
          </a:prstGeom>
        </p:spPr>
      </p:pic>
      <p:sp>
        <p:nvSpPr>
          <p:cNvPr id="6" name="Freeform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1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648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7615"/>
            <a:ext cx="7848872" cy="3024336"/>
          </a:xfrm>
        </p:spPr>
        <p:txBody>
          <a:bodyPr/>
          <a:lstStyle/>
          <a:p>
            <a:r>
              <a:rPr lang="en-US" dirty="0"/>
              <a:t>As the world changes, educational systems must evolve to keep up and continue to provide citizens with the </a:t>
            </a:r>
            <a:r>
              <a:rPr lang="en-US" b="1" dirty="0"/>
              <a:t>skills needed in the future </a:t>
            </a:r>
            <a:r>
              <a:rPr lang="en-US" dirty="0"/>
              <a:t>and to ensure future growth.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Just </a:t>
            </a:r>
            <a:r>
              <a:rPr lang="en-US" dirty="0"/>
              <a:t>like in the 1800s, the best way to achieve sustainable economic growth and well-being in the future is to </a:t>
            </a:r>
            <a:r>
              <a:rPr lang="en-US" dirty="0" err="1"/>
              <a:t>mobilise</a:t>
            </a:r>
            <a:r>
              <a:rPr lang="en-US" dirty="0"/>
              <a:t> everyone’s competence and talents. </a:t>
            </a:r>
            <a:endParaRPr lang="en-US" dirty="0" smtClean="0"/>
          </a:p>
          <a:p>
            <a:endParaRPr lang="fi-FI" dirty="0"/>
          </a:p>
          <a:p>
            <a:r>
              <a:rPr lang="en-US" dirty="0"/>
              <a:t>C</a:t>
            </a:r>
            <a:r>
              <a:rPr lang="en-US" dirty="0" smtClean="0"/>
              <a:t>ontinuous </a:t>
            </a:r>
            <a:r>
              <a:rPr lang="en-US" dirty="0"/>
              <a:t>investment in education, research and lifelong learning is </a:t>
            </a:r>
            <a:r>
              <a:rPr lang="en-US" b="1" dirty="0"/>
              <a:t>an investment in equal opportunities</a:t>
            </a:r>
            <a:r>
              <a:rPr lang="en-US" dirty="0"/>
              <a:t>. </a:t>
            </a:r>
            <a:endParaRPr lang="fi-FI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Skills</a:t>
            </a:r>
            <a:r>
              <a:rPr lang="fi-FI" dirty="0" smtClean="0"/>
              <a:t>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36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b="15800"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579862"/>
            <a:ext cx="5473701" cy="1295524"/>
          </a:xfrm>
        </p:spPr>
        <p:txBody>
          <a:bodyPr/>
          <a:lstStyle/>
          <a:p>
            <a:r>
              <a:rPr lang="fi-FI" sz="4800" dirty="0" err="1" smtClean="0"/>
              <a:t>Thank</a:t>
            </a:r>
            <a:r>
              <a:rPr lang="fi-FI" sz="4800" dirty="0" smtClean="0"/>
              <a:t> </a:t>
            </a:r>
            <a:r>
              <a:rPr lang="fi-FI" sz="4800" dirty="0" err="1" smtClean="0"/>
              <a:t>you</a:t>
            </a:r>
            <a:r>
              <a:rPr lang="fi-FI" sz="4800" dirty="0" smtClean="0"/>
              <a:t>!</a:t>
            </a:r>
            <a:endParaRPr lang="en-US" sz="4800" dirty="0"/>
          </a:p>
        </p:txBody>
      </p:sp>
      <p:sp>
        <p:nvSpPr>
          <p:cNvPr id="4" name="Freeform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476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366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0277" y="5967"/>
            <a:ext cx="9144000" cy="5143500"/>
          </a:xfrm>
          <a:prstGeom prst="rect">
            <a:avLst/>
          </a:prstGeom>
          <a:solidFill>
            <a:srgbClr val="00000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" name="Freeform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35150" y="1347788"/>
            <a:ext cx="5689178" cy="1439862"/>
          </a:xfrm>
        </p:spPr>
        <p:txBody>
          <a:bodyPr/>
          <a:lstStyle/>
          <a:p>
            <a:r>
              <a:rPr lang="en-US" sz="6600" dirty="0" smtClean="0"/>
              <a:t>Future Skills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50712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t>18.11.2020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22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84187"/>
            <a:ext cx="5905202" cy="863427"/>
          </a:xfrm>
        </p:spPr>
        <p:txBody>
          <a:bodyPr/>
          <a:lstStyle/>
          <a:p>
            <a:r>
              <a:rPr lang="fi-FI" dirty="0" err="1" smtClean="0"/>
              <a:t>Equal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2249"/>
            <a:ext cx="4536504" cy="3023717"/>
          </a:xfrm>
        </p:spPr>
        <p:txBody>
          <a:bodyPr/>
          <a:lstStyle/>
          <a:p>
            <a:r>
              <a:rPr lang="en-US" dirty="0"/>
              <a:t>The Finnish education system has been built on the belief that a nation can only fulfill its </a:t>
            </a:r>
            <a:r>
              <a:rPr lang="en-US" b="1" dirty="0"/>
              <a:t>human and economic potential </a:t>
            </a:r>
            <a:r>
              <a:rPr lang="en-US" dirty="0"/>
              <a:t>if every citizen has the opportunity to fulfill his or her personal potential.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That has meant that </a:t>
            </a:r>
            <a:r>
              <a:rPr lang="en-US" b="1" dirty="0"/>
              <a:t>education should be available to everyone regardless of their gender or socioeconomic background</a:t>
            </a:r>
            <a:r>
              <a:rPr lang="en-US" dirty="0"/>
              <a:t>. </a:t>
            </a:r>
            <a:endParaRPr lang="fi-FI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40" y="0"/>
            <a:ext cx="38578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34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Equal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3599"/>
            <a:ext cx="7632848" cy="3168352"/>
          </a:xfrm>
        </p:spPr>
        <p:txBody>
          <a:bodyPr/>
          <a:lstStyle/>
          <a:p>
            <a:r>
              <a:rPr lang="en-US" dirty="0"/>
              <a:t>Today, the Finnish education system is world famous, and Finland </a:t>
            </a:r>
            <a:r>
              <a:rPr lang="en-US" b="1" dirty="0"/>
              <a:t>consistently ranks at or near the top in international comparisons of students’ scholastic results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more impressively, Finland -</a:t>
            </a:r>
            <a:r>
              <a:rPr lang="en-US" dirty="0" smtClean="0"/>
              <a:t> </a:t>
            </a:r>
            <a:r>
              <a:rPr lang="en-US" dirty="0"/>
              <a:t>in three consecutive years ranked the happiest nation in the world </a:t>
            </a:r>
            <a:r>
              <a:rPr lang="en-US" dirty="0" smtClean="0"/>
              <a:t>–</a:t>
            </a:r>
            <a:r>
              <a:rPr lang="en-US" dirty="0"/>
              <a:t> is one of the few countries in the world to </a:t>
            </a:r>
            <a:r>
              <a:rPr lang="en-US" b="1" dirty="0"/>
              <a:t>combine high educational achievement with high life satisfaction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Naturally</a:t>
            </a:r>
            <a:r>
              <a:rPr lang="en-US" dirty="0"/>
              <a:t>, a </a:t>
            </a:r>
            <a:r>
              <a:rPr lang="en-US" b="1" dirty="0"/>
              <a:t>highly educated and motivated workforce </a:t>
            </a:r>
            <a:r>
              <a:rPr lang="en-US" dirty="0"/>
              <a:t>is also the </a:t>
            </a:r>
            <a:r>
              <a:rPr lang="en-US" b="1" dirty="0"/>
              <a:t>backbone of the Finnish economy</a:t>
            </a:r>
            <a:r>
              <a:rPr lang="en-US" dirty="0"/>
              <a:t>.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31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9066"/>
          </a:xfrm>
          <a:prstGeom prst="rect">
            <a:avLst/>
          </a:prstGeom>
        </p:spPr>
      </p:pic>
      <p:sp>
        <p:nvSpPr>
          <p:cNvPr id="8" name="Freeform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108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492250"/>
            <a:ext cx="5760640" cy="1295524"/>
          </a:xfrm>
        </p:spPr>
        <p:txBody>
          <a:bodyPr/>
          <a:lstStyle/>
          <a:p>
            <a:pPr algn="ctr"/>
            <a:r>
              <a:rPr lang="en-US" sz="3200" dirty="0"/>
              <a:t>Finnish education has been ranked sixth best in the </a:t>
            </a:r>
            <a:r>
              <a:rPr lang="en-US" sz="3200" dirty="0" smtClean="0"/>
              <a:t>world.</a:t>
            </a:r>
            <a:endParaRPr lang="en-US" sz="32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5656" y="2787774"/>
            <a:ext cx="5473701" cy="43204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0" dirty="0" smtClean="0"/>
              <a:t>(Legatum Prosperity Index, 2019)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8566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Free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for </a:t>
            </a:r>
            <a:r>
              <a:rPr lang="fi-FI" dirty="0" err="1" smtClean="0"/>
              <a:t>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2249"/>
            <a:ext cx="7920880" cy="2879701"/>
          </a:xfrm>
        </p:spPr>
        <p:txBody>
          <a:bodyPr/>
          <a:lstStyle/>
          <a:p>
            <a:r>
              <a:rPr lang="en-US" b="1" dirty="0"/>
              <a:t>All education </a:t>
            </a:r>
            <a:r>
              <a:rPr lang="en-US" dirty="0"/>
              <a:t>from preschool to vocational colleges and universities is </a:t>
            </a:r>
            <a:r>
              <a:rPr lang="en-US" b="1" dirty="0"/>
              <a:t>free of charge for Finnish and EU citizens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Formal institutions of adult education as well as informal programs and online courses promote the increasingly important </a:t>
            </a:r>
            <a:r>
              <a:rPr lang="en-US" b="1" dirty="0"/>
              <a:t>principle of lifelong learning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Finland </a:t>
            </a:r>
            <a:r>
              <a:rPr lang="en-US" dirty="0"/>
              <a:t>enrolment in adult education ranks among the highest in the world</a:t>
            </a:r>
            <a:r>
              <a:rPr lang="en-US" dirty="0" smtClean="0"/>
              <a:t>. </a:t>
            </a:r>
            <a:r>
              <a:rPr lang="en-US" b="1" dirty="0"/>
              <a:t>Some 85% of adult Finns have participated in adult education</a:t>
            </a:r>
            <a:r>
              <a:rPr lang="en-US" dirty="0"/>
              <a:t>.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98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2249"/>
            <a:ext cx="4320480" cy="3383757"/>
          </a:xfrm>
        </p:spPr>
        <p:txBody>
          <a:bodyPr/>
          <a:lstStyle/>
          <a:p>
            <a:r>
              <a:rPr lang="en-US" b="1" dirty="0"/>
              <a:t>Teachers are highly respected </a:t>
            </a:r>
            <a:r>
              <a:rPr lang="en-US" dirty="0"/>
              <a:t>in </a:t>
            </a:r>
            <a:r>
              <a:rPr lang="en-US" dirty="0" smtClean="0"/>
              <a:t>Finland. All teachers are university-educated</a:t>
            </a:r>
            <a:r>
              <a:rPr lang="en-US" dirty="0"/>
              <a:t>, and most of them hold a master’s degree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Teachers also </a:t>
            </a:r>
            <a:r>
              <a:rPr lang="en-US" b="1" dirty="0"/>
              <a:t>work independently and have significant autonomy </a:t>
            </a:r>
            <a:r>
              <a:rPr lang="en-US" dirty="0"/>
              <a:t>to chose teaching methods, study materials and many other matters.</a:t>
            </a:r>
            <a:endParaRPr lang="fi-FI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40" y="0"/>
            <a:ext cx="38578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91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Student-centred</a:t>
            </a:r>
            <a:r>
              <a:rPr lang="en-US" dirty="0" smtClean="0"/>
              <a:t> </a:t>
            </a:r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2249"/>
            <a:ext cx="7056784" cy="2879701"/>
          </a:xfrm>
        </p:spPr>
        <p:txBody>
          <a:bodyPr/>
          <a:lstStyle/>
          <a:p>
            <a:r>
              <a:rPr lang="en-US" dirty="0"/>
              <a:t>Finnish pupils spend less time in classrooms than most of their counterparts around the world.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basic education, the average class size is 20 students, and a </a:t>
            </a:r>
            <a:r>
              <a:rPr lang="en-GB" b="1" dirty="0"/>
              <a:t>student-centred</a:t>
            </a:r>
            <a:r>
              <a:rPr lang="en-US" b="1" dirty="0"/>
              <a:t> approach </a:t>
            </a:r>
            <a:r>
              <a:rPr lang="en-US" dirty="0"/>
              <a:t>lies at the heart of learning.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While new technologies are actively used in the classroom, they are seen as a means rather than an end. </a:t>
            </a:r>
          </a:p>
        </p:txBody>
      </p:sp>
    </p:spTree>
    <p:extLst>
      <p:ext uri="{BB962C8B-B14F-4D97-AF65-F5344CB8AC3E}">
        <p14:creationId xmlns:p14="http://schemas.microsoft.com/office/powerpoint/2010/main" val="2731349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uomi Finland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fi_3" id="{90061AF2-6DC2-FB40-808F-A2B5BEF98918}" vid="{5FF0AA9E-0BCD-DB41-AE65-37D3D747DFA0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fi_3" id="{90061AF2-6DC2-FB40-808F-A2B5BEF98918}" vid="{ADDD9E6F-F7F6-F443-9237-939A58BB880A}"/>
    </a:ext>
  </a:extLst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Finland_fi_3</Template>
  <TotalTime>235</TotalTime>
  <Words>1057</Words>
  <Application>Microsoft Office PowerPoint</Application>
  <PresentationFormat>On-screen Show (16:9)</PresentationFormat>
  <Paragraphs>92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Finlandica</vt:lpstr>
      <vt:lpstr>2_Suomi Finland</vt:lpstr>
      <vt:lpstr>1_Suomi Finland Blanco</vt:lpstr>
      <vt:lpstr>PowerPoint Presentation</vt:lpstr>
      <vt:lpstr>Future Skills</vt:lpstr>
      <vt:lpstr>Equal education system</vt:lpstr>
      <vt:lpstr>Equal education system</vt:lpstr>
      <vt:lpstr>PowerPoint Presentation</vt:lpstr>
      <vt:lpstr>Finnish education has been ranked sixth best in the world.</vt:lpstr>
      <vt:lpstr>Free education for all</vt:lpstr>
      <vt:lpstr>Teachers</vt:lpstr>
      <vt:lpstr>Student-centred approach</vt:lpstr>
      <vt:lpstr>Finland’s universities are considered the highest performing in the world when countries’ levels of economic development are taken into account</vt:lpstr>
      <vt:lpstr>Learning outcomes</vt:lpstr>
      <vt:lpstr>PISA results</vt:lpstr>
      <vt:lpstr>PowerPoint Presentation</vt:lpstr>
      <vt:lpstr>Way of teaching</vt:lpstr>
      <vt:lpstr>Investments in education</vt:lpstr>
      <vt:lpstr>New technologies</vt:lpstr>
      <vt:lpstr>PowerPoint Presentation</vt:lpstr>
      <vt:lpstr>Skills for the future</vt:lpstr>
      <vt:lpstr>Thank you!</vt:lpstr>
      <vt:lpstr>PowerPoint Presentation</vt:lpstr>
    </vt:vector>
  </TitlesOfParts>
  <Manager>Hasan &amp; Partners</Manager>
  <Company>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Tuovinen Evita</dc:creator>
  <cp:lastModifiedBy>Tuovinen Evita</cp:lastModifiedBy>
  <cp:revision>28</cp:revision>
  <dcterms:created xsi:type="dcterms:W3CDTF">2020-11-13T12:11:25Z</dcterms:created>
  <dcterms:modified xsi:type="dcterms:W3CDTF">2020-11-18T08:11:28Z</dcterms:modified>
</cp:coreProperties>
</file>