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2" r:id="rId2"/>
  </p:sldMasterIdLst>
  <p:notesMasterIdLst>
    <p:notesMasterId r:id="rId18"/>
  </p:notesMasterIdLst>
  <p:handoutMasterIdLst>
    <p:handoutMasterId r:id="rId19"/>
  </p:handoutMasterIdLst>
  <p:sldIdLst>
    <p:sldId id="257" r:id="rId3"/>
    <p:sldId id="258" r:id="rId4"/>
    <p:sldId id="274" r:id="rId5"/>
    <p:sldId id="275" r:id="rId6"/>
    <p:sldId id="260" r:id="rId7"/>
    <p:sldId id="276" r:id="rId8"/>
    <p:sldId id="279" r:id="rId9"/>
    <p:sldId id="283" r:id="rId10"/>
    <p:sldId id="284" r:id="rId11"/>
    <p:sldId id="287" r:id="rId12"/>
    <p:sldId id="282" r:id="rId13"/>
    <p:sldId id="285" r:id="rId14"/>
    <p:sldId id="281" r:id="rId15"/>
    <p:sldId id="267" r:id="rId16"/>
    <p:sldId id="273" r:id="rId17"/>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411" autoAdjust="0"/>
  </p:normalViewPr>
  <p:slideViewPr>
    <p:cSldViewPr showGuides="1">
      <p:cViewPr varScale="1">
        <p:scale>
          <a:sx n="61" d="100"/>
          <a:sy n="61" d="100"/>
        </p:scale>
        <p:origin x="1464" y="52"/>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6.11.2020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6.11.2020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ragilestatesindex.org/wp-content/uploads/2020/05/fsi2020-report.pdf" TargetMode="External"/><Relationship Id="rId7" Type="http://schemas.openxmlformats.org/officeDocument/2006/relationships/hyperlink" Target="http://www3.weforum.org/docs/WEF_TheGlobalCompetitivenessReport2019.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digitalnewsreport.org/survey/2020/finland-2020/" TargetMode="External"/><Relationship Id="rId5" Type="http://schemas.openxmlformats.org/officeDocument/2006/relationships/hyperlink" Target="https://rsf.org/en/ranking" TargetMode="External"/><Relationship Id="rId4" Type="http://schemas.openxmlformats.org/officeDocument/2006/relationships/hyperlink" Target="https://prosperitysite.s3-accelerate.amazonaws.com/6915/8634/9288/The_Legatum_Prosperity_Index_2019_Overview.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exactly does it mean when we say that Finland is </a:t>
            </a:r>
            <a:r>
              <a:rPr lang="en-US" sz="1200" b="1" kern="1200" dirty="0" smtClean="0">
                <a:solidFill>
                  <a:schemeClr val="tx1"/>
                </a:solidFill>
                <a:effectLst/>
                <a:latin typeface="+mn-lt"/>
                <a:ea typeface="+mn-ea"/>
                <a:cs typeface="+mn-cs"/>
              </a:rPr>
              <a:t>the least corrupt and best-governed country in the world</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Finland has been ranked as the </a:t>
            </a:r>
            <a:r>
              <a:rPr lang="en-US" sz="1200" b="1" kern="1200" dirty="0" smtClean="0">
                <a:solidFill>
                  <a:schemeClr val="tx1"/>
                </a:solidFill>
                <a:effectLst/>
                <a:latin typeface="+mn-lt"/>
                <a:ea typeface="+mn-ea"/>
                <a:cs typeface="+mn-cs"/>
              </a:rPr>
              <a:t>most stable </a:t>
            </a:r>
            <a:r>
              <a:rPr lang="en-US" sz="1200" kern="1200" dirty="0" smtClean="0">
                <a:solidFill>
                  <a:schemeClr val="tx1"/>
                </a:solidFill>
                <a:effectLst/>
                <a:latin typeface="+mn-lt"/>
                <a:ea typeface="+mn-ea"/>
                <a:cs typeface="+mn-cs"/>
              </a:rPr>
              <a:t>country (</a:t>
            </a:r>
            <a:r>
              <a:rPr lang="en-US" sz="1200" u="sng" kern="1200" dirty="0" smtClean="0">
                <a:solidFill>
                  <a:schemeClr val="tx1"/>
                </a:solidFill>
                <a:effectLst/>
                <a:latin typeface="+mn-lt"/>
                <a:ea typeface="+mn-ea"/>
                <a:cs typeface="+mn-cs"/>
                <a:hlinkClick r:id="rId3"/>
              </a:rPr>
              <a:t>Fragile States Index 2020</a:t>
            </a:r>
            <a:r>
              <a:rPr lang="en-US" sz="1200" kern="1200" dirty="0" smtClean="0">
                <a:solidFill>
                  <a:schemeClr val="tx1"/>
                </a:solidFill>
                <a:effectLst/>
                <a:latin typeface="+mn-lt"/>
                <a:ea typeface="+mn-ea"/>
                <a:cs typeface="+mn-cs"/>
              </a:rPr>
              <a:t>), one of the </a:t>
            </a:r>
            <a:r>
              <a:rPr lang="en-US" sz="1200" b="1" kern="1200" dirty="0" smtClean="0">
                <a:solidFill>
                  <a:schemeClr val="tx1"/>
                </a:solidFill>
                <a:effectLst/>
                <a:latin typeface="+mn-lt"/>
                <a:ea typeface="+mn-ea"/>
                <a:cs typeface="+mn-cs"/>
              </a:rPr>
              <a:t>best-governed</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a:rPr>
              <a:t>Legatum Prosperity Index 2019</a:t>
            </a:r>
            <a:r>
              <a:rPr lang="en-US" sz="1200" kern="1200" dirty="0" smtClean="0">
                <a:solidFill>
                  <a:schemeClr val="tx1"/>
                </a:solidFill>
                <a:effectLst/>
                <a:latin typeface="+mn-lt"/>
                <a:ea typeface="+mn-ea"/>
                <a:cs typeface="+mn-cs"/>
              </a:rPr>
              <a:t>) countries in the world and the one with the </a:t>
            </a:r>
            <a:r>
              <a:rPr lang="en-US" sz="1200" b="1" kern="1200" dirty="0" smtClean="0">
                <a:solidFill>
                  <a:schemeClr val="tx1"/>
                </a:solidFill>
                <a:effectLst/>
                <a:latin typeface="+mn-lt"/>
                <a:ea typeface="+mn-ea"/>
                <a:cs typeface="+mn-cs"/>
              </a:rPr>
              <a:t>second-freest press </a:t>
            </a: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5"/>
              </a:rPr>
              <a:t>Press Freedom Index 2020</a:t>
            </a:r>
            <a:r>
              <a:rPr lang="en-US" sz="1200" kern="1200" dirty="0" smtClean="0">
                <a:solidFill>
                  <a:schemeClr val="tx1"/>
                </a:solidFill>
                <a:effectLst/>
                <a:latin typeface="+mn-lt"/>
                <a:ea typeface="+mn-ea"/>
                <a:cs typeface="+mn-cs"/>
              </a:rPr>
              <a:t>) and the </a:t>
            </a:r>
            <a:r>
              <a:rPr lang="en-US" sz="1200" b="1" kern="1200" dirty="0" smtClean="0">
                <a:solidFill>
                  <a:schemeClr val="tx1"/>
                </a:solidFill>
                <a:effectLst/>
                <a:latin typeface="+mn-lt"/>
                <a:ea typeface="+mn-ea"/>
                <a:cs typeface="+mn-cs"/>
              </a:rPr>
              <a:t>most trusted news media </a:t>
            </a: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6"/>
              </a:rPr>
              <a:t>Reuters Institute 2020</a:t>
            </a:r>
            <a:r>
              <a:rPr lang="en-US" sz="1200" kern="1200" dirty="0" smtClean="0">
                <a:solidFill>
                  <a:schemeClr val="tx1"/>
                </a:solidFill>
                <a:effectLst/>
                <a:latin typeface="+mn-lt"/>
                <a:ea typeface="+mn-ea"/>
                <a:cs typeface="+mn-cs"/>
              </a:rPr>
              <a:t>), as well as the one with the </a:t>
            </a:r>
            <a:r>
              <a:rPr lang="en-US" sz="1200" b="1" kern="1200" dirty="0" smtClean="0">
                <a:solidFill>
                  <a:schemeClr val="tx1"/>
                </a:solidFill>
                <a:effectLst/>
                <a:latin typeface="+mn-lt"/>
                <a:ea typeface="+mn-ea"/>
                <a:cs typeface="+mn-cs"/>
              </a:rPr>
              <a:t>most independent judicial system </a:t>
            </a: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7"/>
              </a:rPr>
              <a:t>Global Competitiveness Report 2019</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Good governance can be seen through the absence of political violence and corruption. A well-governed country also has </a:t>
            </a:r>
            <a:r>
              <a:rPr lang="en-US" sz="1200" b="1" kern="1200" dirty="0" smtClean="0">
                <a:solidFill>
                  <a:schemeClr val="tx1"/>
                </a:solidFill>
                <a:effectLst/>
                <a:latin typeface="+mn-lt"/>
                <a:ea typeface="+mn-ea"/>
                <a:cs typeface="+mn-cs"/>
              </a:rPr>
              <a:t>rule of law, a political system that gives a voice to everyone and a government that is both effective and accountable.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Finns, however, hold their government to an even higher standard. For Finns, good governance means that </a:t>
            </a:r>
            <a:r>
              <a:rPr lang="en-US" sz="1200" b="1" kern="1200" dirty="0" smtClean="0">
                <a:solidFill>
                  <a:schemeClr val="tx1"/>
                </a:solidFill>
                <a:effectLst/>
                <a:latin typeface="+mn-lt"/>
                <a:ea typeface="+mn-ea"/>
                <a:cs typeface="+mn-cs"/>
              </a:rPr>
              <a:t>the government and the public sector work for all citizens</a:t>
            </a:r>
            <a:r>
              <a:rPr lang="en-US" sz="1200" kern="1200" dirty="0" smtClean="0">
                <a:solidFill>
                  <a:schemeClr val="tx1"/>
                </a:solidFill>
                <a:effectLst/>
                <a:latin typeface="+mn-lt"/>
                <a:ea typeface="+mn-ea"/>
                <a:cs typeface="+mn-cs"/>
              </a:rPr>
              <a:t>, not the other way around, nor just for a chosen few. </a:t>
            </a: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796650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While Finns largely trust the public sector, they are also active citizens in a </a:t>
            </a:r>
            <a:r>
              <a:rPr lang="en-US" b="1" dirty="0" smtClean="0"/>
              <a:t>vibrant third sector of volunteer </a:t>
            </a:r>
            <a:r>
              <a:rPr lang="en-US" b="1" dirty="0" err="1" smtClean="0"/>
              <a:t>organisations</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NGOs continue to be a vital part of Finnish civil society and they take care of many duties often performed by either the government or by private businesses in other countries.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244617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In over 100 years of independence, Finland has developed from a poor, isolated and largely homogenous society into a wealthy, international and inclusive one </a:t>
            </a:r>
            <a:r>
              <a:rPr lang="en-US" dirty="0" smtClean="0"/>
              <a:t>– and one that has for three years topped the global list as the Happiest Country in the World. </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134728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85758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important for Finns to be able to trust not just their friends and neighbors, but also public authorities and officials. Finland consistently ranks at or near the top in international surveys comparing levels of trust in different societies: </a:t>
            </a:r>
            <a:r>
              <a:rPr lang="en-US" sz="1200" b="1" kern="1200" dirty="0" smtClean="0">
                <a:solidFill>
                  <a:schemeClr val="tx1"/>
                </a:solidFill>
                <a:effectLst/>
                <a:latin typeface="+mn-lt"/>
                <a:ea typeface="+mn-ea"/>
                <a:cs typeface="+mn-cs"/>
              </a:rPr>
              <a:t>trust in such public institutions as the police and the legal system, trust in media, trust in politicians, trust in taxation and trust in one’s fellow citizens</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215596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Finnish democracy and the Finnish political system have continuously developed in an ever more inclusive direction. In 1906, Finland became the </a:t>
            </a:r>
            <a:r>
              <a:rPr lang="en-US" sz="1200" b="1" kern="1200" dirty="0" smtClean="0">
                <a:solidFill>
                  <a:schemeClr val="tx1"/>
                </a:solidFill>
                <a:effectLst/>
                <a:latin typeface="+mn-lt"/>
                <a:ea typeface="+mn-ea"/>
                <a:cs typeface="+mn-cs"/>
              </a:rPr>
              <a:t>first country in the world to give women the full right to both vote and run for parliamentary election</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69637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Trust is based on openness. </a:t>
            </a:r>
            <a:r>
              <a:rPr lang="en-US" sz="1200" b="1" kern="1200" dirty="0" smtClean="0">
                <a:solidFill>
                  <a:schemeClr val="tx1"/>
                </a:solidFill>
                <a:effectLst/>
                <a:latin typeface="+mn-lt"/>
                <a:ea typeface="+mn-ea"/>
                <a:cs typeface="+mn-cs"/>
              </a:rPr>
              <a:t>Openness </a:t>
            </a:r>
            <a:r>
              <a:rPr lang="en-US" sz="1200" kern="1200" dirty="0" smtClean="0">
                <a:solidFill>
                  <a:schemeClr val="tx1"/>
                </a:solidFill>
                <a:effectLst/>
                <a:latin typeface="+mn-lt"/>
                <a:ea typeface="+mn-ea"/>
                <a:cs typeface="+mn-cs"/>
              </a:rPr>
              <a:t>means freedom of information and communication, as well as opportunities for citizens and for civil society to improve the way that society operates by getting involved. This is why Finland encourages a dialogue between civil society and government.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Behind trust there is also </a:t>
            </a:r>
            <a:r>
              <a:rPr lang="en-US" sz="1200" b="1" kern="1200" dirty="0" smtClean="0">
                <a:solidFill>
                  <a:schemeClr val="tx1"/>
                </a:solidFill>
                <a:effectLst/>
                <a:latin typeface="+mn-lt"/>
                <a:ea typeface="+mn-ea"/>
                <a:cs typeface="+mn-cs"/>
              </a:rPr>
              <a:t>a deep sense of responsibility</a:t>
            </a:r>
            <a:r>
              <a:rPr lang="en-US" sz="1200" kern="1200" dirty="0" smtClean="0">
                <a:solidFill>
                  <a:schemeClr val="tx1"/>
                </a:solidFill>
                <a:effectLst/>
                <a:latin typeface="+mn-lt"/>
                <a:ea typeface="+mn-ea"/>
                <a:cs typeface="+mn-cs"/>
              </a:rPr>
              <a:t>. Finns believe that they can only succeed if everyone pulls together and obeys the rules – and everyone gets a chance to do their best. That can only happen in a society where </a:t>
            </a:r>
            <a:r>
              <a:rPr lang="en-US" sz="1200" b="1" kern="1200" dirty="0" smtClean="0">
                <a:solidFill>
                  <a:schemeClr val="tx1"/>
                </a:solidFill>
                <a:effectLst/>
                <a:latin typeface="+mn-lt"/>
                <a:ea typeface="+mn-ea"/>
                <a:cs typeface="+mn-cs"/>
              </a:rPr>
              <a:t>equal opportunities are balanced with equal responsibilities</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30088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Since 2012, Finns have also had a chance to directly participate in proposing legislation by submitting a </a:t>
            </a:r>
            <a:r>
              <a:rPr lang="en-US" sz="1200" b="1" kern="1200" dirty="0" smtClean="0">
                <a:solidFill>
                  <a:schemeClr val="tx1"/>
                </a:solidFill>
                <a:effectLst/>
                <a:latin typeface="+mn-lt"/>
                <a:ea typeface="+mn-ea"/>
                <a:cs typeface="+mn-cs"/>
              </a:rPr>
              <a:t>citizens’ initiative </a:t>
            </a:r>
            <a:r>
              <a:rPr lang="en-US" sz="1200" kern="1200" dirty="0" smtClean="0">
                <a:solidFill>
                  <a:schemeClr val="tx1"/>
                </a:solidFill>
                <a:effectLst/>
                <a:latin typeface="+mn-lt"/>
                <a:ea typeface="+mn-ea"/>
                <a:cs typeface="+mn-cs"/>
              </a:rPr>
              <a:t>in an online service, and have that initiative considered by Parliament if it collects enough support. In 2014, the Finnish Parliament approved a bill </a:t>
            </a:r>
            <a:r>
              <a:rPr lang="en-US" sz="1200" kern="1200" dirty="0" err="1" smtClean="0">
                <a:solidFill>
                  <a:schemeClr val="tx1"/>
                </a:solidFill>
                <a:effectLst/>
                <a:latin typeface="+mn-lt"/>
                <a:ea typeface="+mn-ea"/>
                <a:cs typeface="+mn-cs"/>
              </a:rPr>
              <a:t>legalising</a:t>
            </a:r>
            <a:r>
              <a:rPr lang="en-US" sz="1200" kern="1200" dirty="0" smtClean="0">
                <a:solidFill>
                  <a:schemeClr val="tx1"/>
                </a:solidFill>
                <a:effectLst/>
                <a:latin typeface="+mn-lt"/>
                <a:ea typeface="+mn-ea"/>
                <a:cs typeface="+mn-cs"/>
              </a:rPr>
              <a:t> same-sex marriage after the initiative first collected some 170,000 online signatures.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177430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Trust in politics and public officials would not be possible without a </a:t>
            </a:r>
            <a:r>
              <a:rPr lang="en-US" b="1" dirty="0" smtClean="0"/>
              <a:t>free market economy, an independent judicial system </a:t>
            </a:r>
            <a:r>
              <a:rPr lang="en-US" dirty="0" smtClean="0"/>
              <a:t>and a system of checks and balances that ensure a</a:t>
            </a:r>
            <a:r>
              <a:rPr lang="en-US" b="1" dirty="0" smtClean="0"/>
              <a:t> low level of corruption</a:t>
            </a:r>
            <a:r>
              <a:rPr lang="en-US" dirty="0" smtClean="0"/>
              <a:t>. </a:t>
            </a:r>
          </a:p>
        </p:txBody>
      </p:sp>
      <p:sp>
        <p:nvSpPr>
          <p:cNvPr id="4" name="Slide Number Placeholder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431620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162739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smtClean="0"/>
              <a:t>Most important, however, is a sense of fairness. Government and taxpayer-funded programs are not meant to limit one’s personal liberty. </a:t>
            </a:r>
          </a:p>
          <a:p>
            <a:endParaRPr lang="en-US" dirty="0" smtClean="0"/>
          </a:p>
          <a:p>
            <a:r>
              <a:rPr lang="en-US" dirty="0" smtClean="0"/>
              <a:t>On the contrary: such programs as public education, child health clinics and public daycare are seen as a way to give everyone </a:t>
            </a:r>
            <a:r>
              <a:rPr lang="en-US" b="1" dirty="0" smtClean="0"/>
              <a:t>a fair and equal chance to pursue one’s freedom</a:t>
            </a:r>
            <a:r>
              <a:rPr lang="en-US" dirty="0" smtClean="0"/>
              <a:t>. </a:t>
            </a:r>
          </a:p>
          <a:p>
            <a:endParaRPr lang="fi-FI" dirty="0" smtClean="0"/>
          </a:p>
          <a:p>
            <a:r>
              <a:rPr lang="en-US" dirty="0" smtClean="0"/>
              <a:t>Finland has an </a:t>
            </a:r>
            <a:r>
              <a:rPr lang="en-US" b="1" dirty="0" smtClean="0"/>
              <a:t>Open Government Action Plan </a:t>
            </a:r>
            <a:r>
              <a:rPr lang="en-US" dirty="0" smtClean="0"/>
              <a:t>that covers the entire public sector to strengthen the trust between civil society and administration.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18490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206230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6.11.2020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smtClean="0"/>
              <a:t>Insert Picture</a:t>
            </a:r>
            <a:endParaRPr lang="en-US" dirty="0"/>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6.11.2020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CC14F9-EB2B-0D4F-8F28-271F12107DB4}" type="datetime1">
              <a:rPr lang="fi-FI" smtClean="0"/>
              <a:t>6.11.2020</a:t>
            </a:fld>
            <a:endParaRPr lang="en-US"/>
          </a:p>
        </p:txBody>
      </p:sp>
      <p:sp>
        <p:nvSpPr>
          <p:cNvPr id="6" name="Footer Placeholder 5"/>
          <p:cNvSpPr>
            <a:spLocks noGrp="1"/>
          </p:cNvSpPr>
          <p:nvPr>
            <p:ph type="ftr" sz="quarter" idx="11"/>
          </p:nvPr>
        </p:nvSpPr>
        <p:spPr/>
        <p:txBody>
          <a:bodyPr/>
          <a:lstStyle/>
          <a:p>
            <a:r>
              <a:rPr lang="en-US" smtClean="0"/>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C11E6EC-92F7-6B4E-8279-5EB71B38C0C5}" type="datetime1">
              <a:rPr lang="fi-FI" smtClean="0"/>
              <a:t>6.11.2020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F00B84-8DDB-8C40-AD8F-F50D046CC222}" type="datetime1">
              <a:rPr lang="fi-FI" smtClean="0"/>
              <a:t>6.11.2020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6.11.2020</a:t>
            </a:fld>
            <a:endParaRPr lang="en-US"/>
          </a:p>
        </p:txBody>
      </p:sp>
      <p:sp>
        <p:nvSpPr>
          <p:cNvPr id="4" name="Footer Placeholder 3"/>
          <p:cNvSpPr>
            <a:spLocks noGrp="1"/>
          </p:cNvSpPr>
          <p:nvPr>
            <p:ph type="ftr" sz="quarter" idx="11"/>
          </p:nvPr>
        </p:nvSpPr>
        <p:spPr/>
        <p:txBody>
          <a:bodyPr/>
          <a:lstStyle/>
          <a:p>
            <a:r>
              <a:rPr lang="en-US" smtClean="0"/>
              <a:t>Footer Here</a:t>
            </a:r>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smtClean="0"/>
              <a:t>Insert Picture</a:t>
            </a:r>
            <a:endParaRPr lang="en-US" dirty="0"/>
          </a:p>
        </p:txBody>
      </p:sp>
      <p:sp>
        <p:nvSpPr>
          <p:cNvPr id="4" name="Date Placeholder 3"/>
          <p:cNvSpPr>
            <a:spLocks noGrp="1"/>
          </p:cNvSpPr>
          <p:nvPr>
            <p:ph type="dt" sz="half" idx="10"/>
          </p:nvPr>
        </p:nvSpPr>
        <p:spPr/>
        <p:txBody>
          <a:bodyPr/>
          <a:lstStyle/>
          <a:p>
            <a:fld id="{516A5A40-F9D2-9F41-9B67-6B25AE089B08}" type="datetime1">
              <a:rPr lang="fi-FI" smtClean="0"/>
              <a:t>6.11.2020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6.11.2020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6.11.2020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6.11.2020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Click to edit Master text styles</a:t>
            </a:r>
          </a:p>
          <a:p>
            <a:pPr lvl="1"/>
            <a:r>
              <a:rPr lang="fi-FI"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6.11.2020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smtClean="0"/>
              <a:t>headline</a:t>
            </a:r>
            <a:endParaRPr lang="en-US" dirty="0"/>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C9FF73-6F0C-C549-A81B-BD4518F8C2F1}" type="datetime1">
              <a:rPr lang="fi-FI" smtClean="0"/>
              <a:t>6.11.2020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6.11.2020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smtClean="0"/>
              <a:t>Insert Picture</a:t>
            </a:r>
            <a:endParaRPr lang="en-US" dirty="0"/>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6.11.2020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6.11.2020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6.11.2020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smtClean="0"/>
              <a:t>Edit Master text styles</a:t>
            </a:r>
          </a:p>
          <a:p>
            <a:pPr lvl="1"/>
            <a:r>
              <a:rPr lang="en-US"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6.11.2020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8C59C2F-8A8A-2C41-8FED-B9EAA7D2E2FE}" type="datetime1">
              <a:rPr lang="fi-FI" smtClean="0"/>
              <a:t>6.11.2020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6.11.2020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smtClean="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6.11.2020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timing>
    <p:tnLst>
      <p:par>
        <p:cTn id="1" dur="indefinite" restart="never" nodeType="tmRoot"/>
      </p:par>
    </p:tnLst>
  </p:timing>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smtClean="0"/>
              <a:t>Click</a:t>
            </a:r>
            <a:r>
              <a:rPr lang="fi-FI" noProof="0" dirty="0" smtClean="0"/>
              <a:t> to </a:t>
            </a:r>
            <a:r>
              <a:rPr lang="fi-FI" noProof="0" dirty="0" err="1" smtClean="0"/>
              <a:t>edit</a:t>
            </a:r>
            <a:r>
              <a:rPr lang="fi-FI" noProof="0" dirty="0" smtClean="0"/>
              <a:t> Master </a:t>
            </a:r>
            <a:r>
              <a:rPr lang="fi-FI" noProof="0" dirty="0" err="1" smtClean="0"/>
              <a:t>title</a:t>
            </a:r>
            <a:r>
              <a:rPr lang="fi-FI" noProof="0" dirty="0" smtClean="0"/>
              <a:t> </a:t>
            </a:r>
            <a:r>
              <a:rPr lang="fi-FI" noProof="0" dirty="0" err="1" smtClean="0"/>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6.11.2020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fragilestatesindex.org/wp-content/uploads/2020/05/fsi2020-report.pdf"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prosperitysite.s3-accelerate.amazonaws.com/6915/8634/9288/The_Legatum_Prosperity_Index_2019_Overview.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89631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4897090" cy="863427"/>
          </a:xfrm>
        </p:spPr>
        <p:txBody>
          <a:bodyPr/>
          <a:lstStyle/>
          <a:p>
            <a:r>
              <a:rPr lang="fi-FI" dirty="0" err="1" smtClean="0"/>
              <a:t>Fairness</a:t>
            </a:r>
            <a:endParaRPr lang="fi-FI" dirty="0"/>
          </a:p>
        </p:txBody>
      </p:sp>
      <p:sp>
        <p:nvSpPr>
          <p:cNvPr id="3" name="Content Placeholder 2"/>
          <p:cNvSpPr>
            <a:spLocks noGrp="1"/>
          </p:cNvSpPr>
          <p:nvPr>
            <p:ph idx="1"/>
          </p:nvPr>
        </p:nvSpPr>
        <p:spPr>
          <a:xfrm>
            <a:off x="899592" y="1347615"/>
            <a:ext cx="7344816" cy="3024336"/>
          </a:xfrm>
        </p:spPr>
        <p:txBody>
          <a:bodyPr/>
          <a:lstStyle/>
          <a:p>
            <a:r>
              <a:rPr lang="en-US" dirty="0" smtClean="0"/>
              <a:t>Government </a:t>
            </a:r>
            <a:r>
              <a:rPr lang="en-US" dirty="0"/>
              <a:t>and taxpayer-funded programs are not meant to limit one’s personal liberty. </a:t>
            </a:r>
            <a:endParaRPr lang="en-US" dirty="0" smtClean="0"/>
          </a:p>
          <a:p>
            <a:endParaRPr lang="en-US" dirty="0" smtClean="0"/>
          </a:p>
          <a:p>
            <a:r>
              <a:rPr lang="en-US" dirty="0"/>
              <a:t>S</a:t>
            </a:r>
            <a:r>
              <a:rPr lang="en-US" dirty="0" smtClean="0"/>
              <a:t>uch </a:t>
            </a:r>
            <a:r>
              <a:rPr lang="en-US" dirty="0"/>
              <a:t>programs as public education, child health clinics and public daycare are seen as a way to give everyone </a:t>
            </a:r>
            <a:r>
              <a:rPr lang="en-US" b="1" dirty="0"/>
              <a:t>a fair and equal chance to pursue one’s freedom</a:t>
            </a:r>
            <a:r>
              <a:rPr lang="en-US" dirty="0"/>
              <a:t>. </a:t>
            </a:r>
            <a:endParaRPr lang="en-US" dirty="0" smtClean="0"/>
          </a:p>
          <a:p>
            <a:endParaRPr lang="fi-FI" dirty="0"/>
          </a:p>
          <a:p>
            <a:r>
              <a:rPr lang="en-US" dirty="0"/>
              <a:t>Finland has an </a:t>
            </a:r>
            <a:r>
              <a:rPr lang="en-US" b="1" dirty="0"/>
              <a:t>Open Government Action Plan </a:t>
            </a:r>
            <a:r>
              <a:rPr lang="en-US" dirty="0"/>
              <a:t>that covers the entire public sector to strengthen the trust between civil society and administration.</a:t>
            </a:r>
          </a:p>
          <a:p>
            <a:endParaRPr lang="en-US" dirty="0"/>
          </a:p>
          <a:p>
            <a:endParaRPr lang="en-US" dirty="0"/>
          </a:p>
        </p:txBody>
      </p:sp>
    </p:spTree>
    <p:extLst>
      <p:ext uri="{BB962C8B-B14F-4D97-AF65-F5344CB8AC3E}">
        <p14:creationId xmlns:p14="http://schemas.microsoft.com/office/powerpoint/2010/main" val="23641028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180082"/>
          </a:xfrm>
          <a:prstGeom prst="rect">
            <a:avLst/>
          </a:prstGeom>
        </p:spPr>
      </p:pic>
      <p:sp>
        <p:nvSpPr>
          <p:cNvPr id="5"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5975924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4897090" cy="863427"/>
          </a:xfrm>
        </p:spPr>
        <p:txBody>
          <a:bodyPr/>
          <a:lstStyle/>
          <a:p>
            <a:r>
              <a:rPr lang="fi-FI" dirty="0" err="1" smtClean="0"/>
              <a:t>Vibrant</a:t>
            </a:r>
            <a:r>
              <a:rPr lang="fi-FI" dirty="0" smtClean="0"/>
              <a:t> </a:t>
            </a:r>
            <a:r>
              <a:rPr lang="fi-FI" dirty="0" err="1" smtClean="0"/>
              <a:t>third</a:t>
            </a:r>
            <a:r>
              <a:rPr lang="fi-FI" dirty="0" smtClean="0"/>
              <a:t> </a:t>
            </a:r>
            <a:r>
              <a:rPr lang="fi-FI" dirty="0" err="1" smtClean="0"/>
              <a:t>sector</a:t>
            </a:r>
            <a:r>
              <a:rPr lang="fi-FI" dirty="0" smtClean="0"/>
              <a:t> </a:t>
            </a:r>
            <a:r>
              <a:rPr lang="en-US" dirty="0"/>
              <a:t>of volunteer </a:t>
            </a:r>
            <a:r>
              <a:rPr lang="en-US" dirty="0" err="1"/>
              <a:t>organisations</a:t>
            </a:r>
            <a:endParaRPr lang="fi-FI" dirty="0"/>
          </a:p>
        </p:txBody>
      </p:sp>
      <p:sp>
        <p:nvSpPr>
          <p:cNvPr id="3" name="Content Placeholder 2"/>
          <p:cNvSpPr>
            <a:spLocks noGrp="1"/>
          </p:cNvSpPr>
          <p:nvPr>
            <p:ph idx="1"/>
          </p:nvPr>
        </p:nvSpPr>
        <p:spPr>
          <a:xfrm>
            <a:off x="899592" y="1492249"/>
            <a:ext cx="6984776" cy="2879701"/>
          </a:xfrm>
        </p:spPr>
        <p:txBody>
          <a:bodyPr/>
          <a:lstStyle/>
          <a:p>
            <a:r>
              <a:rPr lang="en-US" dirty="0" smtClean="0"/>
              <a:t>There </a:t>
            </a:r>
            <a:r>
              <a:rPr lang="en-US" dirty="0"/>
              <a:t>are some 100,000 registered non-governmental </a:t>
            </a:r>
            <a:r>
              <a:rPr lang="en-US" dirty="0" err="1"/>
              <a:t>organisations</a:t>
            </a:r>
            <a:r>
              <a:rPr lang="en-US" dirty="0"/>
              <a:t> in Finland. </a:t>
            </a:r>
            <a:r>
              <a:rPr lang="en-US" dirty="0" smtClean="0"/>
              <a:t>It </a:t>
            </a:r>
            <a:r>
              <a:rPr lang="en-US" dirty="0"/>
              <a:t>has been estimated that three out of four Finns join a volunteer </a:t>
            </a:r>
            <a:r>
              <a:rPr lang="en-US" dirty="0" err="1"/>
              <a:t>organisation</a:t>
            </a:r>
            <a:r>
              <a:rPr lang="en-US" dirty="0"/>
              <a:t> at some point of their life</a:t>
            </a:r>
            <a:r>
              <a:rPr lang="en-US" dirty="0" smtClean="0"/>
              <a:t>.</a:t>
            </a:r>
          </a:p>
          <a:p>
            <a:endParaRPr lang="en-US" dirty="0"/>
          </a:p>
          <a:p>
            <a:r>
              <a:rPr lang="en-US" dirty="0" smtClean="0"/>
              <a:t>Such </a:t>
            </a:r>
            <a:r>
              <a:rPr lang="en-US" dirty="0"/>
              <a:t>third-sector actors as the women’s movement, trade unions and social and health </a:t>
            </a:r>
            <a:r>
              <a:rPr lang="en-US" dirty="0" err="1"/>
              <a:t>organisations</a:t>
            </a:r>
            <a:r>
              <a:rPr lang="en-US" dirty="0"/>
              <a:t>, to name but a few, have played an important role in shaping Finnish history. </a:t>
            </a:r>
            <a:endParaRPr lang="en-US" dirty="0" smtClean="0"/>
          </a:p>
        </p:txBody>
      </p:sp>
    </p:spTree>
    <p:extLst>
      <p:ext uri="{BB962C8B-B14F-4D97-AF65-F5344CB8AC3E}">
        <p14:creationId xmlns:p14="http://schemas.microsoft.com/office/powerpoint/2010/main" val="181328272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3" name="Rectangle 2"/>
          <p:cNvSpPr/>
          <p:nvPr/>
        </p:nvSpPr>
        <p:spPr>
          <a:xfrm>
            <a:off x="827584" y="2110085"/>
            <a:ext cx="7344816" cy="954107"/>
          </a:xfrm>
          <a:prstGeom prst="rect">
            <a:avLst/>
          </a:prstGeom>
        </p:spPr>
        <p:txBody>
          <a:bodyPr wrap="square">
            <a:spAutoFit/>
          </a:bodyPr>
          <a:lstStyle/>
          <a:p>
            <a:r>
              <a:rPr lang="en-US" sz="2800" dirty="0"/>
              <a:t>Finland has been ranked </a:t>
            </a:r>
            <a:r>
              <a:rPr lang="en-US" sz="2800" b="1" dirty="0"/>
              <a:t>the happiest country in the world </a:t>
            </a:r>
            <a:r>
              <a:rPr lang="en-US" sz="2800" dirty="0" smtClean="0"/>
              <a:t>for </a:t>
            </a:r>
            <a:r>
              <a:rPr lang="en-US" sz="2800" dirty="0"/>
              <a:t>three years in a </a:t>
            </a:r>
            <a:r>
              <a:rPr lang="en-US" sz="2800" dirty="0" smtClean="0"/>
              <a:t>row.</a:t>
            </a:r>
            <a:endParaRPr lang="en-US" dirty="0"/>
          </a:p>
        </p:txBody>
      </p:sp>
      <p:sp>
        <p:nvSpPr>
          <p:cNvPr id="7" name="Rectangle 6"/>
          <p:cNvSpPr/>
          <p:nvPr/>
        </p:nvSpPr>
        <p:spPr>
          <a:xfrm>
            <a:off x="251520" y="4515966"/>
            <a:ext cx="7155404" cy="369332"/>
          </a:xfrm>
          <a:prstGeom prst="rect">
            <a:avLst/>
          </a:prstGeom>
        </p:spPr>
        <p:txBody>
          <a:bodyPr wrap="square">
            <a:spAutoFit/>
          </a:bodyPr>
          <a:lstStyle/>
          <a:p>
            <a:r>
              <a:rPr lang="en-US" dirty="0" smtClean="0"/>
              <a:t>(</a:t>
            </a:r>
            <a:r>
              <a:rPr lang="en-US" dirty="0"/>
              <a:t>World Happiness Report 2020</a:t>
            </a:r>
            <a:r>
              <a:rPr lang="en-US" dirty="0" smtClean="0"/>
              <a:t>)</a:t>
            </a:r>
            <a:endParaRPr lang="en-US" dirty="0"/>
          </a:p>
        </p:txBody>
      </p:sp>
    </p:spTree>
    <p:extLst>
      <p:ext uri="{BB962C8B-B14F-4D97-AF65-F5344CB8AC3E}">
        <p14:creationId xmlns:p14="http://schemas.microsoft.com/office/powerpoint/2010/main" val="118287296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7701"/>
          <a:stretch/>
        </p:blipFill>
        <p:spPr>
          <a:xfrm>
            <a:off x="0" y="-668610"/>
            <a:ext cx="9144000" cy="5812110"/>
          </a:xfrm>
          <a:prstGeom prst="rect">
            <a:avLst/>
          </a:prstGeom>
        </p:spPr>
      </p:pic>
      <p:sp>
        <p:nvSpPr>
          <p:cNvPr id="2" name="Title 1"/>
          <p:cNvSpPr>
            <a:spLocks noGrp="1"/>
          </p:cNvSpPr>
          <p:nvPr>
            <p:ph type="title"/>
          </p:nvPr>
        </p:nvSpPr>
        <p:spPr>
          <a:xfrm>
            <a:off x="755576" y="3363838"/>
            <a:ext cx="5473701" cy="1295524"/>
          </a:xfrm>
        </p:spPr>
        <p:txBody>
          <a:bodyPr/>
          <a:lstStyle/>
          <a:p>
            <a:r>
              <a:rPr lang="fi-FI" sz="5400" dirty="0" smtClean="0"/>
              <a:t>Thank you</a:t>
            </a:r>
            <a:endParaRPr lang="fi-FI" sz="5400" dirty="0"/>
          </a:p>
        </p:txBody>
      </p:sp>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032713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10640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16044"/>
            <a:ext cx="9144000" cy="6180082"/>
          </a:xfrm>
          <a:prstGeom prst="rect">
            <a:avLst/>
          </a:prstGeom>
        </p:spPr>
      </p:pic>
      <p:sp>
        <p:nvSpPr>
          <p:cNvPr id="2" name="Title 1"/>
          <p:cNvSpPr>
            <a:spLocks noGrp="1"/>
          </p:cNvSpPr>
          <p:nvPr>
            <p:ph type="ctrTitle"/>
          </p:nvPr>
        </p:nvSpPr>
        <p:spPr>
          <a:xfrm>
            <a:off x="1259632" y="1347614"/>
            <a:ext cx="6552728" cy="3096344"/>
          </a:xfrm>
        </p:spPr>
        <p:txBody>
          <a:bodyPr/>
          <a:lstStyle/>
          <a:p>
            <a:r>
              <a:rPr lang="fi-FI" dirty="0" smtClean="0">
                <a:solidFill>
                  <a:schemeClr val="bg1"/>
                </a:solidFill>
              </a:rPr>
              <a:t>GOOD GOVERNANCE - </a:t>
            </a:r>
            <a:r>
              <a:rPr lang="en-US" cap="none" dirty="0" smtClean="0">
                <a:solidFill>
                  <a:schemeClr val="bg1"/>
                </a:solidFill>
                <a:latin typeface="Finlandica" charset="0"/>
                <a:ea typeface="Finlandica" charset="0"/>
                <a:cs typeface="Finlandica" charset="0"/>
              </a:rPr>
              <a:t>Finnish society is based on trust</a:t>
            </a:r>
            <a:r>
              <a:rPr lang="en-US" dirty="0">
                <a:solidFill>
                  <a:schemeClr val="bg1"/>
                </a:solidFill>
                <a:latin typeface="Finlandica" charset="0"/>
                <a:ea typeface="Finlandica" charset="0"/>
                <a:cs typeface="Finlandica" charset="0"/>
              </a:rPr>
              <a:t/>
            </a:r>
            <a:br>
              <a:rPr lang="en-US" dirty="0">
                <a:solidFill>
                  <a:schemeClr val="bg1"/>
                </a:solidFill>
                <a:latin typeface="Finlandica" charset="0"/>
                <a:ea typeface="Finlandica" charset="0"/>
                <a:cs typeface="Finlandica" charset="0"/>
              </a:rPr>
            </a:br>
            <a:endParaRPr lang="fi-FI" dirty="0">
              <a:solidFill>
                <a:schemeClr val="bg1"/>
              </a:solidFill>
            </a:endParaRPr>
          </a:p>
        </p:txBody>
      </p:sp>
      <p:sp>
        <p:nvSpPr>
          <p:cNvPr id="7"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4451719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a:t>
            </a:r>
            <a:r>
              <a:rPr lang="en-US" dirty="0" smtClean="0"/>
              <a:t>governance</a:t>
            </a:r>
            <a:endParaRPr lang="fi-FI" dirty="0"/>
          </a:p>
        </p:txBody>
      </p:sp>
      <p:sp>
        <p:nvSpPr>
          <p:cNvPr id="3" name="Content Placeholder 2"/>
          <p:cNvSpPr>
            <a:spLocks noGrp="1"/>
          </p:cNvSpPr>
          <p:nvPr>
            <p:ph idx="1"/>
          </p:nvPr>
        </p:nvSpPr>
        <p:spPr>
          <a:xfrm>
            <a:off x="899592" y="1492249"/>
            <a:ext cx="6768752" cy="2879701"/>
          </a:xfrm>
        </p:spPr>
        <p:txBody>
          <a:bodyPr/>
          <a:lstStyle/>
          <a:p>
            <a:r>
              <a:rPr lang="en-US" dirty="0"/>
              <a:t>Finland has been ranked </a:t>
            </a:r>
            <a:r>
              <a:rPr lang="en-US" dirty="0" smtClean="0"/>
              <a:t>as the </a:t>
            </a:r>
            <a:r>
              <a:rPr lang="en-US" b="1" dirty="0"/>
              <a:t>most stable </a:t>
            </a:r>
            <a:r>
              <a:rPr lang="en-US" dirty="0"/>
              <a:t>country (</a:t>
            </a:r>
            <a:r>
              <a:rPr lang="en-US" u="sng" dirty="0">
                <a:hlinkClick r:id="rId3"/>
              </a:rPr>
              <a:t>Fragile States Index </a:t>
            </a:r>
            <a:r>
              <a:rPr lang="en-US" u="sng" dirty="0" smtClean="0">
                <a:hlinkClick r:id="rId3"/>
              </a:rPr>
              <a:t>2020</a:t>
            </a:r>
            <a:r>
              <a:rPr lang="en-US" dirty="0" smtClean="0"/>
              <a:t>) and </a:t>
            </a:r>
            <a:r>
              <a:rPr lang="en-US" dirty="0">
                <a:solidFill>
                  <a:schemeClr val="tx1"/>
                </a:solidFill>
              </a:rPr>
              <a:t>one of the </a:t>
            </a:r>
            <a:r>
              <a:rPr lang="en-US" b="1" dirty="0">
                <a:solidFill>
                  <a:schemeClr val="tx1"/>
                </a:solidFill>
              </a:rPr>
              <a:t>best-governed</a:t>
            </a:r>
            <a:r>
              <a:rPr lang="en-US" dirty="0">
                <a:solidFill>
                  <a:schemeClr val="tx1"/>
                </a:solidFill>
              </a:rPr>
              <a:t> (</a:t>
            </a:r>
            <a:r>
              <a:rPr lang="en-US" u="sng" dirty="0">
                <a:solidFill>
                  <a:schemeClr val="tx1"/>
                </a:solidFill>
                <a:hlinkClick r:id="rId4"/>
              </a:rPr>
              <a:t>Legatum Prosperity Index 2019</a:t>
            </a:r>
            <a:r>
              <a:rPr lang="en-US" dirty="0">
                <a:solidFill>
                  <a:schemeClr val="tx1"/>
                </a:solidFill>
              </a:rPr>
              <a:t>) countries in the world</a:t>
            </a:r>
            <a:r>
              <a:rPr lang="en-US" dirty="0" smtClean="0"/>
              <a:t>.</a:t>
            </a:r>
          </a:p>
          <a:p>
            <a:pPr marL="0" indent="0">
              <a:buNone/>
            </a:pPr>
            <a:endParaRPr lang="en-US" dirty="0" smtClean="0"/>
          </a:p>
          <a:p>
            <a:r>
              <a:rPr lang="en-US" dirty="0">
                <a:solidFill>
                  <a:schemeClr val="tx1"/>
                </a:solidFill>
              </a:rPr>
              <a:t>For Finns, good governance means that </a:t>
            </a:r>
            <a:r>
              <a:rPr lang="en-US" b="1" dirty="0">
                <a:solidFill>
                  <a:schemeClr val="tx1"/>
                </a:solidFill>
              </a:rPr>
              <a:t>the government and the public sector work for all citizens</a:t>
            </a:r>
            <a:r>
              <a:rPr lang="en-US" dirty="0">
                <a:solidFill>
                  <a:schemeClr val="tx1"/>
                </a:solidFill>
              </a:rPr>
              <a:t>, not the other way around, nor just for a chosen few. </a:t>
            </a:r>
          </a:p>
          <a:p>
            <a:endParaRPr lang="en-US" dirty="0"/>
          </a:p>
        </p:txBody>
      </p:sp>
    </p:spTree>
    <p:extLst>
      <p:ext uri="{BB962C8B-B14F-4D97-AF65-F5344CB8AC3E}">
        <p14:creationId xmlns:p14="http://schemas.microsoft.com/office/powerpoint/2010/main" val="4023818046"/>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600946" cy="863427"/>
          </a:xfrm>
        </p:spPr>
        <p:txBody>
          <a:bodyPr/>
          <a:lstStyle/>
          <a:p>
            <a:r>
              <a:rPr lang="en-US" dirty="0" smtClean="0"/>
              <a:t>Trust </a:t>
            </a:r>
            <a:r>
              <a:rPr lang="en-US" dirty="0" smtClean="0"/>
              <a:t>in </a:t>
            </a:r>
            <a:r>
              <a:rPr lang="en-US" dirty="0">
                <a:solidFill>
                  <a:schemeClr val="tx1"/>
                </a:solidFill>
              </a:rPr>
              <a:t>public authorities and officials</a:t>
            </a:r>
            <a:r>
              <a:rPr lang="en-US" dirty="0" smtClean="0"/>
              <a:t> </a:t>
            </a:r>
            <a:endParaRPr lang="fi-FI" dirty="0"/>
          </a:p>
        </p:txBody>
      </p:sp>
      <p:sp>
        <p:nvSpPr>
          <p:cNvPr id="3" name="Content Placeholder 2"/>
          <p:cNvSpPr>
            <a:spLocks noGrp="1"/>
          </p:cNvSpPr>
          <p:nvPr>
            <p:ph idx="1"/>
          </p:nvPr>
        </p:nvSpPr>
        <p:spPr>
          <a:xfrm>
            <a:off x="899592" y="1492249"/>
            <a:ext cx="4032448" cy="2879701"/>
          </a:xfrm>
        </p:spPr>
        <p:txBody>
          <a:bodyPr/>
          <a:lstStyle/>
          <a:p>
            <a:pPr marL="0" indent="0">
              <a:buNone/>
            </a:pPr>
            <a:r>
              <a:rPr lang="en-US" dirty="0" smtClean="0"/>
              <a:t>Finland </a:t>
            </a:r>
            <a:r>
              <a:rPr lang="en-US" dirty="0"/>
              <a:t>consistently ranks at or near the top in international surveys comparing levels of trust in different societies: </a:t>
            </a:r>
            <a:endParaRPr lang="en-US" dirty="0" smtClean="0"/>
          </a:p>
          <a:p>
            <a:pPr marL="0" indent="0">
              <a:buNone/>
            </a:pPr>
            <a:endParaRPr lang="en-US" dirty="0" smtClean="0"/>
          </a:p>
          <a:p>
            <a:pPr marL="0" indent="0">
              <a:buNone/>
            </a:pPr>
            <a:r>
              <a:rPr lang="en-US" dirty="0" smtClean="0"/>
              <a:t>trust </a:t>
            </a:r>
            <a:r>
              <a:rPr lang="en-US" dirty="0"/>
              <a:t>in such public institutions as the police and the legal system, trust in media, trust in politicians, trust in taxation and trust in one’s fellow citizens.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8246" y="0"/>
            <a:ext cx="3429000" cy="5143500"/>
          </a:xfrm>
          <a:prstGeom prst="rect">
            <a:avLst/>
          </a:prstGeom>
        </p:spPr>
      </p:pic>
    </p:spTree>
    <p:extLst>
      <p:ext uri="{BB962C8B-B14F-4D97-AF65-F5344CB8AC3E}">
        <p14:creationId xmlns:p14="http://schemas.microsoft.com/office/powerpoint/2010/main" val="44935579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
            <a:ext cx="9144000" cy="5143404"/>
          </a:xfrm>
          <a:prstGeom prst="rect">
            <a:avLst/>
          </a:prstGeom>
        </p:spPr>
      </p:pic>
      <p:sp>
        <p:nvSpPr>
          <p:cNvPr id="5"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72349061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 o</a:t>
            </a:r>
            <a:r>
              <a:rPr lang="en-US" dirty="0" smtClean="0"/>
              <a:t>penness </a:t>
            </a:r>
            <a:r>
              <a:rPr lang="en-US" dirty="0" smtClean="0"/>
              <a:t>and responsibility</a:t>
            </a:r>
            <a:endParaRPr lang="fi-FI" dirty="0"/>
          </a:p>
        </p:txBody>
      </p:sp>
      <p:sp>
        <p:nvSpPr>
          <p:cNvPr id="3" name="Content Placeholder 2"/>
          <p:cNvSpPr>
            <a:spLocks noGrp="1"/>
          </p:cNvSpPr>
          <p:nvPr>
            <p:ph idx="1"/>
          </p:nvPr>
        </p:nvSpPr>
        <p:spPr>
          <a:xfrm>
            <a:off x="899592" y="1492249"/>
            <a:ext cx="7200800" cy="2879701"/>
          </a:xfrm>
        </p:spPr>
        <p:txBody>
          <a:bodyPr/>
          <a:lstStyle/>
          <a:p>
            <a:r>
              <a:rPr lang="en-US" dirty="0"/>
              <a:t>The </a:t>
            </a:r>
            <a:r>
              <a:rPr lang="en-US" b="1" dirty="0"/>
              <a:t>stability and openness </a:t>
            </a:r>
            <a:r>
              <a:rPr lang="en-US" dirty="0"/>
              <a:t>of Finnish society are based on a </a:t>
            </a:r>
            <a:r>
              <a:rPr lang="en-US" b="1" dirty="0"/>
              <a:t>culture that </a:t>
            </a:r>
            <a:r>
              <a:rPr lang="en-US" b="1" dirty="0" err="1"/>
              <a:t>emphasises</a:t>
            </a:r>
            <a:r>
              <a:rPr lang="en-US" b="1" dirty="0"/>
              <a:t> both personal responsibility and trust</a:t>
            </a:r>
            <a:r>
              <a:rPr lang="en-US" dirty="0"/>
              <a:t>. </a:t>
            </a:r>
            <a:endParaRPr lang="en-US" dirty="0" smtClean="0"/>
          </a:p>
          <a:p>
            <a:endParaRPr lang="en-US" dirty="0" smtClean="0"/>
          </a:p>
          <a:p>
            <a:r>
              <a:rPr lang="en-US" dirty="0" smtClean="0"/>
              <a:t>Finns</a:t>
            </a:r>
            <a:r>
              <a:rPr lang="en-US" dirty="0"/>
              <a:t>' trust in other people is higher than in any other European country (European Commission 2018). According to studies, </a:t>
            </a:r>
            <a:r>
              <a:rPr lang="en-US" b="1" dirty="0"/>
              <a:t>trust </a:t>
            </a:r>
            <a:r>
              <a:rPr lang="en-US" b="1" dirty="0" smtClean="0"/>
              <a:t>enhances </a:t>
            </a:r>
            <a:r>
              <a:rPr lang="en-US" b="1" dirty="0"/>
              <a:t>the quality of life </a:t>
            </a:r>
            <a:r>
              <a:rPr lang="en-US" dirty="0"/>
              <a:t>and the creation of human capital. </a:t>
            </a:r>
            <a:endParaRPr lang="en-US" dirty="0" smtClean="0"/>
          </a:p>
          <a:p>
            <a:endParaRPr lang="en-US" dirty="0" smtClean="0"/>
          </a:p>
          <a:p>
            <a:r>
              <a:rPr lang="en-US" dirty="0" smtClean="0"/>
              <a:t>People </a:t>
            </a:r>
            <a:r>
              <a:rPr lang="en-US" dirty="0"/>
              <a:t>living in communities and societies with high levels of trust are happier, healthier and more active.</a:t>
            </a:r>
          </a:p>
        </p:txBody>
      </p:sp>
    </p:spTree>
    <p:extLst>
      <p:ext uri="{BB962C8B-B14F-4D97-AF65-F5344CB8AC3E}">
        <p14:creationId xmlns:p14="http://schemas.microsoft.com/office/powerpoint/2010/main" val="354571542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600946" cy="863427"/>
          </a:xfrm>
        </p:spPr>
        <p:txBody>
          <a:bodyPr/>
          <a:lstStyle/>
          <a:p>
            <a:r>
              <a:rPr lang="en-US" dirty="0" smtClean="0"/>
              <a:t>Citizens’ initiative</a:t>
            </a:r>
            <a:endParaRPr lang="fi-FI" dirty="0"/>
          </a:p>
        </p:txBody>
      </p:sp>
      <p:sp>
        <p:nvSpPr>
          <p:cNvPr id="3" name="Content Placeholder 2"/>
          <p:cNvSpPr>
            <a:spLocks noGrp="1"/>
          </p:cNvSpPr>
          <p:nvPr>
            <p:ph idx="1"/>
          </p:nvPr>
        </p:nvSpPr>
        <p:spPr>
          <a:xfrm>
            <a:off x="899592" y="1492249"/>
            <a:ext cx="3816424" cy="2879701"/>
          </a:xfrm>
        </p:spPr>
        <p:txBody>
          <a:bodyPr/>
          <a:lstStyle/>
          <a:p>
            <a:pPr marL="0" indent="0">
              <a:buNone/>
            </a:pPr>
            <a:r>
              <a:rPr lang="en-US" dirty="0"/>
              <a:t>Since 2012, Finns have also had a chance to directly participate in proposing legislation by submitting a </a:t>
            </a:r>
            <a:r>
              <a:rPr lang="en-US" b="1" dirty="0"/>
              <a:t>citizens’ initiative </a:t>
            </a:r>
            <a:r>
              <a:rPr lang="en-US" dirty="0"/>
              <a:t>in an online service, and have that initiative considered by Parliament if it collects enough </a:t>
            </a:r>
            <a:r>
              <a:rPr lang="en-US" dirty="0" smtClean="0"/>
              <a:t>support</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920" r="5551"/>
          <a:stretch/>
        </p:blipFill>
        <p:spPr>
          <a:xfrm>
            <a:off x="5399584" y="0"/>
            <a:ext cx="3744416" cy="5143500"/>
          </a:xfrm>
          <a:prstGeom prst="rect">
            <a:avLst/>
          </a:prstGeom>
        </p:spPr>
      </p:pic>
    </p:spTree>
    <p:extLst>
      <p:ext uri="{BB962C8B-B14F-4D97-AF65-F5344CB8AC3E}">
        <p14:creationId xmlns:p14="http://schemas.microsoft.com/office/powerpoint/2010/main" val="412398117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9972"/>
            <a:ext cx="9144000" cy="6096536"/>
          </a:xfrm>
          <a:prstGeom prst="rect">
            <a:avLst/>
          </a:prstGeom>
        </p:spPr>
      </p:pic>
      <p:sp>
        <p:nvSpPr>
          <p:cNvPr id="5"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2371780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664842" cy="863427"/>
          </a:xfrm>
        </p:spPr>
        <p:txBody>
          <a:bodyPr/>
          <a:lstStyle/>
          <a:p>
            <a:r>
              <a:rPr lang="fi-FI" dirty="0" err="1" smtClean="0"/>
              <a:t>Free</a:t>
            </a:r>
            <a:r>
              <a:rPr lang="fi-FI" dirty="0" smtClean="0"/>
              <a:t> media</a:t>
            </a:r>
            <a:endParaRPr lang="fi-FI" dirty="0"/>
          </a:p>
        </p:txBody>
      </p:sp>
      <p:sp>
        <p:nvSpPr>
          <p:cNvPr id="3" name="Content Placeholder 2"/>
          <p:cNvSpPr>
            <a:spLocks noGrp="1"/>
          </p:cNvSpPr>
          <p:nvPr>
            <p:ph idx="1"/>
          </p:nvPr>
        </p:nvSpPr>
        <p:spPr>
          <a:xfrm>
            <a:off x="899592" y="1492249"/>
            <a:ext cx="3672408" cy="2879701"/>
          </a:xfrm>
        </p:spPr>
        <p:txBody>
          <a:bodyPr/>
          <a:lstStyle/>
          <a:p>
            <a:r>
              <a:rPr lang="en-US" dirty="0" smtClean="0"/>
              <a:t>Just </a:t>
            </a:r>
            <a:r>
              <a:rPr lang="en-US" dirty="0"/>
              <a:t>as important is </a:t>
            </a:r>
            <a:r>
              <a:rPr lang="en-US" b="1" dirty="0"/>
              <a:t>free, responsible media</a:t>
            </a:r>
            <a:r>
              <a:rPr lang="en-US" dirty="0"/>
              <a:t> that holds policymakers accountable. </a:t>
            </a:r>
            <a:endParaRPr lang="en-US" dirty="0" smtClean="0"/>
          </a:p>
          <a:p>
            <a:endParaRPr lang="en-US" dirty="0" smtClean="0"/>
          </a:p>
          <a:p>
            <a:r>
              <a:rPr lang="en-US" dirty="0" smtClean="0"/>
              <a:t>According </a:t>
            </a:r>
            <a:r>
              <a:rPr lang="en-US" dirty="0"/>
              <a:t>to a 2020 study, Finland has the second-freest press in the world. With a 100% literacy rate, Finns are also among the world’s most active readers of news media.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0550" r="12989"/>
          <a:stretch/>
        </p:blipFill>
        <p:spPr>
          <a:xfrm>
            <a:off x="4895528" y="0"/>
            <a:ext cx="4248472" cy="5143500"/>
          </a:xfrm>
          <a:prstGeom prst="rect">
            <a:avLst/>
          </a:prstGeom>
        </p:spPr>
      </p:pic>
    </p:spTree>
    <p:extLst>
      <p:ext uri="{BB962C8B-B14F-4D97-AF65-F5344CB8AC3E}">
        <p14:creationId xmlns:p14="http://schemas.microsoft.com/office/powerpoint/2010/main" val="3912547417"/>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Finland_sample-3</Template>
  <TotalTime>276</TotalTime>
  <Words>1147</Words>
  <Application>Microsoft Office PowerPoint</Application>
  <PresentationFormat>On-screen Show (16:9)</PresentationFormat>
  <Paragraphs>70</Paragraphs>
  <Slides>15</Slides>
  <Notes>12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15</vt:i4>
      </vt:variant>
    </vt:vector>
  </HeadingPairs>
  <TitlesOfParts>
    <vt:vector size="19" baseType="lpstr">
      <vt:lpstr>Arial</vt:lpstr>
      <vt:lpstr>Finlandica</vt:lpstr>
      <vt:lpstr>1_Suomi Finland</vt:lpstr>
      <vt:lpstr>1_Suomi Finland Blanco</vt:lpstr>
      <vt:lpstr>PowerPoint Presentation</vt:lpstr>
      <vt:lpstr>GOOD GOVERNANCE - Finnish society is based on trust </vt:lpstr>
      <vt:lpstr>Good governance</vt:lpstr>
      <vt:lpstr>Trust in public authorities and officials </vt:lpstr>
      <vt:lpstr>PowerPoint Presentation</vt:lpstr>
      <vt:lpstr>Trust, openness and responsibility</vt:lpstr>
      <vt:lpstr>Citizens’ initiative</vt:lpstr>
      <vt:lpstr>PowerPoint Presentation</vt:lpstr>
      <vt:lpstr>Free media</vt:lpstr>
      <vt:lpstr>Fairness</vt:lpstr>
      <vt:lpstr>PowerPoint Presentation</vt:lpstr>
      <vt:lpstr>Vibrant third sector of volunteer organisations</vt:lpstr>
      <vt:lpstr>PowerPoint Presentation</vt:lpstr>
      <vt:lpstr>Thank you</vt:lpstr>
      <vt:lpstr>PowerPoint Presentation</vt:lpstr>
    </vt:vector>
  </TitlesOfParts>
  <Manager>Hasan &amp; Partners</Manager>
  <Company>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Tuovinen Evita</dc:creator>
  <cp:lastModifiedBy>Tuovinen Evita</cp:lastModifiedBy>
  <cp:revision>20</cp:revision>
  <dcterms:created xsi:type="dcterms:W3CDTF">2020-11-05T11:27:23Z</dcterms:created>
  <dcterms:modified xsi:type="dcterms:W3CDTF">2020-11-06T09:36:45Z</dcterms:modified>
</cp:coreProperties>
</file>