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258" r:id="rId2"/>
    <p:sldId id="268" r:id="rId3"/>
    <p:sldId id="259" r:id="rId4"/>
    <p:sldId id="276" r:id="rId5"/>
    <p:sldId id="271" r:id="rId6"/>
    <p:sldId id="278" r:id="rId7"/>
    <p:sldId id="291" r:id="rId8"/>
    <p:sldId id="280" r:id="rId9"/>
    <p:sldId id="279" r:id="rId10"/>
    <p:sldId id="281" r:id="rId11"/>
    <p:sldId id="261" r:id="rId12"/>
    <p:sldId id="292" r:id="rId13"/>
    <p:sldId id="277" r:id="rId14"/>
    <p:sldId id="283" r:id="rId15"/>
    <p:sldId id="264" r:id="rId16"/>
    <p:sldId id="285" r:id="rId17"/>
    <p:sldId id="290" r:id="rId18"/>
    <p:sldId id="286" r:id="rId19"/>
    <p:sldId id="289" r:id="rId20"/>
    <p:sldId id="287" r:id="rId21"/>
    <p:sldId id="288" r:id="rId22"/>
  </p:sldIdLst>
  <p:sldSz cx="9144000" cy="5143500" type="screen16x9"/>
  <p:notesSz cx="6858000" cy="9144000"/>
  <p:embeddedFontLst>
    <p:embeddedFont>
      <p:font typeface="Finlandica" panose="00000500000000000000" pitchFamily="2" charset="0"/>
      <p:regular r:id="rId25"/>
      <p:bold r:id="rId26"/>
      <p:italic r:id="rId27"/>
      <p:boldItalic r:id="rId28"/>
    </p:embeddedFont>
    <p:embeddedFont>
      <p:font typeface="Finlandica Bold" panose="00000800000000000000" pitchFamily="2" charset="0"/>
      <p:bold r:id="rId2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3" orient="horz" pos="2754">
          <p15:clr>
            <a:srgbClr val="A4A3A4"/>
          </p15:clr>
        </p15:guide>
        <p15:guide id="4" orient="horz" pos="531">
          <p15:clr>
            <a:srgbClr val="A4A3A4"/>
          </p15:clr>
        </p15:guide>
        <p15:guide id="5" orient="horz" pos="926" userDrawn="1">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9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74084" autoAdjust="0"/>
  </p:normalViewPr>
  <p:slideViewPr>
    <p:cSldViewPr showGuides="1">
      <p:cViewPr varScale="1">
        <p:scale>
          <a:sx n="67" d="100"/>
          <a:sy n="67" d="100"/>
        </p:scale>
        <p:origin x="540" y="52"/>
      </p:cViewPr>
      <p:guideLst>
        <p:guide orient="horz" pos="1620"/>
        <p:guide orient="horz" pos="2754"/>
        <p:guide orient="horz" pos="531"/>
        <p:guide orient="horz" pos="926"/>
        <p:guide orient="horz" pos="849"/>
        <p:guide orient="horz" pos="1756"/>
        <p:guide pos="2880"/>
        <p:guide pos="295"/>
        <p:guide pos="5465"/>
        <p:guide pos="1156"/>
        <p:guide pos="1973"/>
        <p:guide pos="3787"/>
        <p:guide pos="4604"/>
        <p:guide pos="952"/>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pPr/>
              <a:t>26.11.2020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pPr/>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26.11.2020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216096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GB" dirty="0" smtClean="0">
                <a:latin typeface="Finlandica" charset="0"/>
                <a:ea typeface="Finlandica" charset="0"/>
                <a:cs typeface="Finlandica" charset="0"/>
              </a:rPr>
              <a:t>Nationwide quality improvement programmes have hugely improved </a:t>
            </a:r>
          </a:p>
          <a:p>
            <a:r>
              <a:rPr lang="en-GB" dirty="0" smtClean="0">
                <a:latin typeface="Finlandica" charset="0"/>
                <a:ea typeface="Finlandica" charset="0"/>
                <a:cs typeface="Finlandica" charset="0"/>
              </a:rPr>
              <a:t>patient outcomes in the case of chronic diseases such as asthma and diabetes. </a:t>
            </a:r>
            <a:endParaRPr lang="en-US" dirty="0" smtClean="0">
              <a:latin typeface="Finlandica" charset="0"/>
              <a:ea typeface="Finlandica" charset="0"/>
              <a:cs typeface="Finlandica" charset="0"/>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122604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GB" dirty="0" smtClean="0">
                <a:latin typeface="Finlandica" charset="0"/>
                <a:ea typeface="Finlandica" charset="0"/>
                <a:cs typeface="Finlandica" charset="0"/>
              </a:rPr>
              <a:t>Nationwide quality improvement programmes have hugely improved </a:t>
            </a:r>
          </a:p>
          <a:p>
            <a:r>
              <a:rPr lang="en-GB" dirty="0" smtClean="0">
                <a:latin typeface="Finlandica" charset="0"/>
                <a:ea typeface="Finlandica" charset="0"/>
                <a:cs typeface="Finlandica" charset="0"/>
              </a:rPr>
              <a:t>patient outcomes in the case of chronic diseases such as asthma and diabetes. </a:t>
            </a:r>
            <a:endParaRPr lang="en-US" dirty="0" smtClean="0">
              <a:latin typeface="Finlandica" charset="0"/>
              <a:ea typeface="Finlandica" charset="0"/>
              <a:cs typeface="Finlandica" charset="0"/>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362571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a:lnSpc>
                <a:spcPct val="100000"/>
              </a:lnSpc>
            </a:pPr>
            <a:r>
              <a:rPr lang="en-US" sz="1200" b="0" cap="none" dirty="0" smtClean="0">
                <a:solidFill>
                  <a:srgbClr val="002EA2"/>
                </a:solidFill>
                <a:latin typeface="Finlandica"/>
              </a:rPr>
              <a:t>Finnish healthcare achieves world-class results in many areas, such as:</a:t>
            </a:r>
            <a:r>
              <a:rPr lang="en-US" sz="1200" b="0" cap="none" baseline="0" dirty="0" smtClean="0">
                <a:solidFill>
                  <a:srgbClr val="002EA2"/>
                </a:solidFill>
                <a:latin typeface="Finlandica"/>
              </a:rPr>
              <a:t> </a:t>
            </a:r>
            <a:r>
              <a:rPr lang="en-US" sz="1200" b="0" cap="none" dirty="0" smtClean="0">
                <a:solidFill>
                  <a:srgbClr val="002EA2"/>
                </a:solidFill>
                <a:latin typeface="Finlandica"/>
              </a:rPr>
              <a:t>the effectiveness of </a:t>
            </a:r>
            <a:r>
              <a:rPr lang="en-US" sz="1200" b="0" cap="none" dirty="0" err="1" smtClean="0">
                <a:solidFill>
                  <a:srgbClr val="002EA2"/>
                </a:solidFill>
                <a:latin typeface="Finlandica"/>
              </a:rPr>
              <a:t>specialised</a:t>
            </a:r>
            <a:r>
              <a:rPr lang="en-US" sz="1200" b="0" cap="none" dirty="0" smtClean="0">
                <a:solidFill>
                  <a:srgbClr val="002EA2"/>
                </a:solidFill>
                <a:latin typeface="Finlandica"/>
              </a:rPr>
              <a:t> medical care,</a:t>
            </a:r>
            <a:r>
              <a:rPr lang="en-US" sz="1200" b="0" cap="none" baseline="0" dirty="0" smtClean="0">
                <a:solidFill>
                  <a:srgbClr val="002EA2"/>
                </a:solidFill>
                <a:latin typeface="Finlandica"/>
              </a:rPr>
              <a:t> </a:t>
            </a:r>
            <a:r>
              <a:rPr lang="en-US" sz="1200" b="0" cap="none" dirty="0" smtClean="0">
                <a:solidFill>
                  <a:srgbClr val="002EA2"/>
                </a:solidFill>
                <a:latin typeface="Finlandica"/>
              </a:rPr>
              <a:t>reducing cancer mortality and</a:t>
            </a:r>
            <a:r>
              <a:rPr lang="en-US" sz="1200" b="0" cap="none" baseline="0" dirty="0" smtClean="0">
                <a:solidFill>
                  <a:srgbClr val="002EA2"/>
                </a:solidFill>
                <a:latin typeface="Finlandica"/>
              </a:rPr>
              <a:t> </a:t>
            </a:r>
            <a:r>
              <a:rPr lang="en-US" sz="1200" b="0" cap="none" dirty="0" smtClean="0">
                <a:solidFill>
                  <a:srgbClr val="002EA2"/>
                </a:solidFill>
                <a:latin typeface="Finlandica"/>
              </a:rPr>
              <a:t>screening and vaccination coverage.</a:t>
            </a:r>
          </a:p>
          <a:p>
            <a:pPr>
              <a:lnSpc>
                <a:spcPct val="100000"/>
              </a:lnSpc>
            </a:pPr>
            <a:r>
              <a:rPr lang="en-US" sz="1200" b="0" cap="none" dirty="0" smtClean="0">
                <a:solidFill>
                  <a:srgbClr val="002EA2"/>
                </a:solidFill>
                <a:latin typeface="Finlandica"/>
              </a:rPr>
              <a:t> </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291670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smtClean="0">
              <a:latin typeface="Finlandica" charset="0"/>
              <a:ea typeface="Finlandica" charset="0"/>
              <a:cs typeface="Finlandica" charset="0"/>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32126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tremendous performance is due to decades of systematic development of comprehensive coverage by child health clinics. </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423631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GB" sz="1200" dirty="0" smtClean="0">
                <a:latin typeface="Finlandica" charset="0"/>
                <a:ea typeface="Finlandica" charset="0"/>
                <a:cs typeface="Finlandica" charset="0"/>
              </a:rPr>
              <a:t>The state sends every expectant mother a maternity package which </a:t>
            </a:r>
            <a:r>
              <a:rPr lang="en-GB" sz="1200" dirty="0" smtClean="0">
                <a:latin typeface="Finlandica" charset="0"/>
                <a:ea typeface="Finlandica" charset="0"/>
                <a:cs typeface="Finlandica" charset="0"/>
              </a:rPr>
              <a:t>contains </a:t>
            </a:r>
            <a:r>
              <a:rPr lang="en-GB" sz="1200" dirty="0" smtClean="0">
                <a:latin typeface="Finlandica" charset="0"/>
                <a:ea typeface="Finlandica" charset="0"/>
                <a:cs typeface="Finlandica" charset="0"/>
              </a:rPr>
              <a:t>clothes and other necessities such as quilts, nappies, towels </a:t>
            </a:r>
            <a:r>
              <a:rPr lang="en-GB" sz="1200" dirty="0" smtClean="0">
                <a:latin typeface="Finlandica" charset="0"/>
                <a:ea typeface="Finlandica" charset="0"/>
                <a:cs typeface="Finlandica" charset="0"/>
              </a:rPr>
              <a:t>and </a:t>
            </a:r>
            <a:r>
              <a:rPr lang="en-GB" sz="1200" dirty="0" smtClean="0">
                <a:latin typeface="Finlandica" charset="0"/>
                <a:ea typeface="Finlandica" charset="0"/>
                <a:cs typeface="Finlandica" charset="0"/>
              </a:rPr>
              <a:t>clothing for new-borns. </a:t>
            </a:r>
          </a:p>
          <a:p>
            <a:endParaRPr lang="en-GB" sz="1200" dirty="0" smtClean="0">
              <a:latin typeface="Finlandica" charset="0"/>
              <a:ea typeface="Finlandica" charset="0"/>
              <a:cs typeface="Finlandica" charset="0"/>
            </a:endParaRPr>
          </a:p>
          <a:p>
            <a:r>
              <a:rPr lang="en-GB" sz="1200" dirty="0" smtClean="0">
                <a:latin typeface="Finlandica" charset="0"/>
                <a:ea typeface="Finlandica" charset="0"/>
                <a:cs typeface="Finlandica" charset="0"/>
              </a:rPr>
              <a:t>In Finland, the package is viewed as a symbol of the country’s </a:t>
            </a:r>
            <a:r>
              <a:rPr lang="en-GB" sz="1200" dirty="0" smtClean="0">
                <a:latin typeface="Finlandica" charset="0"/>
                <a:ea typeface="Finlandica" charset="0"/>
                <a:cs typeface="Finlandica" charset="0"/>
              </a:rPr>
              <a:t>egalitarian </a:t>
            </a:r>
            <a:r>
              <a:rPr lang="en-GB" sz="1200" dirty="0" smtClean="0">
                <a:latin typeface="Finlandica" charset="0"/>
                <a:ea typeface="Finlandica" charset="0"/>
                <a:cs typeface="Finlandica" charset="0"/>
              </a:rPr>
              <a:t>culture and the belief that everyone is entitled to the best </a:t>
            </a:r>
            <a:r>
              <a:rPr lang="en-GB" sz="1200" dirty="0" smtClean="0">
                <a:latin typeface="Finlandica" charset="0"/>
                <a:ea typeface="Finlandica" charset="0"/>
                <a:cs typeface="Finlandica" charset="0"/>
              </a:rPr>
              <a:t>possible </a:t>
            </a:r>
            <a:r>
              <a:rPr lang="en-GB" sz="1200" dirty="0" smtClean="0">
                <a:latin typeface="Finlandica" charset="0"/>
                <a:ea typeface="Finlandica" charset="0"/>
                <a:cs typeface="Finlandica" charset="0"/>
              </a:rPr>
              <a:t>start in life.</a:t>
            </a:r>
            <a:endParaRPr lang="en-US" sz="1200" dirty="0" smtClean="0">
              <a:latin typeface="Finlandica" charset="0"/>
              <a:ea typeface="Finlandica" charset="0"/>
              <a:cs typeface="Finlandica" charset="0"/>
            </a:endParaRP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389729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EE882F-6FA4-46CF-A8EE-FAEC11772BB6}" type="datetime1">
              <a:rPr lang="fi-FI" smtClean="0"/>
              <a:pPr/>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71608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smtClean="0"/>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B9FD55B-118D-43A4-8BE3-2671986A2DE9}" type="datetime1">
              <a:rPr lang="fi-FI" smtClean="0"/>
              <a:pPr/>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744949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91514840-EC16-4AD9-9E63-131000EF363A}" type="datetime1">
              <a:rPr lang="fi-FI" smtClean="0"/>
              <a:pPr/>
              <a:t>26.11.2020</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784290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6B67D4C7-DC30-4D72-AD15-09A0FAF8FEF6}" type="datetime1">
              <a:rPr lang="fi-FI" smtClean="0"/>
              <a:pPr/>
              <a:t>26.11.2020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53976547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E5E577A8-F06A-4763-B466-13C38868FF98}" type="datetime1">
              <a:rPr lang="fi-FI" smtClean="0"/>
              <a:pPr/>
              <a:t>26.11.2020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18841766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5A74A44B-B7C7-4272-B6C4-3F79201367F0}" type="datetime1">
              <a:rPr lang="fi-FI" smtClean="0"/>
              <a:pPr/>
              <a:t>26.11.2020</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75299942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fi-FI" smtClean="0"/>
              <a:t>Muokkaa perustyyl. napsautt.</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7B2964EC-1F92-439C-A334-93E67D933082}" type="datetime1">
              <a:rPr lang="fi-FI" smtClean="0"/>
              <a:pPr/>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49129714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fi-FI" smtClean="0"/>
              <a:pPr/>
              <a:t>26.11.2020</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99007061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34E0D005-A54C-4DFE-9765-2BED80465EA0}" type="datetime1">
              <a:rPr lang="fi-FI" smtClean="0"/>
              <a:pPr/>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5308790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49E4EB1-FA89-4A39-96C3-37483AE5CEE2}" type="datetime1">
              <a:rPr lang="fi-FI" smtClean="0"/>
              <a:pPr/>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569538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FB58426-5F65-40EC-9872-4F186B4238D1}" type="datetime1">
              <a:rPr lang="fi-FI" smtClean="0"/>
              <a:pPr/>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48034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pPr/>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4078837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pPr/>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323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Muokkaa perustyyl. napsautt.</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Muokkaa tekstin perustyylejä napsauttamalla</a:t>
            </a:r>
          </a:p>
          <a:p>
            <a:pPr lvl="1"/>
            <a:r>
              <a:rPr lang="fi-FI" smtClean="0"/>
              <a:t>toinen taso</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pPr/>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85607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fi-FI" smtClean="0"/>
              <a:t>Muokkaa perustyyl. napsautt.</a:t>
            </a:r>
            <a:endParaRPr lang="en-US" dirty="0"/>
          </a:p>
        </p:txBody>
      </p:sp>
      <p:sp>
        <p:nvSpPr>
          <p:cNvPr id="4" name="Date Placeholder 3"/>
          <p:cNvSpPr>
            <a:spLocks noGrp="1"/>
          </p:cNvSpPr>
          <p:nvPr>
            <p:ph type="dt" sz="half" idx="10"/>
          </p:nvPr>
        </p:nvSpPr>
        <p:spPr/>
        <p:txBody>
          <a:bodyPr/>
          <a:lstStyle/>
          <a:p>
            <a:fld id="{5351FF6A-88FE-4829-AABE-A8D19FDDA656}" type="datetime1">
              <a:rPr lang="fi-FI" smtClean="0"/>
              <a:pPr/>
              <a:t>26.11.2020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376328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smtClean="0"/>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004A870-5DDB-45A8-A254-49DFCA16BCAA}" type="datetime1">
              <a:rPr lang="fi-FI" smtClean="0"/>
              <a:pPr/>
              <a:t>26.11.2020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7206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pPr/>
              <a:t>26.11.2020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35925920"/>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0" r:id="rId3"/>
    <p:sldLayoutId id="2147483663" r:id="rId4"/>
    <p:sldLayoutId id="2147483650" r:id="rId5"/>
    <p:sldLayoutId id="2147483662" r:id="rId6"/>
    <p:sldLayoutId id="2147483656" r:id="rId7"/>
    <p:sldLayoutId id="2147483651" r:id="rId8"/>
    <p:sldLayoutId id="2147483661" r:id="rId9"/>
    <p:sldLayoutId id="2147483664" r:id="rId10"/>
    <p:sldLayoutId id="2147483652" r:id="rId11"/>
    <p:sldLayoutId id="2147483653" r:id="rId12"/>
    <p:sldLayoutId id="2147483659" r:id="rId13"/>
    <p:sldLayoutId id="2147483654" r:id="rId14"/>
    <p:sldLayoutId id="2147483658" r:id="rId15"/>
    <p:sldLayoutId id="2147483655" r:id="rId16"/>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www.thl.fi/" TargetMode="External"/><Relationship Id="rId2" Type="http://schemas.openxmlformats.org/officeDocument/2006/relationships/hyperlink" Target="http://www.stm.fi/" TargetMode="External"/><Relationship Id="rId1" Type="http://schemas.openxmlformats.org/officeDocument/2006/relationships/slideLayout" Target="../slideLayouts/slideLayout15.xml"/><Relationship Id="rId4" Type="http://schemas.openxmlformats.org/officeDocument/2006/relationships/hyperlink" Target="http://www.finlandcar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170" b="8296"/>
          <a:stretch/>
        </p:blipFill>
        <p:spPr>
          <a:xfrm>
            <a:off x="0" y="0"/>
            <a:ext cx="9154313" cy="5158998"/>
          </a:xfrm>
          <a:prstGeom prst="rect">
            <a:avLst/>
          </a:prstGeom>
        </p:spPr>
      </p:pic>
      <p:sp>
        <p:nvSpPr>
          <p:cNvPr id="2" name="Rectangle 1"/>
          <p:cNvSpPr/>
          <p:nvPr/>
        </p:nvSpPr>
        <p:spPr>
          <a:xfrm>
            <a:off x="0" y="0"/>
            <a:ext cx="9154313" cy="515899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0295" y="1479523"/>
            <a:ext cx="9294516" cy="2400657"/>
          </a:xfrm>
          <a:prstGeom prst="rect">
            <a:avLst/>
          </a:prstGeom>
        </p:spPr>
        <p:txBody>
          <a:bodyPr wrap="square">
            <a:spAutoFit/>
          </a:bodyPr>
          <a:lstStyle/>
          <a:p>
            <a:pPr>
              <a:lnSpc>
                <a:spcPts val="6000"/>
              </a:lnSpc>
            </a:pPr>
            <a:r>
              <a:rPr lang="en-GB" sz="6800" b="1" dirty="0">
                <a:solidFill>
                  <a:schemeClr val="accent1"/>
                </a:solidFill>
                <a:latin typeface="Finlandica" charset="0"/>
                <a:ea typeface="Finlandica" charset="0"/>
                <a:cs typeface="Finlandica" charset="0"/>
              </a:rPr>
              <a:t>FINLAND’S </a:t>
            </a:r>
            <a:endParaRPr lang="en-GB" sz="6800" b="1" dirty="0" smtClean="0">
              <a:solidFill>
                <a:schemeClr val="accent1"/>
              </a:solidFill>
              <a:latin typeface="Finlandica" charset="0"/>
              <a:ea typeface="Finlandica" charset="0"/>
              <a:cs typeface="Finlandica" charset="0"/>
            </a:endParaRPr>
          </a:p>
          <a:p>
            <a:pPr>
              <a:lnSpc>
                <a:spcPts val="6000"/>
              </a:lnSpc>
            </a:pPr>
            <a:r>
              <a:rPr lang="en-GB" sz="6800" b="1" dirty="0" smtClean="0">
                <a:solidFill>
                  <a:schemeClr val="accent1"/>
                </a:solidFill>
                <a:latin typeface="Finlandica" charset="0"/>
                <a:ea typeface="Finlandica" charset="0"/>
                <a:cs typeface="Finlandica" charset="0"/>
              </a:rPr>
              <a:t>HEALTHCARE </a:t>
            </a:r>
          </a:p>
          <a:p>
            <a:pPr>
              <a:lnSpc>
                <a:spcPts val="6000"/>
              </a:lnSpc>
            </a:pPr>
            <a:r>
              <a:rPr lang="en-GB" sz="6800" b="1" dirty="0" smtClean="0">
                <a:solidFill>
                  <a:schemeClr val="accent1"/>
                </a:solidFill>
                <a:latin typeface="Finlandica" charset="0"/>
                <a:ea typeface="Finlandica" charset="0"/>
                <a:cs typeface="Finlandica" charset="0"/>
              </a:rPr>
              <a:t>SYSTEM </a:t>
            </a:r>
            <a:endParaRPr lang="en-US" sz="6800" b="1" dirty="0">
              <a:solidFill>
                <a:schemeClr val="accent1"/>
              </a:solidFill>
              <a:latin typeface="Finlandica" charset="0"/>
              <a:ea typeface="Finlandica" charset="0"/>
              <a:cs typeface="Finlandica" charset="0"/>
            </a:endParaRPr>
          </a:p>
        </p:txBody>
      </p:sp>
      <p:sp>
        <p:nvSpPr>
          <p:cNvPr id="17"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7771876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4187"/>
            <a:ext cx="5400600" cy="503387"/>
          </a:xfrm>
        </p:spPr>
        <p:txBody>
          <a:bodyPr/>
          <a:lstStyle/>
          <a:p>
            <a:r>
              <a:rPr lang="en-US" dirty="0">
                <a:latin typeface="Finlandica" panose="00000500000000000000" pitchFamily="2" charset="0"/>
              </a:rPr>
              <a:t>PUBLIC </a:t>
            </a:r>
            <a:r>
              <a:rPr lang="en-US" dirty="0" smtClean="0">
                <a:latin typeface="Finlandica" panose="00000500000000000000" pitchFamily="2" charset="0"/>
              </a:rPr>
              <a:t>HEALTH CARE </a:t>
            </a:r>
            <a:r>
              <a:rPr lang="en-US" dirty="0">
                <a:latin typeface="Finlandica" panose="00000500000000000000" pitchFamily="2" charset="0"/>
              </a:rPr>
              <a:t>MILESTONES</a:t>
            </a:r>
          </a:p>
        </p:txBody>
      </p:sp>
      <p:sp>
        <p:nvSpPr>
          <p:cNvPr id="3" name="Content Placeholder 2"/>
          <p:cNvSpPr>
            <a:spLocks noGrp="1"/>
          </p:cNvSpPr>
          <p:nvPr>
            <p:ph idx="1"/>
          </p:nvPr>
        </p:nvSpPr>
        <p:spPr>
          <a:xfrm>
            <a:off x="1043608" y="1276225"/>
            <a:ext cx="7344816" cy="2879701"/>
          </a:xfrm>
        </p:spPr>
        <p:txBody>
          <a:bodyPr/>
          <a:lstStyle/>
          <a:p>
            <a:pPr marL="0" indent="0">
              <a:buNone/>
            </a:pPr>
            <a:r>
              <a:rPr lang="en-US" b="1" dirty="0">
                <a:latin typeface="Finlandica" panose="00000500000000000000" pitchFamily="2" charset="0"/>
              </a:rPr>
              <a:t>1922 </a:t>
            </a:r>
            <a:r>
              <a:rPr lang="en-US" b="1" dirty="0" smtClean="0">
                <a:latin typeface="Finlandica" panose="00000500000000000000" pitchFamily="2" charset="0"/>
              </a:rPr>
              <a:t>- FIRST </a:t>
            </a:r>
            <a:r>
              <a:rPr lang="en-US" b="1" dirty="0">
                <a:latin typeface="Finlandica" panose="00000500000000000000" pitchFamily="2" charset="0"/>
              </a:rPr>
              <a:t>“NEUVOLA” CHILD HEALTH CLINIC IS ESTABLISHED</a:t>
            </a:r>
          </a:p>
          <a:p>
            <a:pPr marL="0" indent="0">
              <a:buNone/>
            </a:pPr>
            <a:r>
              <a:rPr lang="en-US" dirty="0">
                <a:latin typeface="Finlandica" panose="00000500000000000000" pitchFamily="2" charset="0"/>
              </a:rPr>
              <a:t>The first maternity and child health clinics were established in the 1920s thus contributing to the health and wellbeing of Finnish families. Maternity packages were distributed for the first time in 1938</a:t>
            </a:r>
            <a:r>
              <a:rPr lang="en-US" dirty="0" smtClean="0">
                <a:latin typeface="Finlandica" panose="00000500000000000000" pitchFamily="2" charset="0"/>
              </a:rPr>
              <a:t>. </a:t>
            </a:r>
          </a:p>
          <a:p>
            <a:pPr marL="0" indent="0">
              <a:buNone/>
            </a:pPr>
            <a:endParaRPr lang="en-US" dirty="0">
              <a:latin typeface="Finlandica" panose="00000500000000000000" pitchFamily="2" charset="0"/>
            </a:endParaRPr>
          </a:p>
          <a:p>
            <a:pPr marL="0" indent="0">
              <a:buNone/>
            </a:pPr>
            <a:r>
              <a:rPr lang="en-US" b="1" dirty="0">
                <a:latin typeface="Finlandica" panose="00000500000000000000" pitchFamily="2" charset="0"/>
              </a:rPr>
              <a:t>1972 </a:t>
            </a:r>
            <a:r>
              <a:rPr lang="en-US" b="1" dirty="0" smtClean="0">
                <a:latin typeface="Finlandica" panose="00000500000000000000" pitchFamily="2" charset="0"/>
              </a:rPr>
              <a:t>- MUNICIPALITIES </a:t>
            </a:r>
            <a:r>
              <a:rPr lang="en-US" b="1" dirty="0">
                <a:latin typeface="Finlandica" panose="00000500000000000000" pitchFamily="2" charset="0"/>
              </a:rPr>
              <a:t>PROVIDE BASIC HEALTH CARE</a:t>
            </a:r>
          </a:p>
          <a:p>
            <a:pPr marL="0" indent="0">
              <a:buNone/>
            </a:pPr>
            <a:r>
              <a:rPr lang="en-US" dirty="0">
                <a:latin typeface="Finlandica" panose="00000500000000000000" pitchFamily="2" charset="0"/>
              </a:rPr>
              <a:t>As of 1972, municipalities have been obliged to provide basic health care. People residing permanently in Finland have the right to receive such healthcare their medical condition requires. Today, Finnish healthcare ranks among the best and most egalitarian in the world. </a:t>
            </a:r>
          </a:p>
        </p:txBody>
      </p:sp>
      <p:cxnSp>
        <p:nvCxnSpPr>
          <p:cNvPr id="4" name="Straight Connector 3"/>
          <p:cNvCxnSpPr/>
          <p:nvPr/>
        </p:nvCxnSpPr>
        <p:spPr>
          <a:xfrm>
            <a:off x="1043608" y="1635646"/>
            <a:ext cx="7344816"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43608" y="3347147"/>
            <a:ext cx="7344816"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08893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103" y="1597491"/>
            <a:ext cx="8842668" cy="3063805"/>
          </a:xfrm>
        </p:spPr>
        <p:txBody>
          <a:bodyPr/>
          <a:lstStyle/>
          <a:p>
            <a:r>
              <a:rPr lang="en-US" sz="6800" cap="none" dirty="0" smtClean="0">
                <a:solidFill>
                  <a:srgbClr val="002EA2"/>
                </a:solidFill>
                <a:latin typeface="Finlandica" charset="0"/>
                <a:ea typeface="Finlandica" charset="0"/>
                <a:cs typeface="Finlandica" charset="0"/>
              </a:rPr>
              <a:t>FINNISH PREVENTATIVE HEALTHCARE</a:t>
            </a:r>
            <a:br>
              <a:rPr lang="en-US" sz="6800" cap="none" dirty="0" smtClean="0">
                <a:solidFill>
                  <a:srgbClr val="002EA2"/>
                </a:solidFill>
                <a:latin typeface="Finlandica" charset="0"/>
                <a:ea typeface="Finlandica" charset="0"/>
                <a:cs typeface="Finlandica" charset="0"/>
              </a:rPr>
            </a:br>
            <a:r>
              <a:rPr lang="en-US" sz="6800" cap="none" dirty="0" smtClean="0">
                <a:solidFill>
                  <a:srgbClr val="002EA2"/>
                </a:solidFill>
                <a:latin typeface="Finlandica" charset="0"/>
                <a:ea typeface="Finlandica" charset="0"/>
                <a:cs typeface="Finlandica" charset="0"/>
              </a:rPr>
              <a:t>PROLONGS LIFE</a:t>
            </a:r>
            <a:endParaRPr lang="en-US" sz="6800" dirty="0">
              <a:latin typeface="Finlandica" charset="0"/>
              <a:ea typeface="Finlandica" charset="0"/>
              <a:cs typeface="Finlandica" charset="0"/>
            </a:endParaRPr>
          </a:p>
        </p:txBody>
      </p:sp>
      <p:sp>
        <p:nvSpPr>
          <p:cNvPr id="3" name="Subtitle 2"/>
          <p:cNvSpPr>
            <a:spLocks noGrp="1"/>
          </p:cNvSpPr>
          <p:nvPr>
            <p:ph type="subTitle" idx="1"/>
          </p:nvPr>
        </p:nvSpPr>
        <p:spPr>
          <a:xfrm>
            <a:off x="1835696" y="2211710"/>
            <a:ext cx="5473700" cy="648072"/>
          </a:xfrm>
        </p:spPr>
        <p:txBody>
          <a:bodyPr/>
          <a:lstStyle/>
          <a:p>
            <a:endParaRPr lang="en-US" sz="1300" dirty="0"/>
          </a:p>
          <a:p>
            <a:endParaRPr lang="en-US" sz="1300" dirty="0"/>
          </a:p>
        </p:txBody>
      </p:sp>
    </p:spTree>
    <p:extLst>
      <p:ext uri="{BB962C8B-B14F-4D97-AF65-F5344CB8AC3E}">
        <p14:creationId xmlns:p14="http://schemas.microsoft.com/office/powerpoint/2010/main" val="121949501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4187"/>
            <a:ext cx="2880320" cy="863427"/>
          </a:xfrm>
        </p:spPr>
        <p:txBody>
          <a:bodyPr/>
          <a:lstStyle/>
          <a:p>
            <a:r>
              <a:rPr lang="en-US" dirty="0" smtClean="0">
                <a:latin typeface="Finlandica Bold" panose="00000800000000000000" pitchFamily="2" charset="0"/>
              </a:rPr>
              <a:t>WORLD-CLASS RESULTS</a:t>
            </a:r>
            <a:endParaRPr lang="en-US" dirty="0">
              <a:latin typeface="Finlandica" panose="00000500000000000000" pitchFamily="2" charset="0"/>
            </a:endParaRPr>
          </a:p>
        </p:txBody>
      </p:sp>
      <p:sp>
        <p:nvSpPr>
          <p:cNvPr id="3" name="Content Placeholder 2"/>
          <p:cNvSpPr>
            <a:spLocks noGrp="1"/>
          </p:cNvSpPr>
          <p:nvPr>
            <p:ph idx="1"/>
          </p:nvPr>
        </p:nvSpPr>
        <p:spPr>
          <a:xfrm>
            <a:off x="467544" y="1492249"/>
            <a:ext cx="4320480" cy="2879701"/>
          </a:xfrm>
        </p:spPr>
        <p:txBody>
          <a:bodyPr/>
          <a:lstStyle/>
          <a:p>
            <a:pPr marL="0" indent="0">
              <a:lnSpc>
                <a:spcPct val="100000"/>
              </a:lnSpc>
              <a:buNone/>
            </a:pPr>
            <a:r>
              <a:rPr lang="en-US" dirty="0">
                <a:solidFill>
                  <a:srgbClr val="002EA2"/>
                </a:solidFill>
                <a:latin typeface="Finlandica"/>
              </a:rPr>
              <a:t>Finnish healthcare achieves world-class results in many areas, such as: </a:t>
            </a:r>
            <a:endParaRPr lang="en-US" dirty="0" smtClean="0">
              <a:solidFill>
                <a:srgbClr val="002EA2"/>
              </a:solidFill>
              <a:latin typeface="Finlandica"/>
            </a:endParaRPr>
          </a:p>
          <a:p>
            <a:pPr marL="0" indent="0">
              <a:lnSpc>
                <a:spcPct val="100000"/>
              </a:lnSpc>
              <a:buNone/>
            </a:pPr>
            <a:endParaRPr lang="en-US" dirty="0" smtClean="0">
              <a:solidFill>
                <a:srgbClr val="002EA2"/>
              </a:solidFill>
              <a:latin typeface="Finlandica"/>
            </a:endParaRPr>
          </a:p>
          <a:p>
            <a:pPr>
              <a:lnSpc>
                <a:spcPct val="100000"/>
              </a:lnSpc>
            </a:pPr>
            <a:r>
              <a:rPr lang="en-US" dirty="0" smtClean="0">
                <a:solidFill>
                  <a:srgbClr val="002EA2"/>
                </a:solidFill>
                <a:latin typeface="Finlandica"/>
              </a:rPr>
              <a:t>the </a:t>
            </a:r>
            <a:r>
              <a:rPr lang="en-US" dirty="0">
                <a:solidFill>
                  <a:srgbClr val="002EA2"/>
                </a:solidFill>
                <a:latin typeface="Finlandica"/>
              </a:rPr>
              <a:t>effectiveness of </a:t>
            </a:r>
            <a:r>
              <a:rPr lang="en-US" dirty="0" err="1">
                <a:solidFill>
                  <a:srgbClr val="002EA2"/>
                </a:solidFill>
                <a:latin typeface="Finlandica"/>
              </a:rPr>
              <a:t>specialised</a:t>
            </a:r>
            <a:r>
              <a:rPr lang="en-US" dirty="0">
                <a:solidFill>
                  <a:srgbClr val="002EA2"/>
                </a:solidFill>
                <a:latin typeface="Finlandica"/>
              </a:rPr>
              <a:t> </a:t>
            </a:r>
            <a:r>
              <a:rPr lang="en-US" dirty="0" smtClean="0">
                <a:solidFill>
                  <a:srgbClr val="002EA2"/>
                </a:solidFill>
                <a:latin typeface="Finlandica"/>
              </a:rPr>
              <a:t>medical care</a:t>
            </a:r>
          </a:p>
          <a:p>
            <a:pPr>
              <a:lnSpc>
                <a:spcPct val="100000"/>
              </a:lnSpc>
            </a:pPr>
            <a:r>
              <a:rPr lang="en-US" dirty="0" smtClean="0">
                <a:solidFill>
                  <a:srgbClr val="002EA2"/>
                </a:solidFill>
                <a:latin typeface="Finlandica"/>
              </a:rPr>
              <a:t>reducing </a:t>
            </a:r>
            <a:r>
              <a:rPr lang="en-US" dirty="0">
                <a:solidFill>
                  <a:srgbClr val="002EA2"/>
                </a:solidFill>
                <a:latin typeface="Finlandica"/>
              </a:rPr>
              <a:t>cancer mortality </a:t>
            </a:r>
            <a:endParaRPr lang="en-US" dirty="0" smtClean="0">
              <a:solidFill>
                <a:srgbClr val="002EA2"/>
              </a:solidFill>
              <a:latin typeface="Finlandica"/>
            </a:endParaRPr>
          </a:p>
          <a:p>
            <a:pPr>
              <a:lnSpc>
                <a:spcPct val="100000"/>
              </a:lnSpc>
            </a:pPr>
            <a:r>
              <a:rPr lang="en-US" dirty="0" smtClean="0">
                <a:solidFill>
                  <a:srgbClr val="002EA2"/>
                </a:solidFill>
                <a:latin typeface="Finlandica"/>
              </a:rPr>
              <a:t>and </a:t>
            </a:r>
            <a:r>
              <a:rPr lang="en-US" dirty="0">
                <a:solidFill>
                  <a:srgbClr val="002EA2"/>
                </a:solidFill>
                <a:latin typeface="Finlandica"/>
              </a:rPr>
              <a:t>screening and vaccination coverage.</a:t>
            </a:r>
          </a:p>
          <a:p>
            <a:pPr marL="0" indent="0">
              <a:lnSpc>
                <a:spcPct val="100000"/>
              </a:lnSpc>
              <a:buNone/>
            </a:pPr>
            <a:endParaRPr lang="en-US" dirty="0">
              <a:solidFill>
                <a:srgbClr val="002EA2"/>
              </a:solidFill>
              <a:latin typeface="Finlandica"/>
            </a:endParaRPr>
          </a:p>
        </p:txBody>
      </p:sp>
      <p:pic>
        <p:nvPicPr>
          <p:cNvPr id="5" name="Picture Placeholder 4" descr="Two nurses smiling and talkin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5292725" y="4413"/>
            <a:ext cx="3851275" cy="5134673"/>
          </a:xfrm>
        </p:spPr>
      </p:pic>
    </p:spTree>
    <p:extLst>
      <p:ext uri="{BB962C8B-B14F-4D97-AF65-F5344CB8AC3E}">
        <p14:creationId xmlns:p14="http://schemas.microsoft.com/office/powerpoint/2010/main" val="231611968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man and a man looking at an ultrasound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 y="0"/>
            <a:ext cx="9142500" cy="5143500"/>
          </a:xfrm>
          <a:prstGeom prst="rect">
            <a:avLst/>
          </a:prstGeom>
        </p:spPr>
      </p:pic>
      <p:sp>
        <p:nvSpPr>
          <p:cNvPr id="5"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1934675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4187"/>
            <a:ext cx="5616624" cy="863427"/>
          </a:xfrm>
        </p:spPr>
        <p:txBody>
          <a:bodyPr/>
          <a:lstStyle/>
          <a:p>
            <a:r>
              <a:rPr lang="en-US" dirty="0" smtClean="0">
                <a:latin typeface="Finlandica" panose="00000500000000000000" pitchFamily="2" charset="0"/>
              </a:rPr>
              <a:t>FACTS AND FIGURES</a:t>
            </a:r>
            <a:endParaRPr lang="en-US" dirty="0">
              <a:latin typeface="Finlandica" panose="00000500000000000000" pitchFamily="2" charset="0"/>
            </a:endParaRPr>
          </a:p>
        </p:txBody>
      </p:sp>
      <p:sp>
        <p:nvSpPr>
          <p:cNvPr id="3" name="Content Placeholder 2"/>
          <p:cNvSpPr>
            <a:spLocks noGrp="1"/>
          </p:cNvSpPr>
          <p:nvPr>
            <p:ph idx="1"/>
          </p:nvPr>
        </p:nvSpPr>
        <p:spPr>
          <a:xfrm>
            <a:off x="1043608" y="1276225"/>
            <a:ext cx="7344816" cy="3455765"/>
          </a:xfrm>
        </p:spPr>
        <p:txBody>
          <a:bodyPr/>
          <a:lstStyle/>
          <a:p>
            <a:pPr marL="0" indent="0">
              <a:buNone/>
            </a:pPr>
            <a:r>
              <a:rPr lang="en-US" dirty="0" smtClean="0">
                <a:latin typeface="Finlandica" panose="00000500000000000000" pitchFamily="2" charset="0"/>
              </a:rPr>
              <a:t>In 2019,</a:t>
            </a:r>
          </a:p>
          <a:p>
            <a:pPr lvl="0"/>
            <a:r>
              <a:rPr lang="en-US" dirty="0" smtClean="0">
                <a:latin typeface="Finlandica" panose="00000500000000000000" pitchFamily="2" charset="0"/>
              </a:rPr>
              <a:t>the life expectancy of newborn males in Finland was </a:t>
            </a:r>
            <a:r>
              <a:rPr lang="en-US" b="1" dirty="0" smtClean="0">
                <a:latin typeface="Finlandica" panose="00000500000000000000" pitchFamily="2" charset="0"/>
              </a:rPr>
              <a:t>79.2 years</a:t>
            </a:r>
            <a:r>
              <a:rPr lang="en-US" dirty="0" smtClean="0">
                <a:latin typeface="Finlandica" panose="00000500000000000000" pitchFamily="2" charset="0"/>
              </a:rPr>
              <a:t> and, for newborn females, was </a:t>
            </a:r>
            <a:r>
              <a:rPr lang="en-US" b="1" dirty="0" smtClean="0">
                <a:latin typeface="Finlandica" panose="00000500000000000000" pitchFamily="2" charset="0"/>
              </a:rPr>
              <a:t>84.5 years</a:t>
            </a:r>
            <a:r>
              <a:rPr lang="en-US" dirty="0" smtClean="0">
                <a:latin typeface="Finlandica" panose="00000500000000000000" pitchFamily="2" charset="0"/>
              </a:rPr>
              <a:t>.</a:t>
            </a:r>
          </a:p>
          <a:p>
            <a:pPr lvl="0"/>
            <a:r>
              <a:rPr lang="en-US" dirty="0" smtClean="0">
                <a:latin typeface="Finlandica" panose="00000500000000000000" pitchFamily="2" charset="0"/>
              </a:rPr>
              <a:t>the perinatal death rate was </a:t>
            </a:r>
            <a:r>
              <a:rPr lang="en-US" b="1" dirty="0" smtClean="0">
                <a:latin typeface="Finlandica" panose="00000500000000000000" pitchFamily="2" charset="0"/>
              </a:rPr>
              <a:t>3.9/1,000</a:t>
            </a:r>
            <a:r>
              <a:rPr lang="en-US" dirty="0" smtClean="0">
                <a:latin typeface="Finlandica" panose="00000500000000000000" pitchFamily="2" charset="0"/>
              </a:rPr>
              <a:t> children.</a:t>
            </a:r>
          </a:p>
          <a:p>
            <a:pPr lvl="0"/>
            <a:r>
              <a:rPr lang="en-US" dirty="0" smtClean="0">
                <a:latin typeface="Finlandica" panose="00000500000000000000" pitchFamily="2" charset="0"/>
              </a:rPr>
              <a:t>the overall fertility rate was </a:t>
            </a:r>
            <a:r>
              <a:rPr lang="en-US" b="1" dirty="0" smtClean="0">
                <a:latin typeface="Finlandica" panose="00000500000000000000" pitchFamily="2" charset="0"/>
              </a:rPr>
              <a:t>1.35</a:t>
            </a:r>
            <a:r>
              <a:rPr lang="en-US" dirty="0" smtClean="0">
                <a:latin typeface="Finlandica" panose="00000500000000000000" pitchFamily="2" charset="0"/>
              </a:rPr>
              <a:t>.</a:t>
            </a:r>
          </a:p>
          <a:p>
            <a:pPr lvl="0"/>
            <a:r>
              <a:rPr lang="en-US" dirty="0" smtClean="0">
                <a:latin typeface="Finlandica" panose="00000500000000000000" pitchFamily="2" charset="0"/>
              </a:rPr>
              <a:t>vaccination coverage for small children was about </a:t>
            </a:r>
            <a:r>
              <a:rPr lang="en-US" b="1" dirty="0" smtClean="0">
                <a:latin typeface="Finlandica" panose="00000500000000000000" pitchFamily="2" charset="0"/>
              </a:rPr>
              <a:t>95 %</a:t>
            </a:r>
            <a:r>
              <a:rPr lang="en-US" dirty="0" smtClean="0">
                <a:latin typeface="Finlandica" panose="00000500000000000000" pitchFamily="2" charset="0"/>
              </a:rPr>
              <a:t>.</a:t>
            </a:r>
          </a:p>
          <a:p>
            <a:pPr lvl="0"/>
            <a:endParaRPr lang="fi-FI" dirty="0" smtClean="0">
              <a:latin typeface="Finlandica" panose="00000500000000000000" pitchFamily="2" charset="0"/>
            </a:endParaRPr>
          </a:p>
          <a:p>
            <a:pPr marL="0" indent="0">
              <a:buNone/>
            </a:pPr>
            <a:r>
              <a:rPr lang="en-US" dirty="0" smtClean="0">
                <a:latin typeface="Finlandica" panose="00000500000000000000" pitchFamily="2" charset="0"/>
              </a:rPr>
              <a:t>In 2018,</a:t>
            </a:r>
          </a:p>
          <a:p>
            <a:pPr lvl="0"/>
            <a:r>
              <a:rPr lang="en-US" dirty="0" smtClean="0">
                <a:latin typeface="Finlandica" panose="00000500000000000000" pitchFamily="2" charset="0"/>
              </a:rPr>
              <a:t>Finnish healthcare spending amounted to EUR </a:t>
            </a:r>
            <a:r>
              <a:rPr lang="en-US" b="1" dirty="0" smtClean="0">
                <a:latin typeface="Finlandica" panose="00000500000000000000" pitchFamily="2" charset="0"/>
              </a:rPr>
              <a:t>21.1 billion </a:t>
            </a:r>
            <a:r>
              <a:rPr lang="en-US" dirty="0" smtClean="0">
                <a:latin typeface="Finlandica" panose="00000500000000000000" pitchFamily="2" charset="0"/>
              </a:rPr>
              <a:t>or </a:t>
            </a:r>
            <a:r>
              <a:rPr lang="en-US" b="1" dirty="0" smtClean="0">
                <a:latin typeface="Finlandica" panose="00000500000000000000" pitchFamily="2" charset="0"/>
              </a:rPr>
              <a:t>9.0 per cent</a:t>
            </a:r>
            <a:r>
              <a:rPr lang="en-US" dirty="0" smtClean="0">
                <a:latin typeface="Finlandica" panose="00000500000000000000" pitchFamily="2" charset="0"/>
              </a:rPr>
              <a:t> of gross domestic product and around </a:t>
            </a:r>
            <a:r>
              <a:rPr lang="en-US" b="1" dirty="0" smtClean="0">
                <a:latin typeface="Finlandica" panose="00000500000000000000" pitchFamily="2" charset="0"/>
              </a:rPr>
              <a:t>EUR 3,829 </a:t>
            </a:r>
            <a:r>
              <a:rPr lang="en-US" dirty="0" smtClean="0">
                <a:latin typeface="Finlandica" panose="00000500000000000000" pitchFamily="2" charset="0"/>
              </a:rPr>
              <a:t>per capita. </a:t>
            </a:r>
          </a:p>
          <a:p>
            <a:pPr lvl="0"/>
            <a:endParaRPr lang="en-US" dirty="0">
              <a:latin typeface="Finlandica" panose="00000500000000000000" pitchFamily="2" charset="0"/>
            </a:endParaRPr>
          </a:p>
        </p:txBody>
      </p:sp>
    </p:spTree>
    <p:extLst>
      <p:ext uri="{BB962C8B-B14F-4D97-AF65-F5344CB8AC3E}">
        <p14:creationId xmlns:p14="http://schemas.microsoft.com/office/powerpoint/2010/main" val="296913096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DC2C14-6E95-4EF0-AB2C-A4DB63E63034}" type="slidenum">
              <a:rPr lang="en-US" smtClean="0"/>
              <a:pPr/>
              <a:t>15</a:t>
            </a:fld>
            <a:endParaRPr lang="en-US"/>
          </a:p>
        </p:txBody>
      </p:sp>
      <p:sp>
        <p:nvSpPr>
          <p:cNvPr id="5" name="Title 1"/>
          <p:cNvSpPr txBox="1">
            <a:spLocks/>
          </p:cNvSpPr>
          <p:nvPr/>
        </p:nvSpPr>
        <p:spPr>
          <a:xfrm>
            <a:off x="434282" y="2283718"/>
            <a:ext cx="8709718" cy="168944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r>
              <a:rPr lang="en-US" sz="6800" dirty="0">
                <a:solidFill>
                  <a:srgbClr val="002EA2"/>
                </a:solidFill>
                <a:latin typeface="Finlandica" charset="0"/>
                <a:ea typeface="Finlandica" charset="0"/>
                <a:cs typeface="Finlandica" charset="0"/>
              </a:rPr>
              <a:t>ONE OF THE BEST COUNTRIES </a:t>
            </a:r>
            <a:r>
              <a:rPr lang="en-US" sz="6800" dirty="0" smtClean="0">
                <a:solidFill>
                  <a:srgbClr val="002EA2"/>
                </a:solidFill>
                <a:latin typeface="Finlandica" charset="0"/>
                <a:ea typeface="Finlandica" charset="0"/>
                <a:cs typeface="Finlandica" charset="0"/>
              </a:rPr>
              <a:t>IN THE </a:t>
            </a:r>
            <a:r>
              <a:rPr lang="en-US" sz="6800" dirty="0">
                <a:solidFill>
                  <a:srgbClr val="002EA2"/>
                </a:solidFill>
                <a:latin typeface="Finlandica" charset="0"/>
                <a:ea typeface="Finlandica" charset="0"/>
                <a:cs typeface="Finlandica" charset="0"/>
              </a:rPr>
              <a:t>WORLD </a:t>
            </a:r>
            <a:r>
              <a:rPr lang="en-US" sz="6800" dirty="0" smtClean="0">
                <a:solidFill>
                  <a:srgbClr val="002EA2"/>
                </a:solidFill>
                <a:latin typeface="Finlandica" charset="0"/>
                <a:ea typeface="Finlandica" charset="0"/>
                <a:cs typeface="Finlandica" charset="0"/>
              </a:rPr>
              <a:t>FOR </a:t>
            </a:r>
            <a:r>
              <a:rPr lang="en-US" sz="6800" dirty="0">
                <a:solidFill>
                  <a:srgbClr val="002EA2"/>
                </a:solidFill>
                <a:latin typeface="Finlandica" charset="0"/>
                <a:ea typeface="Finlandica" charset="0"/>
                <a:cs typeface="Finlandica" charset="0"/>
              </a:rPr>
              <a:t>MOTHERS</a:t>
            </a:r>
          </a:p>
        </p:txBody>
      </p:sp>
    </p:spTree>
    <p:extLst>
      <p:ext uri="{BB962C8B-B14F-4D97-AF65-F5344CB8AC3E}">
        <p14:creationId xmlns:p14="http://schemas.microsoft.com/office/powerpoint/2010/main" val="398123718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4187"/>
            <a:ext cx="2880320" cy="863427"/>
          </a:xfrm>
        </p:spPr>
        <p:txBody>
          <a:bodyPr/>
          <a:lstStyle/>
          <a:p>
            <a:r>
              <a:rPr lang="en-US" dirty="0">
                <a:latin typeface="Finlandica" panose="00000500000000000000" pitchFamily="2" charset="0"/>
              </a:rPr>
              <a:t>THE BEST COUNTRY FOR MOTHERS</a:t>
            </a:r>
          </a:p>
        </p:txBody>
      </p:sp>
      <p:sp>
        <p:nvSpPr>
          <p:cNvPr id="3" name="Content Placeholder 2"/>
          <p:cNvSpPr>
            <a:spLocks noGrp="1"/>
          </p:cNvSpPr>
          <p:nvPr>
            <p:ph idx="1"/>
          </p:nvPr>
        </p:nvSpPr>
        <p:spPr>
          <a:xfrm>
            <a:off x="467544" y="1492249"/>
            <a:ext cx="4464496" cy="2879701"/>
          </a:xfrm>
        </p:spPr>
        <p:txBody>
          <a:bodyPr/>
          <a:lstStyle/>
          <a:p>
            <a:pPr marL="0" indent="0">
              <a:buNone/>
            </a:pPr>
            <a:r>
              <a:rPr lang="en-GB" dirty="0">
                <a:solidFill>
                  <a:srgbClr val="002EA2"/>
                </a:solidFill>
                <a:latin typeface="Finlandica" charset="0"/>
                <a:ea typeface="Finlandica" charset="0"/>
                <a:cs typeface="Finlandica" charset="0"/>
              </a:rPr>
              <a:t>According to Save the Children’s annual State of the World’s Mothers’ </a:t>
            </a:r>
            <a:r>
              <a:rPr lang="en-GB" dirty="0" smtClean="0">
                <a:solidFill>
                  <a:srgbClr val="002EA2"/>
                </a:solidFill>
                <a:latin typeface="Finlandica" charset="0"/>
                <a:ea typeface="Finlandica" charset="0"/>
                <a:cs typeface="Finlandica" charset="0"/>
              </a:rPr>
              <a:t>report</a:t>
            </a:r>
            <a:r>
              <a:rPr lang="en-GB" dirty="0">
                <a:solidFill>
                  <a:srgbClr val="002EA2"/>
                </a:solidFill>
                <a:latin typeface="Finlandica" charset="0"/>
                <a:ea typeface="Finlandica" charset="0"/>
                <a:cs typeface="Finlandica" charset="0"/>
              </a:rPr>
              <a:t>, Finland is one of the best countries in the world for mothers.</a:t>
            </a:r>
          </a:p>
          <a:p>
            <a:pPr marL="0" indent="0">
              <a:buNone/>
            </a:pPr>
            <a:endParaRPr lang="fi-FI" dirty="0">
              <a:solidFill>
                <a:srgbClr val="002EA2"/>
              </a:solidFill>
              <a:latin typeface="Finlandica"/>
            </a:endParaRPr>
          </a:p>
          <a:p>
            <a:pPr marL="0" indent="0">
              <a:buNone/>
            </a:pPr>
            <a:r>
              <a:rPr lang="en-GB" dirty="0">
                <a:solidFill>
                  <a:srgbClr val="002EA2"/>
                </a:solidFill>
                <a:latin typeface="Finlandica" charset="0"/>
                <a:ea typeface="Finlandica" charset="0"/>
                <a:cs typeface="Finlandica" charset="0"/>
              </a:rPr>
              <a:t>Save the Children states that Finland is a country, where maternal deaths affect less than one in 12,000 women, and the probability of a child dying before the age of five is one in 345.</a:t>
            </a:r>
            <a:endParaRPr lang="en-US" dirty="0">
              <a:solidFill>
                <a:srgbClr val="002EA2"/>
              </a:solidFill>
              <a:latin typeface="Finlandica" charset="0"/>
              <a:ea typeface="Finlandica" charset="0"/>
              <a:cs typeface="Finlandica" charset="0"/>
            </a:endParaRPr>
          </a:p>
          <a:p>
            <a:pPr marL="0" indent="0">
              <a:buNone/>
            </a:pPr>
            <a:r>
              <a:rPr lang="en-GB" dirty="0">
                <a:solidFill>
                  <a:schemeClr val="tx1"/>
                </a:solidFill>
                <a:latin typeface="Finlandica" charset="0"/>
                <a:ea typeface="Finlandica" charset="0"/>
                <a:cs typeface="Finlandica" charset="0"/>
              </a:rPr>
              <a:t>.</a:t>
            </a:r>
            <a:endParaRPr lang="en-US" dirty="0">
              <a:solidFill>
                <a:schemeClr val="tx1"/>
              </a:solidFill>
              <a:latin typeface="Finlandica" charset="0"/>
              <a:ea typeface="Finlandica" charset="0"/>
              <a:cs typeface="Finlandica" charset="0"/>
            </a:endParaRPr>
          </a:p>
          <a:p>
            <a:endParaRPr lang="en-US" dirty="0">
              <a:solidFill>
                <a:srgbClr val="002EA2"/>
              </a:solidFill>
              <a:latin typeface="Finlandica"/>
            </a:endParaRPr>
          </a:p>
        </p:txBody>
      </p:sp>
      <p:pic>
        <p:nvPicPr>
          <p:cNvPr id="5" name="Picture Placeholder 4" descr="A woman is lying while an ultrasound picture is taken of her belly."/>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5292725" y="4233"/>
            <a:ext cx="3851275" cy="5135033"/>
          </a:xfrm>
        </p:spPr>
      </p:pic>
    </p:spTree>
    <p:extLst>
      <p:ext uri="{BB962C8B-B14F-4D97-AF65-F5344CB8AC3E}">
        <p14:creationId xmlns:p14="http://schemas.microsoft.com/office/powerpoint/2010/main" val="98772667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2303636"/>
          </a:xfrm>
        </p:spPr>
        <p:txBody>
          <a:bodyPr/>
          <a:lstStyle/>
          <a:p>
            <a:r>
              <a:rPr lang="en-US" sz="3200" dirty="0" smtClean="0">
                <a:latin typeface="Finlandica" panose="00000500000000000000" pitchFamily="2" charset="0"/>
              </a:rPr>
              <a:t>The </a:t>
            </a:r>
            <a:r>
              <a:rPr lang="en-US" sz="3200" dirty="0">
                <a:latin typeface="Finlandica" panose="00000500000000000000" pitchFamily="2" charset="0"/>
              </a:rPr>
              <a:t>i</a:t>
            </a:r>
            <a:r>
              <a:rPr lang="en-US" sz="3200" dirty="0" smtClean="0">
                <a:latin typeface="Finlandica" panose="00000500000000000000" pitchFamily="2" charset="0"/>
              </a:rPr>
              <a:t>nfant </a:t>
            </a:r>
            <a:r>
              <a:rPr lang="en-US" sz="3200" dirty="0">
                <a:latin typeface="Finlandica" panose="00000500000000000000" pitchFamily="2" charset="0"/>
              </a:rPr>
              <a:t>mortality rates </a:t>
            </a:r>
            <a:r>
              <a:rPr lang="en-US" sz="3200" dirty="0" smtClean="0">
                <a:latin typeface="Finlandica" panose="00000500000000000000" pitchFamily="2" charset="0"/>
              </a:rPr>
              <a:t>have dropped from </a:t>
            </a:r>
            <a:r>
              <a:rPr lang="en-US" sz="3200" dirty="0">
                <a:latin typeface="Finlandica" panose="00000500000000000000" pitchFamily="2" charset="0"/>
              </a:rPr>
              <a:t>95 per 1,000 children dying before the age of five in 1936, to just 3.9 by 2019</a:t>
            </a:r>
            <a:r>
              <a:rPr lang="en-US" sz="3200" dirty="0" smtClean="0">
                <a:latin typeface="Finlandica" panose="00000500000000000000" pitchFamily="2" charset="0"/>
              </a:rPr>
              <a:t>.</a:t>
            </a:r>
            <a:endParaRPr lang="en-US" sz="3200" dirty="0">
              <a:latin typeface="Finlandica" panose="00000500000000000000" pitchFamily="2" charset="0"/>
            </a:endParaRPr>
          </a:p>
        </p:txBody>
      </p:sp>
    </p:spTree>
    <p:extLst>
      <p:ext uri="{BB962C8B-B14F-4D97-AF65-F5344CB8AC3E}">
        <p14:creationId xmlns:p14="http://schemas.microsoft.com/office/powerpoint/2010/main" val="133420290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ernity package."/>
          <p:cNvPicPr>
            <a:picLocks noChangeAspect="1"/>
          </p:cNvPicPr>
          <p:nvPr/>
        </p:nvPicPr>
        <p:blipFill rotWithShape="1">
          <a:blip r:embed="rId3" cstate="print">
            <a:extLst>
              <a:ext uri="{28A0092B-C50C-407E-A947-70E740481C1C}">
                <a14:useLocalDpi xmlns:a14="http://schemas.microsoft.com/office/drawing/2010/main" val="0"/>
              </a:ext>
            </a:extLst>
          </a:blip>
          <a:srcRect l="6729" r="4880"/>
          <a:stretch/>
        </p:blipFill>
        <p:spPr>
          <a:xfrm>
            <a:off x="4436003" y="1100312"/>
            <a:ext cx="4608513" cy="3475891"/>
          </a:xfrm>
          <a:prstGeom prst="rect">
            <a:avLst/>
          </a:prstGeom>
        </p:spPr>
      </p:pic>
      <p:sp>
        <p:nvSpPr>
          <p:cNvPr id="5" name="Rectangle 4"/>
          <p:cNvSpPr/>
          <p:nvPr/>
        </p:nvSpPr>
        <p:spPr>
          <a:xfrm>
            <a:off x="683568" y="1197248"/>
            <a:ext cx="3744416" cy="34627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2837" y="130478"/>
            <a:ext cx="1292969" cy="1066770"/>
          </a:xfrm>
          <a:prstGeom prst="rect">
            <a:avLst/>
          </a:prstGeom>
        </p:spPr>
      </p:pic>
      <p:sp>
        <p:nvSpPr>
          <p:cNvPr id="2" name="Title 1"/>
          <p:cNvSpPr>
            <a:spLocks noGrp="1"/>
          </p:cNvSpPr>
          <p:nvPr>
            <p:ph type="title"/>
          </p:nvPr>
        </p:nvSpPr>
        <p:spPr>
          <a:xfrm>
            <a:off x="863588" y="1310725"/>
            <a:ext cx="3384376" cy="3240360"/>
          </a:xfrm>
        </p:spPr>
        <p:txBody>
          <a:bodyPr/>
          <a:lstStyle/>
          <a:p>
            <a:r>
              <a:rPr lang="en-US" sz="2800" dirty="0" smtClean="0">
                <a:latin typeface="Finlandica" panose="00000500000000000000" pitchFamily="2" charset="0"/>
              </a:rPr>
              <a:t>MATERNITY PACKAGE</a:t>
            </a:r>
            <a:r>
              <a:rPr lang="en-US" sz="2000" b="0" dirty="0" smtClean="0">
                <a:latin typeface="Finlandica" panose="00000500000000000000" pitchFamily="2" charset="0"/>
              </a:rPr>
              <a:t/>
            </a:r>
            <a:br>
              <a:rPr lang="en-US" sz="2000" b="0" dirty="0" smtClean="0">
                <a:latin typeface="Finlandica" panose="00000500000000000000" pitchFamily="2" charset="0"/>
              </a:rPr>
            </a:br>
            <a:r>
              <a:rPr lang="en-US" sz="1600" b="0" dirty="0" smtClean="0">
                <a:latin typeface="Finlandica" panose="00000500000000000000" pitchFamily="2" charset="0"/>
              </a:rPr>
              <a:t> </a:t>
            </a:r>
            <a:r>
              <a:rPr lang="en-US" sz="2000" b="0" dirty="0" smtClean="0">
                <a:latin typeface="Finlandica" panose="00000500000000000000" pitchFamily="2" charset="0"/>
              </a:rPr>
              <a:t/>
            </a:r>
            <a:br>
              <a:rPr lang="en-US" sz="2000" b="0" dirty="0" smtClean="0">
                <a:latin typeface="Finlandica" panose="00000500000000000000" pitchFamily="2" charset="0"/>
              </a:rPr>
            </a:br>
            <a:r>
              <a:rPr lang="en-US" sz="2000" b="0" dirty="0" smtClean="0">
                <a:latin typeface="Finlandica" panose="00000500000000000000" pitchFamily="2" charset="0"/>
              </a:rPr>
              <a:t>The </a:t>
            </a:r>
            <a:r>
              <a:rPr lang="en-US" sz="2000" b="0" dirty="0">
                <a:latin typeface="Finlandica" panose="00000500000000000000" pitchFamily="2" charset="0"/>
              </a:rPr>
              <a:t>maternity package – or “baby box” – was introduced in </a:t>
            </a:r>
            <a:r>
              <a:rPr lang="en-US" sz="2000" b="0" dirty="0" smtClean="0">
                <a:latin typeface="Finlandica" panose="00000500000000000000" pitchFamily="2" charset="0"/>
              </a:rPr>
              <a:t>1938. It provides </a:t>
            </a:r>
            <a:r>
              <a:rPr lang="en-US" sz="2000" b="0" dirty="0">
                <a:latin typeface="Finlandica" panose="00000500000000000000" pitchFamily="2" charset="0"/>
              </a:rPr>
              <a:t>mothers with products and items making it easier to look after their baby. </a:t>
            </a:r>
            <a:r>
              <a:rPr lang="en-US" sz="2000" b="0" dirty="0" smtClean="0">
                <a:latin typeface="Finlandica" panose="00000500000000000000" pitchFamily="2" charset="0"/>
              </a:rPr>
              <a:t>More </a:t>
            </a:r>
            <a:r>
              <a:rPr lang="en-US" sz="2000" b="0" dirty="0">
                <a:latin typeface="Finlandica" panose="00000500000000000000" pitchFamily="2" charset="0"/>
              </a:rPr>
              <a:t>than 95% of the mothers choose the baby box instead of an equivalent cash grant.</a:t>
            </a:r>
          </a:p>
        </p:txBody>
      </p:sp>
    </p:spTree>
    <p:extLst>
      <p:ext uri="{BB962C8B-B14F-4D97-AF65-F5344CB8AC3E}">
        <p14:creationId xmlns:p14="http://schemas.microsoft.com/office/powerpoint/2010/main" val="101271224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4187"/>
            <a:ext cx="5616624" cy="863427"/>
          </a:xfrm>
        </p:spPr>
        <p:txBody>
          <a:bodyPr/>
          <a:lstStyle/>
          <a:p>
            <a:r>
              <a:rPr lang="en-US" dirty="0">
                <a:solidFill>
                  <a:srgbClr val="002EA2"/>
                </a:solidFill>
                <a:latin typeface="Finlandica Bold" panose="00000800000000000000" pitchFamily="2" charset="0"/>
              </a:rPr>
              <a:t>FIND OUT MORE ABOUT FINNISH HEALTHCARE</a:t>
            </a:r>
          </a:p>
        </p:txBody>
      </p:sp>
      <p:sp>
        <p:nvSpPr>
          <p:cNvPr id="3" name="Content Placeholder 2"/>
          <p:cNvSpPr>
            <a:spLocks noGrp="1"/>
          </p:cNvSpPr>
          <p:nvPr>
            <p:ph idx="1"/>
          </p:nvPr>
        </p:nvSpPr>
        <p:spPr>
          <a:xfrm>
            <a:off x="1043608" y="1276225"/>
            <a:ext cx="7344816" cy="3455765"/>
          </a:xfrm>
        </p:spPr>
        <p:txBody>
          <a:bodyPr/>
          <a:lstStyle/>
          <a:p>
            <a:pPr marL="285750" indent="-285750">
              <a:buFont typeface="Arial" charset="0"/>
              <a:buChar char="•"/>
            </a:pPr>
            <a:endParaRPr lang="en-GB" u="sng" dirty="0" smtClean="0">
              <a:latin typeface="Finlandica" charset="0"/>
              <a:ea typeface="Finlandica" charset="0"/>
              <a:cs typeface="Finlandica" charset="0"/>
              <a:hlinkClick r:id="rId2"/>
            </a:endParaRPr>
          </a:p>
          <a:p>
            <a:pPr marL="285750" indent="-285750">
              <a:buFont typeface="Arial" charset="0"/>
              <a:buChar char="•"/>
            </a:pPr>
            <a:r>
              <a:rPr lang="en-GB" u="sng" dirty="0" smtClean="0">
                <a:latin typeface="Finlandica" charset="0"/>
                <a:ea typeface="Finlandica" charset="0"/>
                <a:cs typeface="Finlandica" charset="0"/>
                <a:hlinkClick r:id="rId2"/>
              </a:rPr>
              <a:t>www.stm.fi</a:t>
            </a:r>
            <a:endParaRPr lang="en-GB" u="sng" dirty="0">
              <a:latin typeface="Finlandica" charset="0"/>
              <a:ea typeface="Finlandica" charset="0"/>
              <a:cs typeface="Finlandica" charset="0"/>
            </a:endParaRPr>
          </a:p>
          <a:p>
            <a:pPr marL="285750" indent="-285750">
              <a:buFont typeface="Arial" charset="0"/>
              <a:buChar char="•"/>
            </a:pPr>
            <a:endParaRPr lang="en-US" dirty="0">
              <a:latin typeface="Finlandica" charset="0"/>
              <a:ea typeface="Finlandica" charset="0"/>
              <a:cs typeface="Finlandica" charset="0"/>
            </a:endParaRPr>
          </a:p>
          <a:p>
            <a:pPr marL="285750" indent="-285750">
              <a:buFont typeface="Arial" charset="0"/>
              <a:buChar char="•"/>
            </a:pPr>
            <a:r>
              <a:rPr lang="en-GB" u="sng" dirty="0">
                <a:latin typeface="Finlandica" charset="0"/>
                <a:ea typeface="Finlandica" charset="0"/>
                <a:cs typeface="Finlandica" charset="0"/>
                <a:hlinkClick r:id="rId3"/>
              </a:rPr>
              <a:t>www.thl.fi</a:t>
            </a:r>
            <a:endParaRPr lang="en-GB" u="sng" dirty="0">
              <a:latin typeface="Finlandica" charset="0"/>
              <a:ea typeface="Finlandica" charset="0"/>
              <a:cs typeface="Finlandica" charset="0"/>
            </a:endParaRPr>
          </a:p>
          <a:p>
            <a:pPr marL="285750" indent="-285750">
              <a:buFont typeface="Arial" charset="0"/>
              <a:buChar char="•"/>
            </a:pPr>
            <a:endParaRPr lang="en-US" dirty="0">
              <a:latin typeface="Finlandica" charset="0"/>
              <a:ea typeface="Finlandica" charset="0"/>
              <a:cs typeface="Finlandica" charset="0"/>
            </a:endParaRPr>
          </a:p>
          <a:p>
            <a:pPr marL="285750" indent="-285750">
              <a:buFont typeface="Arial" charset="0"/>
              <a:buChar char="•"/>
            </a:pPr>
            <a:r>
              <a:rPr lang="en-GB" u="sng" dirty="0">
                <a:latin typeface="Finlandica" charset="0"/>
                <a:ea typeface="Finlandica" charset="0"/>
                <a:cs typeface="Finlandica" charset="0"/>
                <a:hlinkClick r:id="rId4"/>
              </a:rPr>
              <a:t>www.finlandcare.com</a:t>
            </a:r>
            <a:r>
              <a:rPr lang="en-GB" dirty="0">
                <a:latin typeface="Finlandica" charset="0"/>
                <a:ea typeface="Finlandica" charset="0"/>
                <a:cs typeface="Finlandica" charset="0"/>
              </a:rPr>
              <a:t> </a:t>
            </a:r>
            <a:endParaRPr lang="en-US" dirty="0">
              <a:latin typeface="Finlandica" charset="0"/>
              <a:ea typeface="Finlandica" charset="0"/>
              <a:cs typeface="Finlandica" charset="0"/>
            </a:endParaRPr>
          </a:p>
          <a:p>
            <a:endParaRPr lang="en-US" dirty="0"/>
          </a:p>
          <a:p>
            <a:endParaRPr lang="en-US" dirty="0"/>
          </a:p>
        </p:txBody>
      </p:sp>
    </p:spTree>
    <p:extLst>
      <p:ext uri="{BB962C8B-B14F-4D97-AF65-F5344CB8AC3E}">
        <p14:creationId xmlns:p14="http://schemas.microsoft.com/office/powerpoint/2010/main" val="166698798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pPr/>
              <a:t>2</a:t>
            </a:fld>
            <a:endParaRPr lang="en-US"/>
          </a:p>
        </p:txBody>
      </p:sp>
      <p:sp>
        <p:nvSpPr>
          <p:cNvPr id="5" name="Freeform 7"/>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Subtitle 2"/>
          <p:cNvSpPr txBox="1">
            <a:spLocks/>
          </p:cNvSpPr>
          <p:nvPr/>
        </p:nvSpPr>
        <p:spPr>
          <a:xfrm>
            <a:off x="1511300" y="1131590"/>
            <a:ext cx="6301060" cy="3009790"/>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US" dirty="0" smtClean="0">
                <a:solidFill>
                  <a:schemeClr val="bg1"/>
                </a:solidFill>
                <a:latin typeface="Finlandica" charset="0"/>
                <a:ea typeface="Finlandica" charset="0"/>
                <a:cs typeface="Finlandica" charset="0"/>
              </a:rPr>
              <a:t>Finnish healthcare is state-of-the-art among the OECD countries. </a:t>
            </a:r>
          </a:p>
          <a:p>
            <a:endParaRPr lang="en-US" dirty="0" smtClean="0">
              <a:solidFill>
                <a:schemeClr val="bg1"/>
              </a:solidFill>
              <a:latin typeface="Finlandica" charset="0"/>
              <a:ea typeface="Finlandica" charset="0"/>
              <a:cs typeface="Finlandica" charset="0"/>
            </a:endParaRPr>
          </a:p>
          <a:p>
            <a:endParaRPr lang="en-US" dirty="0" smtClean="0">
              <a:solidFill>
                <a:schemeClr val="bg1"/>
              </a:solidFill>
              <a:latin typeface="Finlandica" charset="0"/>
              <a:ea typeface="Finlandica" charset="0"/>
              <a:cs typeface="Finlandica" charset="0"/>
            </a:endParaRPr>
          </a:p>
          <a:p>
            <a:r>
              <a:rPr lang="en-US" dirty="0" smtClean="0">
                <a:solidFill>
                  <a:schemeClr val="bg1"/>
                </a:solidFill>
                <a:latin typeface="Finlandica" charset="0"/>
                <a:ea typeface="Finlandica" charset="0"/>
                <a:cs typeface="Finlandica" charset="0"/>
              </a:rPr>
              <a:t>The scope, accessibility and quality of health care services have been developed systematically over the last decades.</a:t>
            </a:r>
          </a:p>
          <a:p>
            <a:endParaRPr lang="en-US" dirty="0" smtClean="0">
              <a:solidFill>
                <a:schemeClr val="bg1"/>
              </a:solidFill>
              <a:latin typeface="Finlandica" charset="0"/>
              <a:ea typeface="Finlandica" charset="0"/>
              <a:cs typeface="Finlandica" charset="0"/>
            </a:endParaRPr>
          </a:p>
          <a:p>
            <a:endParaRPr lang="en-US" dirty="0" smtClean="0">
              <a:solidFill>
                <a:schemeClr val="bg1"/>
              </a:solidFill>
              <a:latin typeface="Finlandica" charset="0"/>
              <a:ea typeface="Finlandica" charset="0"/>
              <a:cs typeface="Finlandica" charset="0"/>
            </a:endParaRPr>
          </a:p>
          <a:p>
            <a:r>
              <a:rPr lang="en-US" dirty="0" smtClean="0">
                <a:solidFill>
                  <a:schemeClr val="bg1"/>
                </a:solidFill>
                <a:latin typeface="Finlandica" charset="0"/>
                <a:ea typeface="Finlandica" charset="0"/>
                <a:cs typeface="Finlandica" charset="0"/>
              </a:rPr>
              <a:t>Reforming the structure and content of social welfare and healthcare services is one of the society’s most important goals in the coming years.</a:t>
            </a:r>
          </a:p>
          <a:p>
            <a:endParaRPr lang="en-US" dirty="0" smtClean="0">
              <a:solidFill>
                <a:schemeClr val="bg1"/>
              </a:solidFill>
              <a:latin typeface="Finlandica" charset="0"/>
              <a:ea typeface="Finlandica" charset="0"/>
              <a:cs typeface="Finlandica" charset="0"/>
            </a:endParaRPr>
          </a:p>
          <a:p>
            <a:endParaRPr lang="en-US" dirty="0">
              <a:solidFill>
                <a:schemeClr val="bg1"/>
              </a:solidFill>
              <a:latin typeface="Finlandica" charset="0"/>
              <a:ea typeface="Finlandica" charset="0"/>
              <a:cs typeface="Finlandica" charset="0"/>
            </a:endParaRPr>
          </a:p>
        </p:txBody>
      </p:sp>
      <p:cxnSp>
        <p:nvCxnSpPr>
          <p:cNvPr id="13" name="Straight Connector 12"/>
          <p:cNvCxnSpPr/>
          <p:nvPr/>
        </p:nvCxnSpPr>
        <p:spPr>
          <a:xfrm>
            <a:off x="1495438" y="3219822"/>
            <a:ext cx="6101715"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03006" y="1779662"/>
            <a:ext cx="6153150"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1876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aby raising hands while lying."/>
          <p:cNvPicPr>
            <a:picLocks noChangeAspect="1"/>
          </p:cNvPicPr>
          <p:nvPr/>
        </p:nvPicPr>
        <p:blipFill rotWithShape="1">
          <a:blip r:embed="rId2" cstate="print">
            <a:extLst>
              <a:ext uri="{28A0092B-C50C-407E-A947-70E740481C1C}">
                <a14:useLocalDpi xmlns:a14="http://schemas.microsoft.com/office/drawing/2010/main" val="0"/>
              </a:ext>
            </a:extLst>
          </a:blip>
          <a:srcRect b="17364"/>
          <a:stretch/>
        </p:blipFill>
        <p:spPr>
          <a:xfrm>
            <a:off x="0" y="0"/>
            <a:ext cx="9144000" cy="5164038"/>
          </a:xfrm>
          <a:prstGeom prst="rect">
            <a:avLst/>
          </a:prstGeom>
        </p:spPr>
      </p:pic>
      <p:sp>
        <p:nvSpPr>
          <p:cNvPr id="2" name="Title 1"/>
          <p:cNvSpPr>
            <a:spLocks noGrp="1"/>
          </p:cNvSpPr>
          <p:nvPr>
            <p:ph type="title"/>
          </p:nvPr>
        </p:nvSpPr>
        <p:spPr>
          <a:xfrm>
            <a:off x="5111553" y="645005"/>
            <a:ext cx="4032447" cy="1512168"/>
          </a:xfrm>
        </p:spPr>
        <p:txBody>
          <a:bodyPr/>
          <a:lstStyle/>
          <a:p>
            <a:r>
              <a:rPr lang="en-US" sz="4400" dirty="0" smtClean="0">
                <a:latin typeface="Finlandica" panose="00000500000000000000" pitchFamily="2" charset="0"/>
              </a:rPr>
              <a:t>Thank</a:t>
            </a:r>
            <a:r>
              <a:rPr lang="fi-FI" sz="4400" dirty="0" smtClean="0">
                <a:latin typeface="Finlandica" panose="00000500000000000000" pitchFamily="2" charset="0"/>
              </a:rPr>
              <a:t> </a:t>
            </a:r>
            <a:r>
              <a:rPr lang="en-US" sz="4400" dirty="0" smtClean="0">
                <a:latin typeface="Finlandica" panose="00000500000000000000" pitchFamily="2" charset="0"/>
              </a:rPr>
              <a:t>you</a:t>
            </a:r>
            <a:r>
              <a:rPr lang="fi-FI" sz="4400" dirty="0" smtClean="0">
                <a:latin typeface="Finlandica" panose="00000500000000000000" pitchFamily="2" charset="0"/>
              </a:rPr>
              <a:t>!</a:t>
            </a:r>
            <a:endParaRPr lang="fi-FI" sz="4400" dirty="0">
              <a:latin typeface="Finlandica" panose="00000500000000000000" pitchFamily="2" charset="0"/>
            </a:endParaRPr>
          </a:p>
        </p:txBody>
      </p:sp>
      <p:sp>
        <p:nvSpPr>
          <p:cNvPr id="4"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304005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34529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50" y="2618606"/>
            <a:ext cx="7992888" cy="2067694"/>
          </a:xfrm>
        </p:spPr>
        <p:txBody>
          <a:bodyPr/>
          <a:lstStyle/>
          <a:p>
            <a:r>
              <a:rPr lang="en-GB" sz="6800" cap="none" dirty="0">
                <a:solidFill>
                  <a:srgbClr val="002EA2"/>
                </a:solidFill>
                <a:latin typeface="Finlandica" charset="0"/>
                <a:ea typeface="Finlandica" charset="0"/>
                <a:cs typeface="Finlandica" charset="0"/>
              </a:rPr>
              <a:t>A SYSTEM </a:t>
            </a:r>
            <a:r>
              <a:rPr lang="en-GB" sz="6800" cap="none" dirty="0" smtClean="0">
                <a:solidFill>
                  <a:srgbClr val="002EA2"/>
                </a:solidFill>
                <a:latin typeface="Finlandica" charset="0"/>
                <a:ea typeface="Finlandica" charset="0"/>
                <a:cs typeface="Finlandica" charset="0"/>
              </a:rPr>
              <a:t>THAT </a:t>
            </a:r>
            <a:br>
              <a:rPr lang="en-GB" sz="6800" cap="none" dirty="0" smtClean="0">
                <a:solidFill>
                  <a:srgbClr val="002EA2"/>
                </a:solidFill>
                <a:latin typeface="Finlandica" charset="0"/>
                <a:ea typeface="Finlandica" charset="0"/>
                <a:cs typeface="Finlandica" charset="0"/>
              </a:rPr>
            </a:br>
            <a:r>
              <a:rPr lang="en-GB" sz="6800" cap="none" dirty="0" smtClean="0">
                <a:solidFill>
                  <a:srgbClr val="002EA2"/>
                </a:solidFill>
                <a:latin typeface="Finlandica" charset="0"/>
                <a:ea typeface="Finlandica" charset="0"/>
                <a:cs typeface="Finlandica" charset="0"/>
              </a:rPr>
              <a:t>WAS CREATED TO COVER </a:t>
            </a:r>
            <a:r>
              <a:rPr lang="en-GB" sz="6800" cap="none" dirty="0">
                <a:solidFill>
                  <a:srgbClr val="002EA2"/>
                </a:solidFill>
                <a:latin typeface="Finlandica" charset="0"/>
                <a:ea typeface="Finlandica" charset="0"/>
                <a:cs typeface="Finlandica" charset="0"/>
              </a:rPr>
              <a:t>THE </a:t>
            </a:r>
            <a:r>
              <a:rPr lang="en-GB" sz="6800" cap="none" dirty="0" smtClean="0">
                <a:solidFill>
                  <a:srgbClr val="002EA2"/>
                </a:solidFill>
                <a:latin typeface="Finlandica" charset="0"/>
                <a:ea typeface="Finlandica" charset="0"/>
                <a:cs typeface="Finlandica" charset="0"/>
              </a:rPr>
              <a:t>NEEDS </a:t>
            </a:r>
            <a:br>
              <a:rPr lang="en-GB" sz="6800" cap="none" dirty="0" smtClean="0">
                <a:solidFill>
                  <a:srgbClr val="002EA2"/>
                </a:solidFill>
                <a:latin typeface="Finlandica" charset="0"/>
                <a:ea typeface="Finlandica" charset="0"/>
                <a:cs typeface="Finlandica" charset="0"/>
              </a:rPr>
            </a:br>
            <a:r>
              <a:rPr lang="en-GB" sz="6800" cap="none" dirty="0" smtClean="0">
                <a:solidFill>
                  <a:srgbClr val="002EA2"/>
                </a:solidFill>
                <a:latin typeface="Finlandica" charset="0"/>
                <a:ea typeface="Finlandica" charset="0"/>
                <a:cs typeface="Finlandica" charset="0"/>
              </a:rPr>
              <a:t>OF EVERYONE</a:t>
            </a:r>
            <a:endParaRPr lang="en-US" sz="6800" dirty="0">
              <a:latin typeface="Finlandica" charset="0"/>
              <a:ea typeface="Finlandica" charset="0"/>
              <a:cs typeface="Finlandica" charset="0"/>
            </a:endParaRPr>
          </a:p>
        </p:txBody>
      </p:sp>
      <p:sp>
        <p:nvSpPr>
          <p:cNvPr id="3" name="Subtitle 2"/>
          <p:cNvSpPr>
            <a:spLocks noGrp="1"/>
          </p:cNvSpPr>
          <p:nvPr>
            <p:ph type="subTitle" idx="1"/>
          </p:nvPr>
        </p:nvSpPr>
        <p:spPr>
          <a:xfrm>
            <a:off x="1835696" y="1635646"/>
            <a:ext cx="5473700" cy="648072"/>
          </a:xfrm>
        </p:spPr>
        <p:txBody>
          <a:bodyPr/>
          <a:lstStyle/>
          <a:p>
            <a:endParaRPr lang="en-US" sz="1300" dirty="0"/>
          </a:p>
          <a:p>
            <a:endParaRPr lang="en-US" sz="1300" dirty="0"/>
          </a:p>
        </p:txBody>
      </p:sp>
      <p:sp>
        <p:nvSpPr>
          <p:cNvPr id="6" name="Slide Number Placeholder 5"/>
          <p:cNvSpPr>
            <a:spLocks noGrp="1"/>
          </p:cNvSpPr>
          <p:nvPr>
            <p:ph type="sldNum" sz="quarter" idx="12"/>
          </p:nvPr>
        </p:nvSpPr>
        <p:spPr/>
        <p:txBody>
          <a:bodyPr/>
          <a:lstStyle/>
          <a:p>
            <a:fld id="{E9DC2C14-6E95-4EF0-AB2C-A4DB63E63034}" type="slidenum">
              <a:rPr lang="en-US" smtClean="0"/>
              <a:pPr/>
              <a:t>3</a:t>
            </a:fld>
            <a:endParaRPr lang="en-US"/>
          </a:p>
        </p:txBody>
      </p:sp>
    </p:spTree>
    <p:extLst>
      <p:ext uri="{BB962C8B-B14F-4D97-AF65-F5344CB8AC3E}">
        <p14:creationId xmlns:p14="http://schemas.microsoft.com/office/powerpoint/2010/main" val="198931778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4187"/>
            <a:ext cx="5616624" cy="863427"/>
          </a:xfrm>
        </p:spPr>
        <p:txBody>
          <a:bodyPr/>
          <a:lstStyle/>
          <a:p>
            <a:r>
              <a:rPr lang="en-US" dirty="0" smtClean="0">
                <a:solidFill>
                  <a:srgbClr val="002EA2"/>
                </a:solidFill>
                <a:latin typeface="Finlandica Bold" panose="00000800000000000000" pitchFamily="2" charset="0"/>
              </a:rPr>
              <a:t>IN FINLAND, WORLD-CLASS HEALTH </a:t>
            </a:r>
            <a:br>
              <a:rPr lang="en-US" dirty="0" smtClean="0">
                <a:solidFill>
                  <a:srgbClr val="002EA2"/>
                </a:solidFill>
                <a:latin typeface="Finlandica Bold" panose="00000800000000000000" pitchFamily="2" charset="0"/>
              </a:rPr>
            </a:br>
            <a:r>
              <a:rPr lang="en-US" dirty="0" smtClean="0">
                <a:solidFill>
                  <a:srgbClr val="002EA2"/>
                </a:solidFill>
                <a:latin typeface="Finlandica Bold" panose="00000800000000000000" pitchFamily="2" charset="0"/>
              </a:rPr>
              <a:t>CARE IS AVAILABLE FOR ALL </a:t>
            </a:r>
            <a:r>
              <a:rPr lang="en-US" dirty="0">
                <a:solidFill>
                  <a:srgbClr val="002EA2"/>
                </a:solidFill>
                <a:latin typeface="Finlandica Bold" panose="00000800000000000000" pitchFamily="2" charset="0"/>
              </a:rPr>
              <a:t/>
            </a:r>
            <a:br>
              <a:rPr lang="en-US" dirty="0">
                <a:solidFill>
                  <a:srgbClr val="002EA2"/>
                </a:solidFill>
                <a:latin typeface="Finlandica Bold" panose="00000800000000000000" pitchFamily="2" charset="0"/>
              </a:rPr>
            </a:br>
            <a:endParaRPr lang="en-US" dirty="0">
              <a:latin typeface="Finlandica" panose="00000500000000000000" pitchFamily="2" charset="0"/>
            </a:endParaRPr>
          </a:p>
        </p:txBody>
      </p:sp>
      <p:sp>
        <p:nvSpPr>
          <p:cNvPr id="3" name="Content Placeholder 2"/>
          <p:cNvSpPr>
            <a:spLocks noGrp="1"/>
          </p:cNvSpPr>
          <p:nvPr>
            <p:ph idx="1"/>
          </p:nvPr>
        </p:nvSpPr>
        <p:spPr>
          <a:xfrm>
            <a:off x="1043608" y="1492249"/>
            <a:ext cx="7344816" cy="2879701"/>
          </a:xfrm>
        </p:spPr>
        <p:txBody>
          <a:bodyPr/>
          <a:lstStyle/>
          <a:p>
            <a:pPr marL="0" indent="0">
              <a:buNone/>
            </a:pPr>
            <a:endParaRPr lang="en-GB" dirty="0" smtClean="0">
              <a:latin typeface="Finlandica" charset="0"/>
              <a:ea typeface="Finlandica" charset="0"/>
              <a:cs typeface="Finlandica" charset="0"/>
            </a:endParaRPr>
          </a:p>
          <a:p>
            <a:pPr marL="0" indent="0">
              <a:buNone/>
            </a:pPr>
            <a:r>
              <a:rPr lang="en-GB" dirty="0" smtClean="0">
                <a:latin typeface="Finlandica" charset="0"/>
                <a:ea typeface="Finlandica" charset="0"/>
                <a:cs typeface="Finlandica" charset="0"/>
              </a:rPr>
              <a:t>The </a:t>
            </a:r>
            <a:r>
              <a:rPr lang="en-GB" dirty="0">
                <a:latin typeface="Finlandica" charset="0"/>
                <a:ea typeface="Finlandica" charset="0"/>
                <a:cs typeface="Finlandica" charset="0"/>
              </a:rPr>
              <a:t>Finnish healthcare system provides comprehensive, high-quality healthcare ranging from primary to specialised medical care – and from care for </a:t>
            </a:r>
            <a:r>
              <a:rPr lang="en-GB" dirty="0" err="1">
                <a:latin typeface="Finlandica" charset="0"/>
                <a:ea typeface="Finlandica" charset="0"/>
                <a:cs typeface="Finlandica" charset="0"/>
              </a:rPr>
              <a:t>newborns</a:t>
            </a:r>
            <a:r>
              <a:rPr lang="en-GB" dirty="0">
                <a:latin typeface="Finlandica" charset="0"/>
                <a:ea typeface="Finlandica" charset="0"/>
                <a:cs typeface="Finlandica" charset="0"/>
              </a:rPr>
              <a:t> to services for the elderly</a:t>
            </a:r>
            <a:r>
              <a:rPr lang="en-GB" dirty="0" smtClean="0">
                <a:latin typeface="Finlandica" charset="0"/>
                <a:ea typeface="Finlandica" charset="0"/>
                <a:cs typeface="Finlandica" charset="0"/>
              </a:rPr>
              <a:t>.</a:t>
            </a:r>
          </a:p>
          <a:p>
            <a:pPr marL="0" indent="0">
              <a:buNone/>
            </a:pPr>
            <a:endParaRPr lang="en-GB" dirty="0">
              <a:latin typeface="Finlandica" charset="0"/>
              <a:ea typeface="Finlandica" charset="0"/>
              <a:cs typeface="Finlandica" charset="0"/>
            </a:endParaRPr>
          </a:p>
          <a:p>
            <a:pPr marL="0" indent="0">
              <a:buNone/>
            </a:pPr>
            <a:r>
              <a:rPr lang="en-US" dirty="0">
                <a:latin typeface="Finlandica" charset="0"/>
                <a:ea typeface="Finlandica" charset="0"/>
                <a:cs typeface="Finlandica" charset="0"/>
              </a:rPr>
              <a:t>Health promotion and disease prevention are the primary goals of Finnish health policy. The Finnish healthcare system is based on preventive health care and well-run, comprehensive health services</a:t>
            </a:r>
            <a:r>
              <a:rPr lang="en-US" dirty="0" smtClean="0">
                <a:latin typeface="Finlandica" charset="0"/>
                <a:ea typeface="Finlandica" charset="0"/>
                <a:cs typeface="Finlandica" charset="0"/>
              </a:rPr>
              <a:t>.</a:t>
            </a:r>
            <a:endParaRPr lang="en-US" sz="1600" dirty="0"/>
          </a:p>
          <a:p>
            <a:endParaRPr lang="en-US" sz="1600" dirty="0"/>
          </a:p>
          <a:p>
            <a:endParaRPr lang="en-US" dirty="0">
              <a:latin typeface="Finlandica" panose="00000500000000000000" pitchFamily="2" charset="0"/>
            </a:endParaRPr>
          </a:p>
        </p:txBody>
      </p:sp>
      <p:cxnSp>
        <p:nvCxnSpPr>
          <p:cNvPr id="4" name="Straight Connector 3"/>
          <p:cNvCxnSpPr/>
          <p:nvPr/>
        </p:nvCxnSpPr>
        <p:spPr>
          <a:xfrm>
            <a:off x="1495425" y="3003798"/>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4358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35696" y="1635646"/>
            <a:ext cx="5473700" cy="648072"/>
          </a:xfrm>
        </p:spPr>
        <p:txBody>
          <a:bodyPr/>
          <a:lstStyle/>
          <a:p>
            <a:endParaRPr lang="en-US" sz="1300" dirty="0"/>
          </a:p>
          <a:p>
            <a:endParaRPr lang="en-US" sz="1300" dirty="0"/>
          </a:p>
        </p:txBody>
      </p:sp>
      <p:sp>
        <p:nvSpPr>
          <p:cNvPr id="6" name="Slide Number Placeholder 5"/>
          <p:cNvSpPr>
            <a:spLocks noGrp="1"/>
          </p:cNvSpPr>
          <p:nvPr>
            <p:ph type="sldNum" sz="quarter" idx="12"/>
          </p:nvPr>
        </p:nvSpPr>
        <p:spPr/>
        <p:txBody>
          <a:bodyPr/>
          <a:lstStyle/>
          <a:p>
            <a:fld id="{E9DC2C14-6E95-4EF0-AB2C-A4DB63E63034}" type="slidenum">
              <a:rPr lang="en-US" smtClean="0"/>
              <a:pPr/>
              <a:t>5</a:t>
            </a:fld>
            <a:endParaRPr lang="en-US"/>
          </a:p>
        </p:txBody>
      </p:sp>
      <p:pic>
        <p:nvPicPr>
          <p:cNvPr id="5" name="Picture 4" descr="A girl in dentist appointment."/>
          <p:cNvPicPr>
            <a:picLocks noChangeAspect="1"/>
          </p:cNvPicPr>
          <p:nvPr/>
        </p:nvPicPr>
        <p:blipFill rotWithShape="1">
          <a:blip r:embed="rId2" cstate="print">
            <a:extLst>
              <a:ext uri="{28A0092B-C50C-407E-A947-70E740481C1C}">
                <a14:useLocalDpi xmlns:a14="http://schemas.microsoft.com/office/drawing/2010/main" val="0"/>
              </a:ext>
            </a:extLst>
          </a:blip>
          <a:srcRect t="9660" b="5807"/>
          <a:stretch/>
        </p:blipFill>
        <p:spPr>
          <a:xfrm>
            <a:off x="0" y="-9687"/>
            <a:ext cx="9144000" cy="5153187"/>
          </a:xfrm>
          <a:prstGeom prst="rect">
            <a:avLst/>
          </a:prstGeom>
        </p:spPr>
      </p:pic>
      <p:sp>
        <p:nvSpPr>
          <p:cNvPr id="7"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77196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4187"/>
            <a:ext cx="5616624" cy="863427"/>
          </a:xfrm>
        </p:spPr>
        <p:txBody>
          <a:bodyPr/>
          <a:lstStyle/>
          <a:p>
            <a:r>
              <a:rPr lang="fi-FI" dirty="0">
                <a:solidFill>
                  <a:srgbClr val="002EA2"/>
                </a:solidFill>
                <a:latin typeface="Finlandica Bold" panose="00000800000000000000" pitchFamily="2" charset="0"/>
              </a:rPr>
              <a:t>PUBLIC AND PRIVATE HEALTHCARE</a:t>
            </a:r>
            <a:endParaRPr lang="en-US" dirty="0">
              <a:latin typeface="Finlandica" panose="00000500000000000000" pitchFamily="2" charset="0"/>
            </a:endParaRPr>
          </a:p>
        </p:txBody>
      </p:sp>
      <p:sp>
        <p:nvSpPr>
          <p:cNvPr id="3" name="Content Placeholder 2"/>
          <p:cNvSpPr>
            <a:spLocks noGrp="1"/>
          </p:cNvSpPr>
          <p:nvPr>
            <p:ph idx="1"/>
          </p:nvPr>
        </p:nvSpPr>
        <p:spPr>
          <a:xfrm>
            <a:off x="1043608" y="1492249"/>
            <a:ext cx="7344816" cy="2879701"/>
          </a:xfrm>
        </p:spPr>
        <p:txBody>
          <a:bodyPr/>
          <a:lstStyle/>
          <a:p>
            <a:pPr marL="0" indent="0">
              <a:buNone/>
            </a:pPr>
            <a:r>
              <a:rPr lang="en-US" dirty="0">
                <a:latin typeface="Finlandica" panose="00000500000000000000" pitchFamily="2" charset="0"/>
              </a:rPr>
              <a:t>Municipalities are responsible for </a:t>
            </a:r>
            <a:r>
              <a:rPr lang="en-US" dirty="0" err="1">
                <a:latin typeface="Finlandica" panose="00000500000000000000" pitchFamily="2" charset="0"/>
              </a:rPr>
              <a:t>organising</a:t>
            </a:r>
            <a:r>
              <a:rPr lang="en-US" dirty="0">
                <a:latin typeface="Finlandica" panose="00000500000000000000" pitchFamily="2" charset="0"/>
              </a:rPr>
              <a:t> and financing health care. </a:t>
            </a:r>
            <a:r>
              <a:rPr lang="en-US" dirty="0" smtClean="0">
                <a:latin typeface="Finlandica" panose="00000500000000000000" pitchFamily="2" charset="0"/>
              </a:rPr>
              <a:t>A municipality </a:t>
            </a:r>
            <a:r>
              <a:rPr lang="en-US" dirty="0">
                <a:latin typeface="Finlandica" panose="00000500000000000000" pitchFamily="2" charset="0"/>
              </a:rPr>
              <a:t>can choose to </a:t>
            </a:r>
            <a:r>
              <a:rPr lang="en-US" dirty="0" err="1">
                <a:latin typeface="Finlandica" panose="00000500000000000000" pitchFamily="2" charset="0"/>
              </a:rPr>
              <a:t>organise</a:t>
            </a:r>
            <a:r>
              <a:rPr lang="en-US" dirty="0">
                <a:latin typeface="Finlandica" panose="00000500000000000000" pitchFamily="2" charset="0"/>
              </a:rPr>
              <a:t> healthcare services by providing them itself or in collaboration with other municipalities or purchasing services from </a:t>
            </a:r>
            <a:r>
              <a:rPr lang="en-US" dirty="0" err="1">
                <a:latin typeface="Finlandica" panose="00000500000000000000" pitchFamily="2" charset="0"/>
              </a:rPr>
              <a:t>organisations</a:t>
            </a:r>
            <a:r>
              <a:rPr lang="en-US" dirty="0">
                <a:latin typeface="Finlandica" panose="00000500000000000000" pitchFamily="2" charset="0"/>
              </a:rPr>
              <a:t> or from private companies.</a:t>
            </a:r>
          </a:p>
          <a:p>
            <a:pPr marL="0" indent="0">
              <a:buNone/>
            </a:pPr>
            <a:r>
              <a:rPr lang="en-US" dirty="0">
                <a:latin typeface="Finlandica" panose="00000500000000000000" pitchFamily="2" charset="0"/>
              </a:rPr>
              <a:t> </a:t>
            </a:r>
          </a:p>
          <a:p>
            <a:pPr marL="0" indent="0">
              <a:buNone/>
            </a:pPr>
            <a:r>
              <a:rPr lang="en-US" dirty="0">
                <a:latin typeface="Finlandica" panose="00000500000000000000" pitchFamily="2" charset="0"/>
              </a:rPr>
              <a:t>Public healthcare is complemented by a number of private providers of </a:t>
            </a:r>
            <a:r>
              <a:rPr lang="en-US" dirty="0" err="1">
                <a:latin typeface="Finlandica" panose="00000500000000000000" pitchFamily="2" charset="0"/>
              </a:rPr>
              <a:t>specialised</a:t>
            </a:r>
            <a:r>
              <a:rPr lang="en-US" dirty="0">
                <a:latin typeface="Finlandica" panose="00000500000000000000" pitchFamily="2" charset="0"/>
              </a:rPr>
              <a:t> medical care, such as top-class specialists available to international patients travelling to receive care in Finland, or providers of state-of-the-art cancer treatment.</a:t>
            </a:r>
          </a:p>
        </p:txBody>
      </p:sp>
      <p:cxnSp>
        <p:nvCxnSpPr>
          <p:cNvPr id="4" name="Straight Connector 3"/>
          <p:cNvCxnSpPr/>
          <p:nvPr/>
        </p:nvCxnSpPr>
        <p:spPr>
          <a:xfrm>
            <a:off x="1495425" y="3003798"/>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80252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2303636"/>
          </a:xfrm>
        </p:spPr>
        <p:txBody>
          <a:bodyPr/>
          <a:lstStyle/>
          <a:p>
            <a:pPr lvl="0"/>
            <a:r>
              <a:rPr lang="en-US" sz="3200" dirty="0">
                <a:latin typeface="Finlandica" panose="00000500000000000000" pitchFamily="2" charset="0"/>
              </a:rPr>
              <a:t>T</a:t>
            </a:r>
            <a:r>
              <a:rPr lang="en-US" sz="3200" dirty="0" smtClean="0">
                <a:latin typeface="Finlandica" panose="00000500000000000000" pitchFamily="2" charset="0"/>
              </a:rPr>
              <a:t>he </a:t>
            </a:r>
            <a:r>
              <a:rPr lang="en-US" sz="3200" dirty="0">
                <a:latin typeface="Finlandica" panose="00000500000000000000" pitchFamily="2" charset="0"/>
              </a:rPr>
              <a:t>life expectancy of newborn males in Finland </a:t>
            </a:r>
            <a:r>
              <a:rPr lang="en-US" sz="3200" dirty="0" smtClean="0">
                <a:latin typeface="Finlandica" panose="00000500000000000000" pitchFamily="2" charset="0"/>
              </a:rPr>
              <a:t>is </a:t>
            </a:r>
            <a:r>
              <a:rPr lang="en-US" sz="3200" dirty="0">
                <a:latin typeface="Finlandica" panose="00000500000000000000" pitchFamily="2" charset="0"/>
              </a:rPr>
              <a:t>79.2 years and, for newborn females, </a:t>
            </a:r>
            <a:r>
              <a:rPr lang="en-US" sz="3200" dirty="0" smtClean="0">
                <a:latin typeface="Finlandica" panose="00000500000000000000" pitchFamily="2" charset="0"/>
              </a:rPr>
              <a:t>84.5 years </a:t>
            </a:r>
            <a:r>
              <a:rPr lang="en-US" sz="3200" b="0" dirty="0" smtClean="0">
                <a:latin typeface="Finlandica" panose="00000500000000000000" pitchFamily="2" charset="0"/>
              </a:rPr>
              <a:t>(2019).</a:t>
            </a:r>
            <a:endParaRPr lang="en-US" sz="3200" b="0" dirty="0">
              <a:latin typeface="Finlandica" panose="00000500000000000000" pitchFamily="2" charset="0"/>
            </a:endParaRPr>
          </a:p>
        </p:txBody>
      </p:sp>
    </p:spTree>
    <p:extLst>
      <p:ext uri="{BB962C8B-B14F-4D97-AF65-F5344CB8AC3E}">
        <p14:creationId xmlns:p14="http://schemas.microsoft.com/office/powerpoint/2010/main" val="136685247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4187"/>
            <a:ext cx="5616624" cy="863427"/>
          </a:xfrm>
        </p:spPr>
        <p:txBody>
          <a:bodyPr/>
          <a:lstStyle/>
          <a:p>
            <a:r>
              <a:rPr lang="en-US" dirty="0">
                <a:solidFill>
                  <a:srgbClr val="002EA2"/>
                </a:solidFill>
                <a:latin typeface="Finlandica Bold" panose="00000800000000000000" pitchFamily="2" charset="0"/>
              </a:rPr>
              <a:t>EXAMPLES OF OUR PUBLIC HEALTH SERVICES</a:t>
            </a:r>
          </a:p>
        </p:txBody>
      </p:sp>
      <p:sp>
        <p:nvSpPr>
          <p:cNvPr id="3" name="Content Placeholder 2"/>
          <p:cNvSpPr>
            <a:spLocks noGrp="1"/>
          </p:cNvSpPr>
          <p:nvPr>
            <p:ph idx="1"/>
          </p:nvPr>
        </p:nvSpPr>
        <p:spPr>
          <a:xfrm>
            <a:off x="1043608" y="1492249"/>
            <a:ext cx="7344816" cy="2879701"/>
          </a:xfrm>
        </p:spPr>
        <p:txBody>
          <a:bodyPr/>
          <a:lstStyle/>
          <a:p>
            <a:pPr>
              <a:lnSpc>
                <a:spcPct val="100000"/>
              </a:lnSpc>
            </a:pPr>
            <a:r>
              <a:rPr lang="en-US" dirty="0">
                <a:solidFill>
                  <a:srgbClr val="002EA2"/>
                </a:solidFill>
                <a:latin typeface="Finlandica"/>
              </a:rPr>
              <a:t>Health counselling, including health education, contraception advice, maternity and child welfare and medical examinations</a:t>
            </a:r>
          </a:p>
          <a:p>
            <a:pPr>
              <a:lnSpc>
                <a:spcPct val="100000"/>
              </a:lnSpc>
            </a:pPr>
            <a:r>
              <a:rPr lang="en-US" dirty="0">
                <a:solidFill>
                  <a:srgbClr val="002EA2"/>
                </a:solidFill>
                <a:latin typeface="Finlandica"/>
              </a:rPr>
              <a:t>Screening and </a:t>
            </a:r>
            <a:r>
              <a:rPr lang="en-US" dirty="0" smtClean="0">
                <a:solidFill>
                  <a:srgbClr val="002EA2"/>
                </a:solidFill>
                <a:latin typeface="Finlandica"/>
              </a:rPr>
              <a:t>vaccinations</a:t>
            </a:r>
          </a:p>
          <a:p>
            <a:pPr>
              <a:lnSpc>
                <a:spcPct val="100000"/>
              </a:lnSpc>
            </a:pPr>
            <a:r>
              <a:rPr lang="en-US" dirty="0" smtClean="0">
                <a:solidFill>
                  <a:srgbClr val="002EA2"/>
                </a:solidFill>
                <a:latin typeface="Finlandica"/>
              </a:rPr>
              <a:t>Oral </a:t>
            </a:r>
            <a:r>
              <a:rPr lang="en-US" dirty="0">
                <a:solidFill>
                  <a:srgbClr val="002EA2"/>
                </a:solidFill>
                <a:latin typeface="Finlandica"/>
              </a:rPr>
              <a:t>health </a:t>
            </a:r>
            <a:r>
              <a:rPr lang="en-US" dirty="0" smtClean="0">
                <a:solidFill>
                  <a:srgbClr val="002EA2"/>
                </a:solidFill>
                <a:latin typeface="Finlandica"/>
              </a:rPr>
              <a:t>services</a:t>
            </a:r>
          </a:p>
          <a:p>
            <a:pPr>
              <a:lnSpc>
                <a:spcPct val="100000"/>
              </a:lnSpc>
            </a:pPr>
            <a:r>
              <a:rPr lang="en-US" dirty="0" smtClean="0">
                <a:solidFill>
                  <a:srgbClr val="002EA2"/>
                </a:solidFill>
                <a:latin typeface="Finlandica"/>
              </a:rPr>
              <a:t>School </a:t>
            </a:r>
            <a:r>
              <a:rPr lang="en-US" dirty="0">
                <a:solidFill>
                  <a:srgbClr val="002EA2"/>
                </a:solidFill>
                <a:latin typeface="Finlandica"/>
              </a:rPr>
              <a:t>and student </a:t>
            </a:r>
            <a:r>
              <a:rPr lang="en-US" dirty="0" smtClean="0">
                <a:solidFill>
                  <a:srgbClr val="002EA2"/>
                </a:solidFill>
                <a:latin typeface="Finlandica"/>
              </a:rPr>
              <a:t>healthcare</a:t>
            </a:r>
          </a:p>
          <a:p>
            <a:pPr>
              <a:lnSpc>
                <a:spcPct val="100000"/>
              </a:lnSpc>
            </a:pPr>
            <a:r>
              <a:rPr lang="en-US" dirty="0" smtClean="0">
                <a:solidFill>
                  <a:srgbClr val="002EA2"/>
                </a:solidFill>
                <a:latin typeface="Finlandica"/>
              </a:rPr>
              <a:t>Mental </a:t>
            </a:r>
            <a:r>
              <a:rPr lang="en-US" dirty="0">
                <a:solidFill>
                  <a:srgbClr val="002EA2"/>
                </a:solidFill>
                <a:latin typeface="Finlandica"/>
              </a:rPr>
              <a:t>health </a:t>
            </a:r>
            <a:r>
              <a:rPr lang="en-US" dirty="0" smtClean="0">
                <a:solidFill>
                  <a:srgbClr val="002EA2"/>
                </a:solidFill>
                <a:latin typeface="Finlandica"/>
              </a:rPr>
              <a:t>services</a:t>
            </a:r>
          </a:p>
          <a:p>
            <a:pPr>
              <a:lnSpc>
                <a:spcPct val="100000"/>
              </a:lnSpc>
            </a:pPr>
            <a:r>
              <a:rPr lang="en-US" dirty="0" smtClean="0">
                <a:solidFill>
                  <a:srgbClr val="002EA2"/>
                </a:solidFill>
                <a:latin typeface="Finlandica"/>
              </a:rPr>
              <a:t>Emergency </a:t>
            </a:r>
            <a:r>
              <a:rPr lang="en-US" dirty="0">
                <a:solidFill>
                  <a:srgbClr val="002EA2"/>
                </a:solidFill>
                <a:latin typeface="Finlandica"/>
              </a:rPr>
              <a:t>treatment, emergency cases also handled by </a:t>
            </a:r>
            <a:r>
              <a:rPr lang="en-US" dirty="0" smtClean="0">
                <a:solidFill>
                  <a:srgbClr val="002EA2"/>
                </a:solidFill>
                <a:latin typeface="Finlandica"/>
              </a:rPr>
              <a:t>hospitals</a:t>
            </a:r>
          </a:p>
          <a:p>
            <a:pPr>
              <a:lnSpc>
                <a:spcPct val="100000"/>
              </a:lnSpc>
            </a:pPr>
            <a:r>
              <a:rPr lang="en-US" dirty="0" smtClean="0">
                <a:solidFill>
                  <a:srgbClr val="002EA2"/>
                </a:solidFill>
                <a:latin typeface="Finlandica"/>
              </a:rPr>
              <a:t>Home </a:t>
            </a:r>
            <a:r>
              <a:rPr lang="en-US" dirty="0">
                <a:solidFill>
                  <a:srgbClr val="002EA2"/>
                </a:solidFill>
                <a:latin typeface="Finlandica"/>
              </a:rPr>
              <a:t>care services</a:t>
            </a:r>
          </a:p>
          <a:p>
            <a:pPr>
              <a:lnSpc>
                <a:spcPct val="100000"/>
              </a:lnSpc>
            </a:pPr>
            <a:endParaRPr lang="fi-FI" dirty="0" smtClean="0">
              <a:solidFill>
                <a:srgbClr val="002EA2"/>
              </a:solidFill>
              <a:latin typeface="Finlandica"/>
            </a:endParaRPr>
          </a:p>
          <a:p>
            <a:pPr marL="0" indent="0">
              <a:lnSpc>
                <a:spcPct val="100000"/>
              </a:lnSpc>
              <a:buNone/>
            </a:pPr>
            <a:r>
              <a:rPr lang="en-US" dirty="0">
                <a:latin typeface="Finlandica" charset="0"/>
                <a:ea typeface="Finlandica" charset="0"/>
                <a:cs typeface="Finlandica" charset="0"/>
              </a:rPr>
              <a:t>Public healthcare in Finland is not free, but charges are very low since the system is mainly tax-funded</a:t>
            </a:r>
            <a:r>
              <a:rPr lang="en-US" dirty="0" smtClean="0">
                <a:latin typeface="Finlandica" charset="0"/>
                <a:ea typeface="Finlandica" charset="0"/>
                <a:cs typeface="Finlandica" charset="0"/>
              </a:rPr>
              <a:t>.</a:t>
            </a:r>
            <a:endParaRPr lang="en-US" dirty="0">
              <a:latin typeface="Finlandica" charset="0"/>
              <a:ea typeface="Finlandica" charset="0"/>
              <a:cs typeface="Finlandica" charset="0"/>
            </a:endParaRPr>
          </a:p>
        </p:txBody>
      </p:sp>
      <p:cxnSp>
        <p:nvCxnSpPr>
          <p:cNvPr id="5" name="Straight Connector 4"/>
          <p:cNvCxnSpPr/>
          <p:nvPr/>
        </p:nvCxnSpPr>
        <p:spPr>
          <a:xfrm>
            <a:off x="1495425" y="4011910"/>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09361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4187"/>
            <a:ext cx="2880320" cy="863427"/>
          </a:xfrm>
        </p:spPr>
        <p:txBody>
          <a:bodyPr/>
          <a:lstStyle/>
          <a:p>
            <a:r>
              <a:rPr lang="fi-FI" dirty="0">
                <a:solidFill>
                  <a:srgbClr val="002EA2"/>
                </a:solidFill>
                <a:latin typeface="Finlandica Bold" panose="00000800000000000000" pitchFamily="2" charset="0"/>
              </a:rPr>
              <a:t>LIFE EXPECTANCY</a:t>
            </a:r>
            <a:endParaRPr lang="en-US" dirty="0">
              <a:latin typeface="Finlandica" panose="00000500000000000000" pitchFamily="2" charset="0"/>
            </a:endParaRPr>
          </a:p>
        </p:txBody>
      </p:sp>
      <p:sp>
        <p:nvSpPr>
          <p:cNvPr id="3" name="Content Placeholder 2"/>
          <p:cNvSpPr>
            <a:spLocks noGrp="1"/>
          </p:cNvSpPr>
          <p:nvPr>
            <p:ph idx="1"/>
          </p:nvPr>
        </p:nvSpPr>
        <p:spPr>
          <a:xfrm>
            <a:off x="467544" y="1492249"/>
            <a:ext cx="4536504" cy="2879701"/>
          </a:xfrm>
        </p:spPr>
        <p:txBody>
          <a:bodyPr/>
          <a:lstStyle/>
          <a:p>
            <a:pPr marL="0" indent="0">
              <a:buNone/>
            </a:pPr>
            <a:r>
              <a:rPr lang="en-US" dirty="0">
                <a:solidFill>
                  <a:srgbClr val="002EA2"/>
                </a:solidFill>
                <a:latin typeface="Finlandica" panose="00000500000000000000" pitchFamily="2" charset="0"/>
              </a:rPr>
              <a:t>Thanks to disease prevention and </a:t>
            </a:r>
            <a:br>
              <a:rPr lang="en-US" dirty="0">
                <a:solidFill>
                  <a:srgbClr val="002EA2"/>
                </a:solidFill>
                <a:latin typeface="Finlandica" panose="00000500000000000000" pitchFamily="2" charset="0"/>
              </a:rPr>
            </a:br>
            <a:r>
              <a:rPr lang="en-US" dirty="0">
                <a:solidFill>
                  <a:srgbClr val="002EA2"/>
                </a:solidFill>
                <a:latin typeface="Finlandica" panose="00000500000000000000" pitchFamily="2" charset="0"/>
              </a:rPr>
              <a:t>health promotion activities, life expectancy rates have risen </a:t>
            </a:r>
            <a:r>
              <a:rPr lang="en-US" dirty="0" smtClean="0">
                <a:solidFill>
                  <a:srgbClr val="002EA2"/>
                </a:solidFill>
                <a:latin typeface="Finlandica" panose="00000500000000000000" pitchFamily="2" charset="0"/>
              </a:rPr>
              <a:t>markedly.</a:t>
            </a:r>
          </a:p>
          <a:p>
            <a:pPr marL="0" indent="0">
              <a:buNone/>
            </a:pPr>
            <a:endParaRPr lang="fi-FI" dirty="0" smtClean="0">
              <a:solidFill>
                <a:srgbClr val="002EA2"/>
              </a:solidFill>
              <a:latin typeface="Finlandica" panose="00000500000000000000" pitchFamily="2" charset="0"/>
            </a:endParaRPr>
          </a:p>
          <a:p>
            <a:pPr marL="0" indent="0">
              <a:buNone/>
            </a:pPr>
            <a:r>
              <a:rPr lang="en-GB" dirty="0">
                <a:latin typeface="Finlandica" charset="0"/>
                <a:ea typeface="Finlandica" charset="0"/>
                <a:cs typeface="Finlandica" charset="0"/>
              </a:rPr>
              <a:t>Combined with rapid access to life-saving care for cancer and acute cardiovascular diseases, these outreach policies have helped to </a:t>
            </a:r>
            <a:br>
              <a:rPr lang="en-GB" dirty="0">
                <a:latin typeface="Finlandica" charset="0"/>
                <a:ea typeface="Finlandica" charset="0"/>
                <a:cs typeface="Finlandica" charset="0"/>
              </a:rPr>
            </a:br>
            <a:r>
              <a:rPr lang="en-GB" dirty="0">
                <a:latin typeface="Finlandica" charset="0"/>
                <a:ea typeface="Finlandica" charset="0"/>
                <a:cs typeface="Finlandica" charset="0"/>
              </a:rPr>
              <a:t>ensure that Finnish people live longer than in the previous decades. </a:t>
            </a:r>
            <a:endParaRPr lang="fi-FI" dirty="0">
              <a:solidFill>
                <a:srgbClr val="002EA2"/>
              </a:solidFill>
              <a:latin typeface="Finlandica" panose="00000500000000000000" pitchFamily="2" charset="0"/>
            </a:endParaRPr>
          </a:p>
          <a:p>
            <a:pPr marL="0" indent="0">
              <a:buNone/>
            </a:pPr>
            <a:endParaRPr lang="en-US" dirty="0">
              <a:latin typeface="Finlandica" panose="00000500000000000000" pitchFamily="2" charset="0"/>
            </a:endParaRPr>
          </a:p>
        </p:txBody>
      </p:sp>
      <p:pic>
        <p:nvPicPr>
          <p:cNvPr id="5" name="Picture Placeholder 4" descr="A woman holding a hand of a senior citizen."/>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92" r="92"/>
          <a:stretch>
            <a:fillRect/>
          </a:stretch>
        </p:blipFill>
        <p:spPr/>
      </p:pic>
    </p:spTree>
    <p:extLst>
      <p:ext uri="{BB962C8B-B14F-4D97-AF65-F5344CB8AC3E}">
        <p14:creationId xmlns:p14="http://schemas.microsoft.com/office/powerpoint/2010/main" val="1123728355"/>
      </p:ext>
    </p:extLst>
  </p:cSld>
  <p:clrMapOvr>
    <a:masterClrMapping/>
  </p:clrMapOvr>
  <p:transition spd="med">
    <p:fade/>
  </p:transition>
</p:sld>
</file>

<file path=ppt/theme/theme1.xml><?xml version="1.0" encoding="utf-8"?>
<a:theme xmlns:a="http://schemas.openxmlformats.org/drawingml/2006/main" name="Finnish healthcare system_ARIAL (1)">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theme>
</file>

<file path=ppt/theme/theme2.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Finnish healthcare system_ARIAL (1)</Template>
  <TotalTime>2214</TotalTime>
  <Words>905</Words>
  <Application>Microsoft Office PowerPoint</Application>
  <PresentationFormat>On-screen Show (16:9)</PresentationFormat>
  <Paragraphs>94</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Finlandica</vt:lpstr>
      <vt:lpstr>Arial</vt:lpstr>
      <vt:lpstr>Finlandica Bold</vt:lpstr>
      <vt:lpstr>Finnish healthcare system_ARIAL (1)</vt:lpstr>
      <vt:lpstr>PowerPoint Presentation</vt:lpstr>
      <vt:lpstr>PowerPoint Presentation</vt:lpstr>
      <vt:lpstr>A SYSTEM THAT  WAS CREATED TO COVER THE NEEDS  OF EVERYONE</vt:lpstr>
      <vt:lpstr>IN FINLAND, WORLD-CLASS HEALTH  CARE IS AVAILABLE FOR ALL  </vt:lpstr>
      <vt:lpstr>PowerPoint Presentation</vt:lpstr>
      <vt:lpstr>PUBLIC AND PRIVATE HEALTHCARE</vt:lpstr>
      <vt:lpstr>The life expectancy of newborn males in Finland is 79.2 years and, for newborn females, 84.5 years (2019).</vt:lpstr>
      <vt:lpstr>EXAMPLES OF OUR PUBLIC HEALTH SERVICES</vt:lpstr>
      <vt:lpstr>LIFE EXPECTANCY</vt:lpstr>
      <vt:lpstr>PUBLIC HEALTH CARE MILESTONES</vt:lpstr>
      <vt:lpstr>FINNISH PREVENTATIVE HEALTHCARE PROLONGS LIFE</vt:lpstr>
      <vt:lpstr>WORLD-CLASS RESULTS</vt:lpstr>
      <vt:lpstr>PowerPoint Presentation</vt:lpstr>
      <vt:lpstr>FACTS AND FIGURES</vt:lpstr>
      <vt:lpstr>PowerPoint Presentation</vt:lpstr>
      <vt:lpstr>THE BEST COUNTRY FOR MOTHERS</vt:lpstr>
      <vt:lpstr>The infant mortality rates have dropped from 95 per 1,000 children dying before the age of five in 1936, to just 3.9 by 2019.</vt:lpstr>
      <vt:lpstr>MATERNITY PACKAGE   The maternity package – or “baby box” – was introduced in 1938. It provides mothers with products and items making it easier to look after their baby. More than 95% of the mothers choose the baby box instead of an equivalent cash grant.</vt:lpstr>
      <vt:lpstr>FIND OUT MORE ABOUT FINNISH HEALTHCARE</vt:lpstr>
      <vt:lpstr>Thank you!</vt:lpstr>
      <vt:lpstr>PowerPoint Presentation</vt:lpstr>
    </vt:vector>
  </TitlesOfParts>
  <Manager>Hasan &amp; Partners</Manager>
  <Company>VIP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vnkrissan</dc:creator>
  <cp:lastModifiedBy>Tuovinen Evita</cp:lastModifiedBy>
  <cp:revision>111</cp:revision>
  <cp:lastPrinted>2015-12-23T09:26:35Z</cp:lastPrinted>
  <dcterms:created xsi:type="dcterms:W3CDTF">2015-11-19T08:44:17Z</dcterms:created>
  <dcterms:modified xsi:type="dcterms:W3CDTF">2020-11-26T11:18:36Z</dcterms:modified>
</cp:coreProperties>
</file>