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0" r:id="rId20"/>
    <p:sldId id="275" r:id="rId21"/>
    <p:sldId id="276" r:id="rId2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30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CECBC-F2B5-4177-BE07-C7CB8C5C0FFF}" type="datetimeFigureOut">
              <a:rPr lang="en-US" smtClean="0"/>
              <a:t>12/21/2020</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FC3F9B-D206-4969-8FD4-230A4ECA30B8}" type="slidenum">
              <a:rPr lang="en-US" smtClean="0"/>
              <a:t>‹#›</a:t>
            </a:fld>
            <a:endParaRPr lang="en-US"/>
          </a:p>
        </p:txBody>
      </p:sp>
    </p:spTree>
    <p:extLst>
      <p:ext uri="{BB962C8B-B14F-4D97-AF65-F5344CB8AC3E}">
        <p14:creationId xmlns:p14="http://schemas.microsoft.com/office/powerpoint/2010/main" val="109310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9280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4668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30657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25210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64049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12/16/2020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01934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12/16/2020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99525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12/16/2020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7684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12/16/2020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732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12/16/2020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48946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12/16/2020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1814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12/16/2020</a:t>
            </a:r>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AC707-C3CF-459D-BE39-302E1C84AA64}" type="slidenum">
              <a:rPr lang="en-US" smtClean="0"/>
              <a:t>‹#›</a:t>
            </a:fld>
            <a:endParaRPr lang="en-US"/>
          </a:p>
        </p:txBody>
      </p:sp>
    </p:spTree>
    <p:extLst>
      <p:ext uri="{BB962C8B-B14F-4D97-AF65-F5344CB8AC3E}">
        <p14:creationId xmlns:p14="http://schemas.microsoft.com/office/powerpoint/2010/main" val="4706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businessfinland.fi/en/whats-new/news/2020/smartflex-for-power-plant-flexibility/" TargetMode="External"/><Relationship Id="rId3" Type="http://schemas.openxmlformats.org/officeDocument/2006/relationships/hyperlink" Target="https://smartotaniemi.fi/" TargetMode="External"/><Relationship Id="rId7" Type="http://schemas.openxmlformats.org/officeDocument/2006/relationships/hyperlink" Target="https://www.businessfinland.fi/4aac9c/globalassets/finnish-customers/02-build-your-network/bioeconomy--cleantech/alykas-energia/hope-ecosystem-smart-energy-finland-id-6125.pdf" TargetMode="External"/><Relationship Id="rId2" Type="http://schemas.openxmlformats.org/officeDocument/2006/relationships/hyperlink" Target="https://www.businessfinland.fi/en/for-finnish-customers/services/programs/smart-energy-finlandhttps:/www.businessfinland.fi/en/for-finnish-customers/services/programs/smart-energy-finland/" TargetMode="External"/><Relationship Id="rId1" Type="http://schemas.openxmlformats.org/officeDocument/2006/relationships/slideLayout" Target="../slideLayouts/slideLayout2.xml"/><Relationship Id="rId6" Type="http://schemas.openxmlformats.org/officeDocument/2006/relationships/hyperlink" Target="https://www.smarttechnologyhub.com/" TargetMode="External"/><Relationship Id="rId5" Type="http://schemas.openxmlformats.org/officeDocument/2006/relationships/hyperlink" Target="https://flexens.com/the-demo/" TargetMode="External"/><Relationship Id="rId10" Type="http://schemas.openxmlformats.org/officeDocument/2006/relationships/hyperlink" Target="https://committed.energy/" TargetMode="External"/><Relationship Id="rId4" Type="http://schemas.openxmlformats.org/officeDocument/2006/relationships/hyperlink" Target="https://smartenergy.ax/" TargetMode="External"/><Relationship Id="rId9" Type="http://schemas.openxmlformats.org/officeDocument/2006/relationships/hyperlink" Target="https://www.businessfinland.fi/en/whats-new/news/2020/smartflex-for-power-plant-flexibilit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itra.fi/en/themes/energy/" TargetMode="External"/><Relationship Id="rId2" Type="http://schemas.openxmlformats.org/officeDocument/2006/relationships/hyperlink" Target="https://toolbox.finland.fi/browse/?find=smart+energy" TargetMode="External"/><Relationship Id="rId1" Type="http://schemas.openxmlformats.org/officeDocument/2006/relationships/slideLayout" Target="../slideLayouts/slideLayout2.xml"/><Relationship Id="rId5" Type="http://schemas.openxmlformats.org/officeDocument/2006/relationships/hyperlink" Target="https://www.vttresearch.com/en/topics/smart-city" TargetMode="External"/><Relationship Id="rId4" Type="http://schemas.openxmlformats.org/officeDocument/2006/relationships/hyperlink" Target="https://www.vttresearch.com/en/ourservices/smart-grids-and-energy-system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geneset.fi/" TargetMode="External"/><Relationship Id="rId13" Type="http://schemas.openxmlformats.org/officeDocument/2006/relationships/hyperlink" Target="https://www.metso.com/" TargetMode="External"/><Relationship Id="rId18" Type="http://schemas.openxmlformats.org/officeDocument/2006/relationships/hyperlink" Target="https://www.satel.com/" TargetMode="External"/><Relationship Id="rId26" Type="http://schemas.openxmlformats.org/officeDocument/2006/relationships/hyperlink" Target="https://woimacorporation.com/" TargetMode="External"/><Relationship Id="rId3" Type="http://schemas.openxmlformats.org/officeDocument/2006/relationships/hyperlink" Target="https://www.basen.net/" TargetMode="External"/><Relationship Id="rId21" Type="http://schemas.openxmlformats.org/officeDocument/2006/relationships/hyperlink" Target="https://www.st1.com/" TargetMode="External"/><Relationship Id="rId7" Type="http://schemas.openxmlformats.org/officeDocument/2006/relationships/hyperlink" Target="https://www.fourdeg.com/" TargetMode="External"/><Relationship Id="rId12" Type="http://schemas.openxmlformats.org/officeDocument/2006/relationships/hyperlink" Target="https://leanheat.com/" TargetMode="External"/><Relationship Id="rId17" Type="http://schemas.openxmlformats.org/officeDocument/2006/relationships/hyperlink" Target="https://plugit.fi/" TargetMode="External"/><Relationship Id="rId25" Type="http://schemas.openxmlformats.org/officeDocument/2006/relationships/hyperlink" Target="https://www.wapice.com/" TargetMode="External"/><Relationship Id="rId2" Type="http://schemas.openxmlformats.org/officeDocument/2006/relationships/hyperlink" Target="https://www.bamomas.com/" TargetMode="External"/><Relationship Id="rId16" Type="http://schemas.openxmlformats.org/officeDocument/2006/relationships/hyperlink" Target="https://oilon.com/en-gb/" TargetMode="External"/><Relationship Id="rId20" Type="http://schemas.openxmlformats.org/officeDocument/2006/relationships/hyperlink" Target="https://savosolar.com/" TargetMode="External"/><Relationship Id="rId1" Type="http://schemas.openxmlformats.org/officeDocument/2006/relationships/slideLayout" Target="../slideLayouts/slideLayout2.xml"/><Relationship Id="rId6" Type="http://schemas.openxmlformats.org/officeDocument/2006/relationships/hyperlink" Target="https://www.fortum.fi/en" TargetMode="External"/><Relationship Id="rId11" Type="http://schemas.openxmlformats.org/officeDocument/2006/relationships/hyperlink" Target="https://www.ionsign.fi/" TargetMode="External"/><Relationship Id="rId24" Type="http://schemas.openxmlformats.org/officeDocument/2006/relationships/hyperlink" Target="https://www.valmet.com/" TargetMode="External"/><Relationship Id="rId5" Type="http://schemas.openxmlformats.org/officeDocument/2006/relationships/hyperlink" Target="https://www.mineralsgroup.fi/" TargetMode="External"/><Relationship Id="rId15" Type="http://schemas.openxmlformats.org/officeDocument/2006/relationships/hyperlink" Target="https://www.nokia.com/" TargetMode="External"/><Relationship Id="rId23" Type="http://schemas.openxmlformats.org/officeDocument/2006/relationships/hyperlink" Target="https://www.tietoevry.com/en/" TargetMode="External"/><Relationship Id="rId10" Type="http://schemas.openxmlformats.org/officeDocument/2006/relationships/hyperlink" Target="https://www.helen.fi/en" TargetMode="External"/><Relationship Id="rId19" Type="http://schemas.openxmlformats.org/officeDocument/2006/relationships/hyperlink" Target="https://www.sova3d.fi/i/" TargetMode="External"/><Relationship Id="rId4" Type="http://schemas.openxmlformats.org/officeDocument/2006/relationships/hyperlink" Target="https://emtele.com/en/home/" TargetMode="External"/><Relationship Id="rId9" Type="http://schemas.openxmlformats.org/officeDocument/2006/relationships/hyperlink" Target="https://haltian.com/" TargetMode="External"/><Relationship Id="rId14" Type="http://schemas.openxmlformats.org/officeDocument/2006/relationships/hyperlink" Target="https://www.neste.com/en" TargetMode="External"/><Relationship Id="rId22" Type="http://schemas.openxmlformats.org/officeDocument/2006/relationships/hyperlink" Target="https://www.teraloop.org/" TargetMode="External"/><Relationship Id="rId27" Type="http://schemas.openxmlformats.org/officeDocument/2006/relationships/hyperlink" Target="https://www.wartsil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002EA2"/>
                </a:solidFill>
                <a:latin typeface="Finlandica" panose="00000500000000000000" pitchFamily="2" charset="0"/>
              </a:rPr>
              <a:t>Smart Energy</a:t>
            </a:r>
            <a:endParaRPr lang="en-US" b="1" dirty="0">
              <a:solidFill>
                <a:srgbClr val="002EA2"/>
              </a:solidFill>
            </a:endParaRPr>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a:t>
            </a:fld>
            <a:endParaRPr lang="en-US"/>
          </a:p>
        </p:txBody>
      </p:sp>
    </p:spTree>
    <p:extLst>
      <p:ext uri="{BB962C8B-B14F-4D97-AF65-F5344CB8AC3E}">
        <p14:creationId xmlns:p14="http://schemas.microsoft.com/office/powerpoint/2010/main" val="886458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Programs and main markets</a:t>
            </a: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20000"/>
              </a:lnSpc>
              <a:spcBef>
                <a:spcPts val="113"/>
              </a:spcBef>
              <a:buClr>
                <a:srgbClr val="002EA2"/>
              </a:buClr>
              <a:buSzPts val="1000"/>
              <a:buNone/>
            </a:pPr>
            <a:r>
              <a:rPr lang="en-GB" sz="1300" kern="0" dirty="0">
                <a:solidFill>
                  <a:srgbClr val="002EA2"/>
                </a:solidFill>
                <a:latin typeface="Finlandica" panose="00000500000000000000" pitchFamily="2" charset="0"/>
                <a:cs typeface="Arial"/>
                <a:sym typeface="Arial"/>
                <a:hlinkClick r:id="rId2"/>
              </a:rPr>
              <a:t>Smart Energy Finland</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The program focuses on international expansion and exports of smart energy products and services. </a:t>
            </a:r>
            <a:r>
              <a:rPr lang="en-GB" sz="1300" kern="0" dirty="0">
                <a:solidFill>
                  <a:srgbClr val="002EA2"/>
                </a:solidFill>
                <a:latin typeface="Finlandica" panose="00000500000000000000" pitchFamily="2" charset="0"/>
                <a:cs typeface="Arial"/>
                <a:sym typeface="Arial"/>
                <a:hlinkClick r:id="rId2"/>
              </a:rPr>
              <a:t>Here</a:t>
            </a:r>
            <a:r>
              <a:rPr lang="en-GB" sz="1300" kern="0" dirty="0">
                <a:solidFill>
                  <a:srgbClr val="002EA2"/>
                </a:solidFill>
                <a:latin typeface="Finlandica" panose="00000500000000000000" pitchFamily="2" charset="0"/>
                <a:cs typeface="Arial"/>
                <a:sym typeface="Arial"/>
              </a:rPr>
              <a:t> is a list of the program’s target markets.</a:t>
            </a:r>
          </a:p>
          <a:p>
            <a:pPr marL="0" lvl="2" indent="0" defTabSz="914400">
              <a:lnSpc>
                <a:spcPct val="120000"/>
              </a:lnSpc>
              <a:spcBef>
                <a:spcPts val="113"/>
              </a:spcBef>
              <a:buClr>
                <a:srgbClr val="002EA2"/>
              </a:buClr>
              <a:buSzPts val="1000"/>
              <a:buNone/>
            </a:pPr>
            <a:endParaRPr lang="en-GB" sz="1300" kern="0" dirty="0" smtClean="0">
              <a:solidFill>
                <a:srgbClr val="002EA2"/>
              </a:solidFill>
              <a:latin typeface="Finlandica" panose="00000500000000000000" pitchFamily="2" charset="0"/>
              <a:cs typeface="Arial"/>
              <a:sym typeface="Arial"/>
              <a:hlinkClick r:id="rId3"/>
            </a:endParaRPr>
          </a:p>
          <a:p>
            <a:pPr marL="0" lvl="2"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3"/>
              </a:rPr>
              <a:t>Smart </a:t>
            </a:r>
            <a:r>
              <a:rPr lang="en-GB" sz="1300" kern="0" dirty="0">
                <a:solidFill>
                  <a:srgbClr val="002EA2"/>
                </a:solidFill>
                <a:latin typeface="Finlandica" panose="00000500000000000000" pitchFamily="2" charset="0"/>
                <a:cs typeface="Arial"/>
                <a:sym typeface="Arial"/>
                <a:hlinkClick r:id="rId3"/>
              </a:rPr>
              <a:t>Otaniemi</a:t>
            </a:r>
            <a:endParaRPr lang="en-GB" sz="1300" kern="0" dirty="0">
              <a:solidFill>
                <a:srgbClr val="002EA2"/>
              </a:solidFill>
              <a:latin typeface="Finlandica" panose="00000500000000000000" pitchFamily="2" charset="0"/>
              <a:cs typeface="Arial"/>
              <a:sym typeface="Arial"/>
            </a:endParaRPr>
          </a:p>
          <a:p>
            <a:pPr marL="285750" lvl="2" indent="-285750"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Smart Otaniemi is an innovation ecosystem focusing on pilots from a variety of smart energy solutions.</a:t>
            </a:r>
          </a:p>
          <a:p>
            <a:pPr marL="0" lvl="0" indent="0" defTabSz="914400">
              <a:lnSpc>
                <a:spcPct val="120000"/>
              </a:lnSpc>
              <a:spcBef>
                <a:spcPts val="113"/>
              </a:spcBef>
              <a:buClr>
                <a:srgbClr val="002EA2"/>
              </a:buClr>
              <a:buSzPts val="1000"/>
              <a:buNone/>
            </a:pPr>
            <a:endParaRPr lang="en-GB" sz="1300" kern="0" dirty="0" smtClean="0">
              <a:solidFill>
                <a:srgbClr val="002EA2"/>
              </a:solidFill>
              <a:latin typeface="Finlandica" panose="00000500000000000000" pitchFamily="2" charset="0"/>
              <a:cs typeface="Arial"/>
              <a:sym typeface="Arial"/>
              <a:hlinkClick r:id="rId4"/>
            </a:endParaRPr>
          </a:p>
          <a:p>
            <a:pPr marL="0" lvl="0"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5"/>
              </a:rPr>
              <a:t>Smart </a:t>
            </a:r>
            <a:r>
              <a:rPr lang="en-GB" sz="1300" kern="0" dirty="0">
                <a:solidFill>
                  <a:srgbClr val="002EA2"/>
                </a:solidFill>
                <a:latin typeface="Finlandica" panose="00000500000000000000" pitchFamily="2" charset="0"/>
                <a:cs typeface="Arial"/>
                <a:sym typeface="Arial"/>
                <a:hlinkClick r:id="rId5"/>
              </a:rPr>
              <a:t>Energy Åland</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Smart Energy Åland is a pilot and demonstration project for a fully renewable energy system. It tests both technology and economic </a:t>
            </a:r>
            <a:r>
              <a:rPr lang="en-GB" sz="1300" kern="0" dirty="0" smtClean="0">
                <a:solidFill>
                  <a:srgbClr val="002EA2"/>
                </a:solidFill>
                <a:latin typeface="Finlandica" panose="00000500000000000000" pitchFamily="2" charset="0"/>
                <a:cs typeface="Arial"/>
                <a:sym typeface="Arial"/>
              </a:rPr>
              <a:t>models.</a:t>
            </a:r>
          </a:p>
          <a:p>
            <a:pPr defTabSz="914400">
              <a:lnSpc>
                <a:spcPct val="120000"/>
              </a:lnSpc>
              <a:spcBef>
                <a:spcPts val="113"/>
              </a:spcBef>
              <a:buClr>
                <a:srgbClr val="002EA2"/>
              </a:buClr>
              <a:buSzPts val="1000"/>
            </a:pPr>
            <a:endParaRPr lang="en-GB" sz="1300" kern="0" dirty="0">
              <a:solidFill>
                <a:srgbClr val="002EA2"/>
              </a:solidFill>
              <a:latin typeface="Finlandica" panose="00000500000000000000" pitchFamily="2" charset="0"/>
              <a:cs typeface="Arial"/>
              <a:sym typeface="Arial"/>
            </a:endParaRPr>
          </a:p>
          <a:p>
            <a:pPr marL="0"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6"/>
              </a:rPr>
              <a:t>Smart </a:t>
            </a:r>
            <a:r>
              <a:rPr lang="en-GB" sz="1300" kern="0" dirty="0">
                <a:solidFill>
                  <a:srgbClr val="002EA2"/>
                </a:solidFill>
                <a:latin typeface="Finlandica" panose="00000500000000000000" pitchFamily="2" charset="0"/>
                <a:cs typeface="Arial"/>
                <a:sym typeface="Arial"/>
                <a:hlinkClick r:id="rId6"/>
              </a:rPr>
              <a:t>Technology Hub </a:t>
            </a:r>
            <a:r>
              <a:rPr lang="en-GB" sz="1300" kern="0" dirty="0">
                <a:solidFill>
                  <a:srgbClr val="002EA2"/>
                </a:solidFill>
                <a:latin typeface="Finlandica" panose="00000500000000000000" pitchFamily="2" charset="0"/>
                <a:cs typeface="Arial"/>
                <a:sym typeface="Arial"/>
              </a:rPr>
              <a:t>in Vaasa</a:t>
            </a: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Led by Wärtsilä, the Smart Technology Hub seeks to build an ecosystem focusing on research and production of maritime and energy solutions.</a:t>
            </a:r>
          </a:p>
          <a:p>
            <a:pPr marL="0" lvl="0" indent="0" defTabSz="914400">
              <a:lnSpc>
                <a:spcPct val="120000"/>
              </a:lnSpc>
              <a:spcBef>
                <a:spcPts val="113"/>
              </a:spcBef>
              <a:buClr>
                <a:srgbClr val="002EA2"/>
              </a:buClr>
              <a:buSzPts val="1000"/>
              <a:buNone/>
            </a:pPr>
            <a:endParaRPr lang="en-GB" sz="1300" kern="0" dirty="0" smtClean="0">
              <a:solidFill>
                <a:srgbClr val="002EA2"/>
              </a:solidFill>
              <a:latin typeface="Finlandica" panose="00000500000000000000" pitchFamily="2" charset="0"/>
              <a:cs typeface="Arial"/>
              <a:sym typeface="Arial"/>
              <a:hlinkClick r:id="rId7"/>
            </a:endParaRPr>
          </a:p>
          <a:p>
            <a:pPr marL="0" lvl="0"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7"/>
              </a:rPr>
              <a:t>HOPE </a:t>
            </a:r>
            <a:r>
              <a:rPr lang="en-GB" sz="1300" kern="0" dirty="0">
                <a:solidFill>
                  <a:srgbClr val="002EA2"/>
                </a:solidFill>
                <a:latin typeface="Finlandica" panose="00000500000000000000" pitchFamily="2" charset="0"/>
                <a:cs typeface="Arial"/>
                <a:sym typeface="Arial"/>
                <a:hlinkClick r:id="rId7"/>
              </a:rPr>
              <a:t>– Highly Optimised Energy </a:t>
            </a:r>
            <a:r>
              <a:rPr lang="en-GB" sz="1300" kern="0" dirty="0" smtClean="0">
                <a:solidFill>
                  <a:srgbClr val="002EA2"/>
                </a:solidFill>
                <a:latin typeface="Finlandica" panose="00000500000000000000" pitchFamily="2" charset="0"/>
                <a:cs typeface="Arial"/>
                <a:sym typeface="Arial"/>
                <a:hlinkClick r:id="rId7"/>
              </a:rPr>
              <a:t>Systems </a:t>
            </a:r>
            <a:r>
              <a:rPr lang="en-GB" sz="1300" kern="0" dirty="0" smtClean="0">
                <a:solidFill>
                  <a:srgbClr val="002EA2"/>
                </a:solidFill>
                <a:latin typeface="Finlandica" panose="00000500000000000000" pitchFamily="2" charset="0"/>
                <a:cs typeface="Arial"/>
                <a:sym typeface="Arial"/>
              </a:rPr>
              <a:t>(PDF)</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The program is centred on energy efficiency within energy networks</a:t>
            </a:r>
          </a:p>
          <a:p>
            <a:pPr marL="0" lvl="0" indent="0" defTabSz="914400">
              <a:lnSpc>
                <a:spcPct val="120000"/>
              </a:lnSpc>
              <a:spcBef>
                <a:spcPts val="113"/>
              </a:spcBef>
              <a:buClr>
                <a:srgbClr val="002EA2"/>
              </a:buClr>
              <a:buSzPts val="1000"/>
              <a:buNone/>
            </a:pPr>
            <a:endParaRPr lang="en-GB" sz="1300" kern="0" dirty="0" smtClean="0">
              <a:solidFill>
                <a:srgbClr val="002EA2"/>
              </a:solidFill>
              <a:latin typeface="Finlandica" panose="00000500000000000000" pitchFamily="2" charset="0"/>
              <a:cs typeface="Arial"/>
              <a:sym typeface="Arial"/>
              <a:hlinkClick r:id="rId8"/>
            </a:endParaRPr>
          </a:p>
          <a:p>
            <a:pPr marL="0" lvl="0"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9"/>
              </a:rPr>
              <a:t>SmartFlex</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The goal is to develop new digital solutions and data-based approaches in the design and operation of thermal power plants.</a:t>
            </a:r>
          </a:p>
          <a:p>
            <a:pPr marL="0" lvl="0" indent="0" defTabSz="914400">
              <a:lnSpc>
                <a:spcPct val="120000"/>
              </a:lnSpc>
              <a:spcBef>
                <a:spcPts val="113"/>
              </a:spcBef>
              <a:buClr>
                <a:srgbClr val="002EA2"/>
              </a:buClr>
              <a:buSzPts val="1000"/>
              <a:buNone/>
            </a:pPr>
            <a:endParaRPr lang="en-GB" sz="1300" kern="0" dirty="0" smtClean="0">
              <a:solidFill>
                <a:srgbClr val="002EA2"/>
              </a:solidFill>
              <a:latin typeface="Finlandica" panose="00000500000000000000" pitchFamily="2" charset="0"/>
              <a:cs typeface="Arial"/>
              <a:sym typeface="Arial"/>
              <a:hlinkClick r:id="rId10"/>
            </a:endParaRPr>
          </a:p>
          <a:p>
            <a:pPr marL="0" lvl="0"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10"/>
              </a:rPr>
              <a:t>Committed</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Committed is a program run by private companies to create ecosystems in order to accelerate the transition to clean energy.</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10</a:t>
            </a:fld>
            <a:endParaRPr lang="en-US">
              <a:solidFill>
                <a:srgbClr val="002EA2"/>
              </a:solidFill>
            </a:endParaRPr>
          </a:p>
        </p:txBody>
      </p:sp>
    </p:spTree>
    <p:extLst>
      <p:ext uri="{BB962C8B-B14F-4D97-AF65-F5344CB8AC3E}">
        <p14:creationId xmlns:p14="http://schemas.microsoft.com/office/powerpoint/2010/main" val="3534601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Sites to visit in </a:t>
            </a:r>
            <a:r>
              <a:rPr lang="en-US" sz="2800" b="1" dirty="0" smtClean="0">
                <a:solidFill>
                  <a:srgbClr val="002EA2"/>
                </a:solidFill>
                <a:latin typeface="Finlandica" panose="00000500000000000000" pitchFamily="2" charset="0"/>
              </a:rPr>
              <a:t>Finland</a:t>
            </a:r>
            <a:endParaRPr lang="en-US" sz="2800" dirty="0">
              <a:solidFill>
                <a:srgbClr val="002EA2"/>
              </a:solidFill>
            </a:endParaRPr>
          </a:p>
        </p:txBody>
      </p:sp>
      <p:sp>
        <p:nvSpPr>
          <p:cNvPr id="7" name="Content Placeholder 6"/>
          <p:cNvSpPr>
            <a:spLocks noGrp="1"/>
          </p:cNvSpPr>
          <p:nvPr>
            <p:ph idx="1"/>
          </p:nvPr>
        </p:nvSpPr>
        <p:spPr>
          <a:xfrm>
            <a:off x="601579" y="1142998"/>
            <a:ext cx="5784935" cy="4776539"/>
          </a:xfrm>
        </p:spPr>
        <p:txBody>
          <a:bodyPr>
            <a:noAutofit/>
          </a:bodyPr>
          <a:lstStyle/>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VTT</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://www.vttresearch.com/en/ </a:t>
            </a:r>
          </a:p>
          <a:p>
            <a:pPr marL="0" lv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Smart Otaniemi</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://smartotaniemi.fi/ </a:t>
            </a:r>
          </a:p>
          <a:p>
            <a:pPr marL="0" lv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Smart </a:t>
            </a:r>
            <a:r>
              <a:rPr lang="en-US" sz="1300" dirty="0">
                <a:solidFill>
                  <a:srgbClr val="002EA2"/>
                </a:solidFill>
                <a:latin typeface="Finlandica" panose="00000500000000000000" pitchFamily="2" charset="0"/>
              </a:rPr>
              <a:t>Energy </a:t>
            </a:r>
            <a:r>
              <a:rPr lang="en-US" sz="1300" dirty="0" smtClean="0">
                <a:solidFill>
                  <a:srgbClr val="002EA2"/>
                </a:solidFill>
                <a:latin typeface="Finlandica" panose="00000500000000000000" pitchFamily="2" charset="0"/>
              </a:rPr>
              <a:t>Åland</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://smartenergy.ax/ </a:t>
            </a:r>
          </a:p>
          <a:p>
            <a:pPr marL="0" lv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Smart </a:t>
            </a:r>
            <a:r>
              <a:rPr lang="en-US" sz="1300" dirty="0">
                <a:solidFill>
                  <a:srgbClr val="002EA2"/>
                </a:solidFill>
                <a:latin typeface="Finlandica" panose="00000500000000000000" pitchFamily="2" charset="0"/>
              </a:rPr>
              <a:t>Technology Hub / Wärtsilä in </a:t>
            </a:r>
            <a:r>
              <a:rPr lang="en-US" sz="1300" dirty="0" smtClean="0">
                <a:solidFill>
                  <a:srgbClr val="002EA2"/>
                </a:solidFill>
                <a:latin typeface="Finlandica" panose="00000500000000000000" pitchFamily="2" charset="0"/>
              </a:rPr>
              <a:t>Vaasa</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://www.smarttechnologyhub.com/ </a:t>
            </a:r>
          </a:p>
          <a:p>
            <a:pPr marL="0" lv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Aalto University</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://www.aalto.fi/en </a:t>
            </a:r>
          </a:p>
          <a:p>
            <a:pPr marL="0" lv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Lappeenranta </a:t>
            </a:r>
            <a:r>
              <a:rPr lang="en-US" sz="1300" dirty="0">
                <a:solidFill>
                  <a:srgbClr val="002EA2"/>
                </a:solidFill>
                <a:latin typeface="Finlandica" panose="00000500000000000000" pitchFamily="2" charset="0"/>
              </a:rPr>
              <a:t>University of </a:t>
            </a:r>
            <a:r>
              <a:rPr lang="en-US" sz="1300" dirty="0" smtClean="0">
                <a:solidFill>
                  <a:srgbClr val="002EA2"/>
                </a:solidFill>
                <a:latin typeface="Finlandica" panose="00000500000000000000" pitchFamily="2" charset="0"/>
              </a:rPr>
              <a:t>Technology</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://www.aalto.fi/en </a:t>
            </a: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11</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a:solidFill>
                  <a:srgbClr val="002EA2"/>
                </a:solidFill>
                <a:latin typeface="Finlandica" panose="00000500000000000000" pitchFamily="2" charset="0"/>
              </a:rPr>
              <a:t>Experts who can give good lectures on the topic</a:t>
            </a: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Please let </a:t>
            </a:r>
            <a:r>
              <a:rPr lang="en-US" sz="1300" dirty="0" smtClean="0">
                <a:solidFill>
                  <a:srgbClr val="002EA2"/>
                </a:solidFill>
                <a:latin typeface="Finlandica" panose="00000500000000000000" pitchFamily="2" charset="0"/>
              </a:rPr>
              <a:t>VIE-50 </a:t>
            </a:r>
            <a:r>
              <a:rPr lang="en-US" sz="1300" dirty="0">
                <a:solidFill>
                  <a:srgbClr val="002EA2"/>
                </a:solidFill>
                <a:latin typeface="Finlandica" panose="00000500000000000000" pitchFamily="2" charset="0"/>
              </a:rPr>
              <a:t>know if you have suggestions of good speakers. We will update this material.</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947801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For social </a:t>
            </a:r>
            <a:r>
              <a:rPr lang="en-US" sz="2800" b="1" dirty="0" smtClean="0">
                <a:solidFill>
                  <a:srgbClr val="002EA2"/>
                </a:solidFill>
                <a:latin typeface="Finlandica" panose="00000500000000000000" pitchFamily="2" charset="0"/>
              </a:rPr>
              <a:t>media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589547" y="1087963"/>
            <a:ext cx="5784935" cy="468719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@Business Finland</a:t>
            </a: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@VTT Finland</a:t>
            </a: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@LUT University</a:t>
            </a: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@SitraFund</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#energy #bioenergy #smartgrids #teamfinland #P2X</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Did you know Finland is the only EU country with a supply of cobalt, a key component of EV batteries? #smartenergy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Finnish #AI solutions are improving efficiency in #smartgrids.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#Bioenergy in Finland is so advanced that the forest industry creates more energy than it consumes.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a cold country you need to be energy efficient. Learn how Finnish #smartenergy solutions can work for you.</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Trees are renewable. Oil is not. Finland’s long experience in forestry is turning the country into a #bioenergy leader. </a:t>
            </a: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12</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a:solidFill>
                  <a:srgbClr val="002EA2"/>
                </a:solidFill>
                <a:latin typeface="Finlandica" panose="00000500000000000000" pitchFamily="2" charset="0"/>
              </a:rPr>
              <a:t>For further </a:t>
            </a:r>
            <a:r>
              <a:rPr lang="en-US" sz="2400" b="1" dirty="0" smtClean="0">
                <a:solidFill>
                  <a:srgbClr val="002EA2"/>
                </a:solidFill>
                <a:latin typeface="Finlandica" panose="00000500000000000000" pitchFamily="2" charset="0"/>
              </a:rPr>
              <a:t>information</a:t>
            </a:r>
            <a:endParaRPr lang="en-US" sz="24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Helena Sarén</a:t>
            </a:r>
            <a:r>
              <a:rPr lang="en-US" sz="1300" dirty="0">
                <a:solidFill>
                  <a:srgbClr val="002EA2"/>
                </a:solidFill>
                <a:latin typeface="Finlandica" panose="00000500000000000000" pitchFamily="2" charset="0"/>
              </a:rPr>
              <a:t>, Head of Smart Energy, Business </a:t>
            </a:r>
            <a:r>
              <a:rPr lang="en-US" sz="1300" dirty="0" smtClean="0">
                <a:solidFill>
                  <a:srgbClr val="002EA2"/>
                </a:solidFill>
                <a:latin typeface="Finlandica" panose="00000500000000000000" pitchFamily="2" charset="0"/>
              </a:rPr>
              <a:t>Finland, helena.saren@businessfinland.fi </a:t>
            </a:r>
            <a:r>
              <a:rPr lang="en-US" sz="1300" dirty="0">
                <a:solidFill>
                  <a:srgbClr val="002EA2"/>
                </a:solidFill>
                <a:latin typeface="Finlandica" panose="00000500000000000000" pitchFamily="2" charset="0"/>
              </a:rPr>
              <a:t>; +358 40 3433 324</a:t>
            </a:r>
          </a:p>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Markku Kivistö</a:t>
            </a:r>
            <a:r>
              <a:rPr lang="en-US" sz="1300" dirty="0">
                <a:solidFill>
                  <a:srgbClr val="002EA2"/>
                </a:solidFill>
                <a:latin typeface="Finlandica" panose="00000500000000000000" pitchFamily="2" charset="0"/>
              </a:rPr>
              <a:t>, Head of Cleantech, Invest in </a:t>
            </a:r>
            <a:r>
              <a:rPr lang="en-US" sz="1300" dirty="0" smtClean="0">
                <a:solidFill>
                  <a:srgbClr val="002EA2"/>
                </a:solidFill>
                <a:latin typeface="Finlandica" panose="00000500000000000000" pitchFamily="2" charset="0"/>
              </a:rPr>
              <a:t>Finland, markku.kivisto@businessfinland.fi </a:t>
            </a:r>
            <a:r>
              <a:rPr lang="en-US" sz="1300" dirty="0">
                <a:solidFill>
                  <a:srgbClr val="002EA2"/>
                </a:solidFill>
                <a:latin typeface="Finlandica" panose="00000500000000000000" pitchFamily="2" charset="0"/>
              </a:rPr>
              <a:t>; +358 50 486 2704</a:t>
            </a:r>
          </a:p>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Ismo Heimonen</a:t>
            </a:r>
            <a:r>
              <a:rPr lang="en-US" sz="1300" dirty="0">
                <a:solidFill>
                  <a:srgbClr val="002EA2"/>
                </a:solidFill>
                <a:latin typeface="Finlandica" panose="00000500000000000000" pitchFamily="2" charset="0"/>
              </a:rPr>
              <a:t>, Senior Scientist, VTT Technical Research Centre of </a:t>
            </a:r>
            <a:r>
              <a:rPr lang="en-US" sz="1300" dirty="0" smtClean="0">
                <a:solidFill>
                  <a:srgbClr val="002EA2"/>
                </a:solidFill>
                <a:latin typeface="Finlandica" panose="00000500000000000000" pitchFamily="2" charset="0"/>
              </a:rPr>
              <a:t>Finland, ismo.heimonen@vtt.fi </a:t>
            </a:r>
            <a:r>
              <a:rPr lang="en-US" sz="1300" dirty="0">
                <a:solidFill>
                  <a:srgbClr val="002EA2"/>
                </a:solidFill>
                <a:latin typeface="Finlandica" panose="00000500000000000000" pitchFamily="2" charset="0"/>
              </a:rPr>
              <a:t>; +358 40 560 5180</a:t>
            </a:r>
          </a:p>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Jero Ahola</a:t>
            </a:r>
            <a:r>
              <a:rPr lang="en-US" sz="1300" dirty="0">
                <a:solidFill>
                  <a:srgbClr val="002EA2"/>
                </a:solidFill>
                <a:latin typeface="Finlandica" panose="00000500000000000000" pitchFamily="2" charset="0"/>
              </a:rPr>
              <a:t>, Professor of Energy Efficiency, Lappeenranta University of </a:t>
            </a:r>
            <a:r>
              <a:rPr lang="en-US" sz="1300" dirty="0" smtClean="0">
                <a:solidFill>
                  <a:srgbClr val="002EA2"/>
                </a:solidFill>
                <a:latin typeface="Finlandica" panose="00000500000000000000" pitchFamily="2" charset="0"/>
              </a:rPr>
              <a:t>Technology,  jero.ahola@lut.fi </a:t>
            </a:r>
            <a:r>
              <a:rPr lang="en-US" sz="1300" dirty="0">
                <a:solidFill>
                  <a:srgbClr val="002EA2"/>
                </a:solidFill>
                <a:latin typeface="Finlandica" panose="00000500000000000000" pitchFamily="2" charset="0"/>
              </a:rPr>
              <a:t>; +358 40 529 </a:t>
            </a:r>
            <a:r>
              <a:rPr lang="en-US" sz="1300" dirty="0" smtClean="0">
                <a:solidFill>
                  <a:srgbClr val="002EA2"/>
                </a:solidFill>
                <a:latin typeface="Finlandica" panose="00000500000000000000" pitchFamily="2" charset="0"/>
              </a:rPr>
              <a:t>8524</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1030736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Tools and </a:t>
            </a:r>
            <a:r>
              <a:rPr lang="en-US" sz="2800" b="1" dirty="0" smtClean="0">
                <a:solidFill>
                  <a:srgbClr val="002EA2"/>
                </a:solidFill>
                <a:latin typeface="Finlandica" panose="00000500000000000000" pitchFamily="2" charset="0"/>
              </a:rPr>
              <a:t>materials</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hlinkClick r:id="rId2"/>
              </a:rPr>
              <a:t>Smart energy </a:t>
            </a:r>
            <a:r>
              <a:rPr lang="en-US" sz="1300" dirty="0">
                <a:solidFill>
                  <a:srgbClr val="002EA2"/>
                </a:solidFill>
                <a:latin typeface="Finlandica" panose="00000500000000000000" pitchFamily="2" charset="0"/>
              </a:rPr>
              <a:t>on Finland Toolbox</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 </a:t>
            </a:r>
            <a:r>
              <a:rPr lang="en-US" sz="1300" dirty="0" smtClean="0">
                <a:solidFill>
                  <a:srgbClr val="002EA2"/>
                </a:solidFill>
                <a:latin typeface="Finlandica" panose="00000500000000000000" pitchFamily="2" charset="0"/>
              </a:rPr>
              <a:t>PPT </a:t>
            </a:r>
            <a:r>
              <a:rPr lang="en-US" sz="1300" dirty="0">
                <a:solidFill>
                  <a:srgbClr val="002EA2"/>
                </a:solidFill>
                <a:latin typeface="Finlandica" panose="00000500000000000000" pitchFamily="2" charset="0"/>
              </a:rPr>
              <a:t>presentation on smart energy based on this material</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hlinkClick r:id="rId3"/>
              </a:rPr>
              <a:t>Sitra</a:t>
            </a:r>
            <a:r>
              <a:rPr lang="en-US" sz="1300" dirty="0">
                <a:solidFill>
                  <a:srgbClr val="002EA2"/>
                </a:solidFill>
                <a:latin typeface="Finlandica" panose="00000500000000000000" pitchFamily="2" charset="0"/>
              </a:rPr>
              <a:t>: energy theme</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Finnish Innovation Fund Sitra is a “think and do tank” which aims to improve Finland’s future.</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hlinkClick r:id="rId4"/>
              </a:rPr>
              <a:t>VTT</a:t>
            </a:r>
            <a:r>
              <a:rPr lang="en-US" sz="1300" dirty="0">
                <a:solidFill>
                  <a:srgbClr val="002EA2"/>
                </a:solidFill>
                <a:latin typeface="Finlandica" panose="00000500000000000000" pitchFamily="2" charset="0"/>
              </a:rPr>
              <a:t> Smart grids and energy systems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VTT puts together a wide range of solutions addressing the whole energy value chain, taking into account electricity, heating, cooling and fuels.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hlinkClick r:id="rId5"/>
              </a:rPr>
              <a:t>VTT</a:t>
            </a:r>
            <a:r>
              <a:rPr lang="en-US" sz="1300" dirty="0">
                <a:solidFill>
                  <a:srgbClr val="002EA2"/>
                </a:solidFill>
                <a:latin typeface="Finlandica" panose="00000500000000000000" pitchFamily="2" charset="0"/>
              </a:rPr>
              <a:t> Smart city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 smart city is related to the smart energy sector, focusing on data, services, energy, housing and transport in urban environments.</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13</a:t>
            </a:fld>
            <a:endParaRPr lang="en-US">
              <a:solidFill>
                <a:srgbClr val="002EA2"/>
              </a:solidFill>
            </a:endParaRPr>
          </a:p>
        </p:txBody>
      </p:sp>
    </p:spTree>
    <p:extLst>
      <p:ext uri="{BB962C8B-B14F-4D97-AF65-F5344CB8AC3E}">
        <p14:creationId xmlns:p14="http://schemas.microsoft.com/office/powerpoint/2010/main" val="1486338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a:t>
            </a:r>
            <a:r>
              <a:rPr lang="en-US" sz="4000" dirty="0" smtClean="0">
                <a:solidFill>
                  <a:srgbClr val="002EA2"/>
                </a:solidFill>
                <a:latin typeface="Finlandica" panose="00000500000000000000" pitchFamily="2" charset="0"/>
              </a:rPr>
              <a:t>II: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COUNTRY SPECIFIC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14</a:t>
            </a:fld>
            <a:endParaRPr lang="en-US"/>
          </a:p>
        </p:txBody>
      </p:sp>
    </p:spTree>
    <p:extLst>
      <p:ext uri="{BB962C8B-B14F-4D97-AF65-F5344CB8AC3E}">
        <p14:creationId xmlns:p14="http://schemas.microsoft.com/office/powerpoint/2010/main" val="2681616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are the most important things to emphasize in this specific country? </a:t>
            </a: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a:t>
            </a:r>
            <a:r>
              <a:rPr lang="en-US" sz="1300" dirty="0" smtClean="0">
                <a:solidFill>
                  <a:srgbClr val="002EA2"/>
                </a:solidFill>
                <a:latin typeface="Finlandica" panose="00000500000000000000" pitchFamily="2" charset="0"/>
              </a:rPr>
              <a:t>Finland’s </a:t>
            </a:r>
            <a:r>
              <a:rPr lang="en-US" sz="1300" dirty="0">
                <a:solidFill>
                  <a:srgbClr val="002EA2"/>
                </a:solidFill>
                <a:latin typeface="Finlandica" panose="00000500000000000000" pitchFamily="2" charset="0"/>
              </a:rPr>
              <a:t>special knowhow that makes us stand out especially in this country</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should someone from this country want to cooperate, invest or buy?</a:t>
            </a: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15</a:t>
            </a:fld>
            <a:endParaRPr lang="en-US">
              <a:solidFill>
                <a:srgbClr val="002EA2"/>
              </a:solidFill>
            </a:endParaRPr>
          </a:p>
        </p:txBody>
      </p:sp>
    </p:spTree>
    <p:extLst>
      <p:ext uri="{BB962C8B-B14F-4D97-AF65-F5344CB8AC3E}">
        <p14:creationId xmlns:p14="http://schemas.microsoft.com/office/powerpoint/2010/main" val="3764876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Elevator </a:t>
            </a:r>
            <a:r>
              <a:rPr lang="en-US" sz="2800" b="1" dirty="0" smtClean="0">
                <a:solidFill>
                  <a:srgbClr val="002EA2"/>
                </a:solidFill>
                <a:latin typeface="Finlandica" panose="00000500000000000000" pitchFamily="2" charset="0"/>
              </a:rPr>
              <a:t>pitch</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Write a clear, brief message/commercial about the sector and Finland's knowhow.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Position Finland: who are we and why people should trust us in this country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State the problem that needs to be solved in this country and globally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Present our solution and results with focus on the needs of this country: explain what we do, how we do it and what makes us unique.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Eliminate jargon but wrap everything into a good story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Finish with a call to action: what do we want to happen next, where do we want to go?</a:t>
            </a: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16</a:t>
            </a:fld>
            <a:endParaRPr lang="en-US">
              <a:solidFill>
                <a:srgbClr val="002EA2"/>
              </a:solidFill>
            </a:endParaRPr>
          </a:p>
        </p:txBody>
      </p:sp>
    </p:spTree>
    <p:extLst>
      <p:ext uri="{BB962C8B-B14F-4D97-AF65-F5344CB8AC3E}">
        <p14:creationId xmlns:p14="http://schemas.microsoft.com/office/powerpoint/2010/main" val="1462244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Background, facts and stats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This is the part where you add facts to support and explain your elevator pitch.</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Short history and development of the sector in your country.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List all essential facts and numbers that a person needs to understand the size and significance of the sector in your country.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and how did this become a key sector for Finland?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the broader role of Finland in this sector, what is our position in comparison to other countries?</a:t>
            </a: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17</a:t>
            </a:fld>
            <a:endParaRPr lang="en-US">
              <a:solidFill>
                <a:srgbClr val="002EA2"/>
              </a:solidFill>
            </a:endParaRPr>
          </a:p>
        </p:txBody>
      </p:sp>
    </p:spTree>
    <p:extLst>
      <p:ext uri="{BB962C8B-B14F-4D97-AF65-F5344CB8AC3E}">
        <p14:creationId xmlns:p14="http://schemas.microsoft.com/office/powerpoint/2010/main" val="378760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Finnish </a:t>
            </a:r>
            <a:r>
              <a:rPr lang="en-US" sz="2800" b="1" dirty="0" smtClean="0">
                <a:solidFill>
                  <a:srgbClr val="002EA2"/>
                </a:solidFill>
                <a:latin typeface="Finlandica" panose="00000500000000000000" pitchFamily="2" charset="0"/>
              </a:rPr>
              <a:t>companies in the area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79" y="1142998"/>
            <a:ext cx="5784935" cy="4776539"/>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Please list Finnish </a:t>
            </a:r>
            <a:r>
              <a:rPr lang="en-US" sz="1300" dirty="0">
                <a:solidFill>
                  <a:srgbClr val="002EA2"/>
                </a:solidFill>
                <a:latin typeface="Finlandica" panose="00000500000000000000" pitchFamily="2" charset="0"/>
              </a:rPr>
              <a:t>companies operating in this sector in your </a:t>
            </a:r>
            <a:r>
              <a:rPr lang="en-US" sz="1300" dirty="0" smtClean="0">
                <a:solidFill>
                  <a:srgbClr val="002EA2"/>
                </a:solidFill>
                <a:latin typeface="Finlandica" panose="00000500000000000000" pitchFamily="2" charset="0"/>
              </a:rPr>
              <a:t>country. Write shortly (1-2 sentences) what they </a:t>
            </a:r>
            <a:r>
              <a:rPr lang="en-US" sz="1300" dirty="0">
                <a:solidFill>
                  <a:srgbClr val="002EA2"/>
                </a:solidFill>
                <a:latin typeface="Finlandica" panose="00000500000000000000" pitchFamily="2" charset="0"/>
              </a:rPr>
              <a:t>have to </a:t>
            </a:r>
            <a:r>
              <a:rPr lang="en-US" sz="1300" dirty="0" smtClean="0">
                <a:solidFill>
                  <a:srgbClr val="002EA2"/>
                </a:solidFill>
                <a:latin typeface="Finlandica" panose="00000500000000000000" pitchFamily="2" charset="0"/>
              </a:rPr>
              <a:t>offer.</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18</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smtClean="0">
                <a:solidFill>
                  <a:srgbClr val="002EA2"/>
                </a:solidFill>
                <a:latin typeface="Finlandica" panose="00000500000000000000" pitchFamily="2" charset="0"/>
              </a:rPr>
              <a:t>Team Finland</a:t>
            </a:r>
            <a:endParaRPr lang="en-US" sz="24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Name of persons in charge of this sector in your country: name, title, organization, email, phone </a:t>
            </a:r>
            <a:r>
              <a:rPr lang="en-US" sz="1300" dirty="0" smtClean="0">
                <a:solidFill>
                  <a:srgbClr val="002EA2"/>
                </a:solidFill>
                <a:latin typeface="Finlandica" panose="00000500000000000000" pitchFamily="2" charset="0"/>
              </a:rPr>
              <a:t>number.</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458493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III: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INSTRUCTIONS AND BACKGROUND FOR THIS INTERNAL MATERIAL PACKAGE</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19</a:t>
            </a:fld>
            <a:endParaRPr lang="en-US"/>
          </a:p>
        </p:txBody>
      </p:sp>
    </p:spTree>
    <p:extLst>
      <p:ext uri="{BB962C8B-B14F-4D97-AF65-F5344CB8AC3E}">
        <p14:creationId xmlns:p14="http://schemas.microsoft.com/office/powerpoint/2010/main" val="2694213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 </a:t>
            </a:r>
            <a:r>
              <a:rPr lang="en-US" sz="4000" dirty="0" smtClean="0">
                <a:solidFill>
                  <a:srgbClr val="002EA2"/>
                </a:solidFill>
                <a:latin typeface="Finlandica" panose="00000500000000000000" pitchFamily="2" charset="0"/>
              </a:rPr>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GENERAL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2</a:t>
            </a:fld>
            <a:endParaRPr lang="en-US"/>
          </a:p>
        </p:txBody>
      </p:sp>
    </p:spTree>
    <p:extLst>
      <p:ext uri="{BB962C8B-B14F-4D97-AF65-F5344CB8AC3E}">
        <p14:creationId xmlns:p14="http://schemas.microsoft.com/office/powerpoint/2010/main" val="81409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Material package: instructions</a:t>
            </a: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This is an internal working paper to support all Team Finland actors globally in promoting Finland and its strengths.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Unit for Public Diplomacy of the Ministry for Foreign Affairs coordinates the production of sectoral working papers in close cooperation with Business Finland and other core actors.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sectoral working papers can be found in the internal Team Finland section of the Finland Toolbox.</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Parts I-II</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 of consists of general information that can be used globally when preparing for meetings, visits, events, campaigns, etc.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II is left blank. All Team Finland teams around the world are encouraged to fill in country specific information – and use it actively!</a:t>
            </a:r>
          </a:p>
          <a:p>
            <a:pPr>
              <a:lnSpc>
                <a:spcPct val="120000"/>
              </a:lnSpc>
              <a:spcBef>
                <a:spcPts val="0"/>
              </a:spcBef>
              <a:buClr>
                <a:schemeClr val="tx1"/>
              </a:buClr>
              <a:buSzPts val="1013"/>
            </a:pPr>
            <a:endParaRPr lang="en-US" sz="1300" b="1"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Hyperlinks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When you read the content in normal view, the hyperlinks are not clickable. You can either open the hyperlinks by right-clicking on them and selecting Open Hyperlink or by switching to slide show view and clicking on them . </a:t>
            </a:r>
            <a:endParaRPr lang="fi-FI" sz="10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fi-FI" sz="10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Questions and comments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If you have questions or suggestions concerning the format or content, please contact The Unit for Public Diplomacy at vie-50@formin.fi. </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20</a:t>
            </a:fld>
            <a:endParaRPr lang="en-US">
              <a:solidFill>
                <a:srgbClr val="002EA2"/>
              </a:solidFill>
            </a:endParaRPr>
          </a:p>
        </p:txBody>
      </p:sp>
    </p:spTree>
    <p:extLst>
      <p:ext uri="{BB962C8B-B14F-4D97-AF65-F5344CB8AC3E}">
        <p14:creationId xmlns:p14="http://schemas.microsoft.com/office/powerpoint/2010/main" val="25632062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Country branding and Team Finland work: why do we need common messages?</a:t>
            </a:r>
          </a:p>
        </p:txBody>
      </p:sp>
      <p:sp>
        <p:nvSpPr>
          <p:cNvPr id="7" name="Content Placeholder 6"/>
          <p:cNvSpPr>
            <a:spLocks noGrp="1"/>
          </p:cNvSpPr>
          <p:nvPr>
            <p:ph idx="1"/>
          </p:nvPr>
        </p:nvSpPr>
        <p:spPr>
          <a:xfrm>
            <a:off x="471488" y="1479883"/>
            <a:ext cx="5915025" cy="7808495"/>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advocacy, communications and marketing that aims to influence target groups’ knowledge, opinions and eventually decisions through owned and earned media, events and meetings, among other means</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carried out by everybody who speaks about, writes about or documents Finland.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image work is part of the normal work of our all Finnish actors abroad when they have meetings, are present in the media, give speeches, etc. It is not just about individual functions or events.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It is extremely important that all relevant actors prioritize themes together and deliver the same main messages highlighting Finland's strengths.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Sufficient cultural sensitivity is needed, always adapt Finland’s strengths to each cultural area and current discussion.</a:t>
            </a:r>
          </a:p>
          <a:p>
            <a:pPr>
              <a:lnSpc>
                <a:spcPct val="120000"/>
              </a:lnSpc>
              <a:spcBef>
                <a:spcPts val="0"/>
              </a:spcBef>
              <a:buClr>
                <a:schemeClr val="tx1"/>
              </a:buClr>
              <a:buSzPts val="1013"/>
            </a:pPr>
            <a:endParaRPr lang="en-US" sz="1300" b="1"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Finland’s </a:t>
            </a:r>
            <a:r>
              <a:rPr lang="en-US" sz="1300" b="1" dirty="0">
                <a:solidFill>
                  <a:srgbClr val="002EA2"/>
                </a:solidFill>
                <a:latin typeface="Finlandica" panose="00000500000000000000" pitchFamily="2" charset="0"/>
              </a:rPr>
              <a:t>country image work is led by the Finland Promotion Board (FPB</a:t>
            </a:r>
            <a:r>
              <a:rPr lang="en-US" sz="1300" b="1"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2019–2023, the member organizations are: Ministry for Foreign Affairs, Ministry of Economic Affairs and Employment, Ministry of Education and Culture, Finnish National Agency for Education, Business Finland, Visit Finland, City of Helsinki, House of Lapland, Finnish Cultural and Academic Institutes, the Finnish Innovation Fund Sitra, Music Finland, Wärtsilä, Finnair and </a:t>
            </a:r>
            <a:r>
              <a:rPr lang="en-US" sz="1300" dirty="0" err="1">
                <a:solidFill>
                  <a:srgbClr val="002EA2"/>
                </a:solidFill>
                <a:latin typeface="Finlandica" panose="00000500000000000000" pitchFamily="2" charset="0"/>
              </a:rPr>
              <a:t>Iceye</a:t>
            </a:r>
            <a:r>
              <a:rPr lang="en-US" sz="1300" dirty="0">
                <a:solidFill>
                  <a:srgbClr val="002EA2"/>
                </a:solidFill>
                <a:latin typeface="Finlandica" panose="00000500000000000000" pitchFamily="2" charset="0"/>
              </a:rPr>
              <a:t>.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21</a:t>
            </a:fld>
            <a:endParaRPr lang="en-US">
              <a:solidFill>
                <a:srgbClr val="002EA2"/>
              </a:solidFill>
            </a:endParaRPr>
          </a:p>
        </p:txBody>
      </p:sp>
    </p:spTree>
    <p:extLst>
      <p:ext uri="{BB962C8B-B14F-4D97-AF65-F5344CB8AC3E}">
        <p14:creationId xmlns:p14="http://schemas.microsoft.com/office/powerpoint/2010/main" val="426964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6285266"/>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The climate and biodiversity crisis is something we all must tackle. Smart energy is a necessary piece of our sustainable energy future. It can be defined as a cost-effective, sustainable, secure and advanced energy system which focuses on renewables and high efficiency.</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sym typeface="Arial"/>
              </a:rPr>
              <a:t>Finland has developed both intellectual capital and high-tech solutions. Together these have contributed to the nation’s current strengths in smart energy.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sym typeface="Arial"/>
              </a:rPr>
              <a:t>Finland’s climate and lack of fossil fuels has forced it to becom</a:t>
            </a:r>
            <a:r>
              <a:rPr lang="en-US" sz="1300" dirty="0">
                <a:solidFill>
                  <a:srgbClr val="002EA2"/>
                </a:solidFill>
                <a:latin typeface="Finlandica" panose="00000500000000000000" pitchFamily="2" charset="0"/>
              </a:rPr>
              <a:t>e an expert in efficiency solutions and renewable sources of energy.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sym typeface="Arial"/>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Traditionally wood has been a major source of renewable energy in Finland, but currently the fastest growing energy source is wind power</a:t>
            </a:r>
            <a:r>
              <a:rPr lang="en-GB" sz="1300" dirty="0">
                <a:solidFill>
                  <a:srgbClr val="002EA2"/>
                </a:solidFill>
                <a:latin typeface="Finlandica" panose="00000500000000000000" pitchFamily="2" charset="0"/>
              </a:rPr>
              <a:t>.</a:t>
            </a:r>
            <a:r>
              <a:rPr lang="en-US" sz="1300" dirty="0">
                <a:solidFill>
                  <a:srgbClr val="002EA2"/>
                </a:solidFill>
                <a:latin typeface="Finlandica" panose="00000500000000000000" pitchFamily="2" charset="0"/>
                <a:sym typeface="Arial"/>
              </a:rPr>
              <a:t/>
            </a:r>
            <a:br>
              <a:rPr lang="en-US" sz="1300" dirty="0">
                <a:solidFill>
                  <a:srgbClr val="002EA2"/>
                </a:solidFill>
                <a:latin typeface="Finlandica" panose="00000500000000000000" pitchFamily="2" charset="0"/>
                <a:sym typeface="Arial"/>
              </a:rPr>
            </a:br>
            <a:endParaRPr lang="en-US" sz="1300" dirty="0">
              <a:solidFill>
                <a:srgbClr val="002EA2"/>
              </a:solidFill>
              <a:latin typeface="Finlandica" panose="00000500000000000000" pitchFamily="2" charset="0"/>
            </a:endParaRPr>
          </a:p>
          <a:p>
            <a:pPr lvl="0">
              <a:lnSpc>
                <a:spcPct val="120000"/>
              </a:lnSpc>
              <a:buClr>
                <a:schemeClr val="tx1"/>
              </a:buClr>
              <a:buSzPts val="1013"/>
            </a:pPr>
            <a:r>
              <a:rPr lang="en-US" sz="1300" dirty="0">
                <a:solidFill>
                  <a:srgbClr val="002EA2"/>
                </a:solidFill>
                <a:latin typeface="Finlandica" panose="00000500000000000000" pitchFamily="2" charset="0"/>
              </a:rPr>
              <a:t>Finland’s expertise in smart energy is based upon a history of using renewable energy, strong support from society and public officials, rare mineral resources, world-class research and an innovative private sector. </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Finland’s know-how in smart energy includes smart buildings, district heating, waste-to-energy, circularity, batteries, bioenergy and software.</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 history of working with international partners and in global markets. </a:t>
            </a:r>
            <a:r>
              <a:rPr lang="en-GB" sz="1300" dirty="0">
                <a:solidFill>
                  <a:srgbClr val="002EA2"/>
                </a:solidFill>
                <a:latin typeface="Finlandica" panose="00000500000000000000" pitchFamily="2" charset="0"/>
              </a:rPr>
              <a:t>The smart energy sector is an important export industry, with one estimate placing it at 25-35% of total exports.</a:t>
            </a:r>
            <a:br>
              <a:rPr lang="en-GB"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3</a:t>
            </a:fld>
            <a:endParaRPr lang="en-US">
              <a:solidFill>
                <a:srgbClr val="002EA2"/>
              </a:solidFill>
            </a:endParaRPr>
          </a:p>
        </p:txBody>
      </p:sp>
      <p:sp>
        <p:nvSpPr>
          <p:cNvPr id="10" name="Title 5"/>
          <p:cNvSpPr txBox="1">
            <a:spLocks/>
          </p:cNvSpPr>
          <p:nvPr/>
        </p:nvSpPr>
        <p:spPr>
          <a:xfrm>
            <a:off x="601579" y="7122693"/>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a:solidFill>
                  <a:srgbClr val="002EA2"/>
                </a:solidFill>
                <a:latin typeface="Finlandica" panose="00000500000000000000" pitchFamily="2" charset="0"/>
              </a:rPr>
              <a:t>How to portray Finland</a:t>
            </a:r>
            <a:r>
              <a:rPr lang="en-US" sz="2400" b="1" dirty="0" smtClean="0">
                <a:solidFill>
                  <a:srgbClr val="002EA2"/>
                </a:solidFill>
                <a:latin typeface="Finlandica" panose="00000500000000000000" pitchFamily="2" charset="0"/>
              </a:rPr>
              <a:t>?</a:t>
            </a:r>
            <a:endParaRPr lang="en-US" sz="2400" dirty="0">
              <a:solidFill>
                <a:srgbClr val="002EA2"/>
              </a:solidFill>
            </a:endParaRPr>
          </a:p>
        </p:txBody>
      </p:sp>
      <p:sp>
        <p:nvSpPr>
          <p:cNvPr id="11" name="Content Placeholder 6"/>
          <p:cNvSpPr txBox="1">
            <a:spLocks/>
          </p:cNvSpPr>
          <p:nvPr/>
        </p:nvSpPr>
        <p:spPr>
          <a:xfrm>
            <a:off x="601579" y="7815395"/>
            <a:ext cx="5792950" cy="131786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Position</a:t>
            </a:r>
            <a:r>
              <a:rPr lang="en-US" sz="1300" dirty="0">
                <a:solidFill>
                  <a:srgbClr val="002EA2"/>
                </a:solidFill>
                <a:latin typeface="Finlandica" panose="00000500000000000000" pitchFamily="2" charset="0"/>
              </a:rPr>
              <a:t> Finland as a global forerunner in smart energy.</a:t>
            </a:r>
          </a:p>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Highlight</a:t>
            </a:r>
            <a:r>
              <a:rPr lang="en-US" sz="1300" dirty="0">
                <a:solidFill>
                  <a:srgbClr val="002EA2"/>
                </a:solidFill>
                <a:latin typeface="Finlandica" panose="00000500000000000000" pitchFamily="2" charset="0"/>
              </a:rPr>
              <a:t> Finland’s unique smart energy strengths in raw materials as well as intellectual assets such as relevant software expertise.</a:t>
            </a:r>
          </a:p>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Profile</a:t>
            </a:r>
            <a:r>
              <a:rPr lang="en-US" sz="1300" dirty="0">
                <a:solidFill>
                  <a:srgbClr val="002EA2"/>
                </a:solidFill>
                <a:latin typeface="Finlandica" panose="00000500000000000000" pitchFamily="2" charset="0"/>
              </a:rPr>
              <a:t> Finland as the perfect place to research, test and produce smart energy solutions.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085091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Elevator pitch: Finland is in the vanguard of smart energy </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The demand for energy is growing and the world needs new ways to produce, store, distribute and consume energy in efficient and sustainable ways. According to the International Energy Agency (IEA) fossil fuels ultimately accounted for more than 81% of production in 2018. </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With no deposits of coal or oil within its borders, Finland has a history of developing renewable energy solutions. Today Finland is a leading country in smart energy. A combination of groundbreaking renewable energy technology, smart networks and automation has made Finnish smart energy solutions among the most advanced in the world.</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According to the Finnish Ministry of Economic Affairs and Employment, 40% of Finnish energy comes from renewables. The IEA says inefficiencies cost the average national grid 5-18% of electricity transmitted, but the national operator Fingrid says Finland only loses 1.5%. Investments in new equipment, transmission lines and software improves grid efficiency.</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In 2020 the Environmental Performance Index ranked Finland the seventh cleanest country in the world and the first in air quality. Finland has also been ranked as the world’s happiest country by the UN’s World Happiness Report in 2020.</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Finland’s expertise in smart energy is based upon a variety of complimentary factors: a history of using renewable energy, strong support from society and public officials, rare natural resources, world-class research and an innovative private sector. The Finnish state has pledged €100 million to the Smart Energy Finland Program, while energy is key for the Finnish Innovation Fund Sitra. Finland’s total government-funded R&amp;D leapt 58% from 2019 to 2020, according to Statistics Finland. The private sector has invested in software, AI and power-to-x, among other sectors.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As the world moves into a fully renewable and sustainable future, Finland is the perfect place to research, test and produce smart energy solutions.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4</a:t>
            </a:fld>
            <a:endParaRPr lang="en-US">
              <a:solidFill>
                <a:srgbClr val="002EA2"/>
              </a:solidFill>
            </a:endParaRPr>
          </a:p>
        </p:txBody>
      </p:sp>
    </p:spTree>
    <p:extLst>
      <p:ext uri="{BB962C8B-B14F-4D97-AF65-F5344CB8AC3E}">
        <p14:creationId xmlns:p14="http://schemas.microsoft.com/office/powerpoint/2010/main" val="111061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1/2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no usable old fossil energy deposits such as oil and coal. Because of this Finland has for decades focused on developing the energy it does have, such as renewable hydroelectric and wood-based bioenergy. The harsh climate has forced Finland to develop efficiency solutions, such as district heating and smart grids. District heating takes “waste” heat from industry and uses it to heat homes. According to Statistics Finland more district heat came from renewables (15.3 TWh) than fossil fuels (13.2 TWh) in 2019.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also focused on human resources and education, leading it to have one of the most highly-skilled workforces on the planet. Some of the main energy research groups are Aalto University, Lappeenranta University of Technology, the University of Vaasa and VTT Technical Research Centre of Finland. Sitra is a major energy think tank.</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the modern age of sustainability and renewability Finland has found its old skills in high demand. Finnish mobile communications and software skills are now required for Internet of Things (IoT) solutions and smart energy grids. In the IoT, sensors are placed on equipment and relay information wirelessly. This information can warn operators if equipment is about to fail or help decide which power generation assets should be used in a flexible system, for example. This increases efficiency and reliability.</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centuries-old forestry industry is rapidly developing renewable biofuels. The forestry industry is also innovative in circular solutions, such as using waste and side streams as sources of energy. Renewable wood represents 28% of Finnish energy consumption, according to the National Resources Institute </a:t>
            </a:r>
            <a:r>
              <a:rPr lang="en-US" sz="1300" dirty="0" smtClean="0">
                <a:solidFill>
                  <a:srgbClr val="002EA2"/>
                </a:solidFill>
                <a:latin typeface="Finlandica" panose="00000500000000000000" pitchFamily="2" charset="0"/>
              </a:rPr>
              <a:t>Finland.</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Finnish </a:t>
            </a:r>
            <a:r>
              <a:rPr lang="en-US" sz="1300" dirty="0">
                <a:solidFill>
                  <a:srgbClr val="002EA2"/>
                </a:solidFill>
                <a:latin typeface="Finlandica" panose="00000500000000000000" pitchFamily="2" charset="0"/>
              </a:rPr>
              <a:t>industrial companies have always needed to look abroad because the domestic market is small. Now these smart energy solutions are in demand worldwide and some Finnish companies are leaders in their </a:t>
            </a:r>
            <a:r>
              <a:rPr lang="en-US" sz="1300" dirty="0" smtClean="0">
                <a:solidFill>
                  <a:srgbClr val="002EA2"/>
                </a:solidFill>
                <a:latin typeface="Finlandica" panose="00000500000000000000" pitchFamily="2" charset="0"/>
              </a:rPr>
              <a:t>sectors.</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5</a:t>
            </a:fld>
            <a:endParaRPr lang="en-US">
              <a:solidFill>
                <a:srgbClr val="002EA2"/>
              </a:solidFill>
            </a:endParaRPr>
          </a:p>
        </p:txBody>
      </p:sp>
    </p:spTree>
    <p:extLst>
      <p:ext uri="{BB962C8B-B14F-4D97-AF65-F5344CB8AC3E}">
        <p14:creationId xmlns:p14="http://schemas.microsoft.com/office/powerpoint/2010/main" val="53948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Finland </a:t>
            </a:r>
            <a:r>
              <a:rPr lang="en-US" sz="1300" dirty="0">
                <a:solidFill>
                  <a:srgbClr val="002EA2"/>
                </a:solidFill>
                <a:latin typeface="Finlandica" panose="00000500000000000000" pitchFamily="2" charset="0"/>
              </a:rPr>
              <a:t>offers a stable and predictable operating environment. Investors, entrepreneurs and academics do not need to worry about drastic changes in policy based on who wins elections. The Fund for Peace has ranked Finland as the most stable country in the world for eight straight </a:t>
            </a:r>
            <a:r>
              <a:rPr lang="en-US" sz="1300" dirty="0" smtClean="0">
                <a:solidFill>
                  <a:srgbClr val="002EA2"/>
                </a:solidFill>
                <a:latin typeface="Finlandica" panose="00000500000000000000" pitchFamily="2" charset="0"/>
              </a:rPr>
              <a:t>years.</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Finland </a:t>
            </a:r>
            <a:r>
              <a:rPr lang="en-US" sz="1300" dirty="0">
                <a:solidFill>
                  <a:srgbClr val="002EA2"/>
                </a:solidFill>
                <a:latin typeface="Finlandica" panose="00000500000000000000" pitchFamily="2" charset="0"/>
              </a:rPr>
              <a:t>has excellent sea, rail and internet infrastructure for global </a:t>
            </a:r>
            <a:r>
              <a:rPr lang="en-US" sz="1300" dirty="0" smtClean="0">
                <a:solidFill>
                  <a:srgbClr val="002EA2"/>
                </a:solidFill>
                <a:latin typeface="Finlandica" panose="00000500000000000000" pitchFamily="2" charset="0"/>
              </a:rPr>
              <a:t>trade.</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One </a:t>
            </a:r>
            <a:r>
              <a:rPr lang="en-US" sz="1300" dirty="0">
                <a:solidFill>
                  <a:srgbClr val="002EA2"/>
                </a:solidFill>
                <a:latin typeface="Finlandica" panose="00000500000000000000" pitchFamily="2" charset="0"/>
              </a:rPr>
              <a:t>of Finland’s main strengths is the holistic view of the smart energy ecosystem. Cross-sectoral collaboration is important at all levels, from policy formation and R&amp;D to production and distribution.</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6</a:t>
            </a:fld>
            <a:endParaRPr lang="en-US">
              <a:solidFill>
                <a:srgbClr val="002EA2"/>
              </a:solidFill>
            </a:endParaRPr>
          </a:p>
        </p:txBody>
      </p:sp>
    </p:spTree>
    <p:extLst>
      <p:ext uri="{BB962C8B-B14F-4D97-AF65-F5344CB8AC3E}">
        <p14:creationId xmlns:p14="http://schemas.microsoft.com/office/powerpoint/2010/main" val="153576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1/2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Business Finland has invested €2 billion in low carbon innovation projects in the last 13 years. During that time a third of Business Finland funding has been energy related.</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Important minerals for batteries can be found in Finland. It is a producer of nickel and is the only EU country with its own cobalt production. The production of lithium and graphite are also planned.</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Finns are highly productive and skilled workers. About 90% of adults speak English, according to Statistics Finland. The OECD’s 2019 Education at a Glance report ranked Finland as ninth in the world and the best in Europe in average educational attainment.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Eurostat says Finnish energy prices for non-households, including taxes, are the third lowest in the EU.</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Finland’s energy grid is among the best in the word. In 2015, the transmission reliability of the national grid was as high as 99.9998%, and the average forced interruption was a little more than 1 minute. Power loss in the transmission and distribution grid is about 1.5% of total electricity consumption, the best in Europe, according to Fingrid.</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Power-to-X solutions, a way to convert and store energy, have drawn considerable attention. The problem with renewable solar and wind energy is that they do not produce power on demand, but only when the sun shines or wind blows. Power-to-x seeks to solve this challenge by taking excess power and converting it to a fuel which can be accessed later on demand, such as methane or hydrogen. This technology is a main focus in the Smart Technology Hub in </a:t>
            </a:r>
            <a:r>
              <a:rPr lang="en-US" sz="1300" dirty="0" smtClean="0">
                <a:solidFill>
                  <a:srgbClr val="002EA2"/>
                </a:solidFill>
                <a:latin typeface="Finlandica" panose="00000500000000000000" pitchFamily="2" charset="0"/>
              </a:rPr>
              <a:t>Vaasa.</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a:t>
            </a:r>
            <a:r>
              <a:rPr lang="en-US" sz="1300" dirty="0">
                <a:solidFill>
                  <a:srgbClr val="002EA2"/>
                </a:solidFill>
                <a:latin typeface="Finlandica" panose="00000500000000000000" pitchFamily="2" charset="0"/>
              </a:rPr>
              <a:t>smart energy sector is an important export industry, with one estimate placing it at 25-35% of total exports.</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7</a:t>
            </a:fld>
            <a:endParaRPr lang="en-US">
              <a:solidFill>
                <a:srgbClr val="002EA2"/>
              </a:solidFill>
            </a:endParaRPr>
          </a:p>
        </p:txBody>
      </p:sp>
    </p:spTree>
    <p:extLst>
      <p:ext uri="{BB962C8B-B14F-4D97-AF65-F5344CB8AC3E}">
        <p14:creationId xmlns:p14="http://schemas.microsoft.com/office/powerpoint/2010/main" val="1296374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a forerunner in the quest for carbon neutrality and smart energy. Already 40% of Finnish energy is produced from renewables.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 goal of being coal-free in 2029.</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According to Prime Minister Sanna Marin’s Government Programme in 2019 Finland will be carbon-neutral by 2035, and the world’s first fossil-free welfare society. These are some of the most ambitious goals in the world.</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Information Technology &amp; Innovation Foundation (ITIF) says Finland is one of the top three countries making a contribution to the global clean energy innovation system, relative to the size of their economies. ITIF also says Finland is one of only two countries in the world who are investing as much as experts recommend in clean energy research.</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Wind power production is growing at a 24% annual rate, the fastest-growing energy source, according to Statistics Finland. The Finnish Wind Power Association says 18,500 MW of projects are currently under development, as of 2020. One project, Arctic Energy Forerunners, is considering an ambitious plan to harvest wind energy above the Arctic circle and transmit it to southern Finland and into central Europe.</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8</a:t>
            </a:fld>
            <a:endParaRPr lang="en-US">
              <a:solidFill>
                <a:srgbClr val="002EA2"/>
              </a:solidFill>
            </a:endParaRPr>
          </a:p>
        </p:txBody>
      </p:sp>
    </p:spTree>
    <p:extLst>
      <p:ext uri="{BB962C8B-B14F-4D97-AF65-F5344CB8AC3E}">
        <p14:creationId xmlns:p14="http://schemas.microsoft.com/office/powerpoint/2010/main" val="3466781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Some Finnish companies in the </a:t>
            </a:r>
            <a:r>
              <a:rPr lang="en-US" sz="2800" b="1" dirty="0" smtClean="0">
                <a:solidFill>
                  <a:srgbClr val="002EA2"/>
                </a:solidFill>
                <a:latin typeface="Finlandica" panose="00000500000000000000" pitchFamily="2" charset="0"/>
              </a:rPr>
              <a:t>field</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
              </a:rPr>
              <a:t>Bamomas</a:t>
            </a:r>
            <a:r>
              <a:rPr lang="en-US" sz="1300" dirty="0">
                <a:solidFill>
                  <a:srgbClr val="002EA2"/>
                </a:solidFill>
                <a:latin typeface="Finlandica" panose="00000500000000000000" pitchFamily="2" charset="0"/>
              </a:rPr>
              <a:t> – software for industrial battery systems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3"/>
              </a:rPr>
              <a:t>BaseN</a:t>
            </a:r>
            <a:r>
              <a:rPr lang="en-US" sz="1300" dirty="0">
                <a:solidFill>
                  <a:srgbClr val="002EA2"/>
                </a:solidFill>
                <a:latin typeface="Finlandica" panose="00000500000000000000" pitchFamily="2" charset="0"/>
              </a:rPr>
              <a:t> – software and data analytics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4"/>
              </a:rPr>
              <a:t>Emtele</a:t>
            </a:r>
            <a:r>
              <a:rPr lang="en-US" sz="1300" dirty="0">
                <a:solidFill>
                  <a:srgbClr val="002EA2"/>
                </a:solidFill>
                <a:latin typeface="Finlandica" panose="00000500000000000000" pitchFamily="2" charset="0"/>
              </a:rPr>
              <a:t> – automation and communication services for energy networks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5"/>
              </a:rPr>
              <a:t>Finnish Minerals Group </a:t>
            </a:r>
            <a:r>
              <a:rPr lang="en-US" sz="1300" dirty="0">
                <a:solidFill>
                  <a:srgbClr val="002EA2"/>
                </a:solidFill>
                <a:latin typeface="Finlandica" panose="00000500000000000000" pitchFamily="2" charset="0"/>
              </a:rPr>
              <a:t>– mining and battery ecosystem</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6"/>
              </a:rPr>
              <a:t>Fortum</a:t>
            </a:r>
            <a:r>
              <a:rPr lang="en-US" sz="1300" dirty="0">
                <a:solidFill>
                  <a:srgbClr val="002EA2"/>
                </a:solidFill>
                <a:latin typeface="Finlandica" panose="00000500000000000000" pitchFamily="2" charset="0"/>
              </a:rPr>
              <a:t> – energy production and distribution</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7"/>
              </a:rPr>
              <a:t>Fourdeg</a:t>
            </a:r>
            <a:r>
              <a:rPr lang="en-US" sz="1300" dirty="0">
                <a:solidFill>
                  <a:srgbClr val="002EA2"/>
                </a:solidFill>
                <a:latin typeface="Finlandica" panose="00000500000000000000" pitchFamily="2" charset="0"/>
              </a:rPr>
              <a:t> – intelligent heating</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8"/>
              </a:rPr>
              <a:t>Geneset</a:t>
            </a:r>
            <a:r>
              <a:rPr lang="en-US" sz="1300" dirty="0">
                <a:solidFill>
                  <a:srgbClr val="002EA2"/>
                </a:solidFill>
                <a:latin typeface="Finlandica" panose="00000500000000000000" pitchFamily="2" charset="0"/>
              </a:rPr>
              <a:t> – portable and flexible power generation</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9"/>
              </a:rPr>
              <a:t>Haltian</a:t>
            </a:r>
            <a:r>
              <a:rPr lang="en-US" sz="1300" dirty="0">
                <a:solidFill>
                  <a:srgbClr val="002EA2"/>
                </a:solidFill>
                <a:latin typeface="Finlandica" panose="00000500000000000000" pitchFamily="2" charset="0"/>
              </a:rPr>
              <a:t> – sensors and software for the IoT</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0"/>
              </a:rPr>
              <a:t>Helen</a:t>
            </a:r>
            <a:r>
              <a:rPr lang="en-US" sz="1300" dirty="0">
                <a:solidFill>
                  <a:srgbClr val="002EA2"/>
                </a:solidFill>
                <a:latin typeface="Finlandica" panose="00000500000000000000" pitchFamily="2" charset="0"/>
              </a:rPr>
              <a:t> – energy producer in Helsinki area</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1"/>
              </a:rPr>
              <a:t>Ionsign</a:t>
            </a:r>
            <a:r>
              <a:rPr lang="en-US" sz="1300" dirty="0">
                <a:solidFill>
                  <a:srgbClr val="002EA2"/>
                </a:solidFill>
                <a:latin typeface="Finlandica" panose="00000500000000000000" pitchFamily="2" charset="0"/>
              </a:rPr>
              <a:t> – IoT solutions for energy and utility networks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2"/>
              </a:rPr>
              <a:t>Leanheat</a:t>
            </a:r>
            <a:r>
              <a:rPr lang="en-US" sz="1300" dirty="0">
                <a:solidFill>
                  <a:srgbClr val="002EA2"/>
                </a:solidFill>
                <a:latin typeface="Finlandica" panose="00000500000000000000" pitchFamily="2" charset="0"/>
              </a:rPr>
              <a:t> – IoT solutions for buildings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3"/>
              </a:rPr>
              <a:t>Metso Outotec </a:t>
            </a:r>
            <a:r>
              <a:rPr lang="en-US" sz="1300" dirty="0">
                <a:solidFill>
                  <a:srgbClr val="002EA2"/>
                </a:solidFill>
                <a:latin typeface="Finlandica" panose="00000500000000000000" pitchFamily="2" charset="0"/>
              </a:rPr>
              <a:t>– develops hardware and software for basic materials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4"/>
              </a:rPr>
              <a:t>Neste</a:t>
            </a:r>
            <a:r>
              <a:rPr lang="en-US" sz="1300" dirty="0">
                <a:solidFill>
                  <a:srgbClr val="002EA2"/>
                </a:solidFill>
                <a:latin typeface="Finlandica" panose="00000500000000000000" pitchFamily="2" charset="0"/>
              </a:rPr>
              <a:t> – fuels and fuel distribution</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5"/>
              </a:rPr>
              <a:t>Nokia</a:t>
            </a:r>
            <a:r>
              <a:rPr lang="en-US" sz="1300" dirty="0">
                <a:solidFill>
                  <a:srgbClr val="002EA2"/>
                </a:solidFill>
                <a:latin typeface="Finlandica" panose="00000500000000000000" pitchFamily="2" charset="0"/>
              </a:rPr>
              <a:t> – telecommunications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6"/>
              </a:rPr>
              <a:t>Oilon</a:t>
            </a:r>
            <a:r>
              <a:rPr lang="en-US" sz="1300" dirty="0">
                <a:solidFill>
                  <a:srgbClr val="002EA2"/>
                </a:solidFill>
                <a:latin typeface="Finlandica" panose="00000500000000000000" pitchFamily="2" charset="0"/>
              </a:rPr>
              <a:t> – produces heat pumps and burners</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hlinkClick r:id="rId17"/>
              </a:rPr>
              <a:t>Plugit</a:t>
            </a:r>
            <a:r>
              <a:rPr lang="en-US" sz="1300" dirty="0" smtClean="0">
                <a:solidFill>
                  <a:srgbClr val="002EA2"/>
                </a:solidFill>
                <a:latin typeface="Finlandica" panose="00000500000000000000" pitchFamily="2" charset="0"/>
              </a:rPr>
              <a:t> (in Finnish) </a:t>
            </a:r>
            <a:r>
              <a:rPr lang="en-US" sz="1300" dirty="0">
                <a:solidFill>
                  <a:srgbClr val="002EA2"/>
                </a:solidFill>
                <a:latin typeface="Finlandica" panose="00000500000000000000" pitchFamily="2" charset="0"/>
              </a:rPr>
              <a:t>– electric vehicle charging</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8"/>
              </a:rPr>
              <a:t>Satel</a:t>
            </a:r>
            <a:r>
              <a:rPr lang="en-US" sz="1300" dirty="0">
                <a:solidFill>
                  <a:srgbClr val="002EA2"/>
                </a:solidFill>
                <a:latin typeface="Finlandica" panose="00000500000000000000" pitchFamily="2" charset="0"/>
              </a:rPr>
              <a:t> – mobile communications and control systems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9"/>
              </a:rPr>
              <a:t>Sova 3D </a:t>
            </a:r>
            <a:r>
              <a:rPr lang="en-US" sz="1300" dirty="0">
                <a:solidFill>
                  <a:srgbClr val="002EA2"/>
                </a:solidFill>
                <a:latin typeface="Finlandica" panose="00000500000000000000" pitchFamily="2" charset="0"/>
              </a:rPr>
              <a:t>– digital planning of urban environments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0"/>
              </a:rPr>
              <a:t>Savosolar</a:t>
            </a:r>
            <a:r>
              <a:rPr lang="en-US" sz="1300" dirty="0">
                <a:solidFill>
                  <a:srgbClr val="002EA2"/>
                </a:solidFill>
                <a:latin typeface="Finlandica" panose="00000500000000000000" pitchFamily="2" charset="0"/>
              </a:rPr>
              <a:t> – solar power</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1"/>
              </a:rPr>
              <a:t>St1</a:t>
            </a:r>
            <a:r>
              <a:rPr lang="en-US" sz="1300" dirty="0">
                <a:solidFill>
                  <a:srgbClr val="002EA2"/>
                </a:solidFill>
                <a:latin typeface="Finlandica" panose="00000500000000000000" pitchFamily="2" charset="0"/>
              </a:rPr>
              <a:t> – fuels and distribution; largest wind power producer in Finland</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2"/>
              </a:rPr>
              <a:t>Teraloop</a:t>
            </a:r>
            <a:r>
              <a:rPr lang="en-US" sz="1300" dirty="0">
                <a:solidFill>
                  <a:srgbClr val="002EA2"/>
                </a:solidFill>
                <a:latin typeface="Finlandica" panose="00000500000000000000" pitchFamily="2" charset="0"/>
              </a:rPr>
              <a:t> – energy storage</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3"/>
              </a:rPr>
              <a:t>TietoEVRY</a:t>
            </a:r>
            <a:r>
              <a:rPr lang="en-US" sz="1300" dirty="0">
                <a:solidFill>
                  <a:srgbClr val="002EA2"/>
                </a:solidFill>
                <a:latin typeface="Finlandica" panose="00000500000000000000" pitchFamily="2" charset="0"/>
              </a:rPr>
              <a:t> – software and consulting</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4"/>
              </a:rPr>
              <a:t>Valmet</a:t>
            </a:r>
            <a:r>
              <a:rPr lang="en-US" sz="1300" dirty="0">
                <a:solidFill>
                  <a:srgbClr val="002EA2"/>
                </a:solidFill>
                <a:latin typeface="Finlandica" panose="00000500000000000000" pitchFamily="2" charset="0"/>
              </a:rPr>
              <a:t> – technologies, automation and services for energy production</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5"/>
              </a:rPr>
              <a:t>Wapice</a:t>
            </a:r>
            <a:r>
              <a:rPr lang="en-US" sz="1300" dirty="0">
                <a:solidFill>
                  <a:srgbClr val="002EA2"/>
                </a:solidFill>
                <a:latin typeface="Finlandica" panose="00000500000000000000" pitchFamily="2" charset="0"/>
              </a:rPr>
              <a:t> – software and consulting for IoT solutions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6"/>
              </a:rPr>
              <a:t>Woima</a:t>
            </a:r>
            <a:r>
              <a:rPr lang="en-US" sz="1300" dirty="0">
                <a:solidFill>
                  <a:srgbClr val="002EA2"/>
                </a:solidFill>
                <a:latin typeface="Finlandica" panose="00000500000000000000" pitchFamily="2" charset="0"/>
              </a:rPr>
              <a:t> – waste to energy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7"/>
              </a:rPr>
              <a:t>Wärtsilä</a:t>
            </a:r>
            <a:r>
              <a:rPr lang="en-US" sz="1300" dirty="0">
                <a:solidFill>
                  <a:srgbClr val="002EA2"/>
                </a:solidFill>
                <a:latin typeface="Finlandica" panose="00000500000000000000" pitchFamily="2" charset="0"/>
              </a:rPr>
              <a:t> – energy production and software for energy </a:t>
            </a:r>
            <a:r>
              <a:rPr lang="en-US" sz="1300" dirty="0" smtClean="0">
                <a:solidFill>
                  <a:srgbClr val="002EA2"/>
                </a:solidFill>
                <a:latin typeface="Finlandica" panose="00000500000000000000" pitchFamily="2" charset="0"/>
              </a:rPr>
              <a:t>systems</a:t>
            </a: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9</a:t>
            </a:fld>
            <a:endParaRPr lang="en-US">
              <a:solidFill>
                <a:srgbClr val="002EA2"/>
              </a:solidFill>
            </a:endParaRPr>
          </a:p>
        </p:txBody>
      </p:sp>
    </p:spTree>
    <p:extLst>
      <p:ext uri="{BB962C8B-B14F-4D97-AF65-F5344CB8AC3E}">
        <p14:creationId xmlns:p14="http://schemas.microsoft.com/office/powerpoint/2010/main" val="392731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TotalTime>
  <Words>3095</Words>
  <Application>Microsoft Office PowerPoint</Application>
  <PresentationFormat>A4 Paper (210x297 mm)</PresentationFormat>
  <Paragraphs>271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Finlandica</vt:lpstr>
      <vt:lpstr>Office Theme</vt:lpstr>
      <vt:lpstr>Smart Energy</vt:lpstr>
      <vt:lpstr>PART I:  GENERAL INFORMATION</vt:lpstr>
      <vt:lpstr>Key points and main messages </vt:lpstr>
      <vt:lpstr>Elevator pitch: Finland is in the vanguard of smart energy </vt:lpstr>
      <vt:lpstr>Background 1/2</vt:lpstr>
      <vt:lpstr>Background 2/2</vt:lpstr>
      <vt:lpstr>Facts and stats 1/2</vt:lpstr>
      <vt:lpstr>Facts and stats 2/2</vt:lpstr>
      <vt:lpstr>Some Finnish companies in the field</vt:lpstr>
      <vt:lpstr>Programs and main markets</vt:lpstr>
      <vt:lpstr>Sites to visit in Finland</vt:lpstr>
      <vt:lpstr>For social media</vt:lpstr>
      <vt:lpstr>Tools and materials</vt:lpstr>
      <vt:lpstr>PART II:  COUNTRY SPECIFIC INFORMATION</vt:lpstr>
      <vt:lpstr>Key points and main messages </vt:lpstr>
      <vt:lpstr>Elevator pitch</vt:lpstr>
      <vt:lpstr>Background, facts and stats </vt:lpstr>
      <vt:lpstr>Finnish companies in the area</vt:lpstr>
      <vt:lpstr>PART III:  INSTRUCTIONS AND BACKGROUND FOR THIS INTERNAL MATERIAL PACKAGE</vt:lpstr>
      <vt:lpstr>Material package: instructions</vt:lpstr>
      <vt:lpstr>Country branding and Team Finland work: why do we need common messages?</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Öunap Hanna</dc:creator>
  <cp:lastModifiedBy>Öunap Hanna</cp:lastModifiedBy>
  <cp:revision>16</cp:revision>
  <dcterms:created xsi:type="dcterms:W3CDTF">2020-12-16T07:14:41Z</dcterms:created>
  <dcterms:modified xsi:type="dcterms:W3CDTF">2020-12-21T07:42:45Z</dcterms:modified>
</cp:coreProperties>
</file>