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68" r:id="rId2"/>
  </p:sldMasterIdLst>
  <p:notesMasterIdLst>
    <p:notesMasterId r:id="rId18"/>
  </p:notesMasterIdLst>
  <p:handoutMasterIdLst>
    <p:handoutMasterId r:id="rId19"/>
  </p:handoutMasterIdLst>
  <p:sldIdLst>
    <p:sldId id="256" r:id="rId3"/>
    <p:sldId id="257" r:id="rId4"/>
    <p:sldId id="269" r:id="rId5"/>
    <p:sldId id="262" r:id="rId6"/>
    <p:sldId id="258" r:id="rId7"/>
    <p:sldId id="264" r:id="rId8"/>
    <p:sldId id="266" r:id="rId9"/>
    <p:sldId id="275" r:id="rId10"/>
    <p:sldId id="267" r:id="rId11"/>
    <p:sldId id="263" r:id="rId12"/>
    <p:sldId id="273" r:id="rId13"/>
    <p:sldId id="268" r:id="rId14"/>
    <p:sldId id="276" r:id="rId15"/>
    <p:sldId id="265" r:id="rId16"/>
    <p:sldId id="277" r:id="rId17"/>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5440" autoAdjust="0"/>
  </p:normalViewPr>
  <p:slideViewPr>
    <p:cSldViewPr showGuides="1">
      <p:cViewPr varScale="1">
        <p:scale>
          <a:sx n="59" d="100"/>
          <a:sy n="59" d="100"/>
        </p:scale>
        <p:origin x="648" y="56"/>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26.11.2020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26.11.2020</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sv-SE" sz="1200" b="0" i="0" kern="1200" dirty="0" smtClean="0">
                <a:solidFill>
                  <a:schemeClr val="tx1"/>
                </a:solidFill>
                <a:effectLst/>
                <a:latin typeface="+mn-lt"/>
                <a:ea typeface="+mn-ea"/>
                <a:cs typeface="+mn-cs"/>
              </a:rPr>
              <a:t>Photo: Thomas Kast / Visit Finland</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3586132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3927025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smtClean="0"/>
              <a:t>Photo: Business Finland</a:t>
            </a:r>
            <a:r>
              <a:rPr lang="fi-FI" baseline="0" dirty="0" smtClean="0"/>
              <a:t> </a:t>
            </a:r>
            <a:r>
              <a:rPr lang="fi-FI" baseline="0" dirty="0" err="1" smtClean="0"/>
              <a:t>mediabank</a:t>
            </a:r>
            <a:endParaRPr lang="en-US" dirty="0" smtClean="0"/>
          </a:p>
        </p:txBody>
      </p:sp>
      <p:sp>
        <p:nvSpPr>
          <p:cNvPr id="4" name="Slide Number Placeholder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194500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3618986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234124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dk1"/>
                </a:solidFill>
                <a:sym typeface="Arial"/>
              </a:rPr>
              <a:t>The demand for energy is growing and the world needs new ways to produce, store, distribute and consume energy in efficient and sustainable ways. </a:t>
            </a:r>
          </a:p>
          <a:p>
            <a:pPr algn="l"/>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According to Statistics Finland more district heat came from renewables (15.3 </a:t>
            </a:r>
            <a:r>
              <a:rPr lang="en-US" dirty="0" err="1" smtClean="0">
                <a:latin typeface="+mj-lt"/>
              </a:rPr>
              <a:t>TWh</a:t>
            </a:r>
            <a:r>
              <a:rPr lang="en-US" dirty="0" smtClean="0">
                <a:latin typeface="+mj-lt"/>
              </a:rPr>
              <a:t>) than fossil fuels (13.2 </a:t>
            </a:r>
            <a:r>
              <a:rPr lang="en-US" dirty="0" err="1" smtClean="0">
                <a:latin typeface="+mj-lt"/>
              </a:rPr>
              <a:t>TWh</a:t>
            </a:r>
            <a:r>
              <a:rPr lang="en-US" dirty="0" smtClean="0">
                <a:latin typeface="+mj-lt"/>
              </a:rPr>
              <a:t>) in 2019. </a:t>
            </a:r>
          </a:p>
          <a:p>
            <a:pPr algn="l"/>
            <a:endParaRPr lang="fi-FI" dirty="0" smtClean="0"/>
          </a:p>
          <a:p>
            <a:pPr marL="171450" indent="-171450" algn="l">
              <a:buSzPts val="1000"/>
            </a:pPr>
            <a:r>
              <a:rPr lang="en-GB" dirty="0" smtClean="0"/>
              <a:t>The smart energy sector is an important export industry, with one estimate placing</a:t>
            </a:r>
            <a:r>
              <a:rPr lang="en-GB" baseline="0" dirty="0" smtClean="0"/>
              <a:t> </a:t>
            </a:r>
            <a:r>
              <a:rPr lang="en-GB" dirty="0" smtClean="0"/>
              <a:t>it at </a:t>
            </a:r>
            <a:r>
              <a:rPr lang="en-GB" b="1" dirty="0" smtClean="0"/>
              <a:t>25-35%</a:t>
            </a:r>
            <a:r>
              <a:rPr lang="en-GB" dirty="0" smtClean="0"/>
              <a:t> of total exports.</a:t>
            </a:r>
          </a:p>
          <a:p>
            <a:pPr marL="171450" indent="-171450" algn="l">
              <a:buSzPts val="1000"/>
            </a:pPr>
            <a:endParaRPr lang="en-GB" dirty="0" smtClean="0"/>
          </a:p>
          <a:p>
            <a:pPr marL="171450" indent="-171450" algn="l">
              <a:spcBef>
                <a:spcPts val="0"/>
              </a:spcBef>
              <a:buSzPts val="1000"/>
            </a:pPr>
            <a:r>
              <a:rPr lang="en-GB" dirty="0" smtClean="0"/>
              <a:t>Eurostat says Finnish energy prices for non-households, including taxes, are the third lowest in the EU.</a:t>
            </a:r>
          </a:p>
          <a:p>
            <a:pPr algn="l"/>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397803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dk1"/>
                </a:solidFill>
                <a:sym typeface="Arial"/>
              </a:rPr>
              <a:t>Finland’s total government-funded R&amp;D leapt 58% from 2019 to 2020, according to Statistics Finland. The private sector has invested in software, AI and </a:t>
            </a:r>
            <a:r>
              <a:rPr lang="en-US" dirty="0" smtClean="0">
                <a:solidFill>
                  <a:schemeClr val="dk1"/>
                </a:solidFill>
              </a:rPr>
              <a:t>p</a:t>
            </a:r>
            <a:r>
              <a:rPr lang="en-US" dirty="0" smtClean="0">
                <a:solidFill>
                  <a:schemeClr val="dk1"/>
                </a:solidFill>
                <a:sym typeface="Arial"/>
              </a:rPr>
              <a:t>ower-to-x, among other sectors.</a:t>
            </a:r>
            <a:endParaRPr lang="en-US" dirty="0" smtClean="0">
              <a:solidFill>
                <a:schemeClr val="dk1"/>
              </a:solidFill>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365220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accent1"/>
              </a:solidFill>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247953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Arial"/>
                <a:cs typeface="Arial"/>
                <a:sym typeface="Arial"/>
              </a:rPr>
              <a:t>Some of the main energy research groups are Aalto University, Lappeenranta University of Technology, the University of Vaasa and VTT Technical Research Centre of Finland. </a:t>
            </a:r>
            <a:r>
              <a:rPr lang="en-US" sz="1000" kern="1200" dirty="0" err="1" smtClean="0">
                <a:solidFill>
                  <a:schemeClr val="tx1"/>
                </a:solidFill>
                <a:latin typeface="+mn-lt"/>
                <a:ea typeface="+mn-ea"/>
                <a:cs typeface="+mn-cs"/>
              </a:rPr>
              <a:t>Sitra</a:t>
            </a:r>
            <a:r>
              <a:rPr lang="en-US" sz="1000" kern="1200" dirty="0" smtClean="0">
                <a:solidFill>
                  <a:schemeClr val="tx1"/>
                </a:solidFill>
                <a:latin typeface="+mn-lt"/>
                <a:ea typeface="+mn-ea"/>
                <a:cs typeface="+mn-cs"/>
              </a:rPr>
              <a:t> is a major energy think tank.</a:t>
            </a:r>
            <a:endParaRPr lang="en-US" sz="1800" kern="1200" dirty="0" smtClean="0">
              <a:solidFill>
                <a:srgbClr val="000000"/>
              </a:solidFill>
              <a:latin typeface="+mn-lt"/>
              <a:ea typeface="Arial"/>
              <a:cs typeface="Arial"/>
              <a:sym typeface="Arial"/>
            </a:endParaRPr>
          </a:p>
          <a:p>
            <a:endParaRPr lang="fi-FI" dirty="0" smtClean="0"/>
          </a:p>
          <a:p>
            <a:r>
              <a:rPr lang="fi-FI" dirty="0" smtClean="0"/>
              <a:t>Photo: Business Finland</a:t>
            </a:r>
            <a:r>
              <a:rPr lang="fi-FI" baseline="0" dirty="0" smtClean="0"/>
              <a:t> </a:t>
            </a:r>
            <a:r>
              <a:rPr lang="fi-FI" baseline="0" dirty="0" err="1" smtClean="0"/>
              <a:t>mediabank</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275772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smtClean="0">
                <a:solidFill>
                  <a:schemeClr val="accent1"/>
                </a:solidFill>
                <a:latin typeface="Arial"/>
                <a:ea typeface="Arial"/>
                <a:cs typeface="Arial"/>
                <a:sym typeface="Arial"/>
              </a:rPr>
              <a:t>The Finnish Wind Power Association says 18,500 MW of projects are currently under development, as of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cap="none" dirty="0" smtClean="0">
              <a:solidFill>
                <a:schemeClr val="accent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smtClean="0">
                <a:solidFill>
                  <a:schemeClr val="accent1"/>
                </a:solidFill>
                <a:latin typeface="Arial"/>
                <a:ea typeface="Arial"/>
                <a:cs typeface="Arial"/>
                <a:sym typeface="Arial"/>
              </a:rPr>
              <a:t>One project, Arctic Energy Forerunners, is considering an ambitious plan to harvest wind energy above the Arctic circle and transmit it to southern Finland </a:t>
            </a:r>
            <a:r>
              <a:rPr lang="en-GB" sz="1200" dirty="0" smtClean="0">
                <a:solidFill>
                  <a:schemeClr val="accent1"/>
                </a:solidFill>
              </a:rPr>
              <a:t>and</a:t>
            </a:r>
            <a:r>
              <a:rPr lang="en-GB" sz="1200" b="0" i="0" u="none" strike="noStrike" cap="none" dirty="0" smtClean="0">
                <a:solidFill>
                  <a:schemeClr val="accent1"/>
                </a:solidFill>
                <a:latin typeface="Arial"/>
                <a:ea typeface="Arial"/>
                <a:cs typeface="Arial"/>
                <a:sym typeface="Arial"/>
              </a:rPr>
              <a:t> into central Europe.</a:t>
            </a:r>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85918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accent1"/>
                </a:solidFill>
              </a:rPr>
              <a:t>Power loss in the transmission and distribution grid is about 1.5% of total electricity consumption, the best in Europe, according to </a:t>
            </a:r>
            <a:r>
              <a:rPr lang="en-GB" sz="1200" dirty="0" err="1" smtClean="0">
                <a:solidFill>
                  <a:schemeClr val="accent1"/>
                </a:solidFill>
              </a:rPr>
              <a:t>Fingrid</a:t>
            </a:r>
            <a:r>
              <a:rPr lang="en-GB" sz="1200" dirty="0" smtClean="0">
                <a:solidFill>
                  <a:schemeClr val="accent1"/>
                </a:solidFill>
              </a:rPr>
              <a:t>.</a:t>
            </a:r>
          </a:p>
        </p:txBody>
      </p:sp>
      <p:sp>
        <p:nvSpPr>
          <p:cNvPr id="4" name="Slide Number Placeholder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200483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187903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ym typeface="Arial"/>
              </a:rPr>
              <a:t>Finland has also been ranked as the world’s happiest country by the UN’s World Happiness Report in 2020</a:t>
            </a:r>
            <a:r>
              <a:rPr lang="en-US" b="0" dirty="0" smtClean="0">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0" dirty="0" smtClean="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smtClean="0"/>
              <a:t>Photo: Business Finland</a:t>
            </a:r>
            <a:r>
              <a:rPr lang="fi-FI" baseline="0" dirty="0" smtClean="0"/>
              <a:t> </a:t>
            </a:r>
            <a:r>
              <a:rPr lang="fi-FI" baseline="0" dirty="0" err="1" smtClean="0"/>
              <a:t>mediabank</a:t>
            </a:r>
            <a:endParaRPr lang="en-US" dirty="0" smtClean="0"/>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181139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EE882F-6FA4-46CF-A8EE-FAEC11772BB6}" type="datetime1">
              <a:rPr lang="fi-FI" smtClean="0"/>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775450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B9FD55B-118D-43A4-8BE3-2671986A2DE9}" type="datetime1">
              <a:rPr lang="fi-FI" smtClean="0"/>
              <a:t>26.11.2020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7845239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514840-EC16-4AD9-9E63-131000EF363A}" type="datetime1">
              <a:rPr lang="fi-FI" smtClean="0"/>
              <a:t>26.11.2020</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69122503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67D4C7-DC30-4D72-AD15-09A0FAF8FEF6}" type="datetime1">
              <a:rPr lang="fi-FI" smtClean="0"/>
              <a:t>26.11.2020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0014611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E577A8-F06A-4763-B466-13C38868FF98}" type="datetime1">
              <a:rPr lang="fi-FI" smtClean="0"/>
              <a:t>26.11.2020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6143353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4A44B-B7C7-4272-B6C4-3F79201367F0}" type="datetime1">
              <a:rPr lang="fi-FI" smtClean="0"/>
              <a:t>26.11.2020</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00180152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7B2964EC-1F92-439C-A334-93E67D933082}" type="datetime1">
              <a:rPr lang="fi-FI" smtClean="0"/>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2548169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fi-FI" smtClean="0"/>
              <a:t>26.11.2020</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091133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43916066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4540561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Click to edit Master text styles</a:t>
            </a:r>
          </a:p>
          <a:p>
            <a:pPr lvl="1"/>
            <a:r>
              <a:rPr lang="fi-FI"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26.11.2020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02720038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E0D005-A54C-4DFE-9765-2BED80465EA0}" type="datetime1">
              <a:rPr lang="fi-FI" smtClean="0"/>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274770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49E4EB1-FA89-4A39-96C3-37483AE5CEE2}" type="datetime1">
              <a:rPr lang="fi-FI" smtClean="0"/>
              <a:t>26.11.2020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09207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FB58426-5F65-40EC-9872-4F186B4238D1}" type="datetime1">
              <a:rPr lang="fi-FI" smtClean="0"/>
              <a:t>26.11.2020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6328697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4919537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2754952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smtClean="0"/>
              <a:t>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26.11.2020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1797777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351FF6A-88FE-4829-AABE-A8D19FDDA656}" type="datetime1">
              <a:rPr lang="fi-FI" smtClean="0"/>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19031070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004A870-5DDB-45A8-A254-49DFCA16BCAA}" type="datetime1">
              <a:rPr lang="fi-FI" smtClean="0"/>
              <a:t>26.11.2020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2769590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26.11.2020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9921360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smtClean="0"/>
              <a:t>Click</a:t>
            </a:r>
            <a:r>
              <a:rPr lang="fi-FI" noProof="0" dirty="0" smtClean="0"/>
              <a:t> to </a:t>
            </a:r>
            <a:r>
              <a:rPr lang="fi-FI" noProof="0" dirty="0" err="1" smtClean="0"/>
              <a:t>edit</a:t>
            </a:r>
            <a:r>
              <a:rPr lang="fi-FI" noProof="0" dirty="0" smtClean="0"/>
              <a:t> Master </a:t>
            </a:r>
            <a:r>
              <a:rPr lang="fi-FI" noProof="0" dirty="0" err="1" smtClean="0"/>
              <a:t>title</a:t>
            </a:r>
            <a:r>
              <a:rPr lang="fi-FI" noProof="0" dirty="0" smtClean="0"/>
              <a:t> </a:t>
            </a:r>
            <a:r>
              <a:rPr lang="fi-FI" noProof="0" dirty="0" err="1" smtClean="0"/>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26.11.2020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944338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sinessfinland.fi/en/for-finnish-customers/services/programs/smart-energy-finland"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vttresearch.com/en/ourservices/smart-grids-and-energy-systems" TargetMode="External"/><Relationship Id="rId5" Type="http://schemas.openxmlformats.org/officeDocument/2006/relationships/hyperlink" Target="https://www.sitra.fi/en/themes/energy/" TargetMode="External"/><Relationship Id="rId4" Type="http://schemas.openxmlformats.org/officeDocument/2006/relationships/hyperlink" Target="https://www.vttresearch.com/en/topics/smart-cit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E882F-6FA4-46CF-A8EE-FAEC11772BB6}" type="datetime1">
              <a:rPr lang="fi-FI" smtClean="0"/>
              <a:t>26.11.2020</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1</a:t>
            </a:fld>
            <a:endParaRPr lang="en-US"/>
          </a:p>
        </p:txBody>
      </p:sp>
    </p:spTree>
    <p:extLst>
      <p:ext uri="{BB962C8B-B14F-4D97-AF65-F5344CB8AC3E}">
        <p14:creationId xmlns:p14="http://schemas.microsoft.com/office/powerpoint/2010/main" val="102998091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ellow flowers in front of blue sky."/>
          <p:cNvPicPr>
            <a:picLocks noChangeAspect="1"/>
          </p:cNvPicPr>
          <p:nvPr/>
        </p:nvPicPr>
        <p:blipFill rotWithShape="1">
          <a:blip r:embed="rId3" cstate="print">
            <a:extLst>
              <a:ext uri="{28A0092B-C50C-407E-A947-70E740481C1C}">
                <a14:useLocalDpi xmlns:a14="http://schemas.microsoft.com/office/drawing/2010/main" val="0"/>
              </a:ext>
            </a:extLst>
          </a:blip>
          <a:srcRect b="15250"/>
          <a:stretch/>
        </p:blipFill>
        <p:spPr>
          <a:xfrm>
            <a:off x="0" y="0"/>
            <a:ext cx="9146272" cy="5167618"/>
          </a:xfrm>
          <a:prstGeom prst="rect">
            <a:avLst/>
          </a:prstGeom>
        </p:spPr>
      </p:pic>
      <p:sp>
        <p:nvSpPr>
          <p:cNvPr id="6" name="Freeform 6">
            <a:extLst>
              <a:ext uri="{FF2B5EF4-FFF2-40B4-BE49-F238E27FC236}">
                <a16:creationId xmlns:a16="http://schemas.microsoft.com/office/drawing/2014/main" id="{06255BA6-4252-3E40-BB95-C3FF846C45C5}"/>
              </a:ext>
              <a:ext uri="{C183D7F6-B498-43B3-948B-1728B52AA6E4}">
                <adec:decorative xmlns="" xmlns:adec="http://schemas.microsoft.com/office/drawing/2017/decorative" val="1"/>
              </a:ext>
            </a:extLst>
          </p:cNvPr>
          <p:cNvSpPr>
            <a:spLocks noEditPoints="1"/>
          </p:cNvSpPr>
          <p:nvPr/>
        </p:nvSpPr>
        <p:spPr bwMode="auto">
          <a:xfrm>
            <a:off x="468313" y="484188"/>
            <a:ext cx="587375" cy="358775"/>
          </a:xfrm>
          <a:custGeom>
            <a:avLst/>
            <a:gdLst>
              <a:gd name="T0" fmla="*/ 2147483646 w 454"/>
              <a:gd name="T1" fmla="*/ 2147483646 h 277"/>
              <a:gd name="T2" fmla="*/ 2147483646 w 454"/>
              <a:gd name="T3" fmla="*/ 2147483646 h 277"/>
              <a:gd name="T4" fmla="*/ 2147483646 w 454"/>
              <a:gd name="T5" fmla="*/ 0 h 277"/>
              <a:gd name="T6" fmla="*/ 2147483646 w 454"/>
              <a:gd name="T7" fmla="*/ 0 h 277"/>
              <a:gd name="T8" fmla="*/ 2147483646 w 454"/>
              <a:gd name="T9" fmla="*/ 2147483646 h 277"/>
              <a:gd name="T10" fmla="*/ 0 w 454"/>
              <a:gd name="T11" fmla="*/ 2147483646 h 277"/>
              <a:gd name="T12" fmla="*/ 2147483646 w 454"/>
              <a:gd name="T13" fmla="*/ 2147483646 h 277"/>
              <a:gd name="T14" fmla="*/ 2147483646 w 454"/>
              <a:gd name="T15" fmla="*/ 2147483646 h 277"/>
              <a:gd name="T16" fmla="*/ 0 w 454"/>
              <a:gd name="T17" fmla="*/ 2147483646 h 277"/>
              <a:gd name="T18" fmla="*/ 0 w 454"/>
              <a:gd name="T19" fmla="*/ 2147483646 h 277"/>
              <a:gd name="T20" fmla="*/ 0 w 454"/>
              <a:gd name="T21" fmla="*/ 2147483646 h 277"/>
              <a:gd name="T22" fmla="*/ 2147483646 w 454"/>
              <a:gd name="T23" fmla="*/ 2147483646 h 277"/>
              <a:gd name="T24" fmla="*/ 2147483646 w 454"/>
              <a:gd name="T25" fmla="*/ 0 h 277"/>
              <a:gd name="T26" fmla="*/ 0 w 454"/>
              <a:gd name="T27" fmla="*/ 0 h 277"/>
              <a:gd name="T28" fmla="*/ 0 w 454"/>
              <a:gd name="T29" fmla="*/ 2147483646 h 277"/>
              <a:gd name="T30" fmla="*/ 2147483646 w 454"/>
              <a:gd name="T31" fmla="*/ 2147483646 h 277"/>
              <a:gd name="T32" fmla="*/ 2147483646 w 454"/>
              <a:gd name="T33" fmla="*/ 2147483646 h 277"/>
              <a:gd name="T34" fmla="*/ 2147483646 w 454"/>
              <a:gd name="T35" fmla="*/ 2147483646 h 277"/>
              <a:gd name="T36" fmla="*/ 2147483646 w 454"/>
              <a:gd name="T37" fmla="*/ 2147483646 h 277"/>
              <a:gd name="T38" fmla="*/ 2147483646 w 454"/>
              <a:gd name="T39" fmla="*/ 2147483646 h 2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FI"/>
          </a:p>
        </p:txBody>
      </p:sp>
      <p:sp>
        <p:nvSpPr>
          <p:cNvPr id="7" name="Freeform 11">
            <a:extLst>
              <a:ext uri="{FF2B5EF4-FFF2-40B4-BE49-F238E27FC236}">
                <a16:creationId xmlns:a16="http://schemas.microsoft.com/office/drawing/2014/main" id="{78BE7E91-55F4-6347-B240-1C6874E6A510}"/>
              </a:ext>
              <a:ext uri="{C183D7F6-B498-43B3-948B-1728B52AA6E4}">
                <adec:decorative xmlns="" xmlns:adec="http://schemas.microsoft.com/office/drawing/2017/decorative" val="1"/>
              </a:ext>
            </a:extLst>
          </p:cNvPr>
          <p:cNvSpPr>
            <a:spLocks noChangeAspect="1" noEditPoints="1"/>
          </p:cNvSpPr>
          <p:nvPr/>
        </p:nvSpPr>
        <p:spPr bwMode="auto">
          <a:xfrm>
            <a:off x="7981950" y="484188"/>
            <a:ext cx="693738" cy="358775"/>
          </a:xfrm>
          <a:custGeom>
            <a:avLst/>
            <a:gdLst>
              <a:gd name="T0" fmla="*/ 2147483646 w 2732"/>
              <a:gd name="T1" fmla="*/ 2147483646 h 1415"/>
              <a:gd name="T2" fmla="*/ 2147483646 w 2732"/>
              <a:gd name="T3" fmla="*/ 2147483646 h 1415"/>
              <a:gd name="T4" fmla="*/ 2147483646 w 2732"/>
              <a:gd name="T5" fmla="*/ 2147483646 h 1415"/>
              <a:gd name="T6" fmla="*/ 2147483646 w 2732"/>
              <a:gd name="T7" fmla="*/ 2147483646 h 1415"/>
              <a:gd name="T8" fmla="*/ 2147483646 w 2732"/>
              <a:gd name="T9" fmla="*/ 2147483646 h 1415"/>
              <a:gd name="T10" fmla="*/ 2147483646 w 2732"/>
              <a:gd name="T11" fmla="*/ 2147483646 h 1415"/>
              <a:gd name="T12" fmla="*/ 2147483646 w 2732"/>
              <a:gd name="T13" fmla="*/ 2147483646 h 1415"/>
              <a:gd name="T14" fmla="*/ 2147483646 w 2732"/>
              <a:gd name="T15" fmla="*/ 2147483646 h 1415"/>
              <a:gd name="T16" fmla="*/ 2147483646 w 2732"/>
              <a:gd name="T17" fmla="*/ 2147483646 h 1415"/>
              <a:gd name="T18" fmla="*/ 2147483646 w 2732"/>
              <a:gd name="T19" fmla="*/ 2147483646 h 1415"/>
              <a:gd name="T20" fmla="*/ 2147483646 w 2732"/>
              <a:gd name="T21" fmla="*/ 2147483646 h 1415"/>
              <a:gd name="T22" fmla="*/ 2147483646 w 2732"/>
              <a:gd name="T23" fmla="*/ 2147483646 h 1415"/>
              <a:gd name="T24" fmla="*/ 2147483646 w 2732"/>
              <a:gd name="T25" fmla="*/ 2147483646 h 1415"/>
              <a:gd name="T26" fmla="*/ 2147483646 w 2732"/>
              <a:gd name="T27" fmla="*/ 2147483646 h 1415"/>
              <a:gd name="T28" fmla="*/ 2147483646 w 2732"/>
              <a:gd name="T29" fmla="*/ 2147483646 h 1415"/>
              <a:gd name="T30" fmla="*/ 2147483646 w 2732"/>
              <a:gd name="T31" fmla="*/ 2147483646 h 1415"/>
              <a:gd name="T32" fmla="*/ 2147483646 w 2732"/>
              <a:gd name="T33" fmla="*/ 2147483646 h 1415"/>
              <a:gd name="T34" fmla="*/ 2147483646 w 2732"/>
              <a:gd name="T35" fmla="*/ 2147483646 h 1415"/>
              <a:gd name="T36" fmla="*/ 2147483646 w 2732"/>
              <a:gd name="T37" fmla="*/ 2147483646 h 1415"/>
              <a:gd name="T38" fmla="*/ 2147483646 w 2732"/>
              <a:gd name="T39" fmla="*/ 2147483646 h 1415"/>
              <a:gd name="T40" fmla="*/ 2147483646 w 2732"/>
              <a:gd name="T41" fmla="*/ 2147483646 h 1415"/>
              <a:gd name="T42" fmla="*/ 2147483646 w 2732"/>
              <a:gd name="T43" fmla="*/ 2147483646 h 1415"/>
              <a:gd name="T44" fmla="*/ 2147483646 w 2732"/>
              <a:gd name="T45" fmla="*/ 2147483646 h 1415"/>
              <a:gd name="T46" fmla="*/ 2147483646 w 2732"/>
              <a:gd name="T47" fmla="*/ 2147483646 h 1415"/>
              <a:gd name="T48" fmla="*/ 2147483646 w 2732"/>
              <a:gd name="T49" fmla="*/ 2147483646 h 1415"/>
              <a:gd name="T50" fmla="*/ 2147483646 w 2732"/>
              <a:gd name="T51" fmla="*/ 2147483646 h 1415"/>
              <a:gd name="T52" fmla="*/ 2147483646 w 2732"/>
              <a:gd name="T53" fmla="*/ 2147483646 h 1415"/>
              <a:gd name="T54" fmla="*/ 2147483646 w 2732"/>
              <a:gd name="T55" fmla="*/ 2147483646 h 1415"/>
              <a:gd name="T56" fmla="*/ 2147483646 w 2732"/>
              <a:gd name="T57" fmla="*/ 2147483646 h 1415"/>
              <a:gd name="T58" fmla="*/ 2147483646 w 2732"/>
              <a:gd name="T59" fmla="*/ 2147483646 h 1415"/>
              <a:gd name="T60" fmla="*/ 2147483646 w 2732"/>
              <a:gd name="T61" fmla="*/ 2147483646 h 1415"/>
              <a:gd name="T62" fmla="*/ 2147483646 w 2732"/>
              <a:gd name="T63" fmla="*/ 2147483646 h 1415"/>
              <a:gd name="T64" fmla="*/ 2147483646 w 2732"/>
              <a:gd name="T65" fmla="*/ 2147483646 h 1415"/>
              <a:gd name="T66" fmla="*/ 2147483646 w 2732"/>
              <a:gd name="T67" fmla="*/ 2147483646 h 1415"/>
              <a:gd name="T68" fmla="*/ 2147483646 w 2732"/>
              <a:gd name="T69" fmla="*/ 2147483646 h 1415"/>
              <a:gd name="T70" fmla="*/ 2147483646 w 2732"/>
              <a:gd name="T71" fmla="*/ 2147483646 h 1415"/>
              <a:gd name="T72" fmla="*/ 2147483646 w 2732"/>
              <a:gd name="T73" fmla="*/ 2147483646 h 1415"/>
              <a:gd name="T74" fmla="*/ 2147483646 w 2732"/>
              <a:gd name="T75" fmla="*/ 2147483646 h 1415"/>
              <a:gd name="T76" fmla="*/ 2147483646 w 2732"/>
              <a:gd name="T77" fmla="*/ 2147483646 h 1415"/>
              <a:gd name="T78" fmla="*/ 2147483646 w 2732"/>
              <a:gd name="T79" fmla="*/ 2147483646 h 1415"/>
              <a:gd name="T80" fmla="*/ 2147483646 w 2732"/>
              <a:gd name="T81" fmla="*/ 2147483646 h 1415"/>
              <a:gd name="T82" fmla="*/ 2147483646 w 2732"/>
              <a:gd name="T83" fmla="*/ 2147483646 h 1415"/>
              <a:gd name="T84" fmla="*/ 2147483646 w 2732"/>
              <a:gd name="T85" fmla="*/ 2147483646 h 1415"/>
              <a:gd name="T86" fmla="*/ 2147483646 w 2732"/>
              <a:gd name="T87" fmla="*/ 2147483646 h 1415"/>
              <a:gd name="T88" fmla="*/ 2147483646 w 2732"/>
              <a:gd name="T89" fmla="*/ 2147483646 h 1415"/>
              <a:gd name="T90" fmla="*/ 2147483646 w 2732"/>
              <a:gd name="T91" fmla="*/ 2147483646 h 1415"/>
              <a:gd name="T92" fmla="*/ 2147483646 w 2732"/>
              <a:gd name="T93" fmla="*/ 2147483646 h 1415"/>
              <a:gd name="T94" fmla="*/ 2147483646 w 2732"/>
              <a:gd name="T95" fmla="*/ 2147483646 h 1415"/>
              <a:gd name="T96" fmla="*/ 2147483646 w 2732"/>
              <a:gd name="T97" fmla="*/ 2147483646 h 1415"/>
              <a:gd name="T98" fmla="*/ 2147483646 w 2732"/>
              <a:gd name="T99" fmla="*/ 2147483646 h 1415"/>
              <a:gd name="T100" fmla="*/ 2147483646 w 2732"/>
              <a:gd name="T101" fmla="*/ 2147483646 h 1415"/>
              <a:gd name="T102" fmla="*/ 2147483646 w 2732"/>
              <a:gd name="T103" fmla="*/ 2147483646 h 1415"/>
              <a:gd name="T104" fmla="*/ 2147483646 w 2732"/>
              <a:gd name="T105" fmla="*/ 2147483646 h 1415"/>
              <a:gd name="T106" fmla="*/ 2147483646 w 2732"/>
              <a:gd name="T107" fmla="*/ 2147483646 h 1415"/>
              <a:gd name="T108" fmla="*/ 2147483646 w 2732"/>
              <a:gd name="T109" fmla="*/ 2147483646 h 1415"/>
              <a:gd name="T110" fmla="*/ 2147483646 w 2732"/>
              <a:gd name="T111" fmla="*/ 2147483646 h 1415"/>
              <a:gd name="T112" fmla="*/ 2147483646 w 2732"/>
              <a:gd name="T113" fmla="*/ 2147483646 h 1415"/>
              <a:gd name="T114" fmla="*/ 2147483646 w 2732"/>
              <a:gd name="T115" fmla="*/ 2147483646 h 1415"/>
              <a:gd name="T116" fmla="*/ 2147483646 w 2732"/>
              <a:gd name="T117" fmla="*/ 2147483646 h 1415"/>
              <a:gd name="T118" fmla="*/ 2147483646 w 2732"/>
              <a:gd name="T119" fmla="*/ 2147483646 h 1415"/>
              <a:gd name="T120" fmla="*/ 2147483646 w 2732"/>
              <a:gd name="T121" fmla="*/ 2147483646 h 1415"/>
              <a:gd name="T122" fmla="*/ 2147483646 w 2732"/>
              <a:gd name="T123" fmla="*/ 2147483646 h 1415"/>
              <a:gd name="T124" fmla="*/ 2147483646 w 2732"/>
              <a:gd name="T125" fmla="*/ 2147483646 h 14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FI"/>
          </a:p>
        </p:txBody>
      </p:sp>
      <p:sp>
        <p:nvSpPr>
          <p:cNvPr id="8" name="Rectangle 7"/>
          <p:cNvSpPr/>
          <p:nvPr/>
        </p:nvSpPr>
        <p:spPr>
          <a:xfrm>
            <a:off x="1403648" y="1327151"/>
            <a:ext cx="7082358" cy="2062103"/>
          </a:xfrm>
          <a:prstGeom prst="rect">
            <a:avLst/>
          </a:prstGeom>
        </p:spPr>
        <p:txBody>
          <a:bodyPr wrap="square">
            <a:spAutoFit/>
          </a:bodyPr>
          <a:lstStyle/>
          <a:p>
            <a:r>
              <a:rPr lang="en-US" sz="3200" dirty="0">
                <a:solidFill>
                  <a:schemeClr val="bg1"/>
                </a:solidFill>
                <a:latin typeface="+mj-lt"/>
                <a:ea typeface="+mj-ea"/>
                <a:cs typeface="+mj-cs"/>
              </a:rPr>
              <a:t>In 2020 the Environmental Performance Index ranked Finland </a:t>
            </a:r>
            <a:r>
              <a:rPr lang="en-US" sz="3200" b="1" dirty="0">
                <a:solidFill>
                  <a:schemeClr val="bg1"/>
                </a:solidFill>
                <a:latin typeface="+mj-lt"/>
                <a:ea typeface="+mj-ea"/>
                <a:cs typeface="+mj-cs"/>
              </a:rPr>
              <a:t>the seventh cleanest country in the world </a:t>
            </a:r>
            <a:r>
              <a:rPr lang="en-US" sz="3200" dirty="0">
                <a:solidFill>
                  <a:schemeClr val="bg1"/>
                </a:solidFill>
                <a:latin typeface="+mj-lt"/>
                <a:ea typeface="+mj-ea"/>
                <a:cs typeface="+mj-cs"/>
              </a:rPr>
              <a:t>and</a:t>
            </a:r>
            <a:r>
              <a:rPr lang="en-US" sz="3200" b="1" dirty="0">
                <a:solidFill>
                  <a:schemeClr val="bg1"/>
                </a:solidFill>
                <a:latin typeface="+mj-lt"/>
                <a:ea typeface="+mj-ea"/>
                <a:cs typeface="+mj-cs"/>
              </a:rPr>
              <a:t> the first in air quality. </a:t>
            </a:r>
          </a:p>
        </p:txBody>
      </p:sp>
    </p:spTree>
    <p:extLst>
      <p:ext uri="{BB962C8B-B14F-4D97-AF65-F5344CB8AC3E}">
        <p14:creationId xmlns:p14="http://schemas.microsoft.com/office/powerpoint/2010/main" val="270195195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84187"/>
            <a:ext cx="6048672" cy="863427"/>
          </a:xfrm>
        </p:spPr>
        <p:txBody>
          <a:bodyPr/>
          <a:lstStyle/>
          <a:p>
            <a:r>
              <a:rPr lang="en-GB" dirty="0"/>
              <a:t>Power-to-X solutions</a:t>
            </a:r>
            <a:endParaRPr lang="en-US" dirty="0"/>
          </a:p>
        </p:txBody>
      </p:sp>
      <p:sp>
        <p:nvSpPr>
          <p:cNvPr id="3" name="Content Placeholder 2"/>
          <p:cNvSpPr>
            <a:spLocks noGrp="1"/>
          </p:cNvSpPr>
          <p:nvPr>
            <p:ph idx="1"/>
          </p:nvPr>
        </p:nvSpPr>
        <p:spPr>
          <a:xfrm>
            <a:off x="755576" y="1492249"/>
            <a:ext cx="7704856" cy="2879701"/>
          </a:xfrm>
        </p:spPr>
        <p:txBody>
          <a:bodyPr/>
          <a:lstStyle/>
          <a:p>
            <a:pPr marL="149129" lvl="0" indent="-149129">
              <a:spcBef>
                <a:spcPts val="0"/>
              </a:spcBef>
              <a:buClr>
                <a:schemeClr val="accent1"/>
              </a:buClr>
              <a:buSzPts val="1000"/>
              <a:buFont typeface="Arial"/>
              <a:buChar char="•"/>
            </a:pPr>
            <a:r>
              <a:rPr lang="en-GB" dirty="0"/>
              <a:t>Power-to-X solutions, a way to convert and store energy, have drawn considerable attention. </a:t>
            </a:r>
            <a:r>
              <a:rPr lang="en-GB" dirty="0" smtClean="0"/>
              <a:t>The </a:t>
            </a:r>
            <a:r>
              <a:rPr lang="en-GB" dirty="0"/>
              <a:t>problem with renewable solar and wind energy is that they do not produce power on demand, but only when the sun shines or wind blows. </a:t>
            </a:r>
            <a:endParaRPr lang="en-GB" dirty="0" smtClean="0"/>
          </a:p>
          <a:p>
            <a:pPr marL="149129" lvl="0" indent="-149129">
              <a:spcBef>
                <a:spcPts val="0"/>
              </a:spcBef>
              <a:buClr>
                <a:schemeClr val="accent1"/>
              </a:buClr>
              <a:buSzPts val="1000"/>
              <a:buFont typeface="Arial"/>
              <a:buChar char="•"/>
            </a:pPr>
            <a:endParaRPr lang="en-GB" dirty="0"/>
          </a:p>
          <a:p>
            <a:pPr marL="149129" lvl="0" indent="-149129">
              <a:spcBef>
                <a:spcPts val="0"/>
              </a:spcBef>
              <a:buClr>
                <a:schemeClr val="accent1"/>
              </a:buClr>
              <a:buSzPts val="1000"/>
              <a:buFont typeface="Arial"/>
              <a:buChar char="•"/>
            </a:pPr>
            <a:r>
              <a:rPr lang="en-GB" dirty="0" smtClean="0"/>
              <a:t>Power-to-X </a:t>
            </a:r>
            <a:r>
              <a:rPr lang="en-GB" dirty="0"/>
              <a:t>seeks to solve this challenge by taking excess power and converting it to a fuel which can be accessed later on demand, such as methane or hydrogen. This technology is a main focus in the Smart Technology Hub in Vaasa.</a:t>
            </a:r>
          </a:p>
        </p:txBody>
      </p:sp>
    </p:spTree>
    <p:extLst>
      <p:ext uri="{BB962C8B-B14F-4D97-AF65-F5344CB8AC3E}">
        <p14:creationId xmlns:p14="http://schemas.microsoft.com/office/powerpoint/2010/main" val="137630644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a:t>
            </a:r>
            <a:r>
              <a:rPr lang="en-US" dirty="0"/>
              <a:t>biofuels</a:t>
            </a:r>
          </a:p>
        </p:txBody>
      </p:sp>
      <p:sp>
        <p:nvSpPr>
          <p:cNvPr id="3" name="Content Placeholder 2"/>
          <p:cNvSpPr>
            <a:spLocks noGrp="1"/>
          </p:cNvSpPr>
          <p:nvPr>
            <p:ph idx="1"/>
          </p:nvPr>
        </p:nvSpPr>
        <p:spPr>
          <a:xfrm>
            <a:off x="755576" y="1492249"/>
            <a:ext cx="4176464" cy="2879701"/>
          </a:xfrm>
        </p:spPr>
        <p:txBody>
          <a:bodyPr/>
          <a:lstStyle/>
          <a:p>
            <a:pPr marL="149130" lvl="0" indent="-149130">
              <a:spcBef>
                <a:spcPts val="113"/>
              </a:spcBef>
              <a:buClr>
                <a:schemeClr val="accent1"/>
              </a:buClr>
              <a:buSzPts val="1013"/>
              <a:buFont typeface="Arial"/>
              <a:buChar char="•"/>
            </a:pPr>
            <a:r>
              <a:rPr lang="en-US" dirty="0"/>
              <a:t>The centuries-old forestry industry is rapidly developing renewable biofuels. The forestry industry is also innovative in circular solutions, such as using waste and side streams as sources of energy. </a:t>
            </a:r>
            <a:endParaRPr lang="en-US" dirty="0" smtClean="0"/>
          </a:p>
          <a:p>
            <a:pPr marL="149130" lvl="0" indent="-149130">
              <a:spcBef>
                <a:spcPts val="113"/>
              </a:spcBef>
              <a:buClr>
                <a:schemeClr val="accent1"/>
              </a:buClr>
              <a:buSzPts val="1013"/>
              <a:buFont typeface="Arial"/>
              <a:buChar char="•"/>
            </a:pPr>
            <a:endParaRPr lang="en-US" dirty="0"/>
          </a:p>
          <a:p>
            <a:pPr marL="149130" lvl="0" indent="-149130">
              <a:spcBef>
                <a:spcPts val="113"/>
              </a:spcBef>
              <a:buClr>
                <a:schemeClr val="accent1"/>
              </a:buClr>
              <a:buSzPts val="1013"/>
              <a:buFont typeface="Arial"/>
              <a:buChar char="•"/>
            </a:pPr>
            <a:r>
              <a:rPr lang="en-US" dirty="0" smtClean="0"/>
              <a:t>Renewable </a:t>
            </a:r>
            <a:r>
              <a:rPr lang="en-US" dirty="0"/>
              <a:t>wood represents 28% of Finnish energy consumption, according to the National Resources Institute Finland.</a:t>
            </a:r>
            <a:endParaRPr lang="en-US" sz="2800" dirty="0">
              <a:solidFill>
                <a:srgbClr val="000000"/>
              </a:solidFill>
              <a:latin typeface="Arial"/>
              <a:ea typeface="Arial"/>
              <a:cs typeface="Arial"/>
              <a:sym typeface="Arial"/>
            </a:endParaRPr>
          </a:p>
        </p:txBody>
      </p:sp>
      <p:pic>
        <p:nvPicPr>
          <p:cNvPr id="4" name="Picture Placeholder 7" descr="Wind turbines behind solar panels."/>
          <p:cNvPicPr>
            <a:picLocks noChangeAspect="1"/>
          </p:cNvPicPr>
          <p:nvPr/>
        </p:nvPicPr>
        <p:blipFill rotWithShape="1">
          <a:blip r:embed="rId3" cstate="print">
            <a:extLst>
              <a:ext uri="{28A0092B-C50C-407E-A947-70E740481C1C}">
                <a14:useLocalDpi xmlns:a14="http://schemas.microsoft.com/office/drawing/2010/main" val="0"/>
              </a:ext>
            </a:extLst>
          </a:blip>
          <a:srcRect l="1412" t="399" r="23712" b="-399"/>
          <a:stretch/>
        </p:blipFill>
        <p:spPr>
          <a:xfrm flipH="1">
            <a:off x="5292725" y="0"/>
            <a:ext cx="3851275" cy="5143500"/>
          </a:xfrm>
          <a:prstGeom prst="rect">
            <a:avLst/>
          </a:prstGeom>
        </p:spPr>
      </p:pic>
    </p:spTree>
    <p:extLst>
      <p:ext uri="{BB962C8B-B14F-4D97-AF65-F5344CB8AC3E}">
        <p14:creationId xmlns:p14="http://schemas.microsoft.com/office/powerpoint/2010/main" val="340308654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5401146" cy="575395"/>
          </a:xfrm>
        </p:spPr>
        <p:txBody>
          <a:bodyPr/>
          <a:lstStyle/>
          <a:p>
            <a:r>
              <a:rPr lang="en-US" dirty="0" smtClean="0">
                <a:ea typeface="Arial"/>
                <a:cs typeface="Arial"/>
                <a:sym typeface="Arial"/>
              </a:rPr>
              <a:t>Learn more:</a:t>
            </a:r>
            <a:endParaRPr lang="en-US" dirty="0"/>
          </a:p>
        </p:txBody>
      </p:sp>
      <p:sp>
        <p:nvSpPr>
          <p:cNvPr id="3" name="Content Placeholder 2"/>
          <p:cNvSpPr>
            <a:spLocks noGrp="1"/>
          </p:cNvSpPr>
          <p:nvPr>
            <p:ph idx="1"/>
          </p:nvPr>
        </p:nvSpPr>
        <p:spPr>
          <a:xfrm>
            <a:off x="323528" y="1347615"/>
            <a:ext cx="8568952" cy="3168351"/>
          </a:xfrm>
        </p:spPr>
        <p:txBody>
          <a:bodyPr numCol="2" spcCol="180000"/>
          <a:lstStyle/>
          <a:p>
            <a:pPr marL="164275" indent="0">
              <a:spcBef>
                <a:spcPts val="0"/>
              </a:spcBef>
              <a:buClr>
                <a:schemeClr val="accent1"/>
              </a:buClr>
              <a:buSzPts val="1013"/>
              <a:buNone/>
            </a:pPr>
            <a:r>
              <a:rPr lang="en-US" b="1" dirty="0" smtClean="0">
                <a:hlinkClick r:id="rId3"/>
              </a:rPr>
              <a:t>Business Finland Smart </a:t>
            </a:r>
            <a:r>
              <a:rPr lang="en-US" b="1" dirty="0">
                <a:hlinkClick r:id="rId3"/>
              </a:rPr>
              <a:t>Energy </a:t>
            </a:r>
            <a:r>
              <a:rPr lang="en-US" b="1" dirty="0" smtClean="0">
                <a:hlinkClick r:id="rId3"/>
              </a:rPr>
              <a:t>Finland: </a:t>
            </a:r>
            <a:r>
              <a:rPr lang="en-US" dirty="0"/>
              <a:t>The Smart Energy Finland Program brings together the services for technical development and exports.</a:t>
            </a:r>
            <a:endParaRPr lang="en-US" b="1" dirty="0" smtClean="0"/>
          </a:p>
          <a:p>
            <a:pPr marL="164275" indent="0">
              <a:spcBef>
                <a:spcPts val="0"/>
              </a:spcBef>
              <a:buClr>
                <a:schemeClr val="accent1"/>
              </a:buClr>
              <a:buSzPts val="1013"/>
              <a:buNone/>
            </a:pPr>
            <a:endParaRPr lang="en-US" b="1" dirty="0">
              <a:hlinkClick r:id="rId4"/>
            </a:endParaRPr>
          </a:p>
          <a:p>
            <a:pPr marL="164275" indent="0">
              <a:spcBef>
                <a:spcPts val="0"/>
              </a:spcBef>
              <a:buClr>
                <a:schemeClr val="accent1"/>
              </a:buClr>
              <a:buSzPts val="1013"/>
              <a:buNone/>
            </a:pPr>
            <a:r>
              <a:rPr lang="en-US" b="1" dirty="0" smtClean="0">
                <a:hlinkClick r:id="rId4"/>
              </a:rPr>
              <a:t>VTT </a:t>
            </a:r>
            <a:r>
              <a:rPr lang="en-US" b="1" dirty="0">
                <a:hlinkClick r:id="rId4"/>
              </a:rPr>
              <a:t>Smart City</a:t>
            </a:r>
            <a:r>
              <a:rPr lang="en-US" b="1" dirty="0"/>
              <a:t>: </a:t>
            </a:r>
            <a:r>
              <a:rPr lang="en-US" dirty="0"/>
              <a:t>A smart city is related to the smart energy sector, focusing on data, services, energy, housing and transport in urban environments</a:t>
            </a:r>
            <a:r>
              <a:rPr lang="en-US" dirty="0" smtClean="0"/>
              <a:t>.</a:t>
            </a:r>
          </a:p>
          <a:p>
            <a:pPr marL="164275" indent="0">
              <a:spcBef>
                <a:spcPts val="0"/>
              </a:spcBef>
              <a:buClr>
                <a:schemeClr val="accent1"/>
              </a:buClr>
              <a:buSzPts val="1013"/>
              <a:buNone/>
            </a:pPr>
            <a:endParaRPr lang="fi-FI" dirty="0" smtClean="0">
              <a:sym typeface="Arial"/>
              <a:hlinkClick r:id="rId5"/>
            </a:endParaRPr>
          </a:p>
          <a:p>
            <a:pPr marL="164275" indent="0">
              <a:spcBef>
                <a:spcPts val="0"/>
              </a:spcBef>
              <a:buClr>
                <a:schemeClr val="accent1"/>
              </a:buClr>
              <a:buSzPts val="1013"/>
              <a:buNone/>
            </a:pPr>
            <a:endParaRPr lang="fi-FI" dirty="0">
              <a:sym typeface="Arial"/>
              <a:hlinkClick r:id="rId5"/>
            </a:endParaRPr>
          </a:p>
          <a:p>
            <a:pPr marL="164275" indent="0">
              <a:spcBef>
                <a:spcPts val="0"/>
              </a:spcBef>
              <a:buClr>
                <a:schemeClr val="accent1"/>
              </a:buClr>
              <a:buSzPts val="1013"/>
              <a:buNone/>
            </a:pPr>
            <a:endParaRPr lang="fi-FI" dirty="0" smtClean="0">
              <a:sym typeface="Arial"/>
              <a:hlinkClick r:id="rId5"/>
            </a:endParaRPr>
          </a:p>
          <a:p>
            <a:pPr marL="164275" indent="0">
              <a:spcBef>
                <a:spcPts val="0"/>
              </a:spcBef>
              <a:buClr>
                <a:schemeClr val="accent1"/>
              </a:buClr>
              <a:buSzPts val="1013"/>
              <a:buNone/>
            </a:pPr>
            <a:endParaRPr lang="fi-FI" dirty="0">
              <a:sym typeface="Arial"/>
              <a:hlinkClick r:id="rId5"/>
            </a:endParaRPr>
          </a:p>
          <a:p>
            <a:pPr marL="164275" indent="0">
              <a:spcBef>
                <a:spcPts val="0"/>
              </a:spcBef>
              <a:buClr>
                <a:schemeClr val="accent1"/>
              </a:buClr>
              <a:buSzPts val="1013"/>
              <a:buNone/>
            </a:pPr>
            <a:endParaRPr lang="fi-FI" dirty="0" smtClean="0">
              <a:sym typeface="Arial"/>
              <a:hlinkClick r:id="rId5"/>
            </a:endParaRPr>
          </a:p>
          <a:p>
            <a:pPr marL="164275" indent="0">
              <a:spcBef>
                <a:spcPts val="0"/>
              </a:spcBef>
              <a:buClr>
                <a:schemeClr val="accent1"/>
              </a:buClr>
              <a:buSzPts val="1013"/>
              <a:buNone/>
            </a:pPr>
            <a:r>
              <a:rPr lang="en-US" b="1" dirty="0" err="1" smtClean="0">
                <a:sym typeface="Arial"/>
                <a:hlinkClick r:id="rId5"/>
              </a:rPr>
              <a:t>Sitra</a:t>
            </a:r>
            <a:r>
              <a:rPr lang="en-US" b="1" dirty="0">
                <a:sym typeface="Arial"/>
                <a:hlinkClick r:id="rId5"/>
              </a:rPr>
              <a:t>: Energy</a:t>
            </a:r>
            <a:r>
              <a:rPr lang="en-US" b="1" dirty="0">
                <a:sym typeface="Arial"/>
              </a:rPr>
              <a:t>: </a:t>
            </a:r>
            <a:r>
              <a:rPr lang="en-US" dirty="0"/>
              <a:t>The Finnish Innovation Fund </a:t>
            </a:r>
            <a:r>
              <a:rPr lang="en-US" dirty="0" err="1"/>
              <a:t>Sitra</a:t>
            </a:r>
            <a:r>
              <a:rPr lang="en-US" dirty="0"/>
              <a:t> is a “think and do tank” which aims to improve Finland’s future.</a:t>
            </a:r>
          </a:p>
          <a:p>
            <a:pPr marL="164275" indent="0">
              <a:spcBef>
                <a:spcPts val="0"/>
              </a:spcBef>
              <a:buClr>
                <a:schemeClr val="accent1"/>
              </a:buClr>
              <a:buSzPts val="1013"/>
              <a:buNone/>
            </a:pPr>
            <a:endParaRPr lang="fi-FI" dirty="0" smtClean="0">
              <a:latin typeface="Arial"/>
              <a:ea typeface="Arial"/>
              <a:cs typeface="Arial"/>
              <a:sym typeface="Arial"/>
            </a:endParaRPr>
          </a:p>
          <a:p>
            <a:pPr marL="164275" indent="0">
              <a:spcBef>
                <a:spcPts val="0"/>
              </a:spcBef>
              <a:buClr>
                <a:schemeClr val="accent1"/>
              </a:buClr>
              <a:buSzPts val="1013"/>
              <a:buNone/>
            </a:pPr>
            <a:endParaRPr lang="en-US" dirty="0">
              <a:latin typeface="Arial"/>
              <a:ea typeface="Arial"/>
              <a:cs typeface="Arial"/>
              <a:sym typeface="Arial"/>
            </a:endParaRPr>
          </a:p>
          <a:p>
            <a:pPr marL="164275" indent="0">
              <a:spcBef>
                <a:spcPts val="0"/>
              </a:spcBef>
              <a:buClr>
                <a:schemeClr val="accent1"/>
              </a:buClr>
              <a:buSzPts val="1013"/>
              <a:buNone/>
            </a:pPr>
            <a:r>
              <a:rPr lang="en-US" b="1" dirty="0">
                <a:hlinkClick r:id="rId6"/>
              </a:rPr>
              <a:t>VTT Smart Grids and Energy Systems</a:t>
            </a:r>
            <a:r>
              <a:rPr lang="en-US" b="1" dirty="0"/>
              <a:t>: </a:t>
            </a:r>
            <a:r>
              <a:rPr lang="en-US" dirty="0"/>
              <a:t>VTT puts together a wide range of solutions addressing the whole energy value chain, taking into account electricity, heating, cooling and fuels</a:t>
            </a:r>
            <a:r>
              <a:rPr lang="en-US" dirty="0" smtClean="0"/>
              <a:t>.</a:t>
            </a:r>
          </a:p>
          <a:p>
            <a:pPr marL="164275" indent="0">
              <a:spcBef>
                <a:spcPts val="0"/>
              </a:spcBef>
              <a:buClr>
                <a:schemeClr val="accent1"/>
              </a:buClr>
              <a:buSzPts val="1013"/>
              <a:buNone/>
            </a:pPr>
            <a:endParaRPr lang="en-US" dirty="0" smtClean="0"/>
          </a:p>
          <a:p>
            <a:pPr marL="164275" indent="0">
              <a:spcBef>
                <a:spcPts val="0"/>
              </a:spcBef>
              <a:buClr>
                <a:schemeClr val="accent1"/>
              </a:buClr>
              <a:buSzPts val="1013"/>
              <a:buNone/>
            </a:pPr>
            <a:endParaRPr lang="en-US" dirty="0"/>
          </a:p>
          <a:p>
            <a:pPr marL="164275" indent="0">
              <a:spcBef>
                <a:spcPts val="0"/>
              </a:spcBef>
              <a:buClr>
                <a:schemeClr val="accent1"/>
              </a:buClr>
              <a:buSzPts val="1013"/>
              <a:buNone/>
            </a:pPr>
            <a:endParaRPr lang="en-US" dirty="0" smtClean="0"/>
          </a:p>
          <a:p>
            <a:pPr marL="164275" indent="0">
              <a:spcBef>
                <a:spcPts val="0"/>
              </a:spcBef>
              <a:buClr>
                <a:schemeClr val="accent1"/>
              </a:buClr>
              <a:buSzPts val="1013"/>
              <a:buNone/>
            </a:pPr>
            <a:endParaRPr lang="en-US" dirty="0"/>
          </a:p>
        </p:txBody>
      </p:sp>
    </p:spTree>
    <p:extLst>
      <p:ext uri="{BB962C8B-B14F-4D97-AF65-F5344CB8AC3E}">
        <p14:creationId xmlns:p14="http://schemas.microsoft.com/office/powerpoint/2010/main" val="396304953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291830"/>
            <a:ext cx="3816424" cy="1440160"/>
          </a:xfrm>
        </p:spPr>
        <p:txBody>
          <a:bodyPr/>
          <a:lstStyle/>
          <a:p>
            <a:pPr lvl="0">
              <a:buSzPts val="1050"/>
            </a:pPr>
            <a:r>
              <a:rPr lang="en-US" sz="6000" dirty="0" smtClean="0"/>
              <a:t>Thank you!</a:t>
            </a:r>
            <a:endParaRPr lang="en-US" sz="6000" dirty="0">
              <a:sym typeface="Arial"/>
            </a:endParaRPr>
          </a:p>
        </p:txBody>
      </p:sp>
    </p:spTree>
    <p:extLst>
      <p:ext uri="{BB962C8B-B14F-4D97-AF65-F5344CB8AC3E}">
        <p14:creationId xmlns:p14="http://schemas.microsoft.com/office/powerpoint/2010/main" val="214272762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E882F-6FA4-46CF-A8EE-FAEC11772BB6}" type="datetime1">
              <a:rPr lang="fi-FI" smtClean="0"/>
              <a:t>26.11.2020</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15</a:t>
            </a:fld>
            <a:endParaRPr lang="en-US"/>
          </a:p>
        </p:txBody>
      </p:sp>
    </p:spTree>
    <p:extLst>
      <p:ext uri="{BB962C8B-B14F-4D97-AF65-F5344CB8AC3E}">
        <p14:creationId xmlns:p14="http://schemas.microsoft.com/office/powerpoint/2010/main" val="329443510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rk scenery of wind turbines and nordic lights over a lak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733" b="7733"/>
          <a:stretch>
            <a:fillRect/>
          </a:stretch>
        </p:blipFill>
        <p:spPr/>
      </p:pic>
      <p:sp>
        <p:nvSpPr>
          <p:cNvPr id="3" name="Title 2"/>
          <p:cNvSpPr>
            <a:spLocks noGrp="1"/>
          </p:cNvSpPr>
          <p:nvPr>
            <p:ph type="ctrTitle"/>
          </p:nvPr>
        </p:nvSpPr>
        <p:spPr>
          <a:xfrm>
            <a:off x="0" y="0"/>
            <a:ext cx="9139606" cy="5143500"/>
          </a:xfrm>
        </p:spPr>
        <p:txBody>
          <a:bodyPr anchor="ctr"/>
          <a:lstStyle/>
          <a:p>
            <a:pPr algn="ctr"/>
            <a:r>
              <a:rPr lang="fi-FI" dirty="0" smtClean="0"/>
              <a:t>SMART ENERGY</a:t>
            </a:r>
            <a:endParaRPr lang="en-US" dirty="0"/>
          </a:p>
        </p:txBody>
      </p:sp>
      <p:sp>
        <p:nvSpPr>
          <p:cNvPr id="9" name="Freeform 6">
            <a:extLst>
              <a:ext uri="{FF2B5EF4-FFF2-40B4-BE49-F238E27FC236}">
                <a16:creationId xmlns:a16="http://schemas.microsoft.com/office/drawing/2014/main" id="{06255BA6-4252-3E40-BB95-C3FF846C45C5}"/>
              </a:ext>
              <a:ext uri="{C183D7F6-B498-43B3-948B-1728B52AA6E4}">
                <adec:decorative xmlns="" xmlns:adec="http://schemas.microsoft.com/office/drawing/2017/decorative" val="1"/>
              </a:ext>
            </a:extLst>
          </p:cNvPr>
          <p:cNvSpPr>
            <a:spLocks noEditPoints="1"/>
          </p:cNvSpPr>
          <p:nvPr/>
        </p:nvSpPr>
        <p:spPr bwMode="auto">
          <a:xfrm>
            <a:off x="468313" y="484188"/>
            <a:ext cx="587375" cy="358775"/>
          </a:xfrm>
          <a:custGeom>
            <a:avLst/>
            <a:gdLst>
              <a:gd name="T0" fmla="*/ 2147483646 w 454"/>
              <a:gd name="T1" fmla="*/ 2147483646 h 277"/>
              <a:gd name="T2" fmla="*/ 2147483646 w 454"/>
              <a:gd name="T3" fmla="*/ 2147483646 h 277"/>
              <a:gd name="T4" fmla="*/ 2147483646 w 454"/>
              <a:gd name="T5" fmla="*/ 0 h 277"/>
              <a:gd name="T6" fmla="*/ 2147483646 w 454"/>
              <a:gd name="T7" fmla="*/ 0 h 277"/>
              <a:gd name="T8" fmla="*/ 2147483646 w 454"/>
              <a:gd name="T9" fmla="*/ 2147483646 h 277"/>
              <a:gd name="T10" fmla="*/ 0 w 454"/>
              <a:gd name="T11" fmla="*/ 2147483646 h 277"/>
              <a:gd name="T12" fmla="*/ 2147483646 w 454"/>
              <a:gd name="T13" fmla="*/ 2147483646 h 277"/>
              <a:gd name="T14" fmla="*/ 2147483646 w 454"/>
              <a:gd name="T15" fmla="*/ 2147483646 h 277"/>
              <a:gd name="T16" fmla="*/ 0 w 454"/>
              <a:gd name="T17" fmla="*/ 2147483646 h 277"/>
              <a:gd name="T18" fmla="*/ 0 w 454"/>
              <a:gd name="T19" fmla="*/ 2147483646 h 277"/>
              <a:gd name="T20" fmla="*/ 0 w 454"/>
              <a:gd name="T21" fmla="*/ 2147483646 h 277"/>
              <a:gd name="T22" fmla="*/ 2147483646 w 454"/>
              <a:gd name="T23" fmla="*/ 2147483646 h 277"/>
              <a:gd name="T24" fmla="*/ 2147483646 w 454"/>
              <a:gd name="T25" fmla="*/ 0 h 277"/>
              <a:gd name="T26" fmla="*/ 0 w 454"/>
              <a:gd name="T27" fmla="*/ 0 h 277"/>
              <a:gd name="T28" fmla="*/ 0 w 454"/>
              <a:gd name="T29" fmla="*/ 2147483646 h 277"/>
              <a:gd name="T30" fmla="*/ 2147483646 w 454"/>
              <a:gd name="T31" fmla="*/ 2147483646 h 277"/>
              <a:gd name="T32" fmla="*/ 2147483646 w 454"/>
              <a:gd name="T33" fmla="*/ 2147483646 h 277"/>
              <a:gd name="T34" fmla="*/ 2147483646 w 454"/>
              <a:gd name="T35" fmla="*/ 2147483646 h 277"/>
              <a:gd name="T36" fmla="*/ 2147483646 w 454"/>
              <a:gd name="T37" fmla="*/ 2147483646 h 277"/>
              <a:gd name="T38" fmla="*/ 2147483646 w 454"/>
              <a:gd name="T39" fmla="*/ 2147483646 h 2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FI"/>
          </a:p>
        </p:txBody>
      </p:sp>
      <p:sp>
        <p:nvSpPr>
          <p:cNvPr id="10" name="Freeform 11">
            <a:extLst>
              <a:ext uri="{FF2B5EF4-FFF2-40B4-BE49-F238E27FC236}">
                <a16:creationId xmlns:a16="http://schemas.microsoft.com/office/drawing/2014/main" id="{78BE7E91-55F4-6347-B240-1C6874E6A510}"/>
              </a:ext>
              <a:ext uri="{C183D7F6-B498-43B3-948B-1728B52AA6E4}">
                <adec:decorative xmlns="" xmlns:adec="http://schemas.microsoft.com/office/drawing/2017/decorative" val="1"/>
              </a:ext>
            </a:extLst>
          </p:cNvPr>
          <p:cNvSpPr>
            <a:spLocks noChangeAspect="1" noEditPoints="1"/>
          </p:cNvSpPr>
          <p:nvPr/>
        </p:nvSpPr>
        <p:spPr bwMode="auto">
          <a:xfrm>
            <a:off x="7981950" y="484188"/>
            <a:ext cx="693738" cy="358775"/>
          </a:xfrm>
          <a:custGeom>
            <a:avLst/>
            <a:gdLst>
              <a:gd name="T0" fmla="*/ 2147483646 w 2732"/>
              <a:gd name="T1" fmla="*/ 2147483646 h 1415"/>
              <a:gd name="T2" fmla="*/ 2147483646 w 2732"/>
              <a:gd name="T3" fmla="*/ 2147483646 h 1415"/>
              <a:gd name="T4" fmla="*/ 2147483646 w 2732"/>
              <a:gd name="T5" fmla="*/ 2147483646 h 1415"/>
              <a:gd name="T6" fmla="*/ 2147483646 w 2732"/>
              <a:gd name="T7" fmla="*/ 2147483646 h 1415"/>
              <a:gd name="T8" fmla="*/ 2147483646 w 2732"/>
              <a:gd name="T9" fmla="*/ 2147483646 h 1415"/>
              <a:gd name="T10" fmla="*/ 2147483646 w 2732"/>
              <a:gd name="T11" fmla="*/ 2147483646 h 1415"/>
              <a:gd name="T12" fmla="*/ 2147483646 w 2732"/>
              <a:gd name="T13" fmla="*/ 2147483646 h 1415"/>
              <a:gd name="T14" fmla="*/ 2147483646 w 2732"/>
              <a:gd name="T15" fmla="*/ 2147483646 h 1415"/>
              <a:gd name="T16" fmla="*/ 2147483646 w 2732"/>
              <a:gd name="T17" fmla="*/ 2147483646 h 1415"/>
              <a:gd name="T18" fmla="*/ 2147483646 w 2732"/>
              <a:gd name="T19" fmla="*/ 2147483646 h 1415"/>
              <a:gd name="T20" fmla="*/ 2147483646 w 2732"/>
              <a:gd name="T21" fmla="*/ 2147483646 h 1415"/>
              <a:gd name="T22" fmla="*/ 2147483646 w 2732"/>
              <a:gd name="T23" fmla="*/ 2147483646 h 1415"/>
              <a:gd name="T24" fmla="*/ 2147483646 w 2732"/>
              <a:gd name="T25" fmla="*/ 2147483646 h 1415"/>
              <a:gd name="T26" fmla="*/ 2147483646 w 2732"/>
              <a:gd name="T27" fmla="*/ 2147483646 h 1415"/>
              <a:gd name="T28" fmla="*/ 2147483646 w 2732"/>
              <a:gd name="T29" fmla="*/ 2147483646 h 1415"/>
              <a:gd name="T30" fmla="*/ 2147483646 w 2732"/>
              <a:gd name="T31" fmla="*/ 2147483646 h 1415"/>
              <a:gd name="T32" fmla="*/ 2147483646 w 2732"/>
              <a:gd name="T33" fmla="*/ 2147483646 h 1415"/>
              <a:gd name="T34" fmla="*/ 2147483646 w 2732"/>
              <a:gd name="T35" fmla="*/ 2147483646 h 1415"/>
              <a:gd name="T36" fmla="*/ 2147483646 w 2732"/>
              <a:gd name="T37" fmla="*/ 2147483646 h 1415"/>
              <a:gd name="T38" fmla="*/ 2147483646 w 2732"/>
              <a:gd name="T39" fmla="*/ 2147483646 h 1415"/>
              <a:gd name="T40" fmla="*/ 2147483646 w 2732"/>
              <a:gd name="T41" fmla="*/ 2147483646 h 1415"/>
              <a:gd name="T42" fmla="*/ 2147483646 w 2732"/>
              <a:gd name="T43" fmla="*/ 2147483646 h 1415"/>
              <a:gd name="T44" fmla="*/ 2147483646 w 2732"/>
              <a:gd name="T45" fmla="*/ 2147483646 h 1415"/>
              <a:gd name="T46" fmla="*/ 2147483646 w 2732"/>
              <a:gd name="T47" fmla="*/ 2147483646 h 1415"/>
              <a:gd name="T48" fmla="*/ 2147483646 w 2732"/>
              <a:gd name="T49" fmla="*/ 2147483646 h 1415"/>
              <a:gd name="T50" fmla="*/ 2147483646 w 2732"/>
              <a:gd name="T51" fmla="*/ 2147483646 h 1415"/>
              <a:gd name="T52" fmla="*/ 2147483646 w 2732"/>
              <a:gd name="T53" fmla="*/ 2147483646 h 1415"/>
              <a:gd name="T54" fmla="*/ 2147483646 w 2732"/>
              <a:gd name="T55" fmla="*/ 2147483646 h 1415"/>
              <a:gd name="T56" fmla="*/ 2147483646 w 2732"/>
              <a:gd name="T57" fmla="*/ 2147483646 h 1415"/>
              <a:gd name="T58" fmla="*/ 2147483646 w 2732"/>
              <a:gd name="T59" fmla="*/ 2147483646 h 1415"/>
              <a:gd name="T60" fmla="*/ 2147483646 w 2732"/>
              <a:gd name="T61" fmla="*/ 2147483646 h 1415"/>
              <a:gd name="T62" fmla="*/ 2147483646 w 2732"/>
              <a:gd name="T63" fmla="*/ 2147483646 h 1415"/>
              <a:gd name="T64" fmla="*/ 2147483646 w 2732"/>
              <a:gd name="T65" fmla="*/ 2147483646 h 1415"/>
              <a:gd name="T66" fmla="*/ 2147483646 w 2732"/>
              <a:gd name="T67" fmla="*/ 2147483646 h 1415"/>
              <a:gd name="T68" fmla="*/ 2147483646 w 2732"/>
              <a:gd name="T69" fmla="*/ 2147483646 h 1415"/>
              <a:gd name="T70" fmla="*/ 2147483646 w 2732"/>
              <a:gd name="T71" fmla="*/ 2147483646 h 1415"/>
              <a:gd name="T72" fmla="*/ 2147483646 w 2732"/>
              <a:gd name="T73" fmla="*/ 2147483646 h 1415"/>
              <a:gd name="T74" fmla="*/ 2147483646 w 2732"/>
              <a:gd name="T75" fmla="*/ 2147483646 h 1415"/>
              <a:gd name="T76" fmla="*/ 2147483646 w 2732"/>
              <a:gd name="T77" fmla="*/ 2147483646 h 1415"/>
              <a:gd name="T78" fmla="*/ 2147483646 w 2732"/>
              <a:gd name="T79" fmla="*/ 2147483646 h 1415"/>
              <a:gd name="T80" fmla="*/ 2147483646 w 2732"/>
              <a:gd name="T81" fmla="*/ 2147483646 h 1415"/>
              <a:gd name="T82" fmla="*/ 2147483646 w 2732"/>
              <a:gd name="T83" fmla="*/ 2147483646 h 1415"/>
              <a:gd name="T84" fmla="*/ 2147483646 w 2732"/>
              <a:gd name="T85" fmla="*/ 2147483646 h 1415"/>
              <a:gd name="T86" fmla="*/ 2147483646 w 2732"/>
              <a:gd name="T87" fmla="*/ 2147483646 h 1415"/>
              <a:gd name="T88" fmla="*/ 2147483646 w 2732"/>
              <a:gd name="T89" fmla="*/ 2147483646 h 1415"/>
              <a:gd name="T90" fmla="*/ 2147483646 w 2732"/>
              <a:gd name="T91" fmla="*/ 2147483646 h 1415"/>
              <a:gd name="T92" fmla="*/ 2147483646 w 2732"/>
              <a:gd name="T93" fmla="*/ 2147483646 h 1415"/>
              <a:gd name="T94" fmla="*/ 2147483646 w 2732"/>
              <a:gd name="T95" fmla="*/ 2147483646 h 1415"/>
              <a:gd name="T96" fmla="*/ 2147483646 w 2732"/>
              <a:gd name="T97" fmla="*/ 2147483646 h 1415"/>
              <a:gd name="T98" fmla="*/ 2147483646 w 2732"/>
              <a:gd name="T99" fmla="*/ 2147483646 h 1415"/>
              <a:gd name="T100" fmla="*/ 2147483646 w 2732"/>
              <a:gd name="T101" fmla="*/ 2147483646 h 1415"/>
              <a:gd name="T102" fmla="*/ 2147483646 w 2732"/>
              <a:gd name="T103" fmla="*/ 2147483646 h 1415"/>
              <a:gd name="T104" fmla="*/ 2147483646 w 2732"/>
              <a:gd name="T105" fmla="*/ 2147483646 h 1415"/>
              <a:gd name="T106" fmla="*/ 2147483646 w 2732"/>
              <a:gd name="T107" fmla="*/ 2147483646 h 1415"/>
              <a:gd name="T108" fmla="*/ 2147483646 w 2732"/>
              <a:gd name="T109" fmla="*/ 2147483646 h 1415"/>
              <a:gd name="T110" fmla="*/ 2147483646 w 2732"/>
              <a:gd name="T111" fmla="*/ 2147483646 h 1415"/>
              <a:gd name="T112" fmla="*/ 2147483646 w 2732"/>
              <a:gd name="T113" fmla="*/ 2147483646 h 1415"/>
              <a:gd name="T114" fmla="*/ 2147483646 w 2732"/>
              <a:gd name="T115" fmla="*/ 2147483646 h 1415"/>
              <a:gd name="T116" fmla="*/ 2147483646 w 2732"/>
              <a:gd name="T117" fmla="*/ 2147483646 h 1415"/>
              <a:gd name="T118" fmla="*/ 2147483646 w 2732"/>
              <a:gd name="T119" fmla="*/ 2147483646 h 1415"/>
              <a:gd name="T120" fmla="*/ 2147483646 w 2732"/>
              <a:gd name="T121" fmla="*/ 2147483646 h 1415"/>
              <a:gd name="T122" fmla="*/ 2147483646 w 2732"/>
              <a:gd name="T123" fmla="*/ 2147483646 h 1415"/>
              <a:gd name="T124" fmla="*/ 2147483646 w 2732"/>
              <a:gd name="T125" fmla="*/ 2147483646 h 14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FI"/>
          </a:p>
        </p:txBody>
      </p:sp>
      <p:sp>
        <p:nvSpPr>
          <p:cNvPr id="2" name="Rectangle 1"/>
          <p:cNvSpPr/>
          <p:nvPr/>
        </p:nvSpPr>
        <p:spPr>
          <a:xfrm>
            <a:off x="6318000" y="4731990"/>
            <a:ext cx="2821606" cy="307777"/>
          </a:xfrm>
          <a:prstGeom prst="rect">
            <a:avLst/>
          </a:prstGeom>
        </p:spPr>
        <p:txBody>
          <a:bodyPr wrap="none">
            <a:spAutoFit/>
          </a:bodyPr>
          <a:lstStyle/>
          <a:p>
            <a:r>
              <a:rPr lang="sv-SE" sz="1400" dirty="0">
                <a:solidFill>
                  <a:schemeClr val="bg1"/>
                </a:solidFill>
              </a:rPr>
              <a:t>Photo: Thomas Kast / Visit Finland</a:t>
            </a:r>
            <a:endParaRPr lang="en-US" sz="1400" dirty="0">
              <a:solidFill>
                <a:schemeClr val="bg1"/>
              </a:solidFill>
            </a:endParaRPr>
          </a:p>
        </p:txBody>
      </p:sp>
    </p:spTree>
    <p:extLst>
      <p:ext uri="{BB962C8B-B14F-4D97-AF65-F5344CB8AC3E}">
        <p14:creationId xmlns:p14="http://schemas.microsoft.com/office/powerpoint/2010/main" val="204301203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84187"/>
            <a:ext cx="6120680" cy="863427"/>
          </a:xfrm>
        </p:spPr>
        <p:txBody>
          <a:bodyPr/>
          <a:lstStyle/>
          <a:p>
            <a:r>
              <a:rPr lang="en-US" dirty="0">
                <a:solidFill>
                  <a:schemeClr val="dk1"/>
                </a:solidFill>
                <a:sym typeface="Arial"/>
              </a:rPr>
              <a:t>Finland </a:t>
            </a:r>
            <a:r>
              <a:rPr lang="en-US" dirty="0" smtClean="0">
                <a:solidFill>
                  <a:schemeClr val="dk1"/>
                </a:solidFill>
                <a:sym typeface="Arial"/>
              </a:rPr>
              <a:t>- </a:t>
            </a:r>
            <a:r>
              <a:rPr lang="en-US" dirty="0">
                <a:solidFill>
                  <a:schemeClr val="dk1"/>
                </a:solidFill>
                <a:sym typeface="Arial"/>
              </a:rPr>
              <a:t>a leading country in smart energy</a:t>
            </a:r>
            <a:endParaRPr lang="en-US" dirty="0"/>
          </a:p>
        </p:txBody>
      </p:sp>
      <p:sp>
        <p:nvSpPr>
          <p:cNvPr id="3" name="Content Placeholder 2"/>
          <p:cNvSpPr>
            <a:spLocks noGrp="1"/>
          </p:cNvSpPr>
          <p:nvPr>
            <p:ph idx="1"/>
          </p:nvPr>
        </p:nvSpPr>
        <p:spPr>
          <a:xfrm>
            <a:off x="755576" y="1492249"/>
            <a:ext cx="7704856" cy="3167733"/>
          </a:xfrm>
        </p:spPr>
        <p:txBody>
          <a:bodyPr/>
          <a:lstStyle/>
          <a:p>
            <a:pPr>
              <a:buSzPts val="1050"/>
            </a:pPr>
            <a:r>
              <a:rPr lang="en-US" dirty="0" smtClean="0">
                <a:solidFill>
                  <a:schemeClr val="dk1"/>
                </a:solidFill>
              </a:rPr>
              <a:t>A </a:t>
            </a:r>
            <a:r>
              <a:rPr lang="en-US" dirty="0">
                <a:solidFill>
                  <a:schemeClr val="dk1"/>
                </a:solidFill>
              </a:rPr>
              <a:t>combination of groundbreaking renewable energy technology, smart networks and automation has made Finnish smart energy solutions among the most advanced in the world.</a:t>
            </a:r>
            <a:endParaRPr lang="en-US" dirty="0">
              <a:solidFill>
                <a:schemeClr val="dk1"/>
              </a:solidFill>
              <a:sym typeface="Arial"/>
            </a:endParaRPr>
          </a:p>
          <a:p>
            <a:pPr lvl="0">
              <a:buSzPts val="1050"/>
            </a:pPr>
            <a:endParaRPr lang="en-US" dirty="0">
              <a:solidFill>
                <a:schemeClr val="dk1"/>
              </a:solidFill>
              <a:sym typeface="Arial"/>
            </a:endParaRPr>
          </a:p>
          <a:p>
            <a:pPr>
              <a:buSzPts val="1050"/>
            </a:pPr>
            <a:r>
              <a:rPr lang="en-US" dirty="0">
                <a:solidFill>
                  <a:schemeClr val="dk1"/>
                </a:solidFill>
                <a:sym typeface="Arial"/>
              </a:rPr>
              <a:t>Finland’s expertise in smart energy is based upon a variety of complimentary factors: </a:t>
            </a:r>
            <a:r>
              <a:rPr lang="en-US" b="1" dirty="0">
                <a:solidFill>
                  <a:schemeClr val="dk1"/>
                </a:solidFill>
                <a:sym typeface="Arial"/>
              </a:rPr>
              <a:t>a history of using renewable energy, strong support from society and public officials, rare natural resources, world-class research and an innovative private sector. </a:t>
            </a:r>
            <a:endParaRPr lang="en-US" b="1" dirty="0"/>
          </a:p>
        </p:txBody>
      </p:sp>
    </p:spTree>
    <p:extLst>
      <p:ext uri="{BB962C8B-B14F-4D97-AF65-F5344CB8AC3E}">
        <p14:creationId xmlns:p14="http://schemas.microsoft.com/office/powerpoint/2010/main" val="160784400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492249"/>
            <a:ext cx="7704856" cy="2879701"/>
          </a:xfrm>
        </p:spPr>
        <p:txBody>
          <a:bodyPr/>
          <a:lstStyle/>
          <a:p>
            <a:pPr>
              <a:lnSpc>
                <a:spcPct val="100000"/>
              </a:lnSpc>
              <a:spcBef>
                <a:spcPts val="0"/>
              </a:spcBef>
              <a:buClr>
                <a:srgbClr val="000000"/>
              </a:buClr>
              <a:buSzPts val="1050"/>
            </a:pPr>
            <a:r>
              <a:rPr lang="en-US" dirty="0" smtClean="0">
                <a:solidFill>
                  <a:schemeClr val="dk1"/>
                </a:solidFill>
                <a:sym typeface="Arial"/>
              </a:rPr>
              <a:t>Finland </a:t>
            </a:r>
            <a:r>
              <a:rPr lang="en-US" dirty="0">
                <a:solidFill>
                  <a:schemeClr val="dk1"/>
                </a:solidFill>
                <a:sym typeface="Arial"/>
              </a:rPr>
              <a:t>has no usable old fossil energy </a:t>
            </a:r>
            <a:r>
              <a:rPr lang="en-US" dirty="0">
                <a:solidFill>
                  <a:schemeClr val="dk1"/>
                </a:solidFill>
              </a:rPr>
              <a:t>deposits</a:t>
            </a:r>
            <a:r>
              <a:rPr lang="en-US" dirty="0">
                <a:solidFill>
                  <a:schemeClr val="dk1"/>
                </a:solidFill>
                <a:sym typeface="Arial"/>
              </a:rPr>
              <a:t> such as oil and coal. </a:t>
            </a:r>
            <a:r>
              <a:rPr lang="en-US" dirty="0">
                <a:solidFill>
                  <a:schemeClr val="dk1"/>
                </a:solidFill>
              </a:rPr>
              <a:t>Because of this Finland has for decades focused on developing the energy it does have, such as renewable hydroelectric and wood-based bioenergy. </a:t>
            </a:r>
          </a:p>
          <a:p>
            <a:pPr>
              <a:lnSpc>
                <a:spcPct val="100000"/>
              </a:lnSpc>
              <a:spcBef>
                <a:spcPts val="0"/>
              </a:spcBef>
              <a:buClr>
                <a:srgbClr val="000000"/>
              </a:buClr>
              <a:buSzPts val="1050"/>
            </a:pPr>
            <a:endParaRPr lang="fi-FI" dirty="0">
              <a:solidFill>
                <a:schemeClr val="dk1"/>
              </a:solidFill>
              <a:sym typeface="Arial"/>
            </a:endParaRPr>
          </a:p>
          <a:p>
            <a:pPr>
              <a:lnSpc>
                <a:spcPct val="100000"/>
              </a:lnSpc>
              <a:spcBef>
                <a:spcPts val="0"/>
              </a:spcBef>
              <a:buClr>
                <a:srgbClr val="000000"/>
              </a:buClr>
              <a:buSzPts val="1050"/>
            </a:pPr>
            <a:r>
              <a:rPr lang="en-US" dirty="0">
                <a:solidFill>
                  <a:schemeClr val="dk1"/>
                </a:solidFill>
              </a:rPr>
              <a:t>The harsh climate has forced Finland to develop efficiency solutions, such as district heating and smart grids. District heating takes “waste” heat from industry and uses it to heat homes. </a:t>
            </a:r>
          </a:p>
          <a:p>
            <a:pPr marL="0" indent="0">
              <a:lnSpc>
                <a:spcPct val="100000"/>
              </a:lnSpc>
              <a:spcBef>
                <a:spcPts val="0"/>
              </a:spcBef>
              <a:buClr>
                <a:srgbClr val="000000"/>
              </a:buClr>
              <a:buSzPts val="1050"/>
              <a:buNone/>
            </a:pPr>
            <a:endParaRPr lang="en-US" dirty="0" smtClean="0">
              <a:solidFill>
                <a:schemeClr val="dk1"/>
              </a:solidFill>
              <a:sym typeface="Arial"/>
            </a:endParaRPr>
          </a:p>
          <a:p>
            <a:pPr>
              <a:lnSpc>
                <a:spcPct val="100000"/>
              </a:lnSpc>
              <a:spcBef>
                <a:spcPts val="0"/>
              </a:spcBef>
              <a:buClr>
                <a:srgbClr val="000000"/>
              </a:buClr>
              <a:buSzPts val="1050"/>
            </a:pPr>
            <a:r>
              <a:rPr lang="en-US" dirty="0" smtClean="0">
                <a:solidFill>
                  <a:schemeClr val="dk1"/>
                </a:solidFill>
                <a:sym typeface="Arial"/>
              </a:rPr>
              <a:t>The </a:t>
            </a:r>
            <a:r>
              <a:rPr lang="en-US" dirty="0">
                <a:solidFill>
                  <a:schemeClr val="dk1"/>
                </a:solidFill>
                <a:sym typeface="Arial"/>
              </a:rPr>
              <a:t>Finnish state has pledged €100 million to the Smart Energy Finland Program, while energy is key for the Finnish Innovation Fund </a:t>
            </a:r>
            <a:r>
              <a:rPr lang="en-US" dirty="0" err="1">
                <a:solidFill>
                  <a:schemeClr val="dk1"/>
                </a:solidFill>
                <a:sym typeface="Arial"/>
              </a:rPr>
              <a:t>Sitra</a:t>
            </a:r>
            <a:r>
              <a:rPr lang="en-US" dirty="0">
                <a:solidFill>
                  <a:schemeClr val="dk1"/>
                </a:solidFill>
                <a:sym typeface="Arial"/>
              </a:rPr>
              <a:t>. </a:t>
            </a:r>
            <a:endParaRPr lang="en-US" dirty="0" smtClean="0">
              <a:solidFill>
                <a:schemeClr val="dk1"/>
              </a:solidFill>
              <a:sym typeface="Arial"/>
            </a:endParaRPr>
          </a:p>
          <a:p>
            <a:pPr>
              <a:lnSpc>
                <a:spcPct val="100000"/>
              </a:lnSpc>
              <a:spcBef>
                <a:spcPts val="0"/>
              </a:spcBef>
              <a:buClr>
                <a:srgbClr val="000000"/>
              </a:buClr>
              <a:buSzPts val="1050"/>
            </a:pPr>
            <a:endParaRPr lang="en-US" dirty="0">
              <a:solidFill>
                <a:schemeClr val="dk1"/>
              </a:solidFill>
              <a:sym typeface="Arial"/>
            </a:endParaRPr>
          </a:p>
        </p:txBody>
      </p:sp>
      <p:sp>
        <p:nvSpPr>
          <p:cNvPr id="5" name="Title 1"/>
          <p:cNvSpPr txBox="1">
            <a:spLocks/>
          </p:cNvSpPr>
          <p:nvPr/>
        </p:nvSpPr>
        <p:spPr>
          <a:xfrm>
            <a:off x="1547664" y="484187"/>
            <a:ext cx="6120680" cy="863427"/>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dirty="0" smtClean="0">
                <a:solidFill>
                  <a:schemeClr val="dk1"/>
                </a:solidFill>
                <a:sym typeface="Arial"/>
              </a:rPr>
              <a:t>Developing smart energy</a:t>
            </a:r>
            <a:endParaRPr lang="en-US" dirty="0"/>
          </a:p>
        </p:txBody>
      </p:sp>
    </p:spTree>
    <p:extLst>
      <p:ext uri="{BB962C8B-B14F-4D97-AF65-F5344CB8AC3E}">
        <p14:creationId xmlns:p14="http://schemas.microsoft.com/office/powerpoint/2010/main" val="18757165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84187"/>
            <a:ext cx="6120680" cy="863427"/>
          </a:xfrm>
        </p:spPr>
        <p:txBody>
          <a:bodyPr/>
          <a:lstStyle/>
          <a:p>
            <a:r>
              <a:rPr lang="en-US" dirty="0" smtClean="0">
                <a:solidFill>
                  <a:schemeClr val="dk1"/>
                </a:solidFill>
                <a:sym typeface="Arial"/>
              </a:rPr>
              <a:t>Facts and stats:</a:t>
            </a:r>
            <a:endParaRPr lang="en-US" dirty="0"/>
          </a:p>
        </p:txBody>
      </p:sp>
      <p:sp>
        <p:nvSpPr>
          <p:cNvPr id="3" name="Content Placeholder 2"/>
          <p:cNvSpPr>
            <a:spLocks noGrp="1"/>
          </p:cNvSpPr>
          <p:nvPr>
            <p:ph idx="1"/>
          </p:nvPr>
        </p:nvSpPr>
        <p:spPr>
          <a:xfrm>
            <a:off x="755576" y="1492249"/>
            <a:ext cx="7704856" cy="2879701"/>
          </a:xfrm>
        </p:spPr>
        <p:txBody>
          <a:bodyPr/>
          <a:lstStyle/>
          <a:p>
            <a:pPr marL="171450" indent="-171450">
              <a:buSzPts val="1000"/>
            </a:pPr>
            <a:r>
              <a:rPr lang="en-GB" dirty="0"/>
              <a:t>Finland is a forerunner in the quest for carbon neutrality and smart energy. Already </a:t>
            </a:r>
            <a:r>
              <a:rPr lang="en-GB" b="1" dirty="0"/>
              <a:t>40%</a:t>
            </a:r>
            <a:r>
              <a:rPr lang="en-GB" dirty="0"/>
              <a:t> of Finnish energy is produced from renewables</a:t>
            </a:r>
            <a:r>
              <a:rPr lang="en-GB" dirty="0" smtClean="0"/>
              <a:t>.</a:t>
            </a:r>
            <a:r>
              <a:rPr lang="en-GB" dirty="0"/>
              <a:t> Finland has a goal of being coal-free in 2029.</a:t>
            </a:r>
          </a:p>
          <a:p>
            <a:pPr marL="0" indent="0">
              <a:buSzPts val="1000"/>
              <a:buNone/>
            </a:pPr>
            <a:endParaRPr lang="en-GB" dirty="0"/>
          </a:p>
          <a:p>
            <a:pPr marL="171450" indent="-171450">
              <a:buSzPts val="1000"/>
            </a:pPr>
            <a:r>
              <a:rPr lang="en-GB" dirty="0" smtClean="0"/>
              <a:t>The </a:t>
            </a:r>
            <a:r>
              <a:rPr lang="en-GB" dirty="0"/>
              <a:t>smart energy sector is an important export industry, with one estimate placing it at </a:t>
            </a:r>
            <a:r>
              <a:rPr lang="en-GB" b="1" dirty="0"/>
              <a:t>25-35%</a:t>
            </a:r>
            <a:r>
              <a:rPr lang="en-GB" dirty="0"/>
              <a:t> of total exports.</a:t>
            </a:r>
          </a:p>
          <a:p>
            <a:pPr marL="0" indent="0">
              <a:spcBef>
                <a:spcPts val="0"/>
              </a:spcBef>
              <a:buSzPts val="1000"/>
              <a:buNone/>
            </a:pPr>
            <a:endParaRPr lang="en-GB" dirty="0"/>
          </a:p>
          <a:p>
            <a:pPr marL="171450" indent="-171450">
              <a:spcBef>
                <a:spcPts val="0"/>
              </a:spcBef>
              <a:buSzPts val="1000"/>
            </a:pPr>
            <a:r>
              <a:rPr lang="en-GB" dirty="0"/>
              <a:t>Eurostat says Finnish energy prices for non-households, including taxes, are the third lowest in the EU</a:t>
            </a:r>
            <a:r>
              <a:rPr lang="en-GB" dirty="0" smtClean="0"/>
              <a:t>.</a:t>
            </a:r>
            <a:endParaRPr lang="en-GB" dirty="0"/>
          </a:p>
        </p:txBody>
      </p:sp>
    </p:spTree>
    <p:extLst>
      <p:ext uri="{BB962C8B-B14F-4D97-AF65-F5344CB8AC3E}">
        <p14:creationId xmlns:p14="http://schemas.microsoft.com/office/powerpoint/2010/main" val="42238525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een lights in a dark forest."/>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4725" b="10226"/>
          <a:stretch/>
        </p:blipFill>
        <p:spPr>
          <a:xfrm>
            <a:off x="0" y="-41076"/>
            <a:ext cx="9144000" cy="5184576"/>
          </a:xfrm>
        </p:spPr>
      </p:pic>
      <p:sp>
        <p:nvSpPr>
          <p:cNvPr id="5" name="Freeform 6">
            <a:extLst>
              <a:ext uri="{FF2B5EF4-FFF2-40B4-BE49-F238E27FC236}">
                <a16:creationId xmlns:a16="http://schemas.microsoft.com/office/drawing/2014/main" id="{06255BA6-4252-3E40-BB95-C3FF846C45C5}"/>
              </a:ext>
              <a:ext uri="{C183D7F6-B498-43B3-948B-1728B52AA6E4}">
                <adec:decorative xmlns="" xmlns:adec="http://schemas.microsoft.com/office/drawing/2017/decorative" val="1"/>
              </a:ext>
            </a:extLst>
          </p:cNvPr>
          <p:cNvSpPr>
            <a:spLocks noEditPoints="1"/>
          </p:cNvSpPr>
          <p:nvPr/>
        </p:nvSpPr>
        <p:spPr bwMode="auto">
          <a:xfrm>
            <a:off x="468313" y="484188"/>
            <a:ext cx="587375" cy="358775"/>
          </a:xfrm>
          <a:custGeom>
            <a:avLst/>
            <a:gdLst>
              <a:gd name="T0" fmla="*/ 2147483646 w 454"/>
              <a:gd name="T1" fmla="*/ 2147483646 h 277"/>
              <a:gd name="T2" fmla="*/ 2147483646 w 454"/>
              <a:gd name="T3" fmla="*/ 2147483646 h 277"/>
              <a:gd name="T4" fmla="*/ 2147483646 w 454"/>
              <a:gd name="T5" fmla="*/ 0 h 277"/>
              <a:gd name="T6" fmla="*/ 2147483646 w 454"/>
              <a:gd name="T7" fmla="*/ 0 h 277"/>
              <a:gd name="T8" fmla="*/ 2147483646 w 454"/>
              <a:gd name="T9" fmla="*/ 2147483646 h 277"/>
              <a:gd name="T10" fmla="*/ 0 w 454"/>
              <a:gd name="T11" fmla="*/ 2147483646 h 277"/>
              <a:gd name="T12" fmla="*/ 2147483646 w 454"/>
              <a:gd name="T13" fmla="*/ 2147483646 h 277"/>
              <a:gd name="T14" fmla="*/ 2147483646 w 454"/>
              <a:gd name="T15" fmla="*/ 2147483646 h 277"/>
              <a:gd name="T16" fmla="*/ 0 w 454"/>
              <a:gd name="T17" fmla="*/ 2147483646 h 277"/>
              <a:gd name="T18" fmla="*/ 0 w 454"/>
              <a:gd name="T19" fmla="*/ 2147483646 h 277"/>
              <a:gd name="T20" fmla="*/ 0 w 454"/>
              <a:gd name="T21" fmla="*/ 2147483646 h 277"/>
              <a:gd name="T22" fmla="*/ 2147483646 w 454"/>
              <a:gd name="T23" fmla="*/ 2147483646 h 277"/>
              <a:gd name="T24" fmla="*/ 2147483646 w 454"/>
              <a:gd name="T25" fmla="*/ 0 h 277"/>
              <a:gd name="T26" fmla="*/ 0 w 454"/>
              <a:gd name="T27" fmla="*/ 0 h 277"/>
              <a:gd name="T28" fmla="*/ 0 w 454"/>
              <a:gd name="T29" fmla="*/ 2147483646 h 277"/>
              <a:gd name="T30" fmla="*/ 2147483646 w 454"/>
              <a:gd name="T31" fmla="*/ 2147483646 h 277"/>
              <a:gd name="T32" fmla="*/ 2147483646 w 454"/>
              <a:gd name="T33" fmla="*/ 2147483646 h 277"/>
              <a:gd name="T34" fmla="*/ 2147483646 w 454"/>
              <a:gd name="T35" fmla="*/ 2147483646 h 277"/>
              <a:gd name="T36" fmla="*/ 2147483646 w 454"/>
              <a:gd name="T37" fmla="*/ 2147483646 h 277"/>
              <a:gd name="T38" fmla="*/ 2147483646 w 454"/>
              <a:gd name="T39" fmla="*/ 2147483646 h 2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FI"/>
          </a:p>
        </p:txBody>
      </p:sp>
      <p:sp>
        <p:nvSpPr>
          <p:cNvPr id="6" name="Freeform 11">
            <a:extLst>
              <a:ext uri="{FF2B5EF4-FFF2-40B4-BE49-F238E27FC236}">
                <a16:creationId xmlns:a16="http://schemas.microsoft.com/office/drawing/2014/main" id="{78BE7E91-55F4-6347-B240-1C6874E6A510}"/>
              </a:ext>
              <a:ext uri="{C183D7F6-B498-43B3-948B-1728B52AA6E4}">
                <adec:decorative xmlns="" xmlns:adec="http://schemas.microsoft.com/office/drawing/2017/decorative" val="1"/>
              </a:ext>
            </a:extLst>
          </p:cNvPr>
          <p:cNvSpPr>
            <a:spLocks noChangeAspect="1" noEditPoints="1"/>
          </p:cNvSpPr>
          <p:nvPr/>
        </p:nvSpPr>
        <p:spPr bwMode="auto">
          <a:xfrm>
            <a:off x="7981950" y="484188"/>
            <a:ext cx="693738" cy="358775"/>
          </a:xfrm>
          <a:custGeom>
            <a:avLst/>
            <a:gdLst>
              <a:gd name="T0" fmla="*/ 2147483646 w 2732"/>
              <a:gd name="T1" fmla="*/ 2147483646 h 1415"/>
              <a:gd name="T2" fmla="*/ 2147483646 w 2732"/>
              <a:gd name="T3" fmla="*/ 2147483646 h 1415"/>
              <a:gd name="T4" fmla="*/ 2147483646 w 2732"/>
              <a:gd name="T5" fmla="*/ 2147483646 h 1415"/>
              <a:gd name="T6" fmla="*/ 2147483646 w 2732"/>
              <a:gd name="T7" fmla="*/ 2147483646 h 1415"/>
              <a:gd name="T8" fmla="*/ 2147483646 w 2732"/>
              <a:gd name="T9" fmla="*/ 2147483646 h 1415"/>
              <a:gd name="T10" fmla="*/ 2147483646 w 2732"/>
              <a:gd name="T11" fmla="*/ 2147483646 h 1415"/>
              <a:gd name="T12" fmla="*/ 2147483646 w 2732"/>
              <a:gd name="T13" fmla="*/ 2147483646 h 1415"/>
              <a:gd name="T14" fmla="*/ 2147483646 w 2732"/>
              <a:gd name="T15" fmla="*/ 2147483646 h 1415"/>
              <a:gd name="T16" fmla="*/ 2147483646 w 2732"/>
              <a:gd name="T17" fmla="*/ 2147483646 h 1415"/>
              <a:gd name="T18" fmla="*/ 2147483646 w 2732"/>
              <a:gd name="T19" fmla="*/ 2147483646 h 1415"/>
              <a:gd name="T20" fmla="*/ 2147483646 w 2732"/>
              <a:gd name="T21" fmla="*/ 2147483646 h 1415"/>
              <a:gd name="T22" fmla="*/ 2147483646 w 2732"/>
              <a:gd name="T23" fmla="*/ 2147483646 h 1415"/>
              <a:gd name="T24" fmla="*/ 2147483646 w 2732"/>
              <a:gd name="T25" fmla="*/ 2147483646 h 1415"/>
              <a:gd name="T26" fmla="*/ 2147483646 w 2732"/>
              <a:gd name="T27" fmla="*/ 2147483646 h 1415"/>
              <a:gd name="T28" fmla="*/ 2147483646 w 2732"/>
              <a:gd name="T29" fmla="*/ 2147483646 h 1415"/>
              <a:gd name="T30" fmla="*/ 2147483646 w 2732"/>
              <a:gd name="T31" fmla="*/ 2147483646 h 1415"/>
              <a:gd name="T32" fmla="*/ 2147483646 w 2732"/>
              <a:gd name="T33" fmla="*/ 2147483646 h 1415"/>
              <a:gd name="T34" fmla="*/ 2147483646 w 2732"/>
              <a:gd name="T35" fmla="*/ 2147483646 h 1415"/>
              <a:gd name="T36" fmla="*/ 2147483646 w 2732"/>
              <a:gd name="T37" fmla="*/ 2147483646 h 1415"/>
              <a:gd name="T38" fmla="*/ 2147483646 w 2732"/>
              <a:gd name="T39" fmla="*/ 2147483646 h 1415"/>
              <a:gd name="T40" fmla="*/ 2147483646 w 2732"/>
              <a:gd name="T41" fmla="*/ 2147483646 h 1415"/>
              <a:gd name="T42" fmla="*/ 2147483646 w 2732"/>
              <a:gd name="T43" fmla="*/ 2147483646 h 1415"/>
              <a:gd name="T44" fmla="*/ 2147483646 w 2732"/>
              <a:gd name="T45" fmla="*/ 2147483646 h 1415"/>
              <a:gd name="T46" fmla="*/ 2147483646 w 2732"/>
              <a:gd name="T47" fmla="*/ 2147483646 h 1415"/>
              <a:gd name="T48" fmla="*/ 2147483646 w 2732"/>
              <a:gd name="T49" fmla="*/ 2147483646 h 1415"/>
              <a:gd name="T50" fmla="*/ 2147483646 w 2732"/>
              <a:gd name="T51" fmla="*/ 2147483646 h 1415"/>
              <a:gd name="T52" fmla="*/ 2147483646 w 2732"/>
              <a:gd name="T53" fmla="*/ 2147483646 h 1415"/>
              <a:gd name="T54" fmla="*/ 2147483646 w 2732"/>
              <a:gd name="T55" fmla="*/ 2147483646 h 1415"/>
              <a:gd name="T56" fmla="*/ 2147483646 w 2732"/>
              <a:gd name="T57" fmla="*/ 2147483646 h 1415"/>
              <a:gd name="T58" fmla="*/ 2147483646 w 2732"/>
              <a:gd name="T59" fmla="*/ 2147483646 h 1415"/>
              <a:gd name="T60" fmla="*/ 2147483646 w 2732"/>
              <a:gd name="T61" fmla="*/ 2147483646 h 1415"/>
              <a:gd name="T62" fmla="*/ 2147483646 w 2732"/>
              <a:gd name="T63" fmla="*/ 2147483646 h 1415"/>
              <a:gd name="T64" fmla="*/ 2147483646 w 2732"/>
              <a:gd name="T65" fmla="*/ 2147483646 h 1415"/>
              <a:gd name="T66" fmla="*/ 2147483646 w 2732"/>
              <a:gd name="T67" fmla="*/ 2147483646 h 1415"/>
              <a:gd name="T68" fmla="*/ 2147483646 w 2732"/>
              <a:gd name="T69" fmla="*/ 2147483646 h 1415"/>
              <a:gd name="T70" fmla="*/ 2147483646 w 2732"/>
              <a:gd name="T71" fmla="*/ 2147483646 h 1415"/>
              <a:gd name="T72" fmla="*/ 2147483646 w 2732"/>
              <a:gd name="T73" fmla="*/ 2147483646 h 1415"/>
              <a:gd name="T74" fmla="*/ 2147483646 w 2732"/>
              <a:gd name="T75" fmla="*/ 2147483646 h 1415"/>
              <a:gd name="T76" fmla="*/ 2147483646 w 2732"/>
              <a:gd name="T77" fmla="*/ 2147483646 h 1415"/>
              <a:gd name="T78" fmla="*/ 2147483646 w 2732"/>
              <a:gd name="T79" fmla="*/ 2147483646 h 1415"/>
              <a:gd name="T80" fmla="*/ 2147483646 w 2732"/>
              <a:gd name="T81" fmla="*/ 2147483646 h 1415"/>
              <a:gd name="T82" fmla="*/ 2147483646 w 2732"/>
              <a:gd name="T83" fmla="*/ 2147483646 h 1415"/>
              <a:gd name="T84" fmla="*/ 2147483646 w 2732"/>
              <a:gd name="T85" fmla="*/ 2147483646 h 1415"/>
              <a:gd name="T86" fmla="*/ 2147483646 w 2732"/>
              <a:gd name="T87" fmla="*/ 2147483646 h 1415"/>
              <a:gd name="T88" fmla="*/ 2147483646 w 2732"/>
              <a:gd name="T89" fmla="*/ 2147483646 h 1415"/>
              <a:gd name="T90" fmla="*/ 2147483646 w 2732"/>
              <a:gd name="T91" fmla="*/ 2147483646 h 1415"/>
              <a:gd name="T92" fmla="*/ 2147483646 w 2732"/>
              <a:gd name="T93" fmla="*/ 2147483646 h 1415"/>
              <a:gd name="T94" fmla="*/ 2147483646 w 2732"/>
              <a:gd name="T95" fmla="*/ 2147483646 h 1415"/>
              <a:gd name="T96" fmla="*/ 2147483646 w 2732"/>
              <a:gd name="T97" fmla="*/ 2147483646 h 1415"/>
              <a:gd name="T98" fmla="*/ 2147483646 w 2732"/>
              <a:gd name="T99" fmla="*/ 2147483646 h 1415"/>
              <a:gd name="T100" fmla="*/ 2147483646 w 2732"/>
              <a:gd name="T101" fmla="*/ 2147483646 h 1415"/>
              <a:gd name="T102" fmla="*/ 2147483646 w 2732"/>
              <a:gd name="T103" fmla="*/ 2147483646 h 1415"/>
              <a:gd name="T104" fmla="*/ 2147483646 w 2732"/>
              <a:gd name="T105" fmla="*/ 2147483646 h 1415"/>
              <a:gd name="T106" fmla="*/ 2147483646 w 2732"/>
              <a:gd name="T107" fmla="*/ 2147483646 h 1415"/>
              <a:gd name="T108" fmla="*/ 2147483646 w 2732"/>
              <a:gd name="T109" fmla="*/ 2147483646 h 1415"/>
              <a:gd name="T110" fmla="*/ 2147483646 w 2732"/>
              <a:gd name="T111" fmla="*/ 2147483646 h 1415"/>
              <a:gd name="T112" fmla="*/ 2147483646 w 2732"/>
              <a:gd name="T113" fmla="*/ 2147483646 h 1415"/>
              <a:gd name="T114" fmla="*/ 2147483646 w 2732"/>
              <a:gd name="T115" fmla="*/ 2147483646 h 1415"/>
              <a:gd name="T116" fmla="*/ 2147483646 w 2732"/>
              <a:gd name="T117" fmla="*/ 2147483646 h 1415"/>
              <a:gd name="T118" fmla="*/ 2147483646 w 2732"/>
              <a:gd name="T119" fmla="*/ 2147483646 h 1415"/>
              <a:gd name="T120" fmla="*/ 2147483646 w 2732"/>
              <a:gd name="T121" fmla="*/ 2147483646 h 1415"/>
              <a:gd name="T122" fmla="*/ 2147483646 w 2732"/>
              <a:gd name="T123" fmla="*/ 2147483646 h 1415"/>
              <a:gd name="T124" fmla="*/ 2147483646 w 2732"/>
              <a:gd name="T125" fmla="*/ 2147483646 h 14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FI"/>
          </a:p>
        </p:txBody>
      </p:sp>
      <p:sp>
        <p:nvSpPr>
          <p:cNvPr id="2" name="Rectangle 1"/>
          <p:cNvSpPr/>
          <p:nvPr/>
        </p:nvSpPr>
        <p:spPr>
          <a:xfrm>
            <a:off x="4860032" y="1792902"/>
            <a:ext cx="3960440" cy="1200329"/>
          </a:xfrm>
          <a:prstGeom prst="rect">
            <a:avLst/>
          </a:prstGeom>
          <a:solidFill>
            <a:schemeClr val="tx2"/>
          </a:solidFill>
          <a:ln w="38100">
            <a:solidFill>
              <a:schemeClr val="bg1"/>
            </a:solidFill>
          </a:ln>
        </p:spPr>
        <p:txBody>
          <a:bodyPr wrap="square">
            <a:spAutoFit/>
          </a:bodyPr>
          <a:lstStyle/>
          <a:p>
            <a:pPr lvl="0">
              <a:spcBef>
                <a:spcPts val="0"/>
              </a:spcBef>
              <a:buClr>
                <a:schemeClr val="accent1"/>
              </a:buClr>
              <a:buSzPts val="1013"/>
            </a:pPr>
            <a:r>
              <a:rPr lang="en-US" b="1" dirty="0">
                <a:solidFill>
                  <a:schemeClr val="bg1"/>
                </a:solidFill>
              </a:rPr>
              <a:t>Finland has </a:t>
            </a:r>
            <a:r>
              <a:rPr lang="en-US" b="1" dirty="0" smtClean="0">
                <a:solidFill>
                  <a:schemeClr val="bg1"/>
                </a:solidFill>
              </a:rPr>
              <a:t>focused </a:t>
            </a:r>
            <a:r>
              <a:rPr lang="en-US" b="1" dirty="0">
                <a:solidFill>
                  <a:schemeClr val="bg1"/>
                </a:solidFill>
              </a:rPr>
              <a:t>on human resources and education, leading it to have one of the most highly-skilled workforces on the planet.</a:t>
            </a:r>
            <a:r>
              <a:rPr lang="en-US" b="1" dirty="0">
                <a:solidFill>
                  <a:schemeClr val="bg1"/>
                </a:solidFill>
                <a:ea typeface="Arial"/>
                <a:cs typeface="Arial"/>
                <a:sym typeface="Arial"/>
              </a:rPr>
              <a:t> </a:t>
            </a:r>
          </a:p>
        </p:txBody>
      </p:sp>
    </p:spTree>
    <p:extLst>
      <p:ext uri="{BB962C8B-B14F-4D97-AF65-F5344CB8AC3E}">
        <p14:creationId xmlns:p14="http://schemas.microsoft.com/office/powerpoint/2010/main" val="423968694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Renewable</a:t>
            </a:r>
            <a:r>
              <a:rPr lang="fi-FI" dirty="0" smtClean="0"/>
              <a:t> </a:t>
            </a:r>
            <a:r>
              <a:rPr lang="fi-FI" dirty="0" err="1" smtClean="0"/>
              <a:t>energy</a:t>
            </a:r>
            <a:endParaRPr lang="en-US" dirty="0"/>
          </a:p>
        </p:txBody>
      </p:sp>
      <p:sp>
        <p:nvSpPr>
          <p:cNvPr id="3" name="Content Placeholder 2"/>
          <p:cNvSpPr>
            <a:spLocks noGrp="1"/>
          </p:cNvSpPr>
          <p:nvPr>
            <p:ph idx="1"/>
          </p:nvPr>
        </p:nvSpPr>
        <p:spPr>
          <a:xfrm>
            <a:off x="755576" y="1492249"/>
            <a:ext cx="7704856" cy="2879701"/>
          </a:xfrm>
        </p:spPr>
        <p:txBody>
          <a:bodyPr/>
          <a:lstStyle/>
          <a:p>
            <a:pPr lvl="0">
              <a:buSzPts val="1050"/>
            </a:pPr>
            <a:r>
              <a:rPr lang="en-US" dirty="0">
                <a:sym typeface="Arial"/>
              </a:rPr>
              <a:t>According to the Finnish Ministry of Economic Affairs and Employment, </a:t>
            </a:r>
            <a:r>
              <a:rPr lang="en-US" b="1" dirty="0">
                <a:sym typeface="Arial"/>
              </a:rPr>
              <a:t>40% </a:t>
            </a:r>
            <a:r>
              <a:rPr lang="en-US" dirty="0">
                <a:sym typeface="Arial"/>
              </a:rPr>
              <a:t>of Finnish energy comes from renewables. </a:t>
            </a:r>
            <a:endParaRPr lang="en-US" dirty="0" smtClean="0">
              <a:sym typeface="Arial"/>
            </a:endParaRPr>
          </a:p>
          <a:p>
            <a:pPr lvl="0">
              <a:buSzPts val="1050"/>
            </a:pPr>
            <a:endParaRPr lang="en-US" dirty="0">
              <a:sym typeface="Arial"/>
            </a:endParaRPr>
          </a:p>
          <a:p>
            <a:pPr lvl="0">
              <a:buSzPts val="1050"/>
            </a:pPr>
            <a:r>
              <a:rPr lang="en-US" dirty="0"/>
              <a:t>Traditionally wood has been a major source of renewable energy in Finland, but currently the fastest growing energy source is wind power</a:t>
            </a:r>
            <a:r>
              <a:rPr lang="en-GB" dirty="0"/>
              <a:t>.</a:t>
            </a:r>
          </a:p>
          <a:p>
            <a:pPr lvl="0">
              <a:buSzPts val="1050"/>
            </a:pPr>
            <a:endParaRPr lang="en-GB" dirty="0"/>
          </a:p>
          <a:p>
            <a:pPr lvl="0">
              <a:buSzPts val="1050"/>
            </a:pPr>
            <a:r>
              <a:rPr lang="en-GB" dirty="0">
                <a:sym typeface="Arial"/>
              </a:rPr>
              <a:t>Wind power production is growing at a </a:t>
            </a:r>
            <a:r>
              <a:rPr lang="en-GB" b="1" dirty="0">
                <a:sym typeface="Arial"/>
              </a:rPr>
              <a:t>24%</a:t>
            </a:r>
            <a:r>
              <a:rPr lang="en-GB" dirty="0">
                <a:sym typeface="Arial"/>
              </a:rPr>
              <a:t> annual rate, the fastest-growing energy source, according to Statistics Fin</a:t>
            </a:r>
            <a:r>
              <a:rPr lang="en-GB" dirty="0"/>
              <a:t>land.</a:t>
            </a:r>
            <a:endParaRPr lang="en-US" dirty="0"/>
          </a:p>
        </p:txBody>
      </p:sp>
    </p:spTree>
    <p:extLst>
      <p:ext uri="{BB962C8B-B14F-4D97-AF65-F5344CB8AC3E}">
        <p14:creationId xmlns:p14="http://schemas.microsoft.com/office/powerpoint/2010/main" val="135963003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779662"/>
            <a:ext cx="5389415" cy="2446983"/>
          </a:xfrm>
        </p:spPr>
        <p:txBody>
          <a:bodyPr/>
          <a:lstStyle/>
          <a:p>
            <a:r>
              <a:rPr lang="en-US" sz="2400" dirty="0"/>
              <a:t>Finland’s energy grid is among the best in the word. </a:t>
            </a:r>
            <a:r>
              <a:rPr lang="en-US" sz="2400" dirty="0" smtClean="0"/>
              <a:t/>
            </a:r>
            <a:br>
              <a:rPr lang="en-US" sz="2400" dirty="0" smtClean="0"/>
            </a:br>
            <a:r>
              <a:rPr lang="en-US" sz="2400" dirty="0"/>
              <a:t/>
            </a:r>
            <a:br>
              <a:rPr lang="en-US" sz="2400" dirty="0"/>
            </a:br>
            <a:r>
              <a:rPr lang="en-US" sz="2400" b="0" dirty="0" smtClean="0"/>
              <a:t>In </a:t>
            </a:r>
            <a:r>
              <a:rPr lang="en-US" sz="2400" b="0" dirty="0"/>
              <a:t>2015, the transmission reliability of the national grid was as high as </a:t>
            </a:r>
            <a:r>
              <a:rPr lang="en-US" sz="2400" dirty="0"/>
              <a:t>99.9998%, </a:t>
            </a:r>
            <a:r>
              <a:rPr lang="en-US" sz="2400" b="0" dirty="0"/>
              <a:t>and the average forced interruption was a little more than 1 minute</a:t>
            </a:r>
            <a:r>
              <a:rPr lang="en-US" sz="2400" b="0" dirty="0" smtClean="0"/>
              <a:t>.</a:t>
            </a:r>
            <a:endParaRPr lang="en-US" sz="2400" dirty="0"/>
          </a:p>
        </p:txBody>
      </p:sp>
    </p:spTree>
    <p:extLst>
      <p:ext uri="{BB962C8B-B14F-4D97-AF65-F5344CB8AC3E}">
        <p14:creationId xmlns:p14="http://schemas.microsoft.com/office/powerpoint/2010/main" val="208897373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84187"/>
            <a:ext cx="6048672" cy="863427"/>
          </a:xfrm>
        </p:spPr>
        <p:txBody>
          <a:bodyPr/>
          <a:lstStyle/>
          <a:p>
            <a:r>
              <a:rPr lang="en-US" dirty="0" smtClean="0"/>
              <a:t>Mobile </a:t>
            </a:r>
            <a:r>
              <a:rPr lang="en-US" dirty="0"/>
              <a:t>communications and software skills</a:t>
            </a:r>
          </a:p>
        </p:txBody>
      </p:sp>
      <p:sp>
        <p:nvSpPr>
          <p:cNvPr id="3" name="Content Placeholder 2"/>
          <p:cNvSpPr>
            <a:spLocks noGrp="1"/>
          </p:cNvSpPr>
          <p:nvPr>
            <p:ph idx="1"/>
          </p:nvPr>
        </p:nvSpPr>
        <p:spPr>
          <a:xfrm>
            <a:off x="755576" y="1492249"/>
            <a:ext cx="7704856" cy="2879701"/>
          </a:xfrm>
        </p:spPr>
        <p:txBody>
          <a:bodyPr/>
          <a:lstStyle/>
          <a:p>
            <a:pPr marL="149130" lvl="0" indent="-149130">
              <a:spcBef>
                <a:spcPts val="113"/>
              </a:spcBef>
              <a:buClr>
                <a:schemeClr val="accent1"/>
              </a:buClr>
              <a:buSzPts val="1013"/>
              <a:buFont typeface="Arial"/>
              <a:buChar char="•"/>
            </a:pPr>
            <a:r>
              <a:rPr lang="en-US" dirty="0">
                <a:latin typeface="Arial"/>
                <a:ea typeface="Arial"/>
                <a:cs typeface="Arial"/>
                <a:sym typeface="Arial"/>
              </a:rPr>
              <a:t>In th</a:t>
            </a:r>
            <a:r>
              <a:rPr lang="en-US" dirty="0"/>
              <a:t>e modern age of sustainability and renewability Finland has found its old skills in high demand. Finnish mobile communications and software skills are now required for Internet of Things (</a:t>
            </a:r>
            <a:r>
              <a:rPr lang="en-US" dirty="0" err="1"/>
              <a:t>IoT</a:t>
            </a:r>
            <a:r>
              <a:rPr lang="en-US" dirty="0"/>
              <a:t>) solutions and smart energy grids. </a:t>
            </a:r>
            <a:endParaRPr lang="en-US" dirty="0" smtClean="0"/>
          </a:p>
          <a:p>
            <a:pPr marL="149130" lvl="0" indent="-149130">
              <a:spcBef>
                <a:spcPts val="113"/>
              </a:spcBef>
              <a:buClr>
                <a:schemeClr val="accent1"/>
              </a:buClr>
              <a:buSzPts val="1013"/>
              <a:buFont typeface="Arial"/>
              <a:buChar char="•"/>
            </a:pPr>
            <a:endParaRPr lang="en-US" dirty="0" smtClean="0"/>
          </a:p>
          <a:p>
            <a:pPr marL="149130" lvl="0" indent="-149130">
              <a:spcBef>
                <a:spcPts val="113"/>
              </a:spcBef>
              <a:buClr>
                <a:schemeClr val="accent1"/>
              </a:buClr>
              <a:buSzPts val="1013"/>
              <a:buFont typeface="Arial"/>
              <a:buChar char="•"/>
            </a:pPr>
            <a:r>
              <a:rPr lang="en-US" dirty="0" smtClean="0"/>
              <a:t>In </a:t>
            </a:r>
            <a:r>
              <a:rPr lang="en-US" dirty="0"/>
              <a:t>the </a:t>
            </a:r>
            <a:r>
              <a:rPr lang="en-US" dirty="0" err="1"/>
              <a:t>IoT</a:t>
            </a:r>
            <a:r>
              <a:rPr lang="en-US" dirty="0"/>
              <a:t>, sensors are placed on equipment and relay information wirelessly. This information can warn operators if equipment is about to fail or help decide which power generation assets should be used in a flexible system, for example. This increases efficiency and reliability.</a:t>
            </a:r>
          </a:p>
        </p:txBody>
      </p:sp>
    </p:spTree>
    <p:extLst>
      <p:ext uri="{BB962C8B-B14F-4D97-AF65-F5344CB8AC3E}">
        <p14:creationId xmlns:p14="http://schemas.microsoft.com/office/powerpoint/2010/main" val="3438293369"/>
      </p:ext>
    </p:extLst>
  </p:cSld>
  <p:clrMapOvr>
    <a:masterClrMapping/>
  </p:clrMapOvr>
  <p:transition spd="med">
    <p:fade/>
  </p:transition>
</p:sld>
</file>

<file path=ppt/theme/theme1.xml><?xml version="1.0" encoding="utf-8"?>
<a:theme xmlns:a="http://schemas.openxmlformats.org/drawingml/2006/main" name="2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fi_3" id="{90061AF2-6DC2-FB40-808F-A2B5BEF98918}" vid="{5FF0AA9E-0BCD-DB41-AE65-37D3D747DFA0}"/>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fi_3" id="{90061AF2-6DC2-FB40-808F-A2B5BEF98918}" vid="{ADDD9E6F-F7F6-F443-9237-939A58BB880A}"/>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Finland_fi_3</Template>
  <TotalTime>502</TotalTime>
  <Words>1071</Words>
  <Application>Microsoft Office PowerPoint</Application>
  <PresentationFormat>On-screen Show (16:9)</PresentationFormat>
  <Paragraphs>94</Paragraphs>
  <Slides>15</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Finlandica</vt:lpstr>
      <vt:lpstr>2_Suomi Finland</vt:lpstr>
      <vt:lpstr>1_Suomi Finland Blanco</vt:lpstr>
      <vt:lpstr>PowerPoint Presentation</vt:lpstr>
      <vt:lpstr>SMART ENERGY</vt:lpstr>
      <vt:lpstr>Finland - a leading country in smart energy</vt:lpstr>
      <vt:lpstr>PowerPoint Presentation</vt:lpstr>
      <vt:lpstr>Facts and stats:</vt:lpstr>
      <vt:lpstr>PowerPoint Presentation</vt:lpstr>
      <vt:lpstr>Renewable energy</vt:lpstr>
      <vt:lpstr>Finland’s energy grid is among the best in the word.   In 2015, the transmission reliability of the national grid was as high as 99.9998%, and the average forced interruption was a little more than 1 minute.</vt:lpstr>
      <vt:lpstr>Mobile communications and software skills</vt:lpstr>
      <vt:lpstr>PowerPoint Presentation</vt:lpstr>
      <vt:lpstr>Power-to-X solutions</vt:lpstr>
      <vt:lpstr>Renewable biofuels</vt:lpstr>
      <vt:lpstr>Learn more:</vt:lpstr>
      <vt:lpstr>Thank you!</vt:lpstr>
      <vt:lpstr>PowerPoint Presentation</vt:lpstr>
    </vt:vector>
  </TitlesOfParts>
  <Manager>Hasan &amp; Partners</Manager>
  <Company>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Tuovinen Evita</dc:creator>
  <cp:lastModifiedBy>Tuovinen Evita</cp:lastModifiedBy>
  <cp:revision>22</cp:revision>
  <dcterms:created xsi:type="dcterms:W3CDTF">2020-11-23T11:54:25Z</dcterms:created>
  <dcterms:modified xsi:type="dcterms:W3CDTF">2020-11-26T10:21:35Z</dcterms:modified>
</cp:coreProperties>
</file>