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8" r:id="rId2"/>
  </p:sldMasterIdLst>
  <p:notesMasterIdLst>
    <p:notesMasterId r:id="rId22"/>
  </p:notesMasterIdLst>
  <p:handoutMasterIdLst>
    <p:handoutMasterId r:id="rId23"/>
  </p:handoutMasterIdLst>
  <p:sldIdLst>
    <p:sldId id="256" r:id="rId3"/>
    <p:sldId id="257" r:id="rId4"/>
    <p:sldId id="283" r:id="rId5"/>
    <p:sldId id="271" r:id="rId6"/>
    <p:sldId id="273" r:id="rId7"/>
    <p:sldId id="269" r:id="rId8"/>
    <p:sldId id="272" r:id="rId9"/>
    <p:sldId id="268" r:id="rId10"/>
    <p:sldId id="280" r:id="rId11"/>
    <p:sldId id="274" r:id="rId12"/>
    <p:sldId id="276" r:id="rId13"/>
    <p:sldId id="277" r:id="rId14"/>
    <p:sldId id="259" r:id="rId15"/>
    <p:sldId id="265" r:id="rId16"/>
    <p:sldId id="282" r:id="rId17"/>
    <p:sldId id="278" r:id="rId18"/>
    <p:sldId id="264" r:id="rId19"/>
    <p:sldId id="260" r:id="rId20"/>
    <p:sldId id="281" r:id="rId21"/>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78581" autoAdjust="0"/>
  </p:normalViewPr>
  <p:slideViewPr>
    <p:cSldViewPr showGuides="1">
      <p:cViewPr varScale="1">
        <p:scale>
          <a:sx n="71" d="100"/>
          <a:sy n="71" d="100"/>
        </p:scale>
        <p:origin x="288" y="5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16.12.2020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16.12.2020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322325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dirty="0" err="1" smtClean="0"/>
              <a:t>Metsä’s</a:t>
            </a:r>
            <a:r>
              <a:rPr lang="en-US" sz="1200" dirty="0" smtClean="0"/>
              <a:t> </a:t>
            </a:r>
            <a:r>
              <a:rPr lang="en-US" sz="1200" dirty="0" err="1" smtClean="0"/>
              <a:t>bioproduct</a:t>
            </a:r>
            <a:r>
              <a:rPr lang="en-US" sz="1200" dirty="0" smtClean="0"/>
              <a:t> mill in </a:t>
            </a:r>
            <a:r>
              <a:rPr lang="en-US" sz="1200" dirty="0" err="1" smtClean="0"/>
              <a:t>Äänekoski</a:t>
            </a:r>
            <a:r>
              <a:rPr lang="en-US" sz="1200" dirty="0" smtClean="0"/>
              <a:t> is the largest wood-processing plant in the Northern Hemisphere. The company says it has a capacity of 1.3 million </a:t>
            </a:r>
            <a:r>
              <a:rPr lang="en-US" sz="1200" dirty="0" err="1" smtClean="0"/>
              <a:t>tonnes</a:t>
            </a:r>
            <a:r>
              <a:rPr lang="en-US" sz="1200" dirty="0" smtClean="0"/>
              <a:t> of pulp annually and creates more than twice the amount of electricity it needs. In addition to traditional pulp products, the mill creates </a:t>
            </a:r>
            <a:r>
              <a:rPr lang="en-US" sz="1200" dirty="0" err="1" smtClean="0"/>
              <a:t>bioproducts</a:t>
            </a:r>
            <a:r>
              <a:rPr lang="en-US" sz="1200" dirty="0" smtClean="0"/>
              <a:t> like tall oil and biogas.</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77383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507475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97575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8599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39090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stats are from Statistics Finland and the Natural Resources Institute Finland (Luke), unless stated otherwise. </a:t>
            </a:r>
          </a:p>
          <a:p>
            <a:endParaRPr lang="fi-FI" dirty="0" smtClean="0"/>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91217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13272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182769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88242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19926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101666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43899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77545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smtClean="0"/>
              <a:t>Insert Picture</a:t>
            </a:r>
            <a:endParaRPr lang="en-US" dirty="0"/>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845239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t>16.12.2020</a:t>
            </a:fld>
            <a:endParaRPr lang="en-US"/>
          </a:p>
        </p:txBody>
      </p:sp>
      <p:sp>
        <p:nvSpPr>
          <p:cNvPr id="6" name="Footer Placeholder 5"/>
          <p:cNvSpPr>
            <a:spLocks noGrp="1"/>
          </p:cNvSpPr>
          <p:nvPr>
            <p:ph type="ftr" sz="quarter" idx="11"/>
          </p:nvPr>
        </p:nvSpPr>
        <p:spPr/>
        <p:txBody>
          <a:bodyPr/>
          <a:lstStyle/>
          <a:p>
            <a:r>
              <a:rPr lang="en-US" smtClean="0"/>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9122503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t>16.12.2020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0014611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t>16.12.2020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6143353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t>16.12.2020</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0018015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smtClean="0"/>
              <a:t>Insert Picture</a:t>
            </a:r>
            <a:endParaRPr lang="en-US" dirty="0"/>
          </a:p>
        </p:txBody>
      </p:sp>
      <p:sp>
        <p:nvSpPr>
          <p:cNvPr id="4" name="Date Placeholder 3"/>
          <p:cNvSpPr>
            <a:spLocks noGrp="1"/>
          </p:cNvSpPr>
          <p:nvPr>
            <p:ph type="dt" sz="half" idx="10"/>
          </p:nvPr>
        </p:nvSpPr>
        <p:spPr/>
        <p:txBody>
          <a:bodyPr/>
          <a:lstStyle/>
          <a:p>
            <a:fld id="{7B2964EC-1F92-439C-A334-93E67D93308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254816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091133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4391606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454056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02720038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274770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09207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smtClean="0"/>
              <a:t>Insert Picture</a:t>
            </a:r>
            <a:endParaRPr lang="en-US" dirty="0"/>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FB58426-5F65-40EC-9872-4F186B4238D1}"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6328697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491953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75495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79777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1903107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69590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smtClean="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992136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94433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a:t>
            </a:fld>
            <a:endParaRPr lang="en-US"/>
          </a:p>
        </p:txBody>
      </p:sp>
    </p:spTree>
    <p:extLst>
      <p:ext uri="{BB962C8B-B14F-4D97-AF65-F5344CB8AC3E}">
        <p14:creationId xmlns:p14="http://schemas.microsoft.com/office/powerpoint/2010/main" val="10299809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Wood as a material</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a:t>Wood, as a versatile raw material, has received the most interest in Finland. </a:t>
            </a:r>
            <a:endParaRPr lang="en-US" dirty="0" smtClean="0"/>
          </a:p>
          <a:p>
            <a:pPr marL="0" indent="0">
              <a:buNone/>
            </a:pPr>
            <a:endParaRPr lang="en-US" dirty="0" smtClean="0"/>
          </a:p>
          <a:p>
            <a:r>
              <a:rPr lang="en-US" dirty="0" smtClean="0"/>
              <a:t>Oil </a:t>
            </a:r>
            <a:r>
              <a:rPr lang="en-US" dirty="0"/>
              <a:t>can be replaced with wood in many products. </a:t>
            </a:r>
            <a:endParaRPr lang="en-US" dirty="0" smtClean="0"/>
          </a:p>
          <a:p>
            <a:pPr lvl="1"/>
            <a:r>
              <a:rPr lang="en-US" dirty="0" smtClean="0"/>
              <a:t>Everything </a:t>
            </a:r>
            <a:r>
              <a:rPr lang="en-US" dirty="0"/>
              <a:t>that can be made out of plastics can be made out of </a:t>
            </a:r>
            <a:r>
              <a:rPr lang="en-US" dirty="0" smtClean="0"/>
              <a:t>wood. </a:t>
            </a:r>
            <a:r>
              <a:rPr lang="en-US" dirty="0"/>
              <a:t>Wood can be used in bioplastics, </a:t>
            </a:r>
            <a:r>
              <a:rPr lang="en-US" dirty="0" err="1"/>
              <a:t>biochemicals</a:t>
            </a:r>
            <a:r>
              <a:rPr lang="en-US" dirty="0"/>
              <a:t>, biofuels, textiles, pharmaceuticals, food additives and rubber. </a:t>
            </a:r>
            <a:endParaRPr lang="en-US" dirty="0" smtClean="0"/>
          </a:p>
          <a:p>
            <a:endParaRPr lang="en-US" dirty="0"/>
          </a:p>
          <a:p>
            <a:r>
              <a:rPr lang="en-US" dirty="0" smtClean="0"/>
              <a:t>Finnish </a:t>
            </a:r>
            <a:r>
              <a:rPr lang="en-US" dirty="0"/>
              <a:t>companies have even made wooden sinks and wooden casts for broken bones. In many cases these wood-based products have superior characteristics than the old fossil-based products.</a:t>
            </a:r>
          </a:p>
        </p:txBody>
      </p:sp>
    </p:spTree>
    <p:extLst>
      <p:ext uri="{BB962C8B-B14F-4D97-AF65-F5344CB8AC3E}">
        <p14:creationId xmlns:p14="http://schemas.microsoft.com/office/powerpoint/2010/main" val="200783743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Packaging</a:t>
            </a:r>
            <a:endParaRPr lang="en-US" dirty="0"/>
          </a:p>
        </p:txBody>
      </p:sp>
      <p:pic>
        <p:nvPicPr>
          <p:cNvPr id="3" name="Picture Placeholder 2" descr="Eco-friendly packaging, straws and a comb."/>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3166" r="18905"/>
          <a:stretch/>
        </p:blipFill>
        <p:spPr/>
      </p:pic>
      <p:sp>
        <p:nvSpPr>
          <p:cNvPr id="8" name="Content Placeholder 2"/>
          <p:cNvSpPr>
            <a:spLocks noGrp="1"/>
          </p:cNvSpPr>
          <p:nvPr>
            <p:ph idx="1"/>
          </p:nvPr>
        </p:nvSpPr>
        <p:spPr>
          <a:xfrm>
            <a:off x="611560" y="1203599"/>
            <a:ext cx="4464496" cy="3168352"/>
          </a:xfrm>
        </p:spPr>
        <p:txBody>
          <a:bodyPr/>
          <a:lstStyle/>
          <a:p>
            <a:r>
              <a:rPr lang="en-US" dirty="0"/>
              <a:t>Packaging is one of the most exciting sectors in the </a:t>
            </a:r>
            <a:r>
              <a:rPr lang="en-US" dirty="0" err="1"/>
              <a:t>bioeconomy</a:t>
            </a:r>
            <a:r>
              <a:rPr lang="en-US" dirty="0"/>
              <a:t>, thanks to the global awareness of plastic pollution. </a:t>
            </a:r>
            <a:endParaRPr lang="en-US" dirty="0" smtClean="0"/>
          </a:p>
          <a:p>
            <a:endParaRPr lang="en-US" dirty="0"/>
          </a:p>
          <a:p>
            <a:r>
              <a:rPr lang="en-US" dirty="0" smtClean="0"/>
              <a:t>Finland’s </a:t>
            </a:r>
            <a:r>
              <a:rPr lang="en-US" dirty="0"/>
              <a:t>forestry companies have invested heavily into wood-based packaging, including bioplastics. </a:t>
            </a:r>
            <a:endParaRPr lang="en-US" dirty="0" smtClean="0"/>
          </a:p>
          <a:p>
            <a:endParaRPr lang="en-US" dirty="0"/>
          </a:p>
          <a:p>
            <a:r>
              <a:rPr lang="en-US" dirty="0" smtClean="0"/>
              <a:t>The </a:t>
            </a:r>
            <a:r>
              <a:rPr lang="en-US" dirty="0"/>
              <a:t>sector </a:t>
            </a:r>
            <a:r>
              <a:rPr lang="en-US" dirty="0" smtClean="0"/>
              <a:t>also receives </a:t>
            </a:r>
            <a:r>
              <a:rPr lang="en-US" dirty="0"/>
              <a:t>government </a:t>
            </a:r>
            <a:r>
              <a:rPr lang="en-US" dirty="0" smtClean="0"/>
              <a:t>support.</a:t>
            </a:r>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Sulapac</a:t>
            </a:r>
            <a:endParaRPr lang="en-US" sz="1200" dirty="0">
              <a:solidFill>
                <a:schemeClr val="bg1"/>
              </a:solidFill>
            </a:endParaRPr>
          </a:p>
        </p:txBody>
      </p:sp>
    </p:spTree>
    <p:extLst>
      <p:ext uri="{BB962C8B-B14F-4D97-AF65-F5344CB8AC3E}">
        <p14:creationId xmlns:p14="http://schemas.microsoft.com/office/powerpoint/2010/main" val="40950103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Textiles</a:t>
            </a:r>
            <a:endParaRPr lang="en-US" dirty="0"/>
          </a:p>
        </p:txBody>
      </p:sp>
      <p:pic>
        <p:nvPicPr>
          <p:cNvPr id="3" name="Picture Placeholder 2" descr="Colorful pieces of fabric photographed from above. "/>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7341" r="12741"/>
          <a:stretch/>
        </p:blipFill>
        <p:spPr/>
      </p:pic>
      <p:sp>
        <p:nvSpPr>
          <p:cNvPr id="8" name="Content Placeholder 2"/>
          <p:cNvSpPr>
            <a:spLocks noGrp="1"/>
          </p:cNvSpPr>
          <p:nvPr>
            <p:ph idx="1"/>
          </p:nvPr>
        </p:nvSpPr>
        <p:spPr>
          <a:xfrm>
            <a:off x="611560" y="1203598"/>
            <a:ext cx="4320480" cy="3384375"/>
          </a:xfrm>
        </p:spPr>
        <p:txBody>
          <a:bodyPr/>
          <a:lstStyle/>
          <a:p>
            <a:r>
              <a:rPr lang="en-US" dirty="0" smtClean="0"/>
              <a:t>There </a:t>
            </a:r>
            <a:r>
              <a:rPr lang="en-US" dirty="0"/>
              <a:t>have been several promising developments </a:t>
            </a:r>
            <a:r>
              <a:rPr lang="en-US" dirty="0" smtClean="0"/>
              <a:t>in Finland to </a:t>
            </a:r>
            <a:r>
              <a:rPr lang="en-US" dirty="0"/>
              <a:t>create textiles from a variety of raw materials, including wood. </a:t>
            </a:r>
            <a:endParaRPr lang="en-US" dirty="0" smtClean="0"/>
          </a:p>
          <a:p>
            <a:endParaRPr lang="en-US" dirty="0"/>
          </a:p>
          <a:p>
            <a:r>
              <a:rPr lang="en-US" dirty="0" smtClean="0"/>
              <a:t>Business </a:t>
            </a:r>
            <a:r>
              <a:rPr lang="en-US" dirty="0"/>
              <a:t>Finland believes Finnish innovations could replace 1/3 of global cotton production.</a:t>
            </a:r>
            <a:br>
              <a:rPr lang="en-US" dirty="0"/>
            </a:br>
            <a:endParaRPr lang="en-US" dirty="0"/>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Eeva</a:t>
            </a:r>
            <a:r>
              <a:rPr lang="en-US" sz="1200" dirty="0" smtClean="0">
                <a:solidFill>
                  <a:schemeClr val="bg1"/>
                </a:solidFill>
              </a:rPr>
              <a:t> </a:t>
            </a:r>
            <a:r>
              <a:rPr lang="en-US" sz="1200" dirty="0" err="1" smtClean="0">
                <a:solidFill>
                  <a:schemeClr val="bg1"/>
                </a:solidFill>
              </a:rPr>
              <a:t>Suorlahti</a:t>
            </a:r>
            <a:r>
              <a:rPr lang="en-US" sz="1200" dirty="0" smtClean="0">
                <a:solidFill>
                  <a:schemeClr val="bg1"/>
                </a:solidFill>
              </a:rPr>
              <a:t>/</a:t>
            </a:r>
            <a:r>
              <a:rPr lang="en-US" sz="1200" dirty="0" err="1" smtClean="0">
                <a:solidFill>
                  <a:schemeClr val="bg1"/>
                </a:solidFill>
              </a:rPr>
              <a:t>Ioncell</a:t>
            </a:r>
            <a:endParaRPr lang="en-US" sz="1200" dirty="0">
              <a:solidFill>
                <a:schemeClr val="bg1"/>
              </a:solidFill>
            </a:endParaRPr>
          </a:p>
        </p:txBody>
      </p:sp>
    </p:spTree>
    <p:extLst>
      <p:ext uri="{BB962C8B-B14F-4D97-AF65-F5344CB8AC3E}">
        <p14:creationId xmlns:p14="http://schemas.microsoft.com/office/powerpoint/2010/main" val="338294814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etsä’s bioproduct mill in Äänekoski surrounded with forest and lak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descr="Metsä’s bioproduct mill in Äänekoski surrounded with a lake and forest."/>
          <p:cNvSpPr/>
          <p:nvPr/>
        </p:nvSpPr>
        <p:spPr>
          <a:xfrm>
            <a:off x="323528" y="3579862"/>
            <a:ext cx="6911999" cy="1200329"/>
          </a:xfrm>
          <a:prstGeom prst="rect">
            <a:avLst/>
          </a:prstGeom>
        </p:spPr>
        <p:txBody>
          <a:bodyPr wrap="square">
            <a:spAutoFit/>
          </a:bodyPr>
          <a:lstStyle/>
          <a:p>
            <a:r>
              <a:rPr lang="en-US" sz="2400" b="1" dirty="0" err="1">
                <a:solidFill>
                  <a:schemeClr val="bg1"/>
                </a:solidFill>
              </a:rPr>
              <a:t>Metsä’s</a:t>
            </a:r>
            <a:r>
              <a:rPr lang="en-US" sz="2400" b="1" dirty="0">
                <a:solidFill>
                  <a:schemeClr val="bg1"/>
                </a:solidFill>
              </a:rPr>
              <a:t> </a:t>
            </a:r>
            <a:r>
              <a:rPr lang="en-US" sz="2400" b="1" dirty="0" err="1">
                <a:solidFill>
                  <a:schemeClr val="bg1"/>
                </a:solidFill>
              </a:rPr>
              <a:t>bioproduct</a:t>
            </a:r>
            <a:r>
              <a:rPr lang="en-US" sz="2400" b="1" dirty="0">
                <a:solidFill>
                  <a:schemeClr val="bg1"/>
                </a:solidFill>
              </a:rPr>
              <a:t> mill in </a:t>
            </a:r>
            <a:r>
              <a:rPr lang="en-US" sz="2400" b="1" dirty="0" err="1">
                <a:solidFill>
                  <a:schemeClr val="bg1"/>
                </a:solidFill>
              </a:rPr>
              <a:t>Äänekoski</a:t>
            </a:r>
            <a:r>
              <a:rPr lang="en-US" sz="2400" b="1" dirty="0">
                <a:solidFill>
                  <a:schemeClr val="bg1"/>
                </a:solidFill>
              </a:rPr>
              <a:t> is the largest wood-processing plant in the Northern Hemisphere. </a:t>
            </a:r>
          </a:p>
        </p:txBody>
      </p:sp>
      <p:sp>
        <p:nvSpPr>
          <p:cNvPr id="13"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Metsä</a:t>
            </a:r>
            <a:r>
              <a:rPr lang="en-US" sz="1200" dirty="0" smtClean="0">
                <a:solidFill>
                  <a:schemeClr val="bg1"/>
                </a:solidFill>
              </a:rPr>
              <a:t> Group</a:t>
            </a:r>
            <a:endParaRPr lang="en-US" sz="1200" dirty="0">
              <a:solidFill>
                <a:schemeClr val="bg1"/>
              </a:solidFill>
            </a:endParaRPr>
          </a:p>
        </p:txBody>
      </p:sp>
    </p:spTree>
    <p:extLst>
      <p:ext uri="{BB962C8B-B14F-4D97-AF65-F5344CB8AC3E}">
        <p14:creationId xmlns:p14="http://schemas.microsoft.com/office/powerpoint/2010/main" val="212598502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Investments</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err="1"/>
              <a:t>Bioeconomy</a:t>
            </a:r>
            <a:r>
              <a:rPr lang="en-US" dirty="0"/>
              <a:t> services is one of the fastest growing sectors. Output grew 5.2% in 2019 while investments leaped 9.3% and the number employed climbed 2.8%.</a:t>
            </a:r>
          </a:p>
          <a:p>
            <a:endParaRPr lang="en-US" dirty="0"/>
          </a:p>
          <a:p>
            <a:r>
              <a:rPr lang="en-US" dirty="0"/>
              <a:t>Food attracted the most investments, 1.7 billion euros, in 2019. Forestry received 1.4 billion euros in investments while the energy sector received 949 million euros.</a:t>
            </a:r>
          </a:p>
          <a:p>
            <a:endParaRPr lang="en-US" dirty="0"/>
          </a:p>
          <a:p>
            <a:r>
              <a:rPr lang="en-US" dirty="0"/>
              <a:t>Over the long term the energy sector is seeing investments grow the fastest, at about 13% annually.</a:t>
            </a:r>
          </a:p>
          <a:p>
            <a:pPr marL="0" indent="0">
              <a:buNone/>
            </a:pPr>
            <a:r>
              <a:rPr lang="en-US" dirty="0" smtClean="0"/>
              <a:t> </a:t>
            </a:r>
            <a:endParaRPr lang="en-US" dirty="0"/>
          </a:p>
        </p:txBody>
      </p:sp>
    </p:spTree>
    <p:extLst>
      <p:ext uri="{BB962C8B-B14F-4D97-AF65-F5344CB8AC3E}">
        <p14:creationId xmlns:p14="http://schemas.microsoft.com/office/powerpoint/2010/main" val="196606026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eople looking at a screen in a fai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5" r="85"/>
          <a:stretch>
            <a:fillRect/>
          </a:stretch>
        </p:blipFill>
        <p:spPr/>
      </p:pic>
      <p:sp>
        <p:nvSpPr>
          <p:cNvPr id="7" name="Rectangle 6"/>
          <p:cNvSpPr/>
          <p:nvPr/>
        </p:nvSpPr>
        <p:spPr>
          <a:xfrm>
            <a:off x="6156176" y="4803998"/>
            <a:ext cx="2808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tx1"/>
                </a:solidFill>
              </a:rPr>
              <a:t>Photo: </a:t>
            </a:r>
            <a:r>
              <a:rPr lang="en-US" sz="1200" dirty="0" err="1">
                <a:solidFill>
                  <a:schemeClr val="tx1"/>
                </a:solidFill>
              </a:rPr>
              <a:t>Riitta</a:t>
            </a:r>
            <a:r>
              <a:rPr lang="en-US" sz="1200" dirty="0">
                <a:solidFill>
                  <a:schemeClr val="tx1"/>
                </a:solidFill>
              </a:rPr>
              <a:t> </a:t>
            </a:r>
            <a:r>
              <a:rPr lang="en-US" sz="1200" dirty="0" err="1" smtClean="0">
                <a:solidFill>
                  <a:schemeClr val="tx1"/>
                </a:solidFill>
              </a:rPr>
              <a:t>Supperi</a:t>
            </a:r>
            <a:r>
              <a:rPr lang="en-US" sz="1200" dirty="0" smtClean="0">
                <a:solidFill>
                  <a:schemeClr val="tx1"/>
                </a:solidFill>
              </a:rPr>
              <a:t>/</a:t>
            </a:r>
            <a:r>
              <a:rPr lang="en-US" sz="1200" dirty="0" err="1" smtClean="0">
                <a:solidFill>
                  <a:schemeClr val="tx1"/>
                </a:solidFill>
              </a:rPr>
              <a:t>Keksi</a:t>
            </a:r>
            <a:r>
              <a:rPr lang="en-US" sz="1200" dirty="0" smtClean="0">
                <a:solidFill>
                  <a:schemeClr val="tx1"/>
                </a:solidFill>
              </a:rPr>
              <a:t>/Team </a:t>
            </a:r>
            <a:r>
              <a:rPr lang="en-US" sz="1200" dirty="0">
                <a:solidFill>
                  <a:schemeClr val="tx1"/>
                </a:solidFill>
              </a:rPr>
              <a:t>Finland</a:t>
            </a:r>
          </a:p>
          <a:p>
            <a:pPr marL="0" indent="0" algn="r">
              <a:buNone/>
            </a:pPr>
            <a:endParaRPr lang="en-US" sz="1200" dirty="0">
              <a:solidFill>
                <a:schemeClr val="bg1"/>
              </a:solidFill>
            </a:endParaRPr>
          </a:p>
        </p:txBody>
      </p:sp>
      <p:sp>
        <p:nvSpPr>
          <p:cNvPr id="2" name="Title 1"/>
          <p:cNvSpPr>
            <a:spLocks noGrp="1"/>
          </p:cNvSpPr>
          <p:nvPr>
            <p:ph type="title"/>
          </p:nvPr>
        </p:nvSpPr>
        <p:spPr>
          <a:xfrm>
            <a:off x="1403648" y="484187"/>
            <a:ext cx="3672408" cy="863427"/>
          </a:xfrm>
        </p:spPr>
        <p:txBody>
          <a:bodyPr/>
          <a:lstStyle/>
          <a:p>
            <a:r>
              <a:rPr lang="en-US" dirty="0" smtClean="0"/>
              <a:t>International partnerships</a:t>
            </a:r>
            <a:endParaRPr lang="en-US" dirty="0"/>
          </a:p>
        </p:txBody>
      </p:sp>
      <p:sp>
        <p:nvSpPr>
          <p:cNvPr id="8" name="Content Placeholder 2"/>
          <p:cNvSpPr>
            <a:spLocks noGrp="1"/>
          </p:cNvSpPr>
          <p:nvPr>
            <p:ph idx="1"/>
          </p:nvPr>
        </p:nvSpPr>
        <p:spPr>
          <a:xfrm>
            <a:off x="611560" y="1203599"/>
            <a:ext cx="4320480" cy="3168352"/>
          </a:xfrm>
        </p:spPr>
        <p:txBody>
          <a:bodyPr/>
          <a:lstStyle/>
          <a:p>
            <a:r>
              <a:rPr lang="en-US" dirty="0"/>
              <a:t>It is difficult for a country to develop a </a:t>
            </a:r>
            <a:r>
              <a:rPr lang="en-US" dirty="0" err="1"/>
              <a:t>bioeconomy</a:t>
            </a:r>
            <a:r>
              <a:rPr lang="en-US" dirty="0"/>
              <a:t> in isolation. It is faster and easier to nurture profitable international partnerships.</a:t>
            </a:r>
          </a:p>
          <a:p>
            <a:endParaRPr lang="en-US" dirty="0"/>
          </a:p>
          <a:p>
            <a:r>
              <a:rPr lang="en-US" dirty="0"/>
              <a:t>Many Finnish </a:t>
            </a:r>
            <a:r>
              <a:rPr lang="en-US" dirty="0" err="1"/>
              <a:t>organisations</a:t>
            </a:r>
            <a:r>
              <a:rPr lang="en-US" dirty="0"/>
              <a:t> have experience working with international partners. For example, </a:t>
            </a:r>
            <a:r>
              <a:rPr lang="en-US" dirty="0" err="1"/>
              <a:t>Metsä</a:t>
            </a:r>
            <a:r>
              <a:rPr lang="en-US" dirty="0"/>
              <a:t> partnered with the Japanese company Itochu to form an industrial scale pilot plant to produce textile </a:t>
            </a:r>
            <a:r>
              <a:rPr lang="en-US" dirty="0" err="1"/>
              <a:t>fibres</a:t>
            </a:r>
            <a:r>
              <a:rPr lang="en-US" dirty="0"/>
              <a:t> from wood.</a:t>
            </a:r>
          </a:p>
        </p:txBody>
      </p:sp>
    </p:spTree>
    <p:extLst>
      <p:ext uri="{BB962C8B-B14F-4D97-AF65-F5344CB8AC3E}">
        <p14:creationId xmlns:p14="http://schemas.microsoft.com/office/powerpoint/2010/main" val="18815882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icture of a foggy forest and a swamp."/>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6695" t="23742" r="3878" b="9187"/>
          <a:stretch/>
        </p:blipFill>
        <p:spPr/>
      </p:pic>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Julia </a:t>
            </a:r>
            <a:r>
              <a:rPr lang="en-US" sz="1200" dirty="0" err="1" smtClean="0">
                <a:solidFill>
                  <a:schemeClr val="bg1"/>
                </a:solidFill>
              </a:rPr>
              <a:t>Kivelä</a:t>
            </a:r>
            <a:r>
              <a:rPr lang="en-US" sz="1200" dirty="0" smtClean="0">
                <a:solidFill>
                  <a:schemeClr val="bg1"/>
                </a:solidFill>
              </a:rPr>
              <a:t>/Visit Finland</a:t>
            </a:r>
            <a:endParaRPr lang="en-US" sz="1200" dirty="0">
              <a:solidFill>
                <a:schemeClr val="bg1"/>
              </a:solidFill>
            </a:endParaRPr>
          </a:p>
        </p:txBody>
      </p:sp>
      <p:sp>
        <p:nvSpPr>
          <p:cNvPr id="10" name="Rectangle 9"/>
          <p:cNvSpPr/>
          <p:nvPr/>
        </p:nvSpPr>
        <p:spPr>
          <a:xfrm>
            <a:off x="323528" y="3867894"/>
            <a:ext cx="6911999" cy="755452"/>
          </a:xfrm>
          <a:prstGeom prst="rect">
            <a:avLst/>
          </a:prstGeom>
        </p:spPr>
        <p:txBody>
          <a:bodyPr wrap="square">
            <a:spAutoFit/>
          </a:bodyPr>
          <a:lstStyle/>
          <a:p>
            <a:r>
              <a:rPr lang="en-US" sz="2400" b="1" dirty="0">
                <a:solidFill>
                  <a:schemeClr val="bg1"/>
                </a:solidFill>
              </a:rPr>
              <a:t>For every tree felled four new trees are planted, according to Forest Finland.</a:t>
            </a:r>
          </a:p>
        </p:txBody>
      </p:sp>
    </p:spTree>
    <p:extLst>
      <p:ext uri="{BB962C8B-B14F-4D97-AF65-F5344CB8AC3E}">
        <p14:creationId xmlns:p14="http://schemas.microsoft.com/office/powerpoint/2010/main" val="402075179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Policy</a:t>
            </a:r>
            <a:r>
              <a:rPr lang="fi-FI" dirty="0" smtClean="0"/>
              <a:t> </a:t>
            </a:r>
            <a:r>
              <a:rPr lang="fi-FI" dirty="0" err="1" smtClean="0"/>
              <a:t>support</a:t>
            </a:r>
            <a:endParaRPr lang="en-US" dirty="0"/>
          </a:p>
        </p:txBody>
      </p:sp>
      <p:pic>
        <p:nvPicPr>
          <p:cNvPr id="5" name="Picture Placeholder 4" descr="Trees photographed from bottom to top."/>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5041" r="25041"/>
          <a:stretch>
            <a:fillRect/>
          </a:stretch>
        </p:blipFill>
        <p:spPr/>
      </p:pic>
      <p:sp>
        <p:nvSpPr>
          <p:cNvPr id="8" name="Content Placeholder 2"/>
          <p:cNvSpPr>
            <a:spLocks noGrp="1"/>
          </p:cNvSpPr>
          <p:nvPr>
            <p:ph idx="1"/>
          </p:nvPr>
        </p:nvSpPr>
        <p:spPr>
          <a:xfrm>
            <a:off x="611560" y="1203599"/>
            <a:ext cx="4320480" cy="3168352"/>
          </a:xfrm>
        </p:spPr>
        <p:txBody>
          <a:bodyPr/>
          <a:lstStyle/>
          <a:p>
            <a:r>
              <a:rPr lang="en-US" dirty="0"/>
              <a:t>The Finnish state has given strong, stable, long-term policy support to ensure the stable growth and development of the </a:t>
            </a:r>
            <a:r>
              <a:rPr lang="en-US" dirty="0" err="1"/>
              <a:t>bioeconomy</a:t>
            </a:r>
            <a:r>
              <a:rPr lang="en-US" dirty="0"/>
              <a:t>. </a:t>
            </a:r>
            <a:endParaRPr lang="en-US" dirty="0" smtClean="0"/>
          </a:p>
          <a:p>
            <a:endParaRPr lang="en-US" dirty="0"/>
          </a:p>
          <a:p>
            <a:r>
              <a:rPr lang="en-US" dirty="0" smtClean="0"/>
              <a:t>Finland’s </a:t>
            </a:r>
            <a:r>
              <a:rPr lang="en-US" dirty="0"/>
              <a:t>2025 vision is that sustainable solutions will form the basis of the country’s future welfare state and competitiveness.</a:t>
            </a:r>
            <a:endParaRPr lang="en-US" dirty="0" smtClean="0"/>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a:solidFill>
                  <a:schemeClr val="bg1"/>
                </a:solidFill>
              </a:rPr>
              <a:t>Mohammed </a:t>
            </a:r>
            <a:r>
              <a:rPr lang="en-US" sz="1200" dirty="0" err="1">
                <a:solidFill>
                  <a:schemeClr val="bg1"/>
                </a:solidFill>
              </a:rPr>
              <a:t>Alfaraj</a:t>
            </a:r>
            <a:endParaRPr lang="en-US" sz="1200" dirty="0">
              <a:solidFill>
                <a:schemeClr val="bg1"/>
              </a:solidFill>
            </a:endParaRPr>
          </a:p>
        </p:txBody>
      </p:sp>
    </p:spTree>
    <p:extLst>
      <p:ext uri="{BB962C8B-B14F-4D97-AF65-F5344CB8AC3E}">
        <p14:creationId xmlns:p14="http://schemas.microsoft.com/office/powerpoint/2010/main" val="44897478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holding a child surrounded with plants."/>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3" name="Title 2"/>
          <p:cNvSpPr>
            <a:spLocks noGrp="1"/>
          </p:cNvSpPr>
          <p:nvPr>
            <p:ph type="ctrTitle"/>
          </p:nvPr>
        </p:nvSpPr>
        <p:spPr>
          <a:xfrm>
            <a:off x="468313" y="3867894"/>
            <a:ext cx="3671639" cy="864096"/>
          </a:xfrm>
        </p:spPr>
        <p:txBody>
          <a:bodyPr/>
          <a:lstStyle/>
          <a:p>
            <a:r>
              <a:rPr lang="fi-FI" cap="none" dirty="0" err="1" smtClean="0"/>
              <a:t>Thank</a:t>
            </a:r>
            <a:r>
              <a:rPr lang="fi-FI" cap="none" dirty="0" smtClean="0"/>
              <a:t> </a:t>
            </a:r>
            <a:r>
              <a:rPr lang="fi-FI" cap="none" dirty="0" err="1" smtClean="0"/>
              <a:t>you</a:t>
            </a:r>
            <a:r>
              <a:rPr lang="fi-FI" cap="none" dirty="0" smtClean="0"/>
              <a:t>!</a:t>
            </a:r>
            <a:endParaRPr lang="en-US" cap="none" dirty="0"/>
          </a:p>
        </p:txBody>
      </p:sp>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MMM/</a:t>
            </a:r>
            <a:r>
              <a:rPr lang="en-US" sz="1200" dirty="0" err="1" smtClean="0">
                <a:solidFill>
                  <a:schemeClr val="bg1"/>
                </a:solidFill>
              </a:rPr>
              <a:t>Mavi</a:t>
            </a:r>
            <a:r>
              <a:rPr lang="en-US" sz="1200" dirty="0" smtClean="0">
                <a:solidFill>
                  <a:schemeClr val="bg1"/>
                </a:solidFill>
              </a:rPr>
              <a:t>/</a:t>
            </a:r>
            <a:r>
              <a:rPr lang="en-US" sz="1200" dirty="0" err="1" smtClean="0">
                <a:solidFill>
                  <a:schemeClr val="bg1"/>
                </a:solidFill>
              </a:rPr>
              <a:t>Heli</a:t>
            </a:r>
            <a:r>
              <a:rPr lang="en-US" sz="1200" dirty="0" smtClean="0">
                <a:solidFill>
                  <a:schemeClr val="bg1"/>
                </a:solidFill>
              </a:rPr>
              <a:t> </a:t>
            </a:r>
            <a:r>
              <a:rPr lang="en-US" sz="1200" dirty="0" err="1">
                <a:solidFill>
                  <a:schemeClr val="bg1"/>
                </a:solidFill>
              </a:rPr>
              <a:t>Sorjonen</a:t>
            </a:r>
            <a:endParaRPr lang="en-US" sz="1200" dirty="0">
              <a:solidFill>
                <a:schemeClr val="bg1"/>
              </a:solidFill>
            </a:endParaRPr>
          </a:p>
        </p:txBody>
      </p:sp>
    </p:spTree>
    <p:extLst>
      <p:ext uri="{BB962C8B-B14F-4D97-AF65-F5344CB8AC3E}">
        <p14:creationId xmlns:p14="http://schemas.microsoft.com/office/powerpoint/2010/main" val="40678063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19</a:t>
            </a:fld>
            <a:endParaRPr lang="en-US"/>
          </a:p>
        </p:txBody>
      </p:sp>
    </p:spTree>
    <p:extLst>
      <p:ext uri="{BB962C8B-B14F-4D97-AF65-F5344CB8AC3E}">
        <p14:creationId xmlns:p14="http://schemas.microsoft.com/office/powerpoint/2010/main" val="180388042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olar panels photographed from abov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471" b="12471"/>
          <a:stretch>
            <a:fillRect/>
          </a:stretch>
        </p:blipFill>
        <p:spPr>
          <a:xfrm>
            <a:off x="0" y="0"/>
            <a:ext cx="9144000" cy="5143500"/>
          </a:xfrm>
        </p:spPr>
      </p:pic>
      <p:sp>
        <p:nvSpPr>
          <p:cNvPr id="12" name="Rectangle 11"/>
          <p:cNvSpPr/>
          <p:nvPr/>
        </p:nvSpPr>
        <p:spPr>
          <a:xfrm>
            <a:off x="0" y="0"/>
            <a:ext cx="9144000" cy="51435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1979712" y="1545636"/>
            <a:ext cx="5473700" cy="2052228"/>
          </a:xfrm>
        </p:spPr>
        <p:txBody>
          <a:bodyPr/>
          <a:lstStyle/>
          <a:p>
            <a:r>
              <a:rPr lang="en-US" b="0" dirty="0"/>
              <a:t>SUSTAINABLE GROWTH FROM </a:t>
            </a:r>
            <a:r>
              <a:rPr lang="en-US" dirty="0"/>
              <a:t>THE BIOECONOMY</a:t>
            </a:r>
            <a:endParaRPr lang="en-US" dirty="0"/>
          </a:p>
        </p:txBody>
      </p:sp>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28262244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4988" y="1201851"/>
            <a:ext cx="6295363" cy="3170099"/>
          </a:xfrm>
          <a:prstGeom prst="rect">
            <a:avLst/>
          </a:prstGeom>
        </p:spPr>
        <p:txBody>
          <a:bodyPr wrap="square">
            <a:spAutoFit/>
          </a:bodyPr>
          <a:lstStyle/>
          <a:p>
            <a:r>
              <a:rPr lang="en-US" sz="2000" dirty="0" err="1">
                <a:solidFill>
                  <a:schemeClr val="bg1"/>
                </a:solidFill>
              </a:rPr>
              <a:t>Bioeconomy</a:t>
            </a:r>
            <a:r>
              <a:rPr lang="en-US" sz="2000" dirty="0">
                <a:solidFill>
                  <a:schemeClr val="bg1"/>
                </a:solidFill>
              </a:rPr>
              <a:t> is an economy that relies on </a:t>
            </a:r>
            <a:r>
              <a:rPr lang="en-US" sz="2000" b="1" dirty="0">
                <a:solidFill>
                  <a:schemeClr val="bg1"/>
                </a:solidFill>
              </a:rPr>
              <a:t>renewable resources </a:t>
            </a:r>
            <a:r>
              <a:rPr lang="en-US" sz="2000" dirty="0">
                <a:solidFill>
                  <a:schemeClr val="bg1"/>
                </a:solidFill>
              </a:rPr>
              <a:t>to produce food, energy, products and services. </a:t>
            </a:r>
            <a:endParaRPr lang="en-US" sz="2000" dirty="0" smtClean="0">
              <a:solidFill>
                <a:schemeClr val="bg1"/>
              </a:solidFill>
            </a:endParaRPr>
          </a:p>
          <a:p>
            <a:endParaRPr lang="en-US" sz="2000" dirty="0">
              <a:solidFill>
                <a:schemeClr val="bg1"/>
              </a:solidFill>
            </a:endParaRPr>
          </a:p>
          <a:p>
            <a:endParaRPr lang="en-US" sz="2000" dirty="0" smtClean="0">
              <a:solidFill>
                <a:schemeClr val="bg1"/>
              </a:solidFill>
            </a:endParaRPr>
          </a:p>
          <a:p>
            <a:r>
              <a:rPr lang="en-US" sz="2000" dirty="0" smtClean="0">
                <a:solidFill>
                  <a:schemeClr val="bg1"/>
                </a:solidFill>
              </a:rPr>
              <a:t>A responsible </a:t>
            </a:r>
            <a:r>
              <a:rPr lang="en-US" sz="2000" dirty="0" err="1" smtClean="0">
                <a:solidFill>
                  <a:schemeClr val="bg1"/>
                </a:solidFill>
              </a:rPr>
              <a:t>bioeconomy</a:t>
            </a:r>
            <a:r>
              <a:rPr lang="en-US" sz="2000" dirty="0" smtClean="0">
                <a:solidFill>
                  <a:schemeClr val="bg1"/>
                </a:solidFill>
              </a:rPr>
              <a:t> will reduce our dependence on fossil-based natural resources, help prevent biodiversity loss and create new economic growth which is consistent with sustainable development.</a:t>
            </a:r>
          </a:p>
          <a:p>
            <a:endParaRPr lang="en-US" sz="2000" dirty="0">
              <a:solidFill>
                <a:schemeClr val="bg1"/>
              </a:solidFill>
            </a:endParaRPr>
          </a:p>
        </p:txBody>
      </p:sp>
      <p:cxnSp>
        <p:nvCxnSpPr>
          <p:cNvPr id="5" name="Straight Connector 4"/>
          <p:cNvCxnSpPr/>
          <p:nvPr/>
        </p:nvCxnSpPr>
        <p:spPr>
          <a:xfrm>
            <a:off x="1515693" y="2425987"/>
            <a:ext cx="6153150" cy="0"/>
          </a:xfrm>
          <a:prstGeom prst="line">
            <a:avLst/>
          </a:prstGeom>
          <a:noFill/>
          <a:ln w="12700" cap="flat" cmpd="sng" algn="ctr">
            <a:solidFill>
              <a:schemeClr val="bg1"/>
            </a:solidFill>
            <a:prstDash val="solid"/>
          </a:ln>
          <a:effectLst/>
        </p:spPr>
      </p:cxnSp>
    </p:spTree>
    <p:extLst>
      <p:ext uri="{BB962C8B-B14F-4D97-AF65-F5344CB8AC3E}">
        <p14:creationId xmlns:p14="http://schemas.microsoft.com/office/powerpoint/2010/main" val="109269662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Bioeconomy</a:t>
            </a:r>
            <a:r>
              <a:rPr lang="en-US" dirty="0" smtClean="0"/>
              <a:t> in Finland</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smtClean="0"/>
              <a:t>In 2019, </a:t>
            </a:r>
            <a:r>
              <a:rPr lang="en-US" dirty="0" err="1" smtClean="0"/>
              <a:t>bioeconomy</a:t>
            </a:r>
            <a:r>
              <a:rPr lang="en-US" dirty="0" smtClean="0"/>
              <a:t> </a:t>
            </a:r>
            <a:r>
              <a:rPr lang="en-US" dirty="0"/>
              <a:t>added </a:t>
            </a:r>
            <a:r>
              <a:rPr lang="en-US" b="1" dirty="0"/>
              <a:t>26 billion </a:t>
            </a:r>
            <a:r>
              <a:rPr lang="en-US" dirty="0"/>
              <a:t>euros to the </a:t>
            </a:r>
            <a:r>
              <a:rPr lang="en-US" dirty="0" smtClean="0"/>
              <a:t>economy in Finland </a:t>
            </a:r>
            <a:r>
              <a:rPr lang="en-US" dirty="0"/>
              <a:t>. </a:t>
            </a:r>
          </a:p>
          <a:p>
            <a:endParaRPr lang="en-US" dirty="0"/>
          </a:p>
          <a:p>
            <a:r>
              <a:rPr lang="en-US" dirty="0"/>
              <a:t>Over </a:t>
            </a:r>
            <a:r>
              <a:rPr lang="en-US" b="1" dirty="0"/>
              <a:t>300,000</a:t>
            </a:r>
            <a:r>
              <a:rPr lang="en-US" dirty="0"/>
              <a:t> persons are employed in the Finnish </a:t>
            </a:r>
            <a:r>
              <a:rPr lang="en-US" dirty="0" err="1" smtClean="0"/>
              <a:t>bioeconomy</a:t>
            </a:r>
            <a:r>
              <a:rPr lang="en-US" dirty="0" smtClean="0"/>
              <a:t>.</a:t>
            </a:r>
          </a:p>
          <a:p>
            <a:endParaRPr lang="fi-FI" dirty="0"/>
          </a:p>
          <a:p>
            <a:r>
              <a:rPr lang="en-US" dirty="0"/>
              <a:t>The </a:t>
            </a:r>
            <a:r>
              <a:rPr lang="en-US" dirty="0" err="1"/>
              <a:t>bioeconomy</a:t>
            </a:r>
            <a:r>
              <a:rPr lang="en-US" dirty="0"/>
              <a:t> makes up </a:t>
            </a:r>
            <a:r>
              <a:rPr lang="en-US" b="1" dirty="0"/>
              <a:t>13%</a:t>
            </a:r>
            <a:r>
              <a:rPr lang="en-US" dirty="0"/>
              <a:t> of the Finnish economy</a:t>
            </a:r>
            <a:r>
              <a:rPr lang="en-US" dirty="0" smtClean="0"/>
              <a:t>.</a:t>
            </a:r>
            <a:endParaRPr lang="en-US" dirty="0"/>
          </a:p>
          <a:p>
            <a:endParaRPr lang="en-US" dirty="0"/>
          </a:p>
          <a:p>
            <a:r>
              <a:rPr lang="en-US" dirty="0"/>
              <a:t>Forestry is the largest </a:t>
            </a:r>
            <a:r>
              <a:rPr lang="en-US" dirty="0" err="1"/>
              <a:t>bioeconomy</a:t>
            </a:r>
            <a:r>
              <a:rPr lang="en-US" dirty="0"/>
              <a:t> sector (9 billion euros), followed by construction (4.6) and food (4.3</a:t>
            </a:r>
            <a:r>
              <a:rPr lang="en-US" dirty="0" smtClean="0"/>
              <a:t>).</a:t>
            </a:r>
          </a:p>
        </p:txBody>
      </p:sp>
    </p:spTree>
    <p:extLst>
      <p:ext uri="{BB962C8B-B14F-4D97-AF65-F5344CB8AC3E}">
        <p14:creationId xmlns:p14="http://schemas.microsoft.com/office/powerpoint/2010/main" val="35014767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man wearing working clothes holding wooden chips and a woman on the background."/>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71" b="7871"/>
          <a:stretch>
            <a:fillRect/>
          </a:stretch>
        </p:blipFill>
        <p:spPr/>
      </p:pic>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2557856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History</a:t>
            </a:r>
            <a:endParaRPr lang="en-US" dirty="0"/>
          </a:p>
        </p:txBody>
      </p:sp>
      <p:pic>
        <p:nvPicPr>
          <p:cNvPr id="3" name="Picture Placeholder 2" descr="Wooden log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039" r="25039"/>
          <a:stretch>
            <a:fillRect/>
          </a:stretch>
        </p:blipFill>
        <p:spPr/>
      </p:pic>
      <p:sp>
        <p:nvSpPr>
          <p:cNvPr id="8" name="Content Placeholder 2"/>
          <p:cNvSpPr>
            <a:spLocks noGrp="1"/>
          </p:cNvSpPr>
          <p:nvPr>
            <p:ph idx="1"/>
          </p:nvPr>
        </p:nvSpPr>
        <p:spPr>
          <a:xfrm>
            <a:off x="612000" y="1203599"/>
            <a:ext cx="4320480" cy="3168352"/>
          </a:xfrm>
        </p:spPr>
        <p:txBody>
          <a:bodyPr/>
          <a:lstStyle/>
          <a:p>
            <a:r>
              <a:rPr lang="en-US" dirty="0" smtClean="0"/>
              <a:t>Finland </a:t>
            </a:r>
            <a:r>
              <a:rPr lang="en-US" dirty="0"/>
              <a:t>has developed its </a:t>
            </a:r>
            <a:r>
              <a:rPr lang="en-US" dirty="0" err="1"/>
              <a:t>bioeconomy</a:t>
            </a:r>
            <a:r>
              <a:rPr lang="en-US" dirty="0"/>
              <a:t> for hundreds of years, in particular its forestry industry. </a:t>
            </a:r>
            <a:endParaRPr lang="en-US" dirty="0" smtClean="0"/>
          </a:p>
          <a:p>
            <a:endParaRPr lang="en-US" dirty="0"/>
          </a:p>
          <a:p>
            <a:r>
              <a:rPr lang="en-US" dirty="0" smtClean="0"/>
              <a:t>Finland </a:t>
            </a:r>
            <a:r>
              <a:rPr lang="en-US" dirty="0"/>
              <a:t>manages its forests responsibly and sustainably. In fact, there is 50% more timber in Finland’s forests than 50 years ago, according to Forest Finland. </a:t>
            </a:r>
            <a:endParaRPr lang="en-US" dirty="0" smtClean="0"/>
          </a:p>
          <a:p>
            <a:endParaRPr lang="fi-FI" dirty="0"/>
          </a:p>
          <a:p>
            <a:endParaRPr lang="en-US" dirty="0" smtClean="0"/>
          </a:p>
          <a:p>
            <a:endParaRPr lang="en-US" dirty="0"/>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96057318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484187"/>
            <a:ext cx="3312368" cy="863427"/>
          </a:xfrm>
        </p:spPr>
        <p:txBody>
          <a:bodyPr/>
          <a:lstStyle/>
          <a:p>
            <a:r>
              <a:rPr lang="fi-FI" dirty="0" err="1" smtClean="0"/>
              <a:t>Research</a:t>
            </a:r>
            <a:r>
              <a:rPr lang="fi-FI" dirty="0" smtClean="0"/>
              <a:t> and </a:t>
            </a:r>
            <a:r>
              <a:rPr lang="fi-FI" dirty="0" err="1" smtClean="0"/>
              <a:t>education</a:t>
            </a:r>
            <a:endParaRPr lang="en-US" dirty="0"/>
          </a:p>
        </p:txBody>
      </p:sp>
      <p:sp>
        <p:nvSpPr>
          <p:cNvPr id="8" name="Content Placeholder 2"/>
          <p:cNvSpPr>
            <a:spLocks noGrp="1"/>
          </p:cNvSpPr>
          <p:nvPr>
            <p:ph idx="1"/>
          </p:nvPr>
        </p:nvSpPr>
        <p:spPr>
          <a:xfrm>
            <a:off x="611560" y="1203599"/>
            <a:ext cx="4320480" cy="3168352"/>
          </a:xfrm>
        </p:spPr>
        <p:txBody>
          <a:bodyPr/>
          <a:lstStyle/>
          <a:p>
            <a:r>
              <a:rPr lang="en-US" dirty="0"/>
              <a:t>A commitment to education and research has made Finland one of the best places in the world to develop </a:t>
            </a:r>
            <a:r>
              <a:rPr lang="en-US" dirty="0" err="1"/>
              <a:t>bioeconomy</a:t>
            </a:r>
            <a:r>
              <a:rPr lang="en-US" dirty="0"/>
              <a:t> solutions. </a:t>
            </a:r>
            <a:endParaRPr lang="en-US" dirty="0" smtClean="0"/>
          </a:p>
          <a:p>
            <a:endParaRPr lang="en-US" dirty="0"/>
          </a:p>
          <a:p>
            <a:r>
              <a:rPr lang="en-US" dirty="0" smtClean="0"/>
              <a:t>Other </a:t>
            </a:r>
            <a:r>
              <a:rPr lang="en-US" dirty="0"/>
              <a:t>Finnish strengths, such as in software and mobile communications, are also critically important to the </a:t>
            </a:r>
            <a:r>
              <a:rPr lang="en-US" dirty="0" err="1"/>
              <a:t>bioeconomy</a:t>
            </a:r>
            <a:r>
              <a:rPr lang="en-US" dirty="0"/>
              <a:t>.</a:t>
            </a:r>
          </a:p>
          <a:p>
            <a:endParaRPr lang="en-US" dirty="0" smtClean="0"/>
          </a:p>
        </p:txBody>
      </p:sp>
      <p:pic>
        <p:nvPicPr>
          <p:cNvPr id="6" name="Picture Placeholder 5" descr="A woman working in a laboratory."/>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5566" b="5566"/>
          <a:stretch>
            <a:fillRect/>
          </a:stretch>
        </p:blipFill>
        <p:spPr/>
      </p:pic>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221340971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Forestry</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smtClean="0"/>
              <a:t>About </a:t>
            </a:r>
            <a:r>
              <a:rPr lang="en-US" b="1" dirty="0"/>
              <a:t>78%</a:t>
            </a:r>
            <a:r>
              <a:rPr lang="en-US" dirty="0"/>
              <a:t> of Finland is covered by forest. The forest industry generates about 20 billion euros in turnover and makes up </a:t>
            </a:r>
            <a:r>
              <a:rPr lang="en-US" b="1" dirty="0"/>
              <a:t>27% </a:t>
            </a:r>
            <a:r>
              <a:rPr lang="en-US" dirty="0"/>
              <a:t>of Finland’s net exports</a:t>
            </a:r>
            <a:r>
              <a:rPr lang="en-US" dirty="0" smtClean="0"/>
              <a:t>.</a:t>
            </a:r>
            <a:r>
              <a:rPr lang="en-US" dirty="0"/>
              <a:t> </a:t>
            </a:r>
            <a:endParaRPr lang="en-US" dirty="0" smtClean="0"/>
          </a:p>
          <a:p>
            <a:pPr lvl="1"/>
            <a:r>
              <a:rPr lang="en-US" dirty="0"/>
              <a:t>Long commercial experience and research in the entire forestry value chain has discovered how wood can replace many wasteful materials, such as oil and textiles. </a:t>
            </a:r>
          </a:p>
          <a:p>
            <a:pPr marL="0" indent="0">
              <a:buNone/>
            </a:pPr>
            <a:endParaRPr lang="fi-FI" dirty="0" smtClean="0"/>
          </a:p>
          <a:p>
            <a:r>
              <a:rPr lang="en-US" dirty="0"/>
              <a:t>Much of the technology that has been developed to transform wood-based cellulose can also be used with other biological resources, such as straw and crop residue from agriculture. </a:t>
            </a:r>
          </a:p>
          <a:p>
            <a:pPr lvl="1"/>
            <a:r>
              <a:rPr lang="en-US" dirty="0"/>
              <a:t>This means solutions developed to be used on Nordic forests can even be used in countries which don’t have a forest industry</a:t>
            </a:r>
            <a:r>
              <a:rPr lang="en-US" dirty="0" smtClean="0"/>
              <a:t>. </a:t>
            </a:r>
            <a:endParaRPr lang="en-US" dirty="0"/>
          </a:p>
          <a:p>
            <a:endParaRPr lang="en-US" dirty="0"/>
          </a:p>
        </p:txBody>
      </p:sp>
    </p:spTree>
    <p:extLst>
      <p:ext uri="{BB962C8B-B14F-4D97-AF65-F5344CB8AC3E}">
        <p14:creationId xmlns:p14="http://schemas.microsoft.com/office/powerpoint/2010/main" val="289214098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icture of pastel colored wooden building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70" b="7870"/>
          <a:stretch>
            <a:fillRect/>
          </a:stretch>
        </p:blipFill>
        <p:spPr/>
      </p:pic>
      <p:sp>
        <p:nvSpPr>
          <p:cNvPr id="11" name="Rectangle 10"/>
          <p:cNvSpPr/>
          <p:nvPr/>
        </p:nvSpPr>
        <p:spPr>
          <a:xfrm>
            <a:off x="0" y="0"/>
            <a:ext cx="9144000" cy="51435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Aku</a:t>
            </a:r>
            <a:r>
              <a:rPr lang="en-US" sz="1200" dirty="0" smtClean="0">
                <a:solidFill>
                  <a:schemeClr val="bg1"/>
                </a:solidFill>
              </a:rPr>
              <a:t> </a:t>
            </a:r>
            <a:r>
              <a:rPr lang="en-US" sz="1200" dirty="0" err="1" smtClean="0">
                <a:solidFill>
                  <a:schemeClr val="bg1"/>
                </a:solidFill>
              </a:rPr>
              <a:t>Pöllänen</a:t>
            </a:r>
            <a:endParaRPr lang="en-US" sz="1200" dirty="0">
              <a:solidFill>
                <a:schemeClr val="bg1"/>
              </a:solidFill>
            </a:endParaRPr>
          </a:p>
        </p:txBody>
      </p:sp>
      <p:sp>
        <p:nvSpPr>
          <p:cNvPr id="10" name="Rectangle 9"/>
          <p:cNvSpPr/>
          <p:nvPr/>
        </p:nvSpPr>
        <p:spPr>
          <a:xfrm>
            <a:off x="323528" y="2861696"/>
            <a:ext cx="6911999" cy="1938992"/>
          </a:xfrm>
          <a:prstGeom prst="rect">
            <a:avLst/>
          </a:prstGeom>
        </p:spPr>
        <p:txBody>
          <a:bodyPr wrap="square">
            <a:spAutoFit/>
          </a:bodyPr>
          <a:lstStyle/>
          <a:p>
            <a:r>
              <a:rPr lang="en-US" sz="2400" b="1" dirty="0">
                <a:solidFill>
                  <a:schemeClr val="bg1"/>
                </a:solidFill>
              </a:rPr>
              <a:t>Finland is also a forerunner when it comes to using wood in construction. Public support and innovative private companies have used wood in surprising and intriguing places, such as urban locales and in infrastructure like bridges.</a:t>
            </a:r>
          </a:p>
        </p:txBody>
      </p:sp>
    </p:spTree>
    <p:extLst>
      <p:ext uri="{BB962C8B-B14F-4D97-AF65-F5344CB8AC3E}">
        <p14:creationId xmlns:p14="http://schemas.microsoft.com/office/powerpoint/2010/main" val="383921172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5FF0AA9E-0BCD-DB41-AE65-37D3D747DFA0}"/>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ADDD9E6F-F7F6-F443-9237-939A58BB880A}"/>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Finland_fi_3</Template>
  <TotalTime>328</TotalTime>
  <Words>890</Words>
  <Application>Microsoft Office PowerPoint</Application>
  <PresentationFormat>On-screen Show (16:9)</PresentationFormat>
  <Paragraphs>97</Paragraphs>
  <Slides>19</Slides>
  <Notes>13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Finlandica</vt:lpstr>
      <vt:lpstr>2_Suomi Finland</vt:lpstr>
      <vt:lpstr>1_Suomi Finland Blanco</vt:lpstr>
      <vt:lpstr>PowerPoint Presentation</vt:lpstr>
      <vt:lpstr>SUSTAINABLE GROWTH FROM THE BIOECONOMY</vt:lpstr>
      <vt:lpstr>PowerPoint Presentation</vt:lpstr>
      <vt:lpstr>Bioeconomy in Finland</vt:lpstr>
      <vt:lpstr>PowerPoint Presentation</vt:lpstr>
      <vt:lpstr>History</vt:lpstr>
      <vt:lpstr>Research and education</vt:lpstr>
      <vt:lpstr>Forestry</vt:lpstr>
      <vt:lpstr>PowerPoint Presentation</vt:lpstr>
      <vt:lpstr>Wood as a material</vt:lpstr>
      <vt:lpstr>Packaging</vt:lpstr>
      <vt:lpstr>Textiles</vt:lpstr>
      <vt:lpstr>PowerPoint Presentation</vt:lpstr>
      <vt:lpstr>Investments</vt:lpstr>
      <vt:lpstr>International partnerships</vt:lpstr>
      <vt:lpstr>PowerPoint Presentation</vt:lpstr>
      <vt:lpstr>Policy support</vt:lpstr>
      <vt:lpstr>Thank you!</vt:lpstr>
      <vt:lpstr>PowerPoint Presentation</vt:lpstr>
    </vt:vector>
  </TitlesOfParts>
  <Manager>Hasan &amp; Partners</Manager>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Tuovinen Evita</dc:creator>
  <cp:lastModifiedBy>Tuovinen Evita</cp:lastModifiedBy>
  <cp:revision>19</cp:revision>
  <dcterms:created xsi:type="dcterms:W3CDTF">2020-12-15T09:37:23Z</dcterms:created>
  <dcterms:modified xsi:type="dcterms:W3CDTF">2020-12-16T13:01:42Z</dcterms:modified>
</cp:coreProperties>
</file>