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19"/>
  </p:notesMasterIdLst>
  <p:handoutMasterIdLst>
    <p:handoutMasterId r:id="rId20"/>
  </p:handoutMasterIdLst>
  <p:sldIdLst>
    <p:sldId id="257" r:id="rId3"/>
    <p:sldId id="260" r:id="rId4"/>
    <p:sldId id="283" r:id="rId5"/>
    <p:sldId id="281" r:id="rId6"/>
    <p:sldId id="282" r:id="rId7"/>
    <p:sldId id="269" r:id="rId8"/>
    <p:sldId id="264" r:id="rId9"/>
    <p:sldId id="272" r:id="rId10"/>
    <p:sldId id="280" r:id="rId11"/>
    <p:sldId id="270" r:id="rId12"/>
    <p:sldId id="262" r:id="rId13"/>
    <p:sldId id="274" r:id="rId14"/>
    <p:sldId id="273" r:id="rId15"/>
    <p:sldId id="278" r:id="rId16"/>
    <p:sldId id="276" r:id="rId17"/>
    <p:sldId id="267" r:id="rId18"/>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58738" autoAdjust="0"/>
  </p:normalViewPr>
  <p:slideViewPr>
    <p:cSldViewPr showGuides="1">
      <p:cViewPr varScale="1">
        <p:scale>
          <a:sx n="53" d="100"/>
          <a:sy n="53" d="100"/>
        </p:scale>
        <p:origin x="240" y="40"/>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16.12.2020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16.12.2020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96651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471587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285975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40963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50654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15</a:t>
            </a:fld>
            <a:endParaRPr lang="fi-FI"/>
          </a:p>
        </p:txBody>
      </p:sp>
    </p:spTree>
    <p:extLst>
      <p:ext uri="{BB962C8B-B14F-4D97-AF65-F5344CB8AC3E}">
        <p14:creationId xmlns:p14="http://schemas.microsoft.com/office/powerpoint/2010/main" val="50011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153710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404877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Finland possesses circular strengths in materials, such as using waste streams from the forest industry or creating an ecosystem to recycle batteries. </a:t>
            </a:r>
            <a:br>
              <a:rPr lang="en-US" sz="1200" dirty="0" smtClean="0"/>
            </a:b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Finland has technical know-how in circular solutions and is one of the world leaders in being awarded relevant patents.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t/>
            </a:r>
            <a:br>
              <a:rPr lang="en-US" sz="1200" dirty="0" smtClean="0"/>
            </a:br>
            <a:endParaRPr lang="fi-FI" dirty="0" smtClean="0"/>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42631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23642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sz="1200" dirty="0" smtClean="0"/>
              <a:t>Finland has more patents than countries such as Sweden, Australia and Denmark, according to Eurostat, and was just barely eclipsed by the United Kingdom.</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104242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smtClean="0"/>
              <a:t>On the consumer side, a deposit scheme helped push the recycling of beverage containers to near 100%. </a:t>
            </a:r>
          </a:p>
          <a:p>
            <a:endParaRPr lang="en-US" dirty="0" smtClean="0"/>
          </a:p>
          <a:p>
            <a:r>
              <a:rPr lang="en-US" dirty="0" smtClean="0"/>
              <a:t>On the industrial side, companies strove to increase efficiency to succeed in global competition.</a:t>
            </a:r>
          </a:p>
          <a:p>
            <a:endParaRPr lang="fi-FI" dirty="0" smtClean="0"/>
          </a:p>
          <a:p>
            <a:r>
              <a:rPr lang="en-US" sz="1200" dirty="0" smtClean="0"/>
              <a:t>The big forestry companies </a:t>
            </a:r>
            <a:r>
              <a:rPr lang="en-US" sz="1200" dirty="0" smtClean="0">
                <a:solidFill>
                  <a:schemeClr val="tx1"/>
                </a:solidFill>
              </a:rPr>
              <a:t>have</a:t>
            </a:r>
            <a:r>
              <a:rPr lang="en-US" sz="1200" dirty="0" smtClean="0"/>
              <a:t> become</a:t>
            </a:r>
            <a:r>
              <a:rPr lang="en-US" sz="1200" dirty="0" smtClean="0">
                <a:solidFill>
                  <a:srgbClr val="FF0000"/>
                </a:solidFill>
              </a:rPr>
              <a:t> </a:t>
            </a:r>
            <a:r>
              <a:rPr lang="en-US" sz="1200" dirty="0" smtClean="0"/>
              <a:t>so efficient using “waste” as a source of energy they actually produce more power than they consume. They have also found novel ways to create biofuels and biomaterials out of wood.</a:t>
            </a:r>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108884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90471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322859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220574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16.12.2020</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16.12.2020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16.12.2020</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16.12.2020</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16.12.2020</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16.12.2020</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16.12.2020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16.12.2020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userDrawn="1"/>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16.12.2020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arbage truck driver holding a trash bin."/>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a:solidFill>
                  <a:schemeClr val="bg1"/>
                </a:solidFill>
              </a:rPr>
              <a:t>Photo: </a:t>
            </a:r>
            <a:r>
              <a:rPr lang="en-US" sz="1200" dirty="0" err="1">
                <a:solidFill>
                  <a:schemeClr val="bg1"/>
                </a:solidFill>
              </a:rPr>
              <a:t>Riitta</a:t>
            </a:r>
            <a:r>
              <a:rPr lang="en-US" sz="1200" dirty="0">
                <a:solidFill>
                  <a:schemeClr val="bg1"/>
                </a:solidFill>
              </a:rPr>
              <a:t> </a:t>
            </a:r>
            <a:r>
              <a:rPr lang="en-US" sz="1200" dirty="0" err="1" smtClean="0">
                <a:solidFill>
                  <a:schemeClr val="bg1"/>
                </a:solidFill>
              </a:rPr>
              <a:t>Supperi</a:t>
            </a:r>
            <a:r>
              <a:rPr lang="en-US" sz="1200" dirty="0" smtClean="0">
                <a:solidFill>
                  <a:schemeClr val="bg1"/>
                </a:solidFill>
              </a:rPr>
              <a:t>/</a:t>
            </a:r>
            <a:r>
              <a:rPr lang="en-US" sz="1200" dirty="0" err="1" smtClean="0">
                <a:solidFill>
                  <a:schemeClr val="bg1"/>
                </a:solidFill>
              </a:rPr>
              <a:t>Keksi</a:t>
            </a:r>
            <a:r>
              <a:rPr lang="en-US" sz="1200" dirty="0" smtClean="0">
                <a:solidFill>
                  <a:schemeClr val="bg1"/>
                </a:solidFill>
              </a:rPr>
              <a:t>/Team </a:t>
            </a:r>
            <a:r>
              <a:rPr lang="en-US" sz="1200" dirty="0">
                <a:solidFill>
                  <a:schemeClr val="bg1"/>
                </a:solidFill>
              </a:rPr>
              <a:t>Finland</a:t>
            </a:r>
          </a:p>
        </p:txBody>
      </p:sp>
    </p:spTree>
    <p:extLst>
      <p:ext uri="{BB962C8B-B14F-4D97-AF65-F5344CB8AC3E}">
        <p14:creationId xmlns:p14="http://schemas.microsoft.com/office/powerpoint/2010/main" val="244280361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 in circular economy</a:t>
            </a:r>
            <a:endParaRPr lang="fi-FI" dirty="0"/>
          </a:p>
        </p:txBody>
      </p:sp>
      <p:sp>
        <p:nvSpPr>
          <p:cNvPr id="3" name="Content Placeholder 2"/>
          <p:cNvSpPr>
            <a:spLocks noGrp="1"/>
          </p:cNvSpPr>
          <p:nvPr>
            <p:ph idx="1"/>
          </p:nvPr>
        </p:nvSpPr>
        <p:spPr>
          <a:xfrm>
            <a:off x="683568" y="1492249"/>
            <a:ext cx="7992888" cy="2879701"/>
          </a:xfrm>
        </p:spPr>
        <p:txBody>
          <a:bodyPr/>
          <a:lstStyle/>
          <a:p>
            <a:r>
              <a:rPr lang="en-US" dirty="0"/>
              <a:t>Both public and private venture capitalists fund good ideas, and foreign investors also look to Finland for inspiring circular startups. </a:t>
            </a:r>
            <a:endParaRPr lang="en-US" dirty="0" smtClean="0"/>
          </a:p>
          <a:p>
            <a:pPr lvl="1"/>
            <a:r>
              <a:rPr lang="en-US" dirty="0" smtClean="0"/>
              <a:t>The </a:t>
            </a:r>
            <a:r>
              <a:rPr lang="en-US" dirty="0"/>
              <a:t>circular economy is expected to add about 3 billion euros to Finland’s national economy in added value potential by 2030, according to The Finnish Innovation Fund </a:t>
            </a:r>
            <a:r>
              <a:rPr lang="en-US" dirty="0" err="1"/>
              <a:t>Sitra</a:t>
            </a:r>
            <a:r>
              <a:rPr lang="en-US" dirty="0"/>
              <a:t>. </a:t>
            </a:r>
            <a:endParaRPr lang="en-US" dirty="0" smtClean="0"/>
          </a:p>
          <a:p>
            <a:pPr marL="358775" lvl="1" indent="0">
              <a:buNone/>
            </a:pPr>
            <a:endParaRPr lang="en-US" dirty="0" smtClean="0"/>
          </a:p>
          <a:p>
            <a:r>
              <a:rPr lang="en-US" dirty="0" smtClean="0"/>
              <a:t>Private </a:t>
            </a:r>
            <a:r>
              <a:rPr lang="en-US" dirty="0"/>
              <a:t>investments, jobs and gross value added related to the circular economy in Finland </a:t>
            </a:r>
            <a:r>
              <a:rPr lang="en-US" dirty="0" err="1"/>
              <a:t>totalled</a:t>
            </a:r>
            <a:r>
              <a:rPr lang="en-US" dirty="0"/>
              <a:t> almost 2 billion euros, according to Eurostat</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88397554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 system</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a:t>Thanks in part to a deposit system, Finland recycles 95% of cans, 90% of plastic beverage bottles and 87% of glass bottles, according to industry group </a:t>
            </a:r>
            <a:r>
              <a:rPr lang="en-US" dirty="0" err="1"/>
              <a:t>Palpa</a:t>
            </a:r>
            <a:r>
              <a:rPr lang="en-US" dirty="0"/>
              <a:t>. </a:t>
            </a:r>
            <a:endParaRPr lang="en-US" dirty="0" smtClean="0"/>
          </a:p>
          <a:p>
            <a:endParaRPr lang="en-US" dirty="0"/>
          </a:p>
          <a:p>
            <a:r>
              <a:rPr lang="en-US" dirty="0" smtClean="0"/>
              <a:t>These </a:t>
            </a:r>
            <a:r>
              <a:rPr lang="en-US" dirty="0"/>
              <a:t>are some of the best rates in the world. For example, the Aluminum Association says the worldwide recycling rate for cans is only 49.8%.</a:t>
            </a:r>
          </a:p>
        </p:txBody>
      </p:sp>
      <p:pic>
        <p:nvPicPr>
          <p:cNvPr id="4" name="Picture Placeholder 3" descr="A person returning a bottle to the bottle return machine."/>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41929" r="8247"/>
          <a:stretch/>
        </p:blipFill>
        <p:spPr/>
      </p:pic>
      <p:sp>
        <p:nvSpPr>
          <p:cNvPr id="6"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Emilia </a:t>
            </a:r>
            <a:r>
              <a:rPr lang="en-US" sz="1200" dirty="0" err="1" smtClean="0">
                <a:solidFill>
                  <a:schemeClr val="bg1"/>
                </a:solidFill>
              </a:rPr>
              <a:t>Kangasluoma</a:t>
            </a:r>
            <a:r>
              <a:rPr lang="en-US" sz="1200" dirty="0" smtClean="0">
                <a:solidFill>
                  <a:schemeClr val="bg1"/>
                </a:solidFill>
              </a:rPr>
              <a:t>/Team Finland</a:t>
            </a:r>
            <a:endParaRPr lang="en-US" sz="1200" dirty="0">
              <a:solidFill>
                <a:schemeClr val="bg1"/>
              </a:solidFill>
            </a:endParaRPr>
          </a:p>
        </p:txBody>
      </p:sp>
    </p:spTree>
    <p:extLst>
      <p:ext uri="{BB962C8B-B14F-4D97-AF65-F5344CB8AC3E}">
        <p14:creationId xmlns:p14="http://schemas.microsoft.com/office/powerpoint/2010/main" val="375634484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51670"/>
            <a:ext cx="5617171" cy="1727572"/>
          </a:xfrm>
        </p:spPr>
        <p:txBody>
          <a:bodyPr/>
          <a:lstStyle/>
          <a:p>
            <a:r>
              <a:rPr lang="en-US" b="0" dirty="0"/>
              <a:t>Finland recycles </a:t>
            </a:r>
            <a:r>
              <a:rPr lang="en-US" dirty="0"/>
              <a:t>49.2% </a:t>
            </a:r>
            <a:r>
              <a:rPr lang="en-US" b="0" dirty="0"/>
              <a:t>of its electronic waste, compared to an EU average of </a:t>
            </a:r>
            <a:r>
              <a:rPr lang="en-US" dirty="0"/>
              <a:t>34.8%</a:t>
            </a:r>
            <a:r>
              <a:rPr lang="en-US" b="0" dirty="0"/>
              <a:t>,</a:t>
            </a:r>
            <a:r>
              <a:rPr lang="en-US" dirty="0"/>
              <a:t> </a:t>
            </a:r>
            <a:r>
              <a:rPr lang="en-US" b="0" dirty="0"/>
              <a:t>according to Eurostat.</a:t>
            </a:r>
          </a:p>
        </p:txBody>
      </p:sp>
    </p:spTree>
    <p:extLst>
      <p:ext uri="{BB962C8B-B14F-4D97-AF65-F5344CB8AC3E}">
        <p14:creationId xmlns:p14="http://schemas.microsoft.com/office/powerpoint/2010/main" val="181113512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woman holding a box of bottles and rhubarb stalks and a girl hugging the woman from the back."/>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5041" r="25041"/>
          <a:stretch>
            <a:fillRect/>
          </a:stretch>
        </p:blipFill>
        <p:spPr/>
      </p:pic>
      <p:sp>
        <p:nvSpPr>
          <p:cNvPr id="8" name="Title 1"/>
          <p:cNvSpPr>
            <a:spLocks noGrp="1"/>
          </p:cNvSpPr>
          <p:nvPr>
            <p:ph type="title"/>
          </p:nvPr>
        </p:nvSpPr>
        <p:spPr>
          <a:xfrm>
            <a:off x="1835150" y="484187"/>
            <a:ext cx="2736850" cy="863427"/>
          </a:xfrm>
        </p:spPr>
        <p:txBody>
          <a:bodyPr/>
          <a:lstStyle/>
          <a:p>
            <a:r>
              <a:rPr lang="en-US" dirty="0"/>
              <a:t>Active participation</a:t>
            </a:r>
            <a:endParaRPr lang="fi-FI" dirty="0"/>
          </a:p>
        </p:txBody>
      </p:sp>
      <p:sp>
        <p:nvSpPr>
          <p:cNvPr id="9" name="Content Placeholder 2"/>
          <p:cNvSpPr>
            <a:spLocks noGrp="1"/>
          </p:cNvSpPr>
          <p:nvPr>
            <p:ph idx="1"/>
          </p:nvPr>
        </p:nvSpPr>
        <p:spPr>
          <a:xfrm>
            <a:off x="611560" y="1203599"/>
            <a:ext cx="4320480" cy="3168352"/>
          </a:xfrm>
        </p:spPr>
        <p:txBody>
          <a:bodyPr/>
          <a:lstStyle/>
          <a:p>
            <a:r>
              <a:rPr lang="en-US" dirty="0"/>
              <a:t>83% of Finns believe that Finland should take action to promote the circular economy, even if other countries are not doing so, according to a survey commissioned by </a:t>
            </a:r>
            <a:r>
              <a:rPr lang="en-US" dirty="0" err="1"/>
              <a:t>Sitra</a:t>
            </a:r>
            <a:r>
              <a:rPr lang="en-US" dirty="0"/>
              <a:t>.</a:t>
            </a:r>
          </a:p>
          <a:p>
            <a:endParaRPr lang="en-US" dirty="0"/>
          </a:p>
          <a:p>
            <a:r>
              <a:rPr lang="en-US" dirty="0"/>
              <a:t>Circular economy education has been embedded in all areas of society. </a:t>
            </a:r>
          </a:p>
          <a:p>
            <a:pPr lvl="1"/>
            <a:r>
              <a:rPr lang="en-US" dirty="0"/>
              <a:t>In 2019 70,000 Finns studied the circular economy at all levels of education.</a:t>
            </a:r>
          </a:p>
        </p:txBody>
      </p:sp>
      <p:sp>
        <p:nvSpPr>
          <p:cNvPr id="10"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a:t>
            </a:r>
            <a:r>
              <a:rPr lang="en-US" sz="1200" dirty="0">
                <a:solidFill>
                  <a:schemeClr val="bg1"/>
                </a:solidFill>
              </a:rPr>
              <a:t>: </a:t>
            </a:r>
            <a:r>
              <a:rPr lang="en-US" sz="1200" dirty="0" err="1" smtClean="0">
                <a:solidFill>
                  <a:schemeClr val="bg1"/>
                </a:solidFill>
              </a:rPr>
              <a:t>Katri</a:t>
            </a:r>
            <a:r>
              <a:rPr lang="en-US" sz="1200" dirty="0" smtClean="0">
                <a:solidFill>
                  <a:schemeClr val="bg1"/>
                </a:solidFill>
              </a:rPr>
              <a:t> </a:t>
            </a:r>
            <a:r>
              <a:rPr lang="en-US" sz="1200" dirty="0" err="1" smtClean="0">
                <a:solidFill>
                  <a:schemeClr val="bg1"/>
                </a:solidFill>
              </a:rPr>
              <a:t>Lehtola</a:t>
            </a:r>
            <a:r>
              <a:rPr lang="en-US" sz="1200" dirty="0" smtClean="0">
                <a:solidFill>
                  <a:schemeClr val="bg1"/>
                </a:solidFill>
              </a:rPr>
              <a:t>/</a:t>
            </a:r>
            <a:r>
              <a:rPr lang="en-US" sz="1200" dirty="0" err="1" smtClean="0">
                <a:solidFill>
                  <a:schemeClr val="bg1"/>
                </a:solidFill>
              </a:rPr>
              <a:t>Keksi</a:t>
            </a:r>
            <a:endParaRPr lang="en-US" sz="1200" dirty="0">
              <a:solidFill>
                <a:schemeClr val="bg1"/>
              </a:solidFill>
            </a:endParaRPr>
          </a:p>
        </p:txBody>
      </p:sp>
    </p:spTree>
    <p:extLst>
      <p:ext uri="{BB962C8B-B14F-4D97-AF65-F5344CB8AC3E}">
        <p14:creationId xmlns:p14="http://schemas.microsoft.com/office/powerpoint/2010/main" val="56910851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Three men sitting sitting by the rive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7834" b="7834"/>
          <a:stretch>
            <a:fillRect/>
          </a:stretch>
        </p:blipFill>
        <p:spPr/>
      </p:pic>
      <p:sp>
        <p:nvSpPr>
          <p:cNvPr id="4"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Title 1"/>
          <p:cNvSpPr txBox="1">
            <a:spLocks/>
          </p:cNvSpPr>
          <p:nvPr/>
        </p:nvSpPr>
        <p:spPr>
          <a:xfrm>
            <a:off x="4466940" y="1080338"/>
            <a:ext cx="4176464" cy="1295524"/>
          </a:xfrm>
          <a:prstGeom prst="rect">
            <a:avLst/>
          </a:prstGeom>
        </p:spPr>
        <p:txBody>
          <a:bodyPr vert="horz" lIns="0" tIns="0" rIns="0" bIns="0" rtlCol="0" anchor="b"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fi-FI" sz="6600" dirty="0" err="1" smtClean="0">
                <a:solidFill>
                  <a:schemeClr val="tx1"/>
                </a:solidFill>
              </a:rPr>
              <a:t>Thank</a:t>
            </a:r>
            <a:r>
              <a:rPr lang="fi-FI" sz="6600" dirty="0" smtClean="0">
                <a:solidFill>
                  <a:schemeClr val="tx1"/>
                </a:solidFill>
              </a:rPr>
              <a:t> </a:t>
            </a:r>
            <a:r>
              <a:rPr lang="fi-FI" sz="6600" dirty="0" err="1" smtClean="0">
                <a:solidFill>
                  <a:schemeClr val="tx1"/>
                </a:solidFill>
              </a:rPr>
              <a:t>you</a:t>
            </a:r>
            <a:r>
              <a:rPr lang="fi-FI" sz="6600" dirty="0" smtClean="0">
                <a:solidFill>
                  <a:schemeClr val="tx1"/>
                </a:solidFill>
              </a:rPr>
              <a:t>!</a:t>
            </a:r>
            <a:endParaRPr lang="fi-FI" sz="6600" dirty="0">
              <a:solidFill>
                <a:schemeClr val="tx1"/>
              </a:solidFill>
            </a:endParaRPr>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tx1"/>
                </a:solidFill>
              </a:rPr>
              <a:t>Photo: </a:t>
            </a:r>
            <a:r>
              <a:rPr lang="en-US" sz="1200" dirty="0" err="1" smtClean="0">
                <a:solidFill>
                  <a:schemeClr val="tx1"/>
                </a:solidFill>
              </a:rPr>
              <a:t>Pasi</a:t>
            </a:r>
            <a:r>
              <a:rPr lang="en-US" sz="1200" dirty="0" smtClean="0">
                <a:solidFill>
                  <a:schemeClr val="tx1"/>
                </a:solidFill>
              </a:rPr>
              <a:t> </a:t>
            </a:r>
            <a:r>
              <a:rPr lang="en-US" sz="1200" dirty="0" err="1" smtClean="0">
                <a:solidFill>
                  <a:schemeClr val="tx1"/>
                </a:solidFill>
              </a:rPr>
              <a:t>Markkanen</a:t>
            </a:r>
            <a:endParaRPr lang="en-US" sz="1200" dirty="0">
              <a:solidFill>
                <a:schemeClr val="tx1"/>
              </a:solidFill>
            </a:endParaRPr>
          </a:p>
        </p:txBody>
      </p:sp>
    </p:spTree>
    <p:extLst>
      <p:ext uri="{BB962C8B-B14F-4D97-AF65-F5344CB8AC3E}">
        <p14:creationId xmlns:p14="http://schemas.microsoft.com/office/powerpoint/2010/main" val="31426936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35846"/>
            <a:ext cx="5473701" cy="1295524"/>
          </a:xfrm>
        </p:spPr>
        <p:txBody>
          <a:bodyPr/>
          <a:lstStyle/>
          <a:p>
            <a:r>
              <a:rPr lang="fi-FI" sz="6600" dirty="0" smtClean="0"/>
              <a:t>Thank you</a:t>
            </a:r>
            <a:endParaRPr lang="fi-FI" sz="6600" dirty="0"/>
          </a:p>
        </p:txBody>
      </p:sp>
      <p:sp>
        <p:nvSpPr>
          <p:cNvPr id="3"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32713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man looking down and building technology."/>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7813" b="7813"/>
          <a:stretch>
            <a:fillRect/>
          </a:stretch>
        </p:blipFill>
        <p:spPr/>
      </p:pic>
      <p:sp>
        <p:nvSpPr>
          <p:cNvPr id="6" name="Rectangle 5"/>
          <p:cNvSpPr/>
          <p:nvPr/>
        </p:nvSpPr>
        <p:spPr>
          <a:xfrm>
            <a:off x="0" y="0"/>
            <a:ext cx="9144000" cy="5143500"/>
          </a:xfrm>
          <a:prstGeom prst="rect">
            <a:avLst/>
          </a:prstGeom>
          <a:solidFill>
            <a:srgbClr val="000000">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98081" y="1509632"/>
            <a:ext cx="6147838" cy="2124236"/>
          </a:xfrm>
        </p:spPr>
        <p:txBody>
          <a:bodyPr/>
          <a:lstStyle/>
          <a:p>
            <a:r>
              <a:rPr lang="en-US" b="0" dirty="0"/>
              <a:t>FINLAND - A GLOBAL FORERUNNER </a:t>
            </a:r>
            <a:r>
              <a:rPr lang="en-US" b="0" dirty="0" smtClean="0"/>
              <a:t>IN </a:t>
            </a:r>
            <a:r>
              <a:rPr lang="en-US" dirty="0"/>
              <a:t>CIRCULAR ECONOMY</a:t>
            </a:r>
            <a:endParaRPr lang="fi-FI" dirty="0"/>
          </a:p>
        </p:txBody>
      </p:sp>
      <p:sp>
        <p:nvSpPr>
          <p:cNvPr id="9"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372349061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988" y="1059582"/>
            <a:ext cx="6295363" cy="3139321"/>
          </a:xfrm>
          <a:prstGeom prst="rect">
            <a:avLst/>
          </a:prstGeom>
        </p:spPr>
        <p:txBody>
          <a:bodyPr wrap="square">
            <a:spAutoFit/>
          </a:bodyPr>
          <a:lstStyle/>
          <a:p>
            <a:pPr defTabSz="457200"/>
            <a:r>
              <a:rPr lang="en-US" dirty="0">
                <a:solidFill>
                  <a:schemeClr val="bg1"/>
                </a:solidFill>
              </a:rPr>
              <a:t>The key to solving the climate and biodiversity crises is to abandon the old, unsustainable “take-make-waste” linear economy. The alternative is </a:t>
            </a:r>
            <a:r>
              <a:rPr lang="en-US" b="1" dirty="0">
                <a:solidFill>
                  <a:schemeClr val="bg1"/>
                </a:solidFill>
              </a:rPr>
              <a:t>circular</a:t>
            </a:r>
            <a:r>
              <a:rPr lang="en-US" dirty="0">
                <a:solidFill>
                  <a:schemeClr val="bg1"/>
                </a:solidFill>
              </a:rPr>
              <a:t>: an economic system which continually reuses resources and where consumption is based on services. </a:t>
            </a:r>
            <a:endParaRPr lang="en-GB" dirty="0">
              <a:solidFill>
                <a:schemeClr val="bg1"/>
              </a:solidFill>
              <a:latin typeface="Finlandica"/>
            </a:endParaRPr>
          </a:p>
          <a:p>
            <a:pPr defTabSz="457200"/>
            <a:endParaRPr lang="en-GB" dirty="0" smtClean="0">
              <a:solidFill>
                <a:schemeClr val="bg1"/>
              </a:solidFill>
              <a:latin typeface="Finlandica"/>
            </a:endParaRPr>
          </a:p>
          <a:p>
            <a:pPr defTabSz="457200"/>
            <a:endParaRPr lang="en-GB" dirty="0">
              <a:solidFill>
                <a:schemeClr val="bg1"/>
              </a:solidFill>
              <a:latin typeface="Finlandica"/>
            </a:endParaRPr>
          </a:p>
          <a:p>
            <a:r>
              <a:rPr lang="en-US" dirty="0">
                <a:solidFill>
                  <a:schemeClr val="bg1"/>
                </a:solidFill>
              </a:rPr>
              <a:t>Circular economy </a:t>
            </a:r>
            <a:r>
              <a:rPr lang="en-US" dirty="0" smtClean="0">
                <a:solidFill>
                  <a:schemeClr val="bg1"/>
                </a:solidFill>
              </a:rPr>
              <a:t>includes </a:t>
            </a:r>
            <a:r>
              <a:rPr lang="en-US" b="1" dirty="0">
                <a:solidFill>
                  <a:schemeClr val="bg1"/>
                </a:solidFill>
              </a:rPr>
              <a:t>new business models</a:t>
            </a:r>
            <a:r>
              <a:rPr lang="en-US" dirty="0">
                <a:solidFill>
                  <a:schemeClr val="bg1"/>
                </a:solidFill>
              </a:rPr>
              <a:t>, such as furniture as a service, and new products, like bioplastic. It involves new ways to consider an item’s life cycle, like building a product that is long-lasting and repairable. </a:t>
            </a:r>
          </a:p>
        </p:txBody>
      </p:sp>
      <p:cxnSp>
        <p:nvCxnSpPr>
          <p:cNvPr id="5" name="Straight Connector 4"/>
          <p:cNvCxnSpPr/>
          <p:nvPr/>
        </p:nvCxnSpPr>
        <p:spPr>
          <a:xfrm>
            <a:off x="1515693" y="2715766"/>
            <a:ext cx="6153150" cy="0"/>
          </a:xfrm>
          <a:prstGeom prst="line">
            <a:avLst/>
          </a:prstGeom>
          <a:noFill/>
          <a:ln w="12700" cap="flat" cmpd="sng" algn="ctr">
            <a:solidFill>
              <a:schemeClr val="bg1"/>
            </a:solidFill>
            <a:prstDash val="solid"/>
          </a:ln>
          <a:effectLst/>
        </p:spPr>
      </p:cxnSp>
    </p:spTree>
    <p:extLst>
      <p:ext uri="{BB962C8B-B14F-4D97-AF65-F5344CB8AC3E}">
        <p14:creationId xmlns:p14="http://schemas.microsoft.com/office/powerpoint/2010/main" val="73049858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economy</a:t>
            </a:r>
            <a:endParaRPr lang="fi-FI" dirty="0"/>
          </a:p>
        </p:txBody>
      </p:sp>
      <p:sp>
        <p:nvSpPr>
          <p:cNvPr id="3" name="Content Placeholder 2"/>
          <p:cNvSpPr>
            <a:spLocks noGrp="1"/>
          </p:cNvSpPr>
          <p:nvPr>
            <p:ph idx="1"/>
          </p:nvPr>
        </p:nvSpPr>
        <p:spPr>
          <a:xfrm>
            <a:off x="611560" y="1203599"/>
            <a:ext cx="8136904" cy="3168352"/>
          </a:xfrm>
        </p:spPr>
        <p:txBody>
          <a:bodyPr/>
          <a:lstStyle/>
          <a:p>
            <a:r>
              <a:rPr lang="en-US" dirty="0" smtClean="0"/>
              <a:t>The </a:t>
            </a:r>
            <a:r>
              <a:rPr lang="en-US" dirty="0"/>
              <a:t>circular economy is expected to add about 3 billion euros to Finland’s national economy in added value potential by 2030, according to </a:t>
            </a:r>
            <a:r>
              <a:rPr lang="en-US" dirty="0" err="1"/>
              <a:t>Sitra</a:t>
            </a:r>
            <a:r>
              <a:rPr lang="en-US" dirty="0"/>
              <a:t>. </a:t>
            </a:r>
            <a:endParaRPr lang="en-US" dirty="0" smtClean="0"/>
          </a:p>
          <a:p>
            <a:endParaRPr lang="fi-FI" dirty="0"/>
          </a:p>
          <a:p>
            <a:r>
              <a:rPr lang="en-US" dirty="0"/>
              <a:t>The main improvements are in machinery and equipment, forestry, food waste reduction, alternative real estate uses, nutrient recycling, private consumption and second hand trade</a:t>
            </a:r>
            <a:r>
              <a:rPr lang="en-US" dirty="0" smtClean="0"/>
              <a:t>.</a:t>
            </a:r>
          </a:p>
          <a:p>
            <a:endParaRPr lang="fi-FI" dirty="0"/>
          </a:p>
          <a:p>
            <a:r>
              <a:rPr lang="en-US" dirty="0"/>
              <a:t>In 2016 it was the first country in the world to have a roadmap to circularity. Many practical circular economy solutions have also been developed in Finland, making the country a global forerunner in circularity. </a:t>
            </a:r>
            <a:endParaRPr lang="en-US" dirty="0" smtClean="0"/>
          </a:p>
        </p:txBody>
      </p:sp>
    </p:spTree>
    <p:extLst>
      <p:ext uri="{BB962C8B-B14F-4D97-AF65-F5344CB8AC3E}">
        <p14:creationId xmlns:p14="http://schemas.microsoft.com/office/powerpoint/2010/main" val="337409523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woman looking at technology."/>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592" b="5592"/>
          <a:stretch>
            <a:fillRect/>
          </a:stretch>
        </p:blipFill>
        <p:spPr/>
      </p:pic>
      <p:sp>
        <p:nvSpPr>
          <p:cNvPr id="5" name="Freeform 7"/>
          <p:cNvSpPr>
            <a:spLocks noEditPoints="1"/>
          </p:cNvSpPr>
          <p:nvPr/>
        </p:nvSpPr>
        <p:spPr bwMode="auto">
          <a:xfrm>
            <a:off x="468313" y="48351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1"/>
          <p:cNvSpPr>
            <a:spLocks noChangeAspect="1" noEditPoints="1"/>
          </p:cNvSpPr>
          <p:nvPr/>
        </p:nvSpPr>
        <p:spPr bwMode="auto">
          <a:xfrm>
            <a:off x="7982988" y="48351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423908778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617171" cy="2447652"/>
          </a:xfrm>
        </p:spPr>
        <p:txBody>
          <a:bodyPr/>
          <a:lstStyle/>
          <a:p>
            <a:r>
              <a:rPr lang="en-US" b="0" dirty="0" smtClean="0"/>
              <a:t>Finland is ranked </a:t>
            </a:r>
            <a:r>
              <a:rPr lang="en-US" dirty="0" smtClean="0"/>
              <a:t>14</a:t>
            </a:r>
            <a:r>
              <a:rPr lang="en-US" baseline="30000" dirty="0" smtClean="0"/>
              <a:t>th</a:t>
            </a:r>
            <a:r>
              <a:rPr lang="en-US" dirty="0" smtClean="0"/>
              <a:t> </a:t>
            </a:r>
            <a:r>
              <a:rPr lang="en-US" b="0" dirty="0"/>
              <a:t>in the world </a:t>
            </a:r>
            <a:r>
              <a:rPr lang="en-US" dirty="0"/>
              <a:t>for the number of patents issued related to recycling and secondary raw materials, </a:t>
            </a:r>
            <a:r>
              <a:rPr lang="en-US" b="0" dirty="0"/>
              <a:t>one of the key circular economy indicators tracked by the EU.</a:t>
            </a:r>
            <a:endParaRPr lang="fi-FI" b="0" dirty="0"/>
          </a:p>
        </p:txBody>
      </p:sp>
    </p:spTree>
    <p:extLst>
      <p:ext uri="{BB962C8B-B14F-4D97-AF65-F5344CB8AC3E}">
        <p14:creationId xmlns:p14="http://schemas.microsoft.com/office/powerpoint/2010/main" val="22171497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smtClean="0"/>
              <a:t>Finland has a history of developing circular solutions, even before the phrase “circular economy” was common. </a:t>
            </a:r>
          </a:p>
          <a:p>
            <a:endParaRPr lang="fi-FI" dirty="0" smtClean="0"/>
          </a:p>
          <a:p>
            <a:r>
              <a:rPr lang="en-US" dirty="0"/>
              <a:t>The lack of fossil fuel deposits in Finland has also pushed society towards circular solutions, including developing renewable energy production and </a:t>
            </a:r>
            <a:r>
              <a:rPr lang="en-US" dirty="0" err="1"/>
              <a:t>utilising</a:t>
            </a:r>
            <a:r>
              <a:rPr lang="en-US" dirty="0"/>
              <a:t> waste streams as sources of energy.</a:t>
            </a:r>
          </a:p>
          <a:p>
            <a:endParaRPr lang="en-US" dirty="0" smtClean="0"/>
          </a:p>
        </p:txBody>
      </p:sp>
      <p:pic>
        <p:nvPicPr>
          <p:cNvPr id="4" name="Picture Placeholder 3" descr="A man and a woman wearing working clothes standing between logs."/>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5005" r="25005"/>
          <a:stretch>
            <a:fillRect/>
          </a:stretch>
        </p:blipFill>
        <p:spPr/>
      </p:pic>
      <p:sp>
        <p:nvSpPr>
          <p:cNvPr id="5"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a:t>
            </a:r>
            <a:r>
              <a:rPr lang="en-US" sz="1200" dirty="0" smtClean="0">
                <a:solidFill>
                  <a:schemeClr val="bg1"/>
                </a:solidFill>
              </a:rPr>
              <a:t>Business Finland</a:t>
            </a:r>
            <a:endParaRPr lang="en-US" sz="1200" dirty="0">
              <a:solidFill>
                <a:schemeClr val="bg1"/>
              </a:solidFill>
            </a:endParaRPr>
          </a:p>
        </p:txBody>
      </p:sp>
    </p:spTree>
    <p:extLst>
      <p:ext uri="{BB962C8B-B14F-4D97-AF65-F5344CB8AC3E}">
        <p14:creationId xmlns:p14="http://schemas.microsoft.com/office/powerpoint/2010/main" val="229762538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617171" cy="2447652"/>
          </a:xfrm>
        </p:spPr>
        <p:txBody>
          <a:bodyPr/>
          <a:lstStyle/>
          <a:p>
            <a:r>
              <a:rPr lang="en-US" b="0" dirty="0"/>
              <a:t>The Finnish people are conscientious about </a:t>
            </a:r>
            <a:r>
              <a:rPr lang="en-US" dirty="0" err="1"/>
              <a:t>minimising</a:t>
            </a:r>
            <a:r>
              <a:rPr lang="en-US" dirty="0"/>
              <a:t> waste</a:t>
            </a:r>
            <a:r>
              <a:rPr lang="en-US" b="0" dirty="0"/>
              <a:t>. Eurostat says Finns waste </a:t>
            </a:r>
            <a:r>
              <a:rPr lang="en-US" dirty="0"/>
              <a:t>7.4% </a:t>
            </a:r>
            <a:r>
              <a:rPr lang="en-US" b="0" dirty="0"/>
              <a:t>of their domestic material consumption, excluding major mineral waste. The EU average is 12.8%.</a:t>
            </a:r>
            <a:endParaRPr lang="fi-FI" b="0" dirty="0"/>
          </a:p>
        </p:txBody>
      </p:sp>
    </p:spTree>
    <p:extLst>
      <p:ext uri="{BB962C8B-B14F-4D97-AF65-F5344CB8AC3E}">
        <p14:creationId xmlns:p14="http://schemas.microsoft.com/office/powerpoint/2010/main" val="3593150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96890" cy="863427"/>
          </a:xfrm>
        </p:spPr>
        <p:txBody>
          <a:bodyPr/>
          <a:lstStyle/>
          <a:p>
            <a:r>
              <a:rPr lang="fi-FI" dirty="0" smtClean="0"/>
              <a:t>Finland </a:t>
            </a:r>
            <a:r>
              <a:rPr lang="fi-FI" dirty="0" err="1" smtClean="0"/>
              <a:t>taking</a:t>
            </a:r>
            <a:r>
              <a:rPr lang="fi-FI" dirty="0" smtClean="0"/>
              <a:t> action</a:t>
            </a:r>
            <a:endParaRPr lang="fi-FI" dirty="0"/>
          </a:p>
        </p:txBody>
      </p:sp>
      <p:sp>
        <p:nvSpPr>
          <p:cNvPr id="3" name="Content Placeholder 2"/>
          <p:cNvSpPr>
            <a:spLocks noGrp="1"/>
          </p:cNvSpPr>
          <p:nvPr>
            <p:ph idx="1"/>
          </p:nvPr>
        </p:nvSpPr>
        <p:spPr>
          <a:xfrm>
            <a:off x="611560" y="1203599"/>
            <a:ext cx="4320480" cy="3168352"/>
          </a:xfrm>
        </p:spPr>
        <p:txBody>
          <a:bodyPr/>
          <a:lstStyle/>
          <a:p>
            <a:r>
              <a:rPr lang="en-US" dirty="0"/>
              <a:t>In the 21</a:t>
            </a:r>
            <a:r>
              <a:rPr lang="en-US" baseline="30000" dirty="0"/>
              <a:t>st</a:t>
            </a:r>
            <a:r>
              <a:rPr lang="en-US" dirty="0"/>
              <a:t> Century Finland seized the global momentum for sustainable solutions by championing the circular economy on the world stage. </a:t>
            </a:r>
            <a:endParaRPr lang="en-US" dirty="0" smtClean="0"/>
          </a:p>
          <a:p>
            <a:pPr lvl="1"/>
            <a:r>
              <a:rPr lang="en-US" dirty="0"/>
              <a:t>This includes creating the World Circular Economy Forum and promoting the circular economy in the EU. </a:t>
            </a:r>
            <a:endParaRPr lang="en-US" dirty="0" smtClean="0"/>
          </a:p>
          <a:p>
            <a:endParaRPr lang="en-US" dirty="0"/>
          </a:p>
          <a:p>
            <a:r>
              <a:rPr lang="en-US" dirty="0" smtClean="0"/>
              <a:t>When </a:t>
            </a:r>
            <a:r>
              <a:rPr lang="en-US" dirty="0"/>
              <a:t>the COVID-19 crisis hit, Finland helped push circularity into the European Green Deal plan.</a:t>
            </a:r>
          </a:p>
        </p:txBody>
      </p:sp>
      <p:sp>
        <p:nvSpPr>
          <p:cNvPr id="6" name="Content Placeholder 2"/>
          <p:cNvSpPr txBox="1">
            <a:spLocks/>
          </p:cNvSpPr>
          <p:nvPr/>
        </p:nvSpPr>
        <p:spPr>
          <a:xfrm>
            <a:off x="5796136" y="4803998"/>
            <a:ext cx="3096344" cy="21602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bg1"/>
                </a:solidFill>
              </a:rPr>
              <a:t>Photo: Emilia </a:t>
            </a:r>
            <a:r>
              <a:rPr lang="en-US" sz="1200" dirty="0" err="1" smtClean="0">
                <a:solidFill>
                  <a:schemeClr val="bg1"/>
                </a:solidFill>
              </a:rPr>
              <a:t>Kangasluoma</a:t>
            </a:r>
            <a:r>
              <a:rPr lang="en-US" sz="1200" dirty="0" smtClean="0">
                <a:solidFill>
                  <a:schemeClr val="bg1"/>
                </a:solidFill>
              </a:rPr>
              <a:t>/Team Finland</a:t>
            </a:r>
            <a:endParaRPr lang="en-US" sz="1200" dirty="0">
              <a:solidFill>
                <a:schemeClr val="bg1"/>
              </a:solidFill>
            </a:endParaRPr>
          </a:p>
        </p:txBody>
      </p:sp>
      <p:pic>
        <p:nvPicPr>
          <p:cNvPr id="7" name="Picture Placeholder 6" descr="Trash photographed from above."/>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l="28941" r="28941"/>
          <a:stretch>
            <a:fillRect/>
          </a:stretch>
        </p:blipFill>
        <p:spPr/>
      </p:pic>
      <p:sp>
        <p:nvSpPr>
          <p:cNvPr id="4" name="Rectangle 3"/>
          <p:cNvSpPr/>
          <p:nvPr/>
        </p:nvSpPr>
        <p:spPr>
          <a:xfrm>
            <a:off x="7462664" y="4891163"/>
            <a:ext cx="158417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5948536" y="4876006"/>
            <a:ext cx="3098304" cy="267494"/>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gn="r">
              <a:buNone/>
            </a:pPr>
            <a:r>
              <a:rPr lang="en-US" sz="1200" dirty="0" smtClean="0">
                <a:solidFill>
                  <a:schemeClr val="tx1"/>
                </a:solidFill>
              </a:rPr>
              <a:t>Photo: </a:t>
            </a:r>
            <a:r>
              <a:rPr lang="en-US" sz="1200" dirty="0" smtClean="0">
                <a:solidFill>
                  <a:schemeClr val="tx1"/>
                </a:solidFill>
              </a:rPr>
              <a:t>Business Finland</a:t>
            </a:r>
            <a:endParaRPr lang="en-US" sz="1200" dirty="0">
              <a:solidFill>
                <a:schemeClr val="tx1"/>
              </a:solidFill>
            </a:endParaRPr>
          </a:p>
        </p:txBody>
      </p:sp>
    </p:spTree>
    <p:extLst>
      <p:ext uri="{BB962C8B-B14F-4D97-AF65-F5344CB8AC3E}">
        <p14:creationId xmlns:p14="http://schemas.microsoft.com/office/powerpoint/2010/main" val="421368234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Suomi Finland">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597</TotalTime>
  <Words>800</Words>
  <Application>Microsoft Office PowerPoint</Application>
  <PresentationFormat>On-screen Show (16:9)</PresentationFormat>
  <Paragraphs>74</Paragraphs>
  <Slides>16</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Finlandica</vt:lpstr>
      <vt:lpstr>1_Suomi Finland</vt:lpstr>
      <vt:lpstr>1_Suomi Finland Blanco</vt:lpstr>
      <vt:lpstr>PowerPoint Presentation</vt:lpstr>
      <vt:lpstr>FINLAND - A GLOBAL FORERUNNER IN CIRCULAR ECONOMY</vt:lpstr>
      <vt:lpstr>PowerPoint Presentation</vt:lpstr>
      <vt:lpstr>Circular economy</vt:lpstr>
      <vt:lpstr>PowerPoint Presentation</vt:lpstr>
      <vt:lpstr>Finland is ranked 14th in the world for the number of patents issued related to recycling and secondary raw materials, one of the key circular economy indicators tracked by the EU.</vt:lpstr>
      <vt:lpstr>History</vt:lpstr>
      <vt:lpstr>The Finnish people are conscientious about minimising waste. Eurostat says Finns waste 7.4% of their domestic material consumption, excluding major mineral waste. The EU average is 12.8%.</vt:lpstr>
      <vt:lpstr>Finland taking action</vt:lpstr>
      <vt:lpstr>PowerPoint Presentation</vt:lpstr>
      <vt:lpstr>Investments in circular economy</vt:lpstr>
      <vt:lpstr>Deposit system</vt:lpstr>
      <vt:lpstr>Finland recycles 49.2% of its electronic waste, compared to an EU average of 34.8%, according to Eurostat.</vt:lpstr>
      <vt:lpstr>Active participation</vt:lpstr>
      <vt:lpstr>PowerPoint Presentation</vt:lpstr>
      <vt:lpstr>Thank you</vt:lpstr>
    </vt:vector>
  </TitlesOfParts>
  <Manager>Hasan &amp; Partners</Manager>
  <Company>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Tuovinen Evita</dc:creator>
  <cp:lastModifiedBy>Tuovinen Evita</cp:lastModifiedBy>
  <cp:revision>18</cp:revision>
  <dcterms:created xsi:type="dcterms:W3CDTF">2020-12-15T08:29:07Z</dcterms:created>
  <dcterms:modified xsi:type="dcterms:W3CDTF">2020-12-16T15:39:42Z</dcterms:modified>
</cp:coreProperties>
</file>