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2" r:id="rId2"/>
  </p:sldMasterIdLst>
  <p:notesMasterIdLst>
    <p:notesMasterId r:id="rId19"/>
  </p:notesMasterIdLst>
  <p:handoutMasterIdLst>
    <p:handoutMasterId r:id="rId20"/>
  </p:handoutMasterIdLst>
  <p:sldIdLst>
    <p:sldId id="257" r:id="rId3"/>
    <p:sldId id="260" r:id="rId4"/>
    <p:sldId id="283" r:id="rId5"/>
    <p:sldId id="281" r:id="rId6"/>
    <p:sldId id="282" r:id="rId7"/>
    <p:sldId id="269" r:id="rId8"/>
    <p:sldId id="264" r:id="rId9"/>
    <p:sldId id="272" r:id="rId10"/>
    <p:sldId id="280" r:id="rId11"/>
    <p:sldId id="270" r:id="rId12"/>
    <p:sldId id="262" r:id="rId13"/>
    <p:sldId id="274" r:id="rId14"/>
    <p:sldId id="273" r:id="rId15"/>
    <p:sldId id="278" r:id="rId16"/>
    <p:sldId id="276" r:id="rId17"/>
    <p:sldId id="267" r:id="rId18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8" autoAdjust="0"/>
    <p:restoredTop sz="58734" autoAdjust="0"/>
  </p:normalViewPr>
  <p:slideViewPr>
    <p:cSldViewPr showGuides="1">
      <p:cViewPr varScale="1">
        <p:scale>
          <a:sx n="84" d="100"/>
          <a:sy n="84" d="100"/>
        </p:scale>
        <p:origin x="120" y="72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04"/>
      </p:guideLst>
    </p:cSldViewPr>
  </p:slideViewPr>
  <p:outlineViewPr>
    <p:cViewPr>
      <p:scale>
        <a:sx n="33" d="100"/>
        <a:sy n="33" d="100"/>
      </p:scale>
      <p:origin x="0" y="-6126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2.1.2022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2.1.2022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6510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58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751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9633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6547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0117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710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877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Finland possesses circular strengths in materials, such as using waste streams from the forest industry or creating an ecosystem to recycle batteries. </a:t>
            </a:r>
            <a:br>
              <a:rPr lang="en-US" sz="1200" dirty="0"/>
            </a:b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Finland has technical know-how in circular solutions and is one of the world leaders in being awarded relevant patents.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br>
              <a:rPr lang="en-US" sz="1200" dirty="0"/>
            </a:br>
            <a:endParaRPr lang="fi-FI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1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42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Finland has more patents than countries such as Sweden, Australia and Denmark, according to Eurostat, and was just barely eclipsed by the United Kingdom.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428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consumer side, a deposit scheme helped push the recycling of beverage containers to near 100%. </a:t>
            </a:r>
          </a:p>
          <a:p>
            <a:endParaRPr lang="en-US" dirty="0"/>
          </a:p>
          <a:p>
            <a:r>
              <a:rPr lang="en-US" dirty="0"/>
              <a:t>On the industrial side, companies strove to increase efficiency to succeed in global competition.</a:t>
            </a:r>
          </a:p>
          <a:p>
            <a:endParaRPr lang="fi-FI" dirty="0"/>
          </a:p>
          <a:p>
            <a:r>
              <a:rPr lang="en-US" sz="1200" dirty="0"/>
              <a:t>The big forestry companies </a:t>
            </a:r>
            <a:r>
              <a:rPr lang="en-US" sz="1200" dirty="0">
                <a:solidFill>
                  <a:schemeClr val="tx1"/>
                </a:solidFill>
              </a:rPr>
              <a:t>have</a:t>
            </a:r>
            <a:r>
              <a:rPr lang="en-US" sz="1200" dirty="0"/>
              <a:t> become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so efficient using “waste” as a source of energy they actually produce more power than they consume. They have also found novel ways to create biofuels and biomaterials out of wood.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884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71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8599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574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DEA8-9BD5-0C44-913D-A31C1281868F}" type="datetime1">
              <a:rPr lang="fi-FI" smtClean="0"/>
              <a:t>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4921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5B0E4-9D3D-1B43-812D-DC44E791024D}" type="datetime1">
              <a:rPr lang="fi-FI" smtClean="0"/>
              <a:t>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29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4F9-EB2B-0D4F-8F28-271F12107DB4}" type="datetime1">
              <a:rPr lang="fi-FI" smtClean="0"/>
              <a:t>2.1.2022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14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E6EC-92F7-6B4E-8279-5EB71B38C0C5}" type="datetime1">
              <a:rPr lang="fi-FI" smtClean="0"/>
              <a:t>2.1.2022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3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B84-8DDB-8C40-AD8F-F50D046CC222}" type="datetime1">
              <a:rPr lang="fi-FI" smtClean="0"/>
              <a:t>2.1.2022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43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E03-6B74-054C-8C1B-76808F4A963F}" type="datetime1">
              <a:rPr lang="fi-FI" smtClean="0"/>
              <a:t>2.1.2022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5A40-F9D2-9F41-9B67-6B25AE089B08}" type="datetime1">
              <a:rPr lang="fi-FI" smtClean="0"/>
              <a:t>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236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3A67-8930-2C4B-8A90-863E1F9BC8A2}" type="datetime1">
              <a:rPr lang="fi-FI" smtClean="0"/>
              <a:t>2.1.2022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11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61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781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4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FF73-6F0C-C549-A81B-BD4518F8C2F1}" type="datetime1">
              <a:rPr lang="fi-FI" smtClean="0"/>
              <a:t>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60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1219C-CC65-A542-8DC7-51655A330D86}" type="datetime1">
              <a:rPr lang="fi-FI" smtClean="0"/>
              <a:t>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19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EC306-42DD-6D4F-9E16-BE9B3280393F}" type="datetime1">
              <a:rPr lang="fi-FI" smtClean="0"/>
              <a:t>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02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1757-E20E-604B-9756-4A12243286F2}" type="datetime1">
              <a:rPr lang="fi-FI" smtClean="0"/>
              <a:t>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62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011-BF93-9647-A265-1814C6D8624D}" type="datetime1">
              <a:rPr lang="fi-FI" smtClean="0"/>
              <a:t>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3829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F99EF-3FC0-E447-A2D4-A4C2515297EF}" type="datetime1">
              <a:rPr lang="fi-FI" smtClean="0"/>
              <a:t>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759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9C2F-8A8A-2C41-8FED-B9EAA7D2E2FE}" type="datetime1">
              <a:rPr lang="fi-FI" smtClean="0"/>
              <a:t>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47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26A0E-0851-E14C-9288-F734202D7CC6}" type="datetime1">
              <a:rPr lang="fi-FI" smtClean="0"/>
              <a:t>2.1.2022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3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5CF5E0E5-8AA0-704A-AD7D-94A7C6D4DDB2}" type="datetime1">
              <a:rPr lang="fi-FI" noProof="0" smtClean="0"/>
              <a:t>2.1.2022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304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title</a:t>
            </a:r>
            <a:r>
              <a:rPr lang="fi-FI" noProof="0" dirty="0"/>
              <a:t> </a:t>
            </a:r>
            <a:r>
              <a:rPr lang="fi-FI" noProof="0" dirty="0" err="1"/>
              <a:t>style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2.1.2022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738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89631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arbage truck driver holding a trash bin.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Freeform 7"/>
          <p:cNvSpPr>
            <a:spLocks noEditPoints="1"/>
          </p:cNvSpPr>
          <p:nvPr/>
        </p:nvSpPr>
        <p:spPr bwMode="auto">
          <a:xfrm>
            <a:off x="468313" y="48351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1"/>
          <p:cNvSpPr>
            <a:spLocks noChangeAspect="1" noEditPoints="1"/>
          </p:cNvSpPr>
          <p:nvPr/>
        </p:nvSpPr>
        <p:spPr bwMode="auto">
          <a:xfrm>
            <a:off x="7982988" y="48351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96136" y="4803998"/>
            <a:ext cx="3096344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1200" dirty="0">
                <a:solidFill>
                  <a:schemeClr val="bg1"/>
                </a:solidFill>
              </a:rPr>
              <a:t>Foto: </a:t>
            </a:r>
            <a:r>
              <a:rPr lang="es-CO" sz="1200" dirty="0" err="1">
                <a:solidFill>
                  <a:schemeClr val="bg1"/>
                </a:solidFill>
              </a:rPr>
              <a:t>Riitta</a:t>
            </a:r>
            <a:r>
              <a:rPr lang="es-CO" sz="1200" dirty="0">
                <a:solidFill>
                  <a:schemeClr val="bg1"/>
                </a:solidFill>
              </a:rPr>
              <a:t> </a:t>
            </a:r>
            <a:r>
              <a:rPr lang="es-CO" sz="1200" dirty="0" err="1">
                <a:solidFill>
                  <a:schemeClr val="bg1"/>
                </a:solidFill>
              </a:rPr>
              <a:t>Supperi</a:t>
            </a:r>
            <a:r>
              <a:rPr lang="es-CO" sz="1200" dirty="0">
                <a:solidFill>
                  <a:schemeClr val="bg1"/>
                </a:solidFill>
              </a:rPr>
              <a:t>/</a:t>
            </a:r>
            <a:r>
              <a:rPr lang="es-CO" sz="1200" dirty="0" err="1">
                <a:solidFill>
                  <a:schemeClr val="bg1"/>
                </a:solidFill>
              </a:rPr>
              <a:t>Keksi</a:t>
            </a:r>
            <a:r>
              <a:rPr lang="es-CO" sz="1200" dirty="0">
                <a:solidFill>
                  <a:schemeClr val="bg1"/>
                </a:solidFill>
              </a:rPr>
              <a:t>/</a:t>
            </a:r>
            <a:r>
              <a:rPr lang="es-CO" sz="1200" dirty="0" err="1">
                <a:solidFill>
                  <a:schemeClr val="bg1"/>
                </a:solidFill>
              </a:rPr>
              <a:t>Team</a:t>
            </a:r>
            <a:r>
              <a:rPr lang="es-CO" sz="1200" dirty="0">
                <a:solidFill>
                  <a:schemeClr val="bg1"/>
                </a:solidFill>
              </a:rPr>
              <a:t> </a:t>
            </a:r>
            <a:r>
              <a:rPr lang="es-CO" sz="1200" dirty="0" err="1">
                <a:solidFill>
                  <a:schemeClr val="bg1"/>
                </a:solidFill>
              </a:rPr>
              <a:t>Finland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0361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/>
              <a:t>Inversiones en la economía 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92249"/>
            <a:ext cx="7992888" cy="2879701"/>
          </a:xfrm>
        </p:spPr>
        <p:txBody>
          <a:bodyPr/>
          <a:lstStyle/>
          <a:p>
            <a:r>
              <a:rPr lang="es-CO" dirty="0"/>
              <a:t>Los capitales de riesgo, tanto públicos como privados, financian buenas ideas, y los inversionistas extranjeros miran hacia Finlandia en busca de emprendimientos circulares inspiradores. </a:t>
            </a:r>
          </a:p>
          <a:p>
            <a:pPr lvl="1"/>
            <a:r>
              <a:rPr lang="es-CO" dirty="0"/>
              <a:t>Según </a:t>
            </a:r>
            <a:r>
              <a:rPr lang="es-CO" dirty="0" err="1"/>
              <a:t>Sitra</a:t>
            </a:r>
            <a:r>
              <a:rPr lang="es-CO" dirty="0"/>
              <a:t>, el fondo finlandés de innovación, se espera que en 2030 la economía circular aporte unos 3.000 millones de euros a la economía nacional de Finlandia en potencial de valor añadido. </a:t>
            </a:r>
          </a:p>
          <a:p>
            <a:pPr marL="358775" lvl="1" indent="0">
              <a:buNone/>
            </a:pPr>
            <a:endParaRPr lang="es-CO" noProof="0" dirty="0"/>
          </a:p>
          <a:p>
            <a:r>
              <a:rPr lang="es-ES" dirty="0"/>
              <a:t>Según Eurostat, las </a:t>
            </a:r>
            <a:r>
              <a:rPr lang="es-ES" noProof="0" dirty="0"/>
              <a:t>inversiones privadas, el valor añadido </a:t>
            </a:r>
            <a:r>
              <a:rPr lang="es-ES" dirty="0"/>
              <a:t>bruto y los puestos de trabajo relacionados con </a:t>
            </a:r>
            <a:r>
              <a:rPr lang="es-ES" noProof="0" dirty="0"/>
              <a:t>la economía circular en Finlandia representan casi</a:t>
            </a:r>
            <a:br>
              <a:rPr lang="es-ES" noProof="0" dirty="0"/>
            </a:br>
            <a:r>
              <a:rPr lang="es-ES" noProof="0" dirty="0"/>
              <a:t>2.000 millones de euros.</a:t>
            </a:r>
            <a:r>
              <a:rPr lang="es-CO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397554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/>
              <a:t>Sistema de depósitos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03599"/>
            <a:ext cx="4320480" cy="3168352"/>
          </a:xfrm>
        </p:spPr>
        <p:txBody>
          <a:bodyPr/>
          <a:lstStyle/>
          <a:p>
            <a:r>
              <a:rPr lang="es-ES" noProof="0" dirty="0"/>
              <a:t>Gracias en parte a un sistema de depósitos, Finlandia recicla el 95% de las latas, el 90% de las botellas de plástico de bebidas y el 87% de las de vidrio, según datos del grupo industrial Palpa.</a:t>
            </a:r>
          </a:p>
          <a:p>
            <a:endParaRPr lang="es-ES" dirty="0"/>
          </a:p>
          <a:p>
            <a:r>
              <a:rPr lang="es-CO" dirty="0"/>
              <a:t>Esas son algunas de las mejores tasas del mundo. A modo de comparación, la Asociación del Aluminio sostiene que la tasa mundial de reciclaje de latas es solo del 49,8%.</a:t>
            </a:r>
          </a:p>
        </p:txBody>
      </p:sp>
      <p:pic>
        <p:nvPicPr>
          <p:cNvPr id="4" name="Picture Placeholder 3" descr="A person returning a bottle to the bottle return machine.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29" r="8247"/>
          <a:stretch/>
        </p:blipFill>
        <p:spPr/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96136" y="4803998"/>
            <a:ext cx="3096344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1200" dirty="0">
                <a:solidFill>
                  <a:schemeClr val="bg1"/>
                </a:solidFill>
              </a:rPr>
              <a:t>Foto: Emilia </a:t>
            </a:r>
            <a:r>
              <a:rPr lang="es-CO" sz="1200" dirty="0" err="1">
                <a:solidFill>
                  <a:schemeClr val="bg1"/>
                </a:solidFill>
              </a:rPr>
              <a:t>Kangasluoma</a:t>
            </a:r>
            <a:r>
              <a:rPr lang="es-CO" sz="1200" dirty="0">
                <a:solidFill>
                  <a:schemeClr val="bg1"/>
                </a:solidFill>
              </a:rPr>
              <a:t>/</a:t>
            </a:r>
            <a:r>
              <a:rPr lang="es-CO" sz="1200" dirty="0" err="1">
                <a:solidFill>
                  <a:schemeClr val="bg1"/>
                </a:solidFill>
              </a:rPr>
              <a:t>Team</a:t>
            </a:r>
            <a:r>
              <a:rPr lang="es-CO" sz="1200" dirty="0">
                <a:solidFill>
                  <a:schemeClr val="bg1"/>
                </a:solidFill>
              </a:rPr>
              <a:t> </a:t>
            </a:r>
            <a:r>
              <a:rPr lang="es-CO" sz="1200" dirty="0" err="1">
                <a:solidFill>
                  <a:schemeClr val="bg1"/>
                </a:solidFill>
              </a:rPr>
              <a:t>Finland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4484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851670"/>
            <a:ext cx="5617171" cy="1727572"/>
          </a:xfrm>
        </p:spPr>
        <p:txBody>
          <a:bodyPr/>
          <a:lstStyle/>
          <a:p>
            <a:r>
              <a:rPr lang="es-CO" b="0" dirty="0"/>
              <a:t>Según Eurostat, Finlandia recicla el </a:t>
            </a:r>
            <a:r>
              <a:rPr lang="es-CO" dirty="0"/>
              <a:t>49,2% </a:t>
            </a:r>
            <a:r>
              <a:rPr lang="es-CO" b="0" dirty="0"/>
              <a:t>de su chatarra electrónica, en comparación con la media de la UE que es del </a:t>
            </a:r>
            <a:r>
              <a:rPr lang="es-CO" dirty="0"/>
              <a:t>34,8%.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113512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woman holding a box of bottles and rhubarb stalks and a girl hugging the woman from the back.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1" r="25041"/>
          <a:stretch>
            <a:fillRect/>
          </a:stretch>
        </p:blipFill>
        <p:spPr/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s-CO" noProof="0" dirty="0"/>
              <a:t>Participación activa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203599"/>
            <a:ext cx="4608512" cy="3168352"/>
          </a:xfrm>
        </p:spPr>
        <p:txBody>
          <a:bodyPr/>
          <a:lstStyle/>
          <a:p>
            <a:r>
              <a:rPr lang="es-ES" dirty="0"/>
              <a:t>Según una encuesta encargada por </a:t>
            </a:r>
            <a:r>
              <a:rPr lang="es-ES" dirty="0" err="1"/>
              <a:t>Sitra</a:t>
            </a:r>
            <a:r>
              <a:rPr lang="es-ES" dirty="0"/>
              <a:t>, el </a:t>
            </a:r>
            <a:r>
              <a:rPr lang="es-ES" noProof="0" dirty="0"/>
              <a:t>83% de los finlandeses opina que su país debe tomar medidas para promover la economía circular aunque otros países no lo hagan.</a:t>
            </a:r>
          </a:p>
          <a:p>
            <a:endParaRPr lang="es-CO" noProof="0" dirty="0"/>
          </a:p>
          <a:p>
            <a:r>
              <a:rPr lang="es-ES" noProof="0" dirty="0"/>
              <a:t>La educación en economía circular está integrada en todos los ámbitos de la sociedad</a:t>
            </a:r>
            <a:r>
              <a:rPr lang="es-CO" noProof="0" dirty="0"/>
              <a:t>. </a:t>
            </a:r>
          </a:p>
          <a:p>
            <a:pPr lvl="1"/>
            <a:r>
              <a:rPr lang="es-CO" dirty="0"/>
              <a:t>En 2019, 70.000 finlandeses estudiaron economía circular en distintos niveles </a:t>
            </a:r>
            <a:r>
              <a:rPr lang="es-CO"/>
              <a:t>de enseñanza.</a:t>
            </a:r>
            <a:endParaRPr lang="es-CO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96136" y="4803998"/>
            <a:ext cx="3096344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1200" dirty="0">
                <a:solidFill>
                  <a:schemeClr val="bg1"/>
                </a:solidFill>
              </a:rPr>
              <a:t>Foto: </a:t>
            </a:r>
            <a:r>
              <a:rPr lang="es-CO" sz="1200" dirty="0" err="1">
                <a:solidFill>
                  <a:schemeClr val="bg1"/>
                </a:solidFill>
              </a:rPr>
              <a:t>Katri</a:t>
            </a:r>
            <a:r>
              <a:rPr lang="es-CO" sz="1200" dirty="0">
                <a:solidFill>
                  <a:schemeClr val="bg1"/>
                </a:solidFill>
              </a:rPr>
              <a:t> </a:t>
            </a:r>
            <a:r>
              <a:rPr lang="es-CO" sz="1200" dirty="0" err="1">
                <a:solidFill>
                  <a:schemeClr val="bg1"/>
                </a:solidFill>
              </a:rPr>
              <a:t>Lehtola</a:t>
            </a:r>
            <a:r>
              <a:rPr lang="es-CO" sz="1200" dirty="0">
                <a:solidFill>
                  <a:schemeClr val="bg1"/>
                </a:solidFill>
              </a:rPr>
              <a:t>/</a:t>
            </a:r>
            <a:r>
              <a:rPr lang="es-CO" sz="1200" dirty="0" err="1">
                <a:solidFill>
                  <a:schemeClr val="bg1"/>
                </a:solidFill>
              </a:rPr>
              <a:t>Keksi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08511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Three men sitting sitting by the river.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4" name="Freeform 7"/>
          <p:cNvSpPr>
            <a:spLocks noEditPoints="1"/>
          </p:cNvSpPr>
          <p:nvPr/>
        </p:nvSpPr>
        <p:spPr bwMode="auto">
          <a:xfrm>
            <a:off x="468313" y="48351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1"/>
          <p:cNvSpPr>
            <a:spLocks noChangeAspect="1" noEditPoints="1"/>
          </p:cNvSpPr>
          <p:nvPr/>
        </p:nvSpPr>
        <p:spPr bwMode="auto">
          <a:xfrm>
            <a:off x="7982988" y="48351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6940" y="1080338"/>
            <a:ext cx="4176464" cy="12955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6600" dirty="0">
                <a:solidFill>
                  <a:schemeClr val="tx1"/>
                </a:solidFill>
              </a:rPr>
              <a:t>¡Gracias!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96136" y="4803998"/>
            <a:ext cx="3096344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1200" dirty="0">
                <a:solidFill>
                  <a:schemeClr val="tx1"/>
                </a:solidFill>
              </a:rPr>
              <a:t>Foto: </a:t>
            </a:r>
            <a:r>
              <a:rPr lang="es-CO" sz="1200" dirty="0" err="1">
                <a:solidFill>
                  <a:schemeClr val="tx1"/>
                </a:solidFill>
              </a:rPr>
              <a:t>Pasi</a:t>
            </a:r>
            <a:r>
              <a:rPr lang="es-CO" sz="1200" dirty="0">
                <a:solidFill>
                  <a:schemeClr val="tx1"/>
                </a:solidFill>
              </a:rPr>
              <a:t> </a:t>
            </a:r>
            <a:r>
              <a:rPr lang="es-CO" sz="1200" dirty="0" err="1">
                <a:solidFill>
                  <a:schemeClr val="tx1"/>
                </a:solidFill>
              </a:rPr>
              <a:t>Markkanen</a:t>
            </a:r>
            <a:endParaRPr lang="es-C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9365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35846"/>
            <a:ext cx="5473701" cy="1295524"/>
          </a:xfrm>
        </p:spPr>
        <p:txBody>
          <a:bodyPr/>
          <a:lstStyle/>
          <a:p>
            <a:r>
              <a:rPr lang="es-CO" sz="6600" noProof="0" dirty="0"/>
              <a:t>Gracias</a:t>
            </a:r>
          </a:p>
        </p:txBody>
      </p:sp>
      <p:sp>
        <p:nvSpPr>
          <p:cNvPr id="3" name="Freeform 7"/>
          <p:cNvSpPr>
            <a:spLocks noEditPoints="1"/>
          </p:cNvSpPr>
          <p:nvPr/>
        </p:nvSpPr>
        <p:spPr bwMode="auto">
          <a:xfrm>
            <a:off x="468313" y="48351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1"/>
          <p:cNvSpPr>
            <a:spLocks noChangeAspect="1" noEditPoints="1"/>
          </p:cNvSpPr>
          <p:nvPr/>
        </p:nvSpPr>
        <p:spPr bwMode="auto">
          <a:xfrm>
            <a:off x="7982988" y="48351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13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man looking down and building technology.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080" y="1509632"/>
            <a:ext cx="6314279" cy="2124236"/>
          </a:xfrm>
        </p:spPr>
        <p:txBody>
          <a:bodyPr/>
          <a:lstStyle/>
          <a:p>
            <a:r>
              <a:rPr lang="es-ES" b="0" noProof="0" dirty="0"/>
              <a:t>FINLANDIA: PIONERA MUNDIAL EN </a:t>
            </a:r>
            <a:r>
              <a:rPr lang="es-ES" noProof="0" dirty="0"/>
              <a:t>ECONOMÍA CIRCULAR</a:t>
            </a:r>
            <a:endParaRPr lang="es-CO" noProof="0" dirty="0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468313" y="48351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1"/>
          <p:cNvSpPr>
            <a:spLocks noChangeAspect="1" noEditPoints="1"/>
          </p:cNvSpPr>
          <p:nvPr/>
        </p:nvSpPr>
        <p:spPr bwMode="auto">
          <a:xfrm>
            <a:off x="7982988" y="48351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96136" y="4803998"/>
            <a:ext cx="3096344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1200" dirty="0">
                <a:solidFill>
                  <a:schemeClr val="bg1"/>
                </a:solidFill>
              </a:rPr>
              <a:t>Foto: Business </a:t>
            </a:r>
            <a:r>
              <a:rPr lang="es-CO" sz="1200" dirty="0" err="1">
                <a:solidFill>
                  <a:schemeClr val="bg1"/>
                </a:solidFill>
              </a:rPr>
              <a:t>Finland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9061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4988" y="1059582"/>
            <a:ext cx="62953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s-ES" dirty="0">
                <a:solidFill>
                  <a:schemeClr val="bg1"/>
                </a:solidFill>
              </a:rPr>
              <a:t>La clave para resolver la crisis climática y la crisis de biodiversidad es abandonar la vieja e insostenible economía lineal con su patrón de </a:t>
            </a:r>
            <a:r>
              <a:rPr lang="es-ES" i="1" dirty="0">
                <a:solidFill>
                  <a:schemeClr val="bg1"/>
                </a:solidFill>
              </a:rPr>
              <a:t>tomar-hacer-tirar</a:t>
            </a:r>
            <a:r>
              <a:rPr lang="es-ES" dirty="0">
                <a:solidFill>
                  <a:schemeClr val="bg1"/>
                </a:solidFill>
              </a:rPr>
              <a:t>. La alternativa es </a:t>
            </a:r>
            <a:r>
              <a:rPr lang="es-ES" b="1" dirty="0">
                <a:solidFill>
                  <a:schemeClr val="bg1"/>
                </a:solidFill>
              </a:rPr>
              <a:t>circular</a:t>
            </a:r>
            <a:r>
              <a:rPr lang="es-ES" dirty="0">
                <a:solidFill>
                  <a:schemeClr val="bg1"/>
                </a:solidFill>
              </a:rPr>
              <a:t>: un sistema económico que reutilice continuamente los recursos y en el que el consumo esté basado en servicios. </a:t>
            </a:r>
            <a:endParaRPr lang="en-GB" dirty="0">
              <a:solidFill>
                <a:schemeClr val="bg1"/>
              </a:solidFill>
              <a:latin typeface="Finlandica"/>
            </a:endParaRPr>
          </a:p>
          <a:p>
            <a:pPr defTabSz="457200"/>
            <a:endParaRPr lang="en-GB" dirty="0">
              <a:solidFill>
                <a:schemeClr val="bg1"/>
              </a:solidFill>
              <a:latin typeface="Finlandica"/>
            </a:endParaRPr>
          </a:p>
          <a:p>
            <a:r>
              <a:rPr lang="es-ES" dirty="0">
                <a:solidFill>
                  <a:schemeClr val="bg1"/>
                </a:solidFill>
              </a:rPr>
              <a:t>La economía circular incluye </a:t>
            </a:r>
            <a:r>
              <a:rPr lang="es-ES" b="1" dirty="0">
                <a:solidFill>
                  <a:schemeClr val="bg1"/>
                </a:solidFill>
              </a:rPr>
              <a:t>nuevos modelos de negocio</a:t>
            </a:r>
            <a:r>
              <a:rPr lang="es-ES" dirty="0">
                <a:solidFill>
                  <a:schemeClr val="bg1"/>
                </a:solidFill>
              </a:rPr>
              <a:t>, como ofrecer muebles como servicio; y nuevos productos, como los bioplásticos. Implica nuevas formas de entender el ciclo de vida de un artículo; por ejemplo, fabricar productos duraderos y reparables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15693" y="2715766"/>
            <a:ext cx="6153150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73049858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/>
              <a:t>Economía 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3599"/>
            <a:ext cx="8280920" cy="3168352"/>
          </a:xfrm>
        </p:spPr>
        <p:txBody>
          <a:bodyPr/>
          <a:lstStyle/>
          <a:p>
            <a:r>
              <a:rPr lang="es-CO" dirty="0"/>
              <a:t>Según el fondo </a:t>
            </a:r>
            <a:r>
              <a:rPr lang="es-CO" dirty="0" err="1"/>
              <a:t>Sitra</a:t>
            </a:r>
            <a:r>
              <a:rPr lang="es-CO" dirty="0"/>
              <a:t>, se espera que en 2030 la economía circular aporte unos </a:t>
            </a:r>
            <a:br>
              <a:rPr lang="es-CO" dirty="0"/>
            </a:br>
            <a:r>
              <a:rPr lang="es-CO" dirty="0"/>
              <a:t>3.000 millones de euros a la economía nacional de Finlandia en potencial de valor añadido. </a:t>
            </a:r>
          </a:p>
          <a:p>
            <a:endParaRPr lang="es-CO" noProof="0" dirty="0"/>
          </a:p>
          <a:p>
            <a:r>
              <a:rPr lang="es-ES" noProof="0" dirty="0"/>
              <a:t>Los principales avances se dan en maquinaria y equipos, silvicultura, reducción de residuos alimentarios, usos alternativos de las propiedades inmobiliarias, reciclaje de nutrientes, consumo privado y comercio de segunda mano.</a:t>
            </a:r>
          </a:p>
          <a:p>
            <a:endParaRPr lang="es-CO" noProof="0" dirty="0"/>
          </a:p>
          <a:p>
            <a:r>
              <a:rPr lang="es-ES" noProof="0" dirty="0"/>
              <a:t>En 2016, Finlandia fue el primer país del mundo que adoptó una hoja de ruta hacia la </a:t>
            </a:r>
            <a:r>
              <a:rPr lang="es-ES" dirty="0"/>
              <a:t>circularidad. </a:t>
            </a:r>
            <a:r>
              <a:rPr lang="es-CO" dirty="0"/>
              <a:t>Además, en Finlandia se han desarrollado muchas soluciones prácticas de economía circular, por lo que el país es un pionero mundial en la materia. </a:t>
            </a:r>
          </a:p>
        </p:txBody>
      </p:sp>
    </p:spTree>
    <p:extLst>
      <p:ext uri="{BB962C8B-B14F-4D97-AF65-F5344CB8AC3E}">
        <p14:creationId xmlns:p14="http://schemas.microsoft.com/office/powerpoint/2010/main" val="337409523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woman looking at technology.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2" b="5592"/>
          <a:stretch>
            <a:fillRect/>
          </a:stretch>
        </p:blipFill>
        <p:spPr/>
      </p:pic>
      <p:sp>
        <p:nvSpPr>
          <p:cNvPr id="5" name="Freeform 7"/>
          <p:cNvSpPr>
            <a:spLocks noEditPoints="1"/>
          </p:cNvSpPr>
          <p:nvPr/>
        </p:nvSpPr>
        <p:spPr bwMode="auto">
          <a:xfrm>
            <a:off x="468313" y="48351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1"/>
          <p:cNvSpPr>
            <a:spLocks noChangeAspect="1" noEditPoints="1"/>
          </p:cNvSpPr>
          <p:nvPr/>
        </p:nvSpPr>
        <p:spPr bwMode="auto">
          <a:xfrm>
            <a:off x="7982988" y="48351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96136" y="4803998"/>
            <a:ext cx="3096344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1200" dirty="0">
                <a:solidFill>
                  <a:schemeClr val="bg1"/>
                </a:solidFill>
              </a:rPr>
              <a:t>Foto: Business </a:t>
            </a:r>
            <a:r>
              <a:rPr lang="es-CO" sz="1200" dirty="0" err="1">
                <a:solidFill>
                  <a:schemeClr val="bg1"/>
                </a:solidFill>
              </a:rPr>
              <a:t>Finland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8778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617171" cy="2447652"/>
          </a:xfrm>
        </p:spPr>
        <p:txBody>
          <a:bodyPr/>
          <a:lstStyle/>
          <a:p>
            <a:r>
              <a:rPr lang="es-CO" b="0" dirty="0"/>
              <a:t>Finlandia ocupa el puesto 14 a nivel mundial en cuanto a </a:t>
            </a:r>
            <a:r>
              <a:rPr lang="es-CO" dirty="0"/>
              <a:t>número de patentes relacionadas con el reciclaje y las materias primas secundarias</a:t>
            </a:r>
            <a:r>
              <a:rPr lang="es-CO" b="0" dirty="0"/>
              <a:t>, uno de los indicadores clave de la economía circular que utiliza la UE.</a:t>
            </a:r>
          </a:p>
        </p:txBody>
      </p:sp>
    </p:spTree>
    <p:extLst>
      <p:ext uri="{BB962C8B-B14F-4D97-AF65-F5344CB8AC3E}">
        <p14:creationId xmlns:p14="http://schemas.microsoft.com/office/powerpoint/2010/main" val="221714977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dirty="0"/>
              <a:t>Historia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3599"/>
            <a:ext cx="4464496" cy="3168352"/>
          </a:xfrm>
        </p:spPr>
        <p:txBody>
          <a:bodyPr/>
          <a:lstStyle/>
          <a:p>
            <a:r>
              <a:rPr lang="es-CO" dirty="0"/>
              <a:t>Finlandia tiene una larga trayectoria en el desarrollo de soluciones circulares, incluso desde antes de que se popularizara la expresión </a:t>
            </a:r>
            <a:r>
              <a:rPr lang="es-CO" i="1" dirty="0"/>
              <a:t>economía circular</a:t>
            </a:r>
            <a:r>
              <a:rPr lang="es-CO" dirty="0"/>
              <a:t>. </a:t>
            </a:r>
          </a:p>
          <a:p>
            <a:endParaRPr lang="es-CO" noProof="0" dirty="0"/>
          </a:p>
          <a:p>
            <a:r>
              <a:rPr lang="es-CO" dirty="0"/>
              <a:t>La ausencia de yacimientos de combustibles fósiles en Finlandia también ha empujado a la sociedad hacia soluciones circulares, como el desarrollo de la producción de energía renovable y la utilización de flujos de residuos como fuentes de energía.</a:t>
            </a:r>
          </a:p>
          <a:p>
            <a:endParaRPr lang="es-CO" noProof="0" dirty="0"/>
          </a:p>
        </p:txBody>
      </p:sp>
      <p:pic>
        <p:nvPicPr>
          <p:cNvPr id="4" name="Picture Placeholder 3" descr="A man and a woman wearing working clothes standing between logs.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5" r="25005"/>
          <a:stretch>
            <a:fillRect/>
          </a:stretch>
        </p:blipFill>
        <p:spPr/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96136" y="4803998"/>
            <a:ext cx="3096344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1200" dirty="0">
                <a:solidFill>
                  <a:schemeClr val="bg1"/>
                </a:solidFill>
              </a:rPr>
              <a:t>Foto: Business </a:t>
            </a:r>
            <a:r>
              <a:rPr lang="es-CO" sz="1200" dirty="0" err="1">
                <a:solidFill>
                  <a:schemeClr val="bg1"/>
                </a:solidFill>
              </a:rPr>
              <a:t>Finland</a:t>
            </a:r>
            <a:endParaRPr lang="es-CO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2538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780282"/>
            <a:ext cx="5617171" cy="2447652"/>
          </a:xfrm>
        </p:spPr>
        <p:txBody>
          <a:bodyPr/>
          <a:lstStyle/>
          <a:p>
            <a:r>
              <a:rPr lang="es-CO" b="0" dirty="0"/>
              <a:t>La población de Finlandia se preocupa de </a:t>
            </a:r>
            <a:r>
              <a:rPr lang="es-CO" dirty="0"/>
              <a:t>minimizar los residuos</a:t>
            </a:r>
            <a:r>
              <a:rPr lang="es-CO" b="0" dirty="0"/>
              <a:t>. Según Eurostat, los finlandeses desperdician el 7,4% de su consumo doméstico de materiales, excluyendo los principales residuos minerales. La media de la UE es de 12,8%.</a:t>
            </a:r>
            <a:endParaRPr lang="es-CO" b="0" noProof="0" dirty="0"/>
          </a:p>
        </p:txBody>
      </p:sp>
    </p:spTree>
    <p:extLst>
      <p:ext uri="{BB962C8B-B14F-4D97-AF65-F5344CB8AC3E}">
        <p14:creationId xmlns:p14="http://schemas.microsoft.com/office/powerpoint/2010/main" val="35931509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484187"/>
            <a:ext cx="3528392" cy="863427"/>
          </a:xfrm>
        </p:spPr>
        <p:txBody>
          <a:bodyPr/>
          <a:lstStyle/>
          <a:p>
            <a:r>
              <a:rPr lang="es-CO" noProof="0" dirty="0"/>
              <a:t>Intervenciones de Finlandia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03599"/>
            <a:ext cx="4320480" cy="3168352"/>
          </a:xfrm>
        </p:spPr>
        <p:txBody>
          <a:bodyPr/>
          <a:lstStyle/>
          <a:p>
            <a:r>
              <a:rPr lang="es-ES" noProof="0" dirty="0"/>
              <a:t>En el siglo </a:t>
            </a:r>
            <a:r>
              <a:rPr lang="es-ES" cap="small" noProof="0" dirty="0" err="1"/>
              <a:t>xxi</a:t>
            </a:r>
            <a:r>
              <a:rPr lang="es-ES" noProof="0" dirty="0"/>
              <a:t>, Finlandia ha aprovechado el impulso global en favor de soluciones sostenibles para promover la economía circular en espacios internacionales</a:t>
            </a:r>
            <a:r>
              <a:rPr lang="es-CO" noProof="0" dirty="0"/>
              <a:t>. </a:t>
            </a:r>
          </a:p>
          <a:p>
            <a:pPr lvl="1"/>
            <a:r>
              <a:rPr lang="es-ES" noProof="0" dirty="0"/>
              <a:t>Eso incluye la creación del Foro Mundial de Economía Circular y el fomento de la economía circular en la UE.</a:t>
            </a:r>
          </a:p>
          <a:p>
            <a:pPr lvl="1"/>
            <a:endParaRPr lang="es-CO" noProof="0" dirty="0"/>
          </a:p>
          <a:p>
            <a:r>
              <a:rPr lang="es-ES" noProof="0" dirty="0"/>
              <a:t>Cuando llegó la crisis del COVID-19, Finlandia abogó por incluir la circularidad en el Pacto Verde Europeo.</a:t>
            </a:r>
            <a:endParaRPr lang="es-CO" noProof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96136" y="4803998"/>
            <a:ext cx="3096344" cy="2160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chemeClr val="bg1"/>
                </a:solidFill>
              </a:rPr>
              <a:t>Photo: Emilia </a:t>
            </a:r>
            <a:r>
              <a:rPr lang="en-US" sz="1200" dirty="0" err="1">
                <a:solidFill>
                  <a:schemeClr val="bg1"/>
                </a:solidFill>
              </a:rPr>
              <a:t>Kangasluoma</a:t>
            </a:r>
            <a:r>
              <a:rPr lang="en-US" sz="1200" dirty="0">
                <a:solidFill>
                  <a:schemeClr val="bg1"/>
                </a:solidFill>
              </a:rPr>
              <a:t>/Team Finland</a:t>
            </a:r>
          </a:p>
        </p:txBody>
      </p:sp>
      <p:pic>
        <p:nvPicPr>
          <p:cNvPr id="7" name="Picture Placeholder 6" descr="Trash photographed from above.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41" r="2894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7462664" y="4891163"/>
            <a:ext cx="158417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48536" y="4876006"/>
            <a:ext cx="3098304" cy="267494"/>
          </a:xfrm>
          <a:prstGeom prst="rect">
            <a:avLst/>
          </a:prstGeom>
        </p:spPr>
        <p:txBody>
          <a:bodyPr vert="horz" lIns="0" tIns="0" rIns="7200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1200" dirty="0">
                <a:solidFill>
                  <a:schemeClr val="tx1"/>
                </a:solidFill>
              </a:rPr>
              <a:t>Foto: Business </a:t>
            </a:r>
            <a:r>
              <a:rPr lang="es-CO" sz="1200" dirty="0" err="1">
                <a:solidFill>
                  <a:schemeClr val="tx1"/>
                </a:solidFill>
              </a:rPr>
              <a:t>Finland</a:t>
            </a:r>
            <a:endParaRPr lang="es-C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234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uomi Finland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192F1151-D6F4-5B41-8D6D-8226306E68D8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93BE7513-DF57-F74C-996A-32E01F2B7527}"/>
    </a:ext>
  </a:extLst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Finland_sample-3</Template>
  <TotalTime>664</TotalTime>
  <Words>918</Words>
  <Application>Microsoft Office PowerPoint</Application>
  <PresentationFormat>On-screen Show (16:9)</PresentationFormat>
  <Paragraphs>72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Finlandica</vt:lpstr>
      <vt:lpstr>1_Suomi Finland</vt:lpstr>
      <vt:lpstr>1_Suomi Finland Blanco</vt:lpstr>
      <vt:lpstr>PowerPoint Presentation</vt:lpstr>
      <vt:lpstr>FINLANDIA: PIONERA MUNDIAL EN ECONOMÍA CIRCULAR</vt:lpstr>
      <vt:lpstr>PowerPoint Presentation</vt:lpstr>
      <vt:lpstr>Economía circular</vt:lpstr>
      <vt:lpstr>PowerPoint Presentation</vt:lpstr>
      <vt:lpstr>Finlandia ocupa el puesto 14 a nivel mundial en cuanto a número de patentes relacionadas con el reciclaje y las materias primas secundarias, uno de los indicadores clave de la economía circular que utiliza la UE.</vt:lpstr>
      <vt:lpstr>Historia</vt:lpstr>
      <vt:lpstr>La población de Finlandia se preocupa de minimizar los residuos. Según Eurostat, los finlandeses desperdician el 7,4% de su consumo doméstico de materiales, excluyendo los principales residuos minerales. La media de la UE es de 12,8%.</vt:lpstr>
      <vt:lpstr>Intervenciones de Finlandia</vt:lpstr>
      <vt:lpstr>PowerPoint Presentation</vt:lpstr>
      <vt:lpstr>Inversiones en la economía circular</vt:lpstr>
      <vt:lpstr>Sistema de depósitos</vt:lpstr>
      <vt:lpstr>Según Eurostat, Finlandia recicla el 49,2% de su chatarra electrónica, en comparación con la media de la UE que es del 34,8%.</vt:lpstr>
      <vt:lpstr>Participación activa</vt:lpstr>
      <vt:lpstr>PowerPoint Presentation</vt:lpstr>
      <vt:lpstr>Gracias</vt:lpstr>
    </vt:vector>
  </TitlesOfParts>
  <Manager>Hasan &amp; Partners</Manager>
  <Company>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Tuovinen Evita</dc:creator>
  <cp:lastModifiedBy>Jorge Solá</cp:lastModifiedBy>
  <cp:revision>30</cp:revision>
  <dcterms:created xsi:type="dcterms:W3CDTF">2020-12-15T08:29:07Z</dcterms:created>
  <dcterms:modified xsi:type="dcterms:W3CDTF">2022-01-02T11:41:23Z</dcterms:modified>
</cp:coreProperties>
</file>