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8" r:id="rId2"/>
  </p:sldMasterIdLst>
  <p:notesMasterIdLst>
    <p:notesMasterId r:id="rId44"/>
  </p:notesMasterIdLst>
  <p:handoutMasterIdLst>
    <p:handoutMasterId r:id="rId45"/>
  </p:handoutMasterIdLst>
  <p:sldIdLst>
    <p:sldId id="256" r:id="rId3"/>
    <p:sldId id="258" r:id="rId4"/>
    <p:sldId id="259" r:id="rId5"/>
    <p:sldId id="260" r:id="rId6"/>
    <p:sldId id="288" r:id="rId7"/>
    <p:sldId id="289" r:id="rId8"/>
    <p:sldId id="268" r:id="rId9"/>
    <p:sldId id="285" r:id="rId10"/>
    <p:sldId id="291" r:id="rId11"/>
    <p:sldId id="292" r:id="rId12"/>
    <p:sldId id="290" r:id="rId13"/>
    <p:sldId id="275" r:id="rId14"/>
    <p:sldId id="279" r:id="rId15"/>
    <p:sldId id="281" r:id="rId16"/>
    <p:sldId id="261" r:id="rId17"/>
    <p:sldId id="263" r:id="rId18"/>
    <p:sldId id="262" r:id="rId19"/>
    <p:sldId id="269" r:id="rId20"/>
    <p:sldId id="270" r:id="rId21"/>
    <p:sldId id="265" r:id="rId22"/>
    <p:sldId id="294" r:id="rId23"/>
    <p:sldId id="283" r:id="rId24"/>
    <p:sldId id="284" r:id="rId25"/>
    <p:sldId id="266" r:id="rId26"/>
    <p:sldId id="267" r:id="rId27"/>
    <p:sldId id="278" r:id="rId28"/>
    <p:sldId id="295" r:id="rId29"/>
    <p:sldId id="273" r:id="rId30"/>
    <p:sldId id="276" r:id="rId31"/>
    <p:sldId id="272" r:id="rId32"/>
    <p:sldId id="274" r:id="rId33"/>
    <p:sldId id="282" r:id="rId34"/>
    <p:sldId id="277" r:id="rId35"/>
    <p:sldId id="280" r:id="rId36"/>
    <p:sldId id="293" r:id="rId37"/>
    <p:sldId id="287" r:id="rId38"/>
    <p:sldId id="264" r:id="rId39"/>
    <p:sldId id="286" r:id="rId40"/>
    <p:sldId id="271" r:id="rId41"/>
    <p:sldId id="297" r:id="rId42"/>
    <p:sldId id="296" r:id="rId43"/>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79" autoAdjust="0"/>
  </p:normalViewPr>
  <p:slideViewPr>
    <p:cSldViewPr showGuides="1">
      <p:cViewPr varScale="1">
        <p:scale>
          <a:sx n="83" d="100"/>
          <a:sy n="83" d="100"/>
        </p:scale>
        <p:origin x="68" y="100"/>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outlineViewPr>
    <p:cViewPr>
      <p:scale>
        <a:sx n="33" d="100"/>
        <a:sy n="33" d="100"/>
      </p:scale>
      <p:origin x="0" y="0"/>
    </p:cViewPr>
  </p:outlineViewPr>
  <p:notesTextViewPr>
    <p:cViewPr>
      <p:scale>
        <a:sx n="1" d="1"/>
        <a:sy n="1" d="1"/>
      </p:scale>
      <p:origin x="0" y="0"/>
    </p:cViewPr>
  </p:notesTextViewPr>
  <p:sorterViewPr>
    <p:cViewPr>
      <p:scale>
        <a:sx n="54" d="100"/>
        <a:sy n="54" d="100"/>
      </p:scale>
      <p:origin x="0" y="0"/>
    </p:cViewPr>
  </p:sorterViewPr>
  <p:notesViewPr>
    <p:cSldViewPr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16.12.2020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16.12.2020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signeeroaarnio.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oolbox.finland.fi/arts-design/meet-eero-aarnio/"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lvaraalto.f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ranck.kokoelma.f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erosaarinen.ne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omoffinland.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ovejansson.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ofioksanen.fi/"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ansallisbiografia.fi/english/person/281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esidenthalonen.fi/"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kansallisbiografia.fi/english/person/63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kansallisbiografia.fi/english/?id=495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mdb.com/name/nm070174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apekkasalonen.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yberalma.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sannamalkki.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ariaho.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ansallisbiografia.fi/english/person/158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346476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b="0" u="sng" kern="1200" dirty="0" smtClean="0">
                <a:solidFill>
                  <a:schemeClr val="tx1"/>
                </a:solidFill>
                <a:effectLst/>
                <a:latin typeface="+mn-lt"/>
                <a:ea typeface="+mn-ea"/>
                <a:cs typeface="+mn-cs"/>
                <a:hlinkClick r:id="rId3"/>
              </a:rPr>
              <a:t>https://www.designeeroaarnio.com/</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b="0" u="sng" kern="1200" dirty="0" smtClean="0">
                <a:solidFill>
                  <a:schemeClr val="tx1"/>
                </a:solidFill>
                <a:effectLst/>
                <a:latin typeface="+mn-lt"/>
                <a:ea typeface="+mn-ea"/>
                <a:cs typeface="+mn-cs"/>
                <a:hlinkClick r:id="rId4"/>
              </a:rPr>
              <a:t>https://toolbox.finland.fi/arts-design/meet-eero-aarnio/</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49524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Well-known Aalto buildings abroad include the </a:t>
            </a:r>
            <a:r>
              <a:rPr lang="en-GB" sz="1200" b="0" dirty="0" err="1" smtClean="0"/>
              <a:t>Maison</a:t>
            </a:r>
            <a:r>
              <a:rPr lang="en-GB" sz="1200" b="0" dirty="0" smtClean="0"/>
              <a:t> Louis </a:t>
            </a:r>
            <a:r>
              <a:rPr lang="en-GB" sz="1200" b="0" dirty="0" err="1" smtClean="0"/>
              <a:t>Carré</a:t>
            </a:r>
            <a:r>
              <a:rPr lang="en-GB" sz="1200" b="0" dirty="0" smtClean="0"/>
              <a:t> in France, the Nordic House in Iceland and the Opera House in Essen, Germany. </a:t>
            </a:r>
            <a:endParaRPr lang="en-US" sz="1200" b="0" dirty="0" smtClean="0"/>
          </a:p>
          <a:p>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www.alvaraalto.fi</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846129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228255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http://franck.kokoelma.fi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780114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Saarinen is also known for his furniture made of pressed veneer and plastic.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www.eerosaarinen.net</a:t>
            </a:r>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743764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3468333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https://www.tomoffinland.org/</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371544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sng" kern="1200" dirty="0" smtClean="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www.tovejansson.com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352764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http://www.sofioksanen.fi/</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26</a:t>
            </a:fld>
            <a:endParaRPr lang="fi-FI"/>
          </a:p>
        </p:txBody>
      </p:sp>
    </p:spTree>
    <p:extLst>
      <p:ext uri="{BB962C8B-B14F-4D97-AF65-F5344CB8AC3E}">
        <p14:creationId xmlns:p14="http://schemas.microsoft.com/office/powerpoint/2010/main" val="386970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https://kansallisbiografia.fi/english/person/2816</a:t>
            </a:r>
            <a:endParaRPr lang="en-GB" sz="1200" u="sng" kern="1200" dirty="0" smtClean="0">
              <a:solidFill>
                <a:schemeClr val="tx1"/>
              </a:solidFill>
              <a:effectLst/>
              <a:latin typeface="+mn-lt"/>
              <a:ea typeface="+mn-ea"/>
              <a:cs typeface="+mn-cs"/>
            </a:endParaRPr>
          </a:p>
          <a:p>
            <a:endParaRPr lang="en-GB" sz="120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28</a:t>
            </a:fld>
            <a:endParaRPr lang="fi-FI"/>
          </a:p>
        </p:txBody>
      </p:sp>
    </p:spTree>
    <p:extLst>
      <p:ext uri="{BB962C8B-B14F-4D97-AF65-F5344CB8AC3E}">
        <p14:creationId xmlns:p14="http://schemas.microsoft.com/office/powerpoint/2010/main" val="20692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253742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During her career </a:t>
            </a:r>
            <a:r>
              <a:rPr lang="en-GB" sz="1200" b="0" dirty="0" err="1" smtClean="0"/>
              <a:t>Halonen</a:t>
            </a:r>
            <a:r>
              <a:rPr lang="en-GB" sz="1200" b="0" dirty="0" smtClean="0"/>
              <a:t> has paid a lot of attention to human rights, democracy and civil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https://presidenthalonen.fi/</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30</a:t>
            </a:fld>
            <a:endParaRPr lang="fi-FI"/>
          </a:p>
        </p:txBody>
      </p:sp>
    </p:spTree>
    <p:extLst>
      <p:ext uri="{BB962C8B-B14F-4D97-AF65-F5344CB8AC3E}">
        <p14:creationId xmlns:p14="http://schemas.microsoft.com/office/powerpoint/2010/main" val="407819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https://kansallisbiografia.fi/english/person/634</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32</a:t>
            </a:fld>
            <a:endParaRPr lang="fi-FI"/>
          </a:p>
        </p:txBody>
      </p:sp>
    </p:spTree>
    <p:extLst>
      <p:ext uri="{BB962C8B-B14F-4D97-AF65-F5344CB8AC3E}">
        <p14:creationId xmlns:p14="http://schemas.microsoft.com/office/powerpoint/2010/main" val="137324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33</a:t>
            </a:fld>
            <a:endParaRPr lang="fi-FI"/>
          </a:p>
        </p:txBody>
      </p:sp>
    </p:spTree>
    <p:extLst>
      <p:ext uri="{BB962C8B-B14F-4D97-AF65-F5344CB8AC3E}">
        <p14:creationId xmlns:p14="http://schemas.microsoft.com/office/powerpoint/2010/main" val="2781130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34</a:t>
            </a:fld>
            <a:endParaRPr lang="fi-FI"/>
          </a:p>
        </p:txBody>
      </p:sp>
    </p:spTree>
    <p:extLst>
      <p:ext uri="{BB962C8B-B14F-4D97-AF65-F5344CB8AC3E}">
        <p14:creationId xmlns:p14="http://schemas.microsoft.com/office/powerpoint/2010/main" val="1937314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35</a:t>
            </a:fld>
            <a:endParaRPr lang="fi-FI"/>
          </a:p>
        </p:txBody>
      </p:sp>
    </p:spTree>
    <p:extLst>
      <p:ext uri="{BB962C8B-B14F-4D97-AF65-F5344CB8AC3E}">
        <p14:creationId xmlns:p14="http://schemas.microsoft.com/office/powerpoint/2010/main" val="4224979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36</a:t>
            </a:fld>
            <a:endParaRPr lang="fi-FI"/>
          </a:p>
        </p:txBody>
      </p:sp>
    </p:spTree>
    <p:extLst>
      <p:ext uri="{BB962C8B-B14F-4D97-AF65-F5344CB8AC3E}">
        <p14:creationId xmlns:p14="http://schemas.microsoft.com/office/powerpoint/2010/main" val="2827260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smtClean="0"/>
              <a:t>Kaurismäki</a:t>
            </a:r>
            <a:r>
              <a:rPr lang="en-GB" sz="1200" b="0" dirty="0" smtClean="0"/>
              <a:t> was also one of the founders of the </a:t>
            </a:r>
            <a:r>
              <a:rPr lang="en-GB" sz="1200" b="0" dirty="0" err="1" smtClean="0"/>
              <a:t>Sodankylä</a:t>
            </a:r>
            <a:r>
              <a:rPr lang="en-GB" sz="1200" b="0" dirty="0" smtClean="0"/>
              <a:t> Film Festival in 1986.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www.kansallisbiografia.fi/english/?id=4955</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37</a:t>
            </a:fld>
            <a:endParaRPr lang="fi-FI"/>
          </a:p>
        </p:txBody>
      </p:sp>
    </p:spTree>
    <p:extLst>
      <p:ext uri="{BB962C8B-B14F-4D97-AF65-F5344CB8AC3E}">
        <p14:creationId xmlns:p14="http://schemas.microsoft.com/office/powerpoint/2010/main" val="3836866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https://www.imdb.com/name/nm0701747/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38</a:t>
            </a:fld>
            <a:endParaRPr lang="fi-FI"/>
          </a:p>
        </p:txBody>
      </p:sp>
    </p:spTree>
    <p:extLst>
      <p:ext uri="{BB962C8B-B14F-4D97-AF65-F5344CB8AC3E}">
        <p14:creationId xmlns:p14="http://schemas.microsoft.com/office/powerpoint/2010/main" val="2244164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b="0" dirty="0" smtClean="0"/>
              <a:t>Torvalds, who lives in Portland in the USA, is still the project coordinator of Linux.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39</a:t>
            </a:fld>
            <a:endParaRPr lang="fi-FI"/>
          </a:p>
        </p:txBody>
      </p:sp>
    </p:spTree>
    <p:extLst>
      <p:ext uri="{BB962C8B-B14F-4D97-AF65-F5344CB8AC3E}">
        <p14:creationId xmlns:p14="http://schemas.microsoft.com/office/powerpoint/2010/main" val="258644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56340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www.esapekkasalonen.com</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65545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sv-FI" sz="1200" u="sng" kern="1200" dirty="0" smtClean="0">
                <a:solidFill>
                  <a:schemeClr val="tx1"/>
                </a:solidFill>
                <a:effectLst/>
                <a:latin typeface="+mn-lt"/>
                <a:ea typeface="+mn-ea"/>
                <a:cs typeface="+mn-cs"/>
                <a:hlinkClick r:id="rId3"/>
              </a:rPr>
              <a:t>https://www.cyberalma.com/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2389576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https://susannamalkki.com/</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80763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sv-FI" sz="1200" u="sng" kern="1200" dirty="0" smtClean="0">
                <a:solidFill>
                  <a:schemeClr val="tx1"/>
                </a:solidFill>
                <a:effectLst/>
                <a:latin typeface="+mn-lt"/>
                <a:ea typeface="+mn-ea"/>
                <a:cs typeface="+mn-cs"/>
                <a:hlinkClick r:id="rId3"/>
              </a:rPr>
              <a:t>http://saariaho.org/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74434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dirty="0" smtClean="0"/>
              <a:t>By 2015 more than eight million copies of HIM albums have been sold worldwide.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427617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https://kansallisbiografia.fi/english/person/1581</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19280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77545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smtClean="0"/>
              <a:t>Insert Picture</a:t>
            </a:r>
            <a:endParaRPr lang="en-US" dirty="0"/>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845239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t>16.12.2020</a:t>
            </a:fld>
            <a:endParaRPr lang="en-US"/>
          </a:p>
        </p:txBody>
      </p:sp>
      <p:sp>
        <p:nvSpPr>
          <p:cNvPr id="6" name="Footer Placeholder 5"/>
          <p:cNvSpPr>
            <a:spLocks noGrp="1"/>
          </p:cNvSpPr>
          <p:nvPr>
            <p:ph type="ftr" sz="quarter" idx="11"/>
          </p:nvPr>
        </p:nvSpPr>
        <p:spPr/>
        <p:txBody>
          <a:bodyPr/>
          <a:lstStyle/>
          <a:p>
            <a:r>
              <a:rPr lang="en-US" smtClean="0"/>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9122503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t>16.12.2020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0014611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t>16.12.2020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6143353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t>16.12.2020</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0018015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smtClean="0"/>
              <a:t>Insert Picture</a:t>
            </a:r>
            <a:endParaRPr lang="en-US" dirty="0"/>
          </a:p>
        </p:txBody>
      </p:sp>
      <p:sp>
        <p:nvSpPr>
          <p:cNvPr id="4" name="Date Placeholder 3"/>
          <p:cNvSpPr>
            <a:spLocks noGrp="1"/>
          </p:cNvSpPr>
          <p:nvPr>
            <p:ph type="dt" sz="half" idx="10"/>
          </p:nvPr>
        </p:nvSpPr>
        <p:spPr/>
        <p:txBody>
          <a:bodyPr/>
          <a:lstStyle/>
          <a:p>
            <a:fld id="{7B2964EC-1F92-439C-A334-93E67D93308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254816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091133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4391606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454056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02720038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274770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09207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smtClean="0"/>
              <a:t>Insert Picture</a:t>
            </a:r>
            <a:endParaRPr lang="en-US" dirty="0"/>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FB58426-5F65-40EC-9872-4F186B4238D1}"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6328697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491953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75495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79777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1903107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69590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smtClean="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992136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94433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a:t>
            </a:fld>
            <a:endParaRPr lang="en-US"/>
          </a:p>
        </p:txBody>
      </p:sp>
    </p:spTree>
    <p:extLst>
      <p:ext uri="{BB962C8B-B14F-4D97-AF65-F5344CB8AC3E}">
        <p14:creationId xmlns:p14="http://schemas.microsoft.com/office/powerpoint/2010/main" val="102998091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Kaija Saariaho."/>
          <p:cNvSpPr/>
          <p:nvPr/>
        </p:nvSpPr>
        <p:spPr>
          <a:xfrm>
            <a:off x="5364088" y="987574"/>
            <a:ext cx="3240360" cy="3240360"/>
          </a:xfrm>
          <a:prstGeom prst="ellipse">
            <a:avLst/>
          </a:prstGeom>
          <a:blipFill dpi="0" rotWithShape="1">
            <a:blip r:embed="rId3"/>
            <a:srcRect/>
            <a:tile tx="-62230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KAIJA SAARIAHO </a:t>
            </a:r>
            <a:r>
              <a:rPr lang="en-US" b="0" dirty="0" smtClean="0"/>
              <a:t>(1952-)</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err="1"/>
              <a:t>Kaija</a:t>
            </a:r>
            <a:r>
              <a:rPr lang="en-US" sz="1600" dirty="0"/>
              <a:t> </a:t>
            </a:r>
            <a:r>
              <a:rPr lang="en-US" sz="1600" dirty="0" err="1"/>
              <a:t>Anneli</a:t>
            </a:r>
            <a:r>
              <a:rPr lang="en-US" sz="1600" dirty="0"/>
              <a:t> </a:t>
            </a:r>
            <a:r>
              <a:rPr lang="en-US" sz="1600" dirty="0" err="1"/>
              <a:t>Saariaho</a:t>
            </a:r>
            <a:r>
              <a:rPr lang="en-US" sz="1600" dirty="0"/>
              <a:t> (1952-) is one of the most well-known Finnish contemporary composers. </a:t>
            </a:r>
            <a:endParaRPr lang="en-US" sz="1600" dirty="0" smtClean="0"/>
          </a:p>
          <a:p>
            <a:pPr marL="0" indent="0">
              <a:buNone/>
            </a:pPr>
            <a:endParaRPr lang="en-US" sz="1600" b="0" dirty="0"/>
          </a:p>
          <a:p>
            <a:pPr marL="0" indent="0">
              <a:buNone/>
            </a:pPr>
            <a:r>
              <a:rPr lang="en-US" sz="1600" b="0" dirty="0" smtClean="0"/>
              <a:t>For </a:t>
            </a:r>
            <a:r>
              <a:rPr lang="en-US" sz="1600" b="0" dirty="0"/>
              <a:t>example, she has composed vocal music, four operas, chamber music and great works for symphony orchestra. </a:t>
            </a:r>
            <a:r>
              <a:rPr lang="en-US" sz="1600" b="0" dirty="0" err="1"/>
              <a:t>Saariaho's</a:t>
            </a:r>
            <a:r>
              <a:rPr lang="en-US" sz="1600" b="0" dirty="0"/>
              <a:t> works have received a lot of media attention. For example, The New York Times described </a:t>
            </a:r>
            <a:r>
              <a:rPr lang="en-US" sz="1600" b="0" dirty="0" err="1"/>
              <a:t>Saariaho's</a:t>
            </a:r>
            <a:r>
              <a:rPr lang="en-US" sz="1600" b="0" dirty="0"/>
              <a:t> first opera, Far Love, as a “poetic masterpiece”.</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a:t>credit</a:t>
            </a:r>
            <a:r>
              <a:rPr lang="fi-FI" sz="1400" b="0" dirty="0"/>
              <a:t>:</a:t>
            </a:r>
            <a:r>
              <a:rPr lang="en-GB" sz="1400" b="0" dirty="0"/>
              <a:t>© </a:t>
            </a:r>
            <a:r>
              <a:rPr lang="en-GB" sz="1400" b="0" dirty="0" err="1"/>
              <a:t>Maarit</a:t>
            </a:r>
            <a:r>
              <a:rPr lang="en-GB" sz="1400" b="0" dirty="0"/>
              <a:t> </a:t>
            </a:r>
            <a:r>
              <a:rPr lang="en-GB" sz="1400" b="0" dirty="0" err="1"/>
              <a:t>Kytöharju</a:t>
            </a:r>
            <a:endParaRPr lang="en-US" sz="1400" b="0" dirty="0"/>
          </a:p>
        </p:txBody>
      </p:sp>
    </p:spTree>
    <p:extLst>
      <p:ext uri="{BB962C8B-B14F-4D97-AF65-F5344CB8AC3E}">
        <p14:creationId xmlns:p14="http://schemas.microsoft.com/office/powerpoint/2010/main" val="33756449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Ville Valo."/>
          <p:cNvSpPr/>
          <p:nvPr/>
        </p:nvSpPr>
        <p:spPr>
          <a:xfrm>
            <a:off x="5364088" y="987574"/>
            <a:ext cx="3240360" cy="3240360"/>
          </a:xfrm>
          <a:prstGeom prst="ellipse">
            <a:avLst/>
          </a:prstGeom>
          <a:blipFill dpi="0" rotWithShape="1">
            <a:blip r:embed="rId3"/>
            <a:srcRect/>
            <a:tile tx="-1212850" ty="0" sx="77000" sy="7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VILLE VALO </a:t>
            </a:r>
            <a:r>
              <a:rPr lang="en-GB" b="0" dirty="0" smtClean="0"/>
              <a:t>(</a:t>
            </a:r>
            <a:r>
              <a:rPr lang="en-GB" b="0" dirty="0"/>
              <a:t>1976–)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Ville </a:t>
            </a:r>
            <a:r>
              <a:rPr lang="en-GB" sz="1600" dirty="0" err="1"/>
              <a:t>Valo</a:t>
            </a:r>
            <a:r>
              <a:rPr lang="en-GB" sz="1600" dirty="0"/>
              <a:t> </a:t>
            </a:r>
            <a:r>
              <a:rPr lang="en-GB" sz="1600" dirty="0" smtClean="0"/>
              <a:t>is </a:t>
            </a:r>
            <a:r>
              <a:rPr lang="en-GB" sz="1600" dirty="0"/>
              <a:t>a Finnish singer and songwriter, who is best known as the leading figure of the love metal band HIM. </a:t>
            </a:r>
            <a:endParaRPr lang="en-GB" sz="1600" dirty="0" smtClean="0"/>
          </a:p>
          <a:p>
            <a:pPr marL="0" indent="0">
              <a:buNone/>
            </a:pPr>
            <a:endParaRPr lang="en-GB" sz="1600" b="0" dirty="0"/>
          </a:p>
          <a:p>
            <a:pPr marL="0" indent="0">
              <a:buNone/>
            </a:pPr>
            <a:r>
              <a:rPr lang="en-GB" sz="1600" b="0" dirty="0" err="1" smtClean="0"/>
              <a:t>Valo</a:t>
            </a:r>
            <a:r>
              <a:rPr lang="en-GB" sz="1600" b="0" dirty="0" smtClean="0"/>
              <a:t> </a:t>
            </a:r>
            <a:r>
              <a:rPr lang="en-GB" sz="1600" b="0" dirty="0"/>
              <a:t>has also been titled as the best metal singer in the world many times. HIM was the first Finnish band to succeed in the United States with their gold album </a:t>
            </a:r>
            <a:r>
              <a:rPr lang="en-GB" sz="1600" b="0" i="1" dirty="0"/>
              <a:t>Dark Light</a:t>
            </a:r>
            <a:r>
              <a:rPr lang="en-GB" sz="1600" b="0" dirty="0"/>
              <a:t>, with over 500,000 copies sold in the United States alone. </a:t>
            </a:r>
            <a:r>
              <a:rPr lang="en-GB" sz="1600" b="0" dirty="0" smtClean="0"/>
              <a:t>Since </a:t>
            </a:r>
            <a:r>
              <a:rPr lang="en-GB" sz="1600" b="0" dirty="0"/>
              <a:t>HIM dissolved, </a:t>
            </a:r>
            <a:r>
              <a:rPr lang="en-GB" sz="1600" b="0" dirty="0" err="1"/>
              <a:t>Valo</a:t>
            </a:r>
            <a:r>
              <a:rPr lang="en-GB" sz="1600" b="0" dirty="0"/>
              <a:t> toured in 2019 with the Finnish </a:t>
            </a:r>
            <a:r>
              <a:rPr lang="en-GB" sz="1600" b="0" dirty="0" err="1"/>
              <a:t>schlager</a:t>
            </a:r>
            <a:r>
              <a:rPr lang="en-GB" sz="1600" b="0" dirty="0"/>
              <a:t> and </a:t>
            </a:r>
            <a:r>
              <a:rPr lang="en-GB" sz="1600" b="0" dirty="0" err="1"/>
              <a:t>rock'n'roll</a:t>
            </a:r>
            <a:r>
              <a:rPr lang="en-GB" sz="1600" b="0" dirty="0"/>
              <a:t> band Agents.</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 Vesa Moilanen/Lehtikuva</a:t>
            </a:r>
            <a:endParaRPr lang="en-US" sz="1400" b="0" dirty="0"/>
          </a:p>
        </p:txBody>
      </p:sp>
    </p:spTree>
    <p:extLst>
      <p:ext uri="{BB962C8B-B14F-4D97-AF65-F5344CB8AC3E}">
        <p14:creationId xmlns:p14="http://schemas.microsoft.com/office/powerpoint/2010/main" val="17788600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Armi Ratia."/>
          <p:cNvSpPr/>
          <p:nvPr/>
        </p:nvSpPr>
        <p:spPr>
          <a:xfrm>
            <a:off x="5364088" y="987574"/>
            <a:ext cx="3240360" cy="3240360"/>
          </a:xfrm>
          <a:prstGeom prst="ellipse">
            <a:avLst/>
          </a:prstGeom>
          <a:blipFill dpi="0" rotWithShape="1">
            <a:blip r:embed="rId3"/>
            <a:srcRect/>
            <a:tile tx="-628650" ty="12700" sx="45000" sy="4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ARMI RATIA </a:t>
            </a:r>
            <a:r>
              <a:rPr lang="en-GB" b="0" dirty="0" smtClean="0"/>
              <a:t>(1912–1979)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Armi</a:t>
            </a:r>
            <a:r>
              <a:rPr lang="en-GB" sz="1600" dirty="0"/>
              <a:t> </a:t>
            </a:r>
            <a:r>
              <a:rPr lang="en-GB" sz="1600" dirty="0" err="1"/>
              <a:t>Ratia</a:t>
            </a:r>
            <a:r>
              <a:rPr lang="en-GB" sz="1600" dirty="0"/>
              <a:t> </a:t>
            </a:r>
            <a:r>
              <a:rPr lang="en-GB" sz="1600" dirty="0" smtClean="0"/>
              <a:t>was </a:t>
            </a:r>
            <a:r>
              <a:rPr lang="en-GB" sz="1600" dirty="0"/>
              <a:t>a textile artist and the founder of the well-known textile and clothing company </a:t>
            </a:r>
            <a:r>
              <a:rPr lang="en-GB" sz="1600" dirty="0" err="1"/>
              <a:t>Marimekko</a:t>
            </a:r>
            <a:r>
              <a:rPr lang="en-GB" sz="1600" dirty="0"/>
              <a:t>. </a:t>
            </a:r>
            <a:endParaRPr lang="en-GB" sz="1600" dirty="0" smtClean="0"/>
          </a:p>
          <a:p>
            <a:pPr marL="0" indent="0">
              <a:buNone/>
            </a:pPr>
            <a:endParaRPr lang="en-GB" sz="1600" b="0" dirty="0"/>
          </a:p>
          <a:p>
            <a:pPr marL="0" indent="0">
              <a:buNone/>
            </a:pPr>
            <a:r>
              <a:rPr lang="en-GB" sz="1600" b="0" dirty="0" err="1" smtClean="0"/>
              <a:t>Ratia</a:t>
            </a:r>
            <a:r>
              <a:rPr lang="en-GB" sz="1600" b="0" dirty="0" smtClean="0"/>
              <a:t> </a:t>
            </a:r>
            <a:r>
              <a:rPr lang="en-GB" sz="1600" b="0" dirty="0"/>
              <a:t>has been described as a strong-willed woman with a strong vision and an exceptional ability to read the time. In the 1960s Jacqueline Kennedy, the spouse of the future President of the United States, fell in love with </a:t>
            </a:r>
            <a:r>
              <a:rPr lang="en-GB" sz="1600" b="0" dirty="0" err="1"/>
              <a:t>Marimekko's</a:t>
            </a:r>
            <a:r>
              <a:rPr lang="en-GB" sz="1600" b="0" dirty="0"/>
              <a:t> outfits during her husband's election campaign, raising </a:t>
            </a:r>
            <a:r>
              <a:rPr lang="en-GB" sz="1600" b="0" dirty="0" err="1"/>
              <a:t>Marimekko’s</a:t>
            </a:r>
            <a:r>
              <a:rPr lang="en-GB" sz="1600" b="0" dirty="0"/>
              <a:t> profile.</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Pertti </a:t>
            </a:r>
            <a:r>
              <a:rPr lang="fi-FI" sz="1400" b="0" dirty="0" err="1"/>
              <a:t>Jenytin</a:t>
            </a:r>
            <a:endParaRPr lang="en-US" sz="1400" b="0" dirty="0"/>
          </a:p>
        </p:txBody>
      </p:sp>
    </p:spTree>
    <p:extLst>
      <p:ext uri="{BB962C8B-B14F-4D97-AF65-F5344CB8AC3E}">
        <p14:creationId xmlns:p14="http://schemas.microsoft.com/office/powerpoint/2010/main" val="265125338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004070"/>
            <a:ext cx="5833741" cy="1656184"/>
          </a:xfrm>
        </p:spPr>
        <p:txBody>
          <a:bodyPr/>
          <a:lstStyle/>
          <a:p>
            <a:r>
              <a:rPr lang="en-US" sz="3200" dirty="0">
                <a:solidFill>
                  <a:schemeClr val="accent1"/>
                </a:solidFill>
              </a:rPr>
              <a:t>“I only want people together so </a:t>
            </a:r>
            <a:r>
              <a:rPr lang="en-US" sz="3200" dirty="0" smtClean="0">
                <a:solidFill>
                  <a:schemeClr val="accent1"/>
                </a:solidFill>
              </a:rPr>
              <a:t>they </a:t>
            </a:r>
            <a:r>
              <a:rPr lang="en-US" sz="3200" dirty="0">
                <a:solidFill>
                  <a:schemeClr val="accent1"/>
                </a:solidFill>
              </a:rPr>
              <a:t>can get to know each other and gain something from one another.” </a:t>
            </a:r>
          </a:p>
        </p:txBody>
      </p:sp>
      <p:sp>
        <p:nvSpPr>
          <p:cNvPr id="7" name="Title 2"/>
          <p:cNvSpPr txBox="1">
            <a:spLocks/>
          </p:cNvSpPr>
          <p:nvPr/>
        </p:nvSpPr>
        <p:spPr>
          <a:xfrm>
            <a:off x="1691680" y="3876278"/>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err="1">
                <a:solidFill>
                  <a:schemeClr val="accent1"/>
                </a:solidFill>
              </a:rPr>
              <a:t>Armi</a:t>
            </a:r>
            <a:r>
              <a:rPr lang="en-US" sz="3200" b="0" dirty="0">
                <a:solidFill>
                  <a:schemeClr val="accent1"/>
                </a:solidFill>
              </a:rPr>
              <a:t> </a:t>
            </a:r>
            <a:r>
              <a:rPr lang="en-US" sz="3200" b="0" dirty="0" err="1">
                <a:solidFill>
                  <a:schemeClr val="accent1"/>
                </a:solidFill>
              </a:rPr>
              <a:t>Ratia</a:t>
            </a:r>
            <a:r>
              <a:rPr lang="en-US" sz="3200" b="0" dirty="0">
                <a:solidFill>
                  <a:schemeClr val="accent1"/>
                </a:solidFill>
              </a:rPr>
              <a:t> </a:t>
            </a:r>
          </a:p>
        </p:txBody>
      </p:sp>
    </p:spTree>
    <p:extLst>
      <p:ext uri="{BB962C8B-B14F-4D97-AF65-F5344CB8AC3E}">
        <p14:creationId xmlns:p14="http://schemas.microsoft.com/office/powerpoint/2010/main" val="249541471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Eero Aarnio."/>
          <p:cNvSpPr/>
          <p:nvPr/>
        </p:nvSpPr>
        <p:spPr>
          <a:xfrm>
            <a:off x="5364088" y="987574"/>
            <a:ext cx="3240360" cy="3240360"/>
          </a:xfrm>
          <a:prstGeom prst="ellipse">
            <a:avLst/>
          </a:prstGeom>
          <a:blipFill dpi="0" rotWithShape="1">
            <a:blip r:embed="rId3"/>
            <a:srcRect/>
            <a:tile tx="-635000" ty="0" sx="77000" sy="7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EERO AARNIO </a:t>
            </a:r>
            <a:r>
              <a:rPr lang="en-GB" b="0" dirty="0" smtClean="0"/>
              <a:t>(1932–)</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Eero</a:t>
            </a:r>
            <a:r>
              <a:rPr lang="en-GB" sz="1600" dirty="0"/>
              <a:t> </a:t>
            </a:r>
            <a:r>
              <a:rPr lang="en-GB" sz="1600" dirty="0" err="1"/>
              <a:t>Aarnio</a:t>
            </a:r>
            <a:r>
              <a:rPr lang="en-GB" sz="1600" dirty="0"/>
              <a:t> </a:t>
            </a:r>
            <a:r>
              <a:rPr lang="en-GB" sz="1600" dirty="0" smtClean="0"/>
              <a:t>a </a:t>
            </a:r>
            <a:r>
              <a:rPr lang="en-GB" sz="1600" dirty="0"/>
              <a:t>Finnish designer, is one of the great influencers of modern furniture design. </a:t>
            </a:r>
            <a:endParaRPr lang="en-GB" sz="1600" dirty="0" smtClean="0"/>
          </a:p>
          <a:p>
            <a:pPr marL="0" indent="0">
              <a:buNone/>
            </a:pPr>
            <a:endParaRPr lang="en-GB" sz="1600" b="0" dirty="0"/>
          </a:p>
          <a:p>
            <a:pPr marL="0" indent="0">
              <a:buNone/>
            </a:pPr>
            <a:r>
              <a:rPr lang="en-GB" sz="1600" b="0" dirty="0" err="1" smtClean="0"/>
              <a:t>Aarnio</a:t>
            </a:r>
            <a:r>
              <a:rPr lang="en-GB" sz="1600" b="0" dirty="0" smtClean="0"/>
              <a:t> </a:t>
            </a:r>
            <a:r>
              <a:rPr lang="en-GB" sz="1600" b="0" dirty="0"/>
              <a:t>is known for his futuristic chairs made of fiberglass, of which the Ball Chair in particular is also known internationally. His products have been featured in music videos and films and his work can be found in the Museum of Modern Art in New York and the Victoria and Albert Museum in London, to name a few.</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a:t>: Pekka </a:t>
            </a:r>
            <a:r>
              <a:rPr lang="fi-FI" sz="1400" b="0" dirty="0" smtClean="0"/>
              <a:t>Sakki/Lehtikuva</a:t>
            </a:r>
            <a:endParaRPr lang="en-US" sz="1400" b="0" dirty="0"/>
          </a:p>
        </p:txBody>
      </p:sp>
    </p:spTree>
    <p:extLst>
      <p:ext uri="{BB962C8B-B14F-4D97-AF65-F5344CB8AC3E}">
        <p14:creationId xmlns:p14="http://schemas.microsoft.com/office/powerpoint/2010/main" val="172171479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Alvar Aalto."/>
          <p:cNvSpPr/>
          <p:nvPr/>
        </p:nvSpPr>
        <p:spPr>
          <a:xfrm>
            <a:off x="5364088" y="987574"/>
            <a:ext cx="3240360" cy="3240360"/>
          </a:xfrm>
          <a:prstGeom prst="ellipse">
            <a:avLst/>
          </a:prstGeom>
          <a:blipFill dpi="0" rotWithShape="1">
            <a:blip r:embed="rId3"/>
            <a:srcRect/>
            <a:tile tx="-1238250" ty="-190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ALVAR AALTO </a:t>
            </a:r>
            <a:r>
              <a:rPr lang="en-GB" b="0" dirty="0"/>
              <a:t>(1898–1976)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Alvar</a:t>
            </a:r>
            <a:r>
              <a:rPr lang="en-GB" sz="1600" dirty="0"/>
              <a:t> Aalto </a:t>
            </a:r>
            <a:r>
              <a:rPr lang="en-GB" sz="1600" dirty="0" smtClean="0"/>
              <a:t>is </a:t>
            </a:r>
            <a:r>
              <a:rPr lang="en-GB" sz="1600" dirty="0"/>
              <a:t>Finland’s best-known architect and a key international figure in architectural modernism.</a:t>
            </a:r>
            <a:r>
              <a:rPr lang="fi-FI" sz="1000" dirty="0" smtClean="0"/>
              <a:t> </a:t>
            </a:r>
          </a:p>
          <a:p>
            <a:pPr marL="0" indent="0">
              <a:buNone/>
            </a:pPr>
            <a:endParaRPr lang="en-US" sz="1000" dirty="0"/>
          </a:p>
          <a:p>
            <a:pPr marL="0" indent="0">
              <a:buNone/>
            </a:pPr>
            <a:r>
              <a:rPr lang="en-GB" sz="1600" b="0" dirty="0" err="1" smtClean="0"/>
              <a:t>Alvar</a:t>
            </a:r>
            <a:r>
              <a:rPr lang="en-GB" sz="1600" b="0" dirty="0" smtClean="0"/>
              <a:t> </a:t>
            </a:r>
            <a:r>
              <a:rPr lang="en-GB" sz="1600" b="0" dirty="0"/>
              <a:t>Aalto understood the building as a whole, including furniture and lighting. During his career, Aalto designed a lot of furniture that combined practicality and aesthetics. He designed Finnish buildings such as the Paimio sanatorium, </a:t>
            </a:r>
            <a:r>
              <a:rPr lang="en-GB" sz="1600" b="0" dirty="0" err="1"/>
              <a:t>Finlandia</a:t>
            </a:r>
            <a:r>
              <a:rPr lang="en-GB" sz="1600" b="0" dirty="0"/>
              <a:t> Hall and the main building of the Helsinki University of Technology. </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455390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292102"/>
            <a:ext cx="5833741" cy="1656184"/>
          </a:xfrm>
        </p:spPr>
        <p:txBody>
          <a:bodyPr/>
          <a:lstStyle/>
          <a:p>
            <a:r>
              <a:rPr lang="en-US" sz="3200" dirty="0">
                <a:solidFill>
                  <a:schemeClr val="accent1"/>
                </a:solidFill>
              </a:rPr>
              <a:t>“Human life is a combination of tragedy and comedy. The shapes and designs that surround us are the music accompanying this tragedy and this comedy.” </a:t>
            </a:r>
            <a:endParaRPr lang="en-US" sz="3200" b="0" dirty="0">
              <a:solidFill>
                <a:schemeClr val="accent1"/>
              </a:solidFill>
            </a:endParaRPr>
          </a:p>
        </p:txBody>
      </p:sp>
      <p:sp>
        <p:nvSpPr>
          <p:cNvPr id="7" name="Title 2"/>
          <p:cNvSpPr txBox="1">
            <a:spLocks/>
          </p:cNvSpPr>
          <p:nvPr/>
        </p:nvSpPr>
        <p:spPr>
          <a:xfrm>
            <a:off x="1691680" y="4164310"/>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err="1" smtClean="0">
                <a:solidFill>
                  <a:schemeClr val="accent1"/>
                </a:solidFill>
              </a:rPr>
              <a:t>Alvar</a:t>
            </a:r>
            <a:r>
              <a:rPr lang="en-US" sz="3200" b="0" dirty="0" smtClean="0">
                <a:solidFill>
                  <a:schemeClr val="accent1"/>
                </a:solidFill>
              </a:rPr>
              <a:t> Aalto</a:t>
            </a:r>
            <a:endParaRPr lang="en-US" sz="3200" b="0" dirty="0">
              <a:solidFill>
                <a:schemeClr val="accent1"/>
              </a:solidFill>
            </a:endParaRPr>
          </a:p>
        </p:txBody>
      </p:sp>
    </p:spTree>
    <p:extLst>
      <p:ext uri="{BB962C8B-B14F-4D97-AF65-F5344CB8AC3E}">
        <p14:creationId xmlns:p14="http://schemas.microsoft.com/office/powerpoint/2010/main" val="94241217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Aino Aalto."/>
          <p:cNvSpPr/>
          <p:nvPr/>
        </p:nvSpPr>
        <p:spPr>
          <a:xfrm>
            <a:off x="5364088" y="987574"/>
            <a:ext cx="3240360" cy="3240360"/>
          </a:xfrm>
          <a:prstGeom prst="ellipse">
            <a:avLst/>
          </a:prstGeom>
          <a:blipFill dpi="0" rotWithShape="1">
            <a:blip r:embed="rId3"/>
            <a:srcRect/>
            <a:tile tx="19050" ty="-4762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AINO AALTO </a:t>
            </a:r>
            <a:r>
              <a:rPr lang="en-GB" b="0" dirty="0"/>
              <a:t>(1894–1949)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Aino Aalto (1894–1949) is a well-known Finnish architect and designer. </a:t>
            </a:r>
            <a:endParaRPr lang="en-GB" sz="1600" dirty="0" smtClean="0"/>
          </a:p>
          <a:p>
            <a:pPr marL="0" indent="0">
              <a:buNone/>
            </a:pPr>
            <a:endParaRPr lang="en-GB" sz="1600" b="0" dirty="0"/>
          </a:p>
          <a:p>
            <a:pPr marL="0" indent="0">
              <a:buNone/>
            </a:pPr>
            <a:r>
              <a:rPr lang="en-GB" sz="1600" b="0" dirty="0" smtClean="0"/>
              <a:t>Aino </a:t>
            </a:r>
            <a:r>
              <a:rPr lang="en-GB" sz="1600" b="0" dirty="0"/>
              <a:t>Aalto started working in </a:t>
            </a:r>
            <a:r>
              <a:rPr lang="en-GB" sz="1600" b="0" dirty="0" err="1"/>
              <a:t>Alvar</a:t>
            </a:r>
            <a:r>
              <a:rPr lang="en-GB" sz="1600" b="0" dirty="0"/>
              <a:t> Aalto's office in 1924 and in the same year Aino and </a:t>
            </a:r>
            <a:r>
              <a:rPr lang="en-GB" sz="1600" b="0" dirty="0" err="1"/>
              <a:t>Alvar</a:t>
            </a:r>
            <a:r>
              <a:rPr lang="en-GB" sz="1600" b="0" dirty="0"/>
              <a:t> Aalto got married. Aino worked closely with her husband, but she is also known for her own individual contributions to modern Finnish design. Aino Aalto is known, for example, for the </a:t>
            </a:r>
            <a:r>
              <a:rPr lang="en-GB" sz="1600" b="0" dirty="0" err="1"/>
              <a:t>Bölgeblick</a:t>
            </a:r>
            <a:r>
              <a:rPr lang="en-GB" sz="1600" b="0" dirty="0"/>
              <a:t> glass series she designed, which was awarded a gold medal at the Milan Triennial in 1936.</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7462249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Kaj Frank."/>
          <p:cNvSpPr/>
          <p:nvPr/>
        </p:nvSpPr>
        <p:spPr>
          <a:xfrm>
            <a:off x="5364088" y="987574"/>
            <a:ext cx="3240360" cy="3240360"/>
          </a:xfrm>
          <a:prstGeom prst="ellipse">
            <a:avLst/>
          </a:prstGeom>
          <a:blipFill>
            <a:blip r:embed="rId3"/>
            <a:stretch>
              <a:fillRect t="-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KAJ FRANCK </a:t>
            </a:r>
            <a:r>
              <a:rPr lang="en-US" b="0" dirty="0" smtClean="0"/>
              <a:t>(</a:t>
            </a:r>
            <a:r>
              <a:rPr lang="en-US" b="0" dirty="0"/>
              <a:t>1911–1989</a:t>
            </a:r>
            <a:r>
              <a:rPr lang="en-US" b="0" dirty="0" smtClean="0"/>
              <a:t>)</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The design of Finnish household dishes has been hugely influenced by </a:t>
            </a:r>
            <a:r>
              <a:rPr lang="en-US" sz="1600" dirty="0" err="1"/>
              <a:t>Kaj</a:t>
            </a:r>
            <a:r>
              <a:rPr lang="en-US" sz="1600" dirty="0"/>
              <a:t> Franck (1911–1989). </a:t>
            </a:r>
            <a:endParaRPr lang="en-US" sz="1600" dirty="0" smtClean="0"/>
          </a:p>
          <a:p>
            <a:pPr marL="0" indent="0">
              <a:buNone/>
            </a:pPr>
            <a:endParaRPr lang="en-US" sz="1600" b="0" dirty="0"/>
          </a:p>
          <a:p>
            <a:pPr marL="0" indent="0">
              <a:buNone/>
            </a:pPr>
            <a:r>
              <a:rPr lang="en-US" sz="1600" b="0" dirty="0" smtClean="0"/>
              <a:t>Franck</a:t>
            </a:r>
            <a:r>
              <a:rPr lang="en-US" sz="1600" b="0" dirty="0"/>
              <a:t>, who designed functional utensils for daily use from both ceramic and glass, sought to dramatically </a:t>
            </a:r>
            <a:r>
              <a:rPr lang="en-US" sz="1600" b="0" dirty="0" err="1"/>
              <a:t>modernise</a:t>
            </a:r>
            <a:r>
              <a:rPr lang="en-US" sz="1600" b="0" dirty="0"/>
              <a:t> consumer goods to fit in with contemporary needs and trends. This included a turn away from ornament and decoration. His best-known homeware items are the </a:t>
            </a:r>
            <a:r>
              <a:rPr lang="en-US" sz="1600" b="0" dirty="0" err="1"/>
              <a:t>Kilta</a:t>
            </a:r>
            <a:r>
              <a:rPr lang="en-US" sz="1600" b="0" dirty="0"/>
              <a:t> and </a:t>
            </a:r>
            <a:r>
              <a:rPr lang="en-US" sz="1600" b="0" dirty="0" err="1"/>
              <a:t>Teema</a:t>
            </a:r>
            <a:r>
              <a:rPr lang="en-US" sz="1600" b="0" dirty="0"/>
              <a:t> dishes.</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 Iittala</a:t>
            </a:r>
            <a:endParaRPr lang="en-US" sz="1400" b="0" dirty="0"/>
          </a:p>
        </p:txBody>
      </p:sp>
    </p:spTree>
    <p:extLst>
      <p:ext uri="{BB962C8B-B14F-4D97-AF65-F5344CB8AC3E}">
        <p14:creationId xmlns:p14="http://schemas.microsoft.com/office/powerpoint/2010/main" val="96314675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788046"/>
            <a:ext cx="5833741" cy="1656184"/>
          </a:xfrm>
        </p:spPr>
        <p:txBody>
          <a:bodyPr/>
          <a:lstStyle/>
          <a:p>
            <a:r>
              <a:rPr lang="en-US" sz="3200" dirty="0">
                <a:solidFill>
                  <a:schemeClr val="accent1"/>
                </a:solidFill>
              </a:rPr>
              <a:t>“Doesn't ‘beautiful’ ultimately mean necessary, functional, justified, right</a:t>
            </a:r>
            <a:r>
              <a:rPr lang="en-US" sz="3200" dirty="0" smtClean="0">
                <a:solidFill>
                  <a:schemeClr val="accent1"/>
                </a:solidFill>
              </a:rPr>
              <a:t>?”</a:t>
            </a:r>
            <a:endParaRPr lang="en-US" sz="3200" b="0" dirty="0">
              <a:solidFill>
                <a:schemeClr val="accent1"/>
              </a:solidFill>
            </a:endParaRPr>
          </a:p>
        </p:txBody>
      </p:sp>
      <p:sp>
        <p:nvSpPr>
          <p:cNvPr id="7" name="Title 2"/>
          <p:cNvSpPr txBox="1">
            <a:spLocks/>
          </p:cNvSpPr>
          <p:nvPr/>
        </p:nvSpPr>
        <p:spPr>
          <a:xfrm>
            <a:off x="1691680" y="3660254"/>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err="1">
                <a:solidFill>
                  <a:schemeClr val="accent1"/>
                </a:solidFill>
              </a:rPr>
              <a:t>Kaj</a:t>
            </a:r>
            <a:r>
              <a:rPr lang="en-US" sz="3200" b="0" dirty="0">
                <a:solidFill>
                  <a:schemeClr val="accent1"/>
                </a:solidFill>
              </a:rPr>
              <a:t> </a:t>
            </a:r>
            <a:r>
              <a:rPr lang="en-US" sz="3200" b="0" dirty="0" smtClean="0">
                <a:solidFill>
                  <a:schemeClr val="accent1"/>
                </a:solidFill>
              </a:rPr>
              <a:t>Franck</a:t>
            </a:r>
            <a:endParaRPr lang="en-US" sz="3200" b="0" dirty="0">
              <a:solidFill>
                <a:schemeClr val="accent1"/>
              </a:solidFill>
            </a:endParaRPr>
          </a:p>
        </p:txBody>
      </p:sp>
    </p:spTree>
    <p:extLst>
      <p:ext uri="{BB962C8B-B14F-4D97-AF65-F5344CB8AC3E}">
        <p14:creationId xmlns:p14="http://schemas.microsoft.com/office/powerpoint/2010/main" val="369525147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tal band performing on stage."/>
          <p:cNvPicPr>
            <a:picLocks noChangeAspect="1"/>
          </p:cNvPicPr>
          <p:nvPr/>
        </p:nvPicPr>
        <p:blipFill rotWithShape="1">
          <a:blip r:embed="rId3" cstate="print">
            <a:extLst>
              <a:ext uri="{28A0092B-C50C-407E-A947-70E740481C1C}">
                <a14:useLocalDpi xmlns:a14="http://schemas.microsoft.com/office/drawing/2010/main" val="0"/>
              </a:ext>
            </a:extLst>
          </a:blip>
          <a:srcRect t="15330"/>
          <a:stretch/>
        </p:blipFill>
        <p:spPr>
          <a:xfrm>
            <a:off x="0" y="-20538"/>
            <a:ext cx="9144000" cy="5164038"/>
          </a:xfrm>
          <a:prstGeom prst="rect">
            <a:avLst/>
          </a:prstGeom>
        </p:spPr>
      </p:pic>
      <p:sp>
        <p:nvSpPr>
          <p:cNvPr id="2" name="Title 1"/>
          <p:cNvSpPr>
            <a:spLocks noGrp="1"/>
          </p:cNvSpPr>
          <p:nvPr>
            <p:ph type="ctrTitle"/>
          </p:nvPr>
        </p:nvSpPr>
        <p:spPr>
          <a:xfrm>
            <a:off x="1943435" y="1779662"/>
            <a:ext cx="5257130" cy="1584176"/>
          </a:xfrm>
        </p:spPr>
        <p:txBody>
          <a:bodyPr/>
          <a:lstStyle/>
          <a:p>
            <a:r>
              <a:rPr lang="en-US" sz="6000" b="0" dirty="0"/>
              <a:t>YES,</a:t>
            </a:r>
            <a:r>
              <a:rPr lang="en-US" sz="6000" dirty="0"/>
              <a:t> </a:t>
            </a:r>
            <a:r>
              <a:rPr lang="en-US" sz="6000" b="0" dirty="0"/>
              <a:t>THERE ARE</a:t>
            </a:r>
            <a:r>
              <a:rPr lang="en-US" sz="6000" dirty="0"/>
              <a:t> </a:t>
            </a:r>
            <a:r>
              <a:rPr lang="en-US" sz="6000" b="0" dirty="0"/>
              <a:t>FAMOUS</a:t>
            </a:r>
            <a:r>
              <a:rPr lang="en-US" sz="6000" dirty="0"/>
              <a:t> FINNS</a:t>
            </a:r>
          </a:p>
        </p:txBody>
      </p:sp>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1511416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Eero Saarinen."/>
          <p:cNvSpPr/>
          <p:nvPr/>
        </p:nvSpPr>
        <p:spPr>
          <a:xfrm>
            <a:off x="5364088" y="987574"/>
            <a:ext cx="3240360" cy="3240360"/>
          </a:xfrm>
          <a:prstGeom prst="ellipse">
            <a:avLst/>
          </a:prstGeom>
          <a:blipFill dpi="0" rotWithShape="1">
            <a:blip r:embed="rId3"/>
            <a:srcRect/>
            <a:tile tx="-857250" ty="-19685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536504" cy="432048"/>
          </a:xfrm>
        </p:spPr>
        <p:txBody>
          <a:bodyPr/>
          <a:lstStyle/>
          <a:p>
            <a:r>
              <a:rPr lang="en-GB" dirty="0"/>
              <a:t>EERO </a:t>
            </a:r>
            <a:r>
              <a:rPr lang="en-GB" dirty="0" smtClean="0"/>
              <a:t>SAARINEN </a:t>
            </a:r>
            <a:r>
              <a:rPr lang="en-GB" b="0" dirty="0"/>
              <a:t>(1910–1961)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Eero</a:t>
            </a:r>
            <a:r>
              <a:rPr lang="en-GB" sz="1600" dirty="0"/>
              <a:t> Saarinen </a:t>
            </a:r>
            <a:r>
              <a:rPr lang="en-GB" sz="1600" dirty="0" smtClean="0"/>
              <a:t>was </a:t>
            </a:r>
            <a:r>
              <a:rPr lang="en-GB" sz="1600" dirty="0"/>
              <a:t>born in Finland but forged a career as an architect in the United States</a:t>
            </a:r>
            <a:r>
              <a:rPr lang="en-GB" sz="1600" dirty="0" smtClean="0"/>
              <a:t>.</a:t>
            </a:r>
          </a:p>
          <a:p>
            <a:pPr marL="0" indent="0">
              <a:buNone/>
            </a:pPr>
            <a:endParaRPr lang="en-GB" sz="1600" b="0" dirty="0"/>
          </a:p>
          <a:p>
            <a:pPr marL="0" indent="0">
              <a:buNone/>
            </a:pPr>
            <a:r>
              <a:rPr lang="en-GB" sz="1600" b="0" dirty="0" smtClean="0"/>
              <a:t>He </a:t>
            </a:r>
            <a:r>
              <a:rPr lang="en-GB" sz="1600" b="0" dirty="0"/>
              <a:t>started out by engaging in design together with his father, Eliel Saarinen. </a:t>
            </a:r>
            <a:r>
              <a:rPr lang="en-GB" sz="1600" b="0" dirty="0" err="1"/>
              <a:t>Eero</a:t>
            </a:r>
            <a:r>
              <a:rPr lang="en-GB" sz="1600" b="0" dirty="0"/>
              <a:t> Saarinen’s career in architecture lasted only ten years, but he was highly productive. His breakthrough came in 1949 when he won a competition in St Louis for the 200-metre high St Louis Arch. Other major works included the TWA terminal in New York and the Milwaukee War Memorial </a:t>
            </a:r>
            <a:r>
              <a:rPr lang="en-GB" sz="1600" b="0" dirty="0" err="1"/>
              <a:t>Center</a:t>
            </a:r>
            <a:r>
              <a:rPr lang="en-GB" sz="1600" b="0" dirty="0"/>
              <a:t>. </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a:t>
            </a:r>
            <a:r>
              <a:rPr lang="en-US" sz="1400" b="0" dirty="0" smtClean="0"/>
              <a:t>Balthazar </a:t>
            </a:r>
            <a:r>
              <a:rPr lang="en-US" sz="1400" b="0" dirty="0" err="1"/>
              <a:t>Korab</a:t>
            </a:r>
            <a:endParaRPr lang="en-US" sz="1400" b="0" dirty="0"/>
          </a:p>
        </p:txBody>
      </p:sp>
    </p:spTree>
    <p:extLst>
      <p:ext uri="{BB962C8B-B14F-4D97-AF65-F5344CB8AC3E}">
        <p14:creationId xmlns:p14="http://schemas.microsoft.com/office/powerpoint/2010/main" val="39823756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Helene Schjerfbeck."/>
          <p:cNvSpPr/>
          <p:nvPr/>
        </p:nvSpPr>
        <p:spPr>
          <a:xfrm>
            <a:off x="5364088" y="987574"/>
            <a:ext cx="3240360" cy="3240360"/>
          </a:xfrm>
          <a:prstGeom prst="ellipse">
            <a:avLst/>
          </a:prstGeom>
          <a:blipFill dpi="0" rotWithShape="1">
            <a:blip r:embed="rId3"/>
            <a:srcRect/>
            <a:tile tx="0" ty="0" sx="11000" sy="11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824536" cy="360040"/>
          </a:xfrm>
        </p:spPr>
        <p:txBody>
          <a:bodyPr/>
          <a:lstStyle/>
          <a:p>
            <a:r>
              <a:rPr lang="en-GB" dirty="0" smtClean="0"/>
              <a:t>HELENE SCHJERFBECK </a:t>
            </a:r>
            <a:r>
              <a:rPr lang="en-GB" b="0" dirty="0" smtClean="0"/>
              <a:t>(</a:t>
            </a:r>
            <a:r>
              <a:rPr lang="en-GB" b="0" dirty="0"/>
              <a:t>1862–1946)</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Helena Sofia (Helene) </a:t>
            </a:r>
            <a:r>
              <a:rPr lang="en-GB" sz="1600" dirty="0" err="1"/>
              <a:t>Schjerfbeck</a:t>
            </a:r>
            <a:r>
              <a:rPr lang="en-GB" sz="1600" dirty="0"/>
              <a:t> (1862–1946) was a Finnish-Swedish painter. </a:t>
            </a:r>
            <a:endParaRPr lang="en-GB" sz="1600" dirty="0" smtClean="0"/>
          </a:p>
          <a:p>
            <a:pPr marL="0" indent="0">
              <a:buNone/>
            </a:pPr>
            <a:endParaRPr lang="en-GB" sz="1600" b="0" dirty="0"/>
          </a:p>
          <a:p>
            <a:pPr marL="0" indent="0">
              <a:buNone/>
            </a:pPr>
            <a:r>
              <a:rPr lang="en-GB" sz="1600" b="0" dirty="0" smtClean="0"/>
              <a:t>She </a:t>
            </a:r>
            <a:r>
              <a:rPr lang="en-GB" sz="1600" b="0" dirty="0"/>
              <a:t>is one of Finland's most respected modernist visual artists. During her lifetime, she made many well-known works, including oil paintings, watercolours, drawings, lithographs as well as textile designs. </a:t>
            </a:r>
            <a:r>
              <a:rPr lang="en-GB" sz="1600" b="0" dirty="0" err="1"/>
              <a:t>Schjerfbeck's</a:t>
            </a:r>
            <a:r>
              <a:rPr lang="en-GB" sz="1600" b="0" dirty="0"/>
              <a:t> best-known works include </a:t>
            </a:r>
            <a:r>
              <a:rPr lang="en-GB" sz="1600" b="0" i="1" dirty="0"/>
              <a:t>Wounded Warrior in the Snow</a:t>
            </a:r>
            <a:r>
              <a:rPr lang="en-GB" sz="1600" b="0" dirty="0"/>
              <a:t> (1880), </a:t>
            </a:r>
            <a:r>
              <a:rPr lang="en-GB" sz="1600" b="0" i="1" dirty="0"/>
              <a:t>At the Door of Linköping Jail in 1600</a:t>
            </a:r>
            <a:r>
              <a:rPr lang="en-GB" sz="1600" b="0" dirty="0"/>
              <a:t> (1882) and </a:t>
            </a:r>
            <a:r>
              <a:rPr lang="en-GB" sz="1600" b="0" i="1" dirty="0"/>
              <a:t>The Convalescent</a:t>
            </a:r>
            <a:r>
              <a:rPr lang="en-GB" sz="1600" b="0" dirty="0"/>
              <a:t> (1888).</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6489733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Touko Laaksonen."/>
          <p:cNvSpPr/>
          <p:nvPr/>
        </p:nvSpPr>
        <p:spPr>
          <a:xfrm>
            <a:off x="5364088" y="987574"/>
            <a:ext cx="3240360" cy="3240360"/>
          </a:xfrm>
          <a:prstGeom prst="ellipse">
            <a:avLst/>
          </a:prstGeom>
          <a:blipFill dpi="0" rotWithShape="0">
            <a:blip r:embed="rId3"/>
            <a:srcRect/>
            <a:tile tx="-26035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536504" cy="432048"/>
          </a:xfrm>
        </p:spPr>
        <p:txBody>
          <a:bodyPr/>
          <a:lstStyle/>
          <a:p>
            <a:r>
              <a:rPr lang="en-US" dirty="0" smtClean="0"/>
              <a:t>TOUKO LAAKSONEN </a:t>
            </a:r>
            <a:r>
              <a:rPr lang="en-US" b="0" dirty="0" smtClean="0"/>
              <a:t>(</a:t>
            </a:r>
            <a:r>
              <a:rPr lang="en-US" b="0" dirty="0"/>
              <a:t>1920–1991</a:t>
            </a:r>
            <a:r>
              <a:rPr lang="en-US" b="0" dirty="0" smtClean="0"/>
              <a:t>)</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err="1"/>
              <a:t>Touko</a:t>
            </a:r>
            <a:r>
              <a:rPr lang="en-US" sz="1600" dirty="0"/>
              <a:t> </a:t>
            </a:r>
            <a:r>
              <a:rPr lang="en-US" sz="1600" dirty="0" err="1"/>
              <a:t>Valio</a:t>
            </a:r>
            <a:r>
              <a:rPr lang="en-US" sz="1600" dirty="0"/>
              <a:t> </a:t>
            </a:r>
            <a:r>
              <a:rPr lang="en-US" sz="1600" dirty="0" err="1" smtClean="0"/>
              <a:t>Laaksonen</a:t>
            </a:r>
            <a:r>
              <a:rPr lang="en-US" sz="1600" dirty="0" smtClean="0"/>
              <a:t>, better </a:t>
            </a:r>
            <a:r>
              <a:rPr lang="en-US" sz="1600" dirty="0"/>
              <a:t>known as Tom of Finland, was a Finnish homoerotic visual artist and cartoonist whose production had a significant impact on the gay culture of the late 20th century. </a:t>
            </a:r>
            <a:endParaRPr lang="en-US" sz="1600" dirty="0" smtClean="0"/>
          </a:p>
          <a:p>
            <a:pPr marL="0" indent="0">
              <a:buNone/>
            </a:pPr>
            <a:endParaRPr lang="en-US" sz="1600" b="0" dirty="0"/>
          </a:p>
          <a:p>
            <a:pPr marL="0" indent="0">
              <a:buNone/>
            </a:pPr>
            <a:r>
              <a:rPr lang="en-US" sz="1600" b="0" dirty="0" smtClean="0"/>
              <a:t>Tom </a:t>
            </a:r>
            <a:r>
              <a:rPr lang="en-US" sz="1600" b="0" dirty="0"/>
              <a:t>of Finland is one of the most internationally known Finnish visual artists and his works are still popular around the world. </a:t>
            </a:r>
            <a:r>
              <a:rPr lang="en-US" sz="1600" b="0" dirty="0" err="1"/>
              <a:t>Laaksonen</a:t>
            </a:r>
            <a:r>
              <a:rPr lang="en-US" sz="1600" b="0" dirty="0"/>
              <a:t> spent a lot of time in Los Angeles in the 1980s, where he could freely impress himself and his homoerotic art could succeed. </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a:t>credit</a:t>
            </a:r>
            <a:r>
              <a:rPr lang="fi-FI" sz="1400" b="0" dirty="0" smtClean="0"/>
              <a:t>: </a:t>
            </a:r>
            <a:r>
              <a:rPr lang="fi-FI" sz="1400" b="0" dirty="0" err="1" smtClean="0"/>
              <a:t>Phillip</a:t>
            </a:r>
            <a:r>
              <a:rPr lang="fi-FI" sz="1400" b="0" dirty="0" smtClean="0"/>
              <a:t> </a:t>
            </a:r>
            <a:r>
              <a:rPr lang="fi-FI" sz="1400" b="0" dirty="0"/>
              <a:t>Stuart</a:t>
            </a:r>
            <a:endParaRPr lang="en-US" sz="1400" b="0" dirty="0"/>
          </a:p>
        </p:txBody>
      </p:sp>
    </p:spTree>
    <p:extLst>
      <p:ext uri="{BB962C8B-B14F-4D97-AF65-F5344CB8AC3E}">
        <p14:creationId xmlns:p14="http://schemas.microsoft.com/office/powerpoint/2010/main" val="93723367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491630"/>
            <a:ext cx="5833741" cy="1656184"/>
          </a:xfrm>
        </p:spPr>
        <p:txBody>
          <a:bodyPr/>
          <a:lstStyle/>
          <a:p>
            <a:r>
              <a:rPr lang="en-US" sz="3200" dirty="0">
                <a:solidFill>
                  <a:schemeClr val="accent1"/>
                </a:solidFill>
              </a:rPr>
              <a:t>"To me, a fully dressed man is more erotic than a naked one." </a:t>
            </a:r>
          </a:p>
        </p:txBody>
      </p:sp>
      <p:sp>
        <p:nvSpPr>
          <p:cNvPr id="7" name="Title 2"/>
          <p:cNvSpPr txBox="1">
            <a:spLocks/>
          </p:cNvSpPr>
          <p:nvPr/>
        </p:nvSpPr>
        <p:spPr>
          <a:xfrm>
            <a:off x="1691680" y="3363838"/>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GB" sz="3200" b="0" dirty="0" err="1">
                <a:solidFill>
                  <a:schemeClr val="accent1"/>
                </a:solidFill>
              </a:rPr>
              <a:t>Touko</a:t>
            </a:r>
            <a:r>
              <a:rPr lang="en-GB" sz="3200" b="0" dirty="0">
                <a:solidFill>
                  <a:schemeClr val="accent1"/>
                </a:solidFill>
              </a:rPr>
              <a:t> </a:t>
            </a:r>
            <a:r>
              <a:rPr lang="en-GB" sz="3200" b="0" dirty="0" err="1">
                <a:solidFill>
                  <a:schemeClr val="accent1"/>
                </a:solidFill>
              </a:rPr>
              <a:t>Valio</a:t>
            </a:r>
            <a:r>
              <a:rPr lang="en-GB" sz="3200" b="0" dirty="0">
                <a:solidFill>
                  <a:schemeClr val="accent1"/>
                </a:solidFill>
              </a:rPr>
              <a:t> </a:t>
            </a:r>
            <a:r>
              <a:rPr lang="en-GB" sz="3200" b="0" dirty="0" err="1">
                <a:solidFill>
                  <a:schemeClr val="accent1"/>
                </a:solidFill>
              </a:rPr>
              <a:t>Laaksonen</a:t>
            </a:r>
            <a:r>
              <a:rPr lang="en-GB" b="0" dirty="0"/>
              <a:t> </a:t>
            </a:r>
            <a:endParaRPr lang="en-US" sz="3200" b="0" dirty="0">
              <a:solidFill>
                <a:schemeClr val="accent1"/>
              </a:solidFill>
            </a:endParaRPr>
          </a:p>
        </p:txBody>
      </p:sp>
    </p:spTree>
    <p:extLst>
      <p:ext uri="{BB962C8B-B14F-4D97-AF65-F5344CB8AC3E}">
        <p14:creationId xmlns:p14="http://schemas.microsoft.com/office/powerpoint/2010/main" val="288961257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Tove Jansson."/>
          <p:cNvSpPr/>
          <p:nvPr/>
        </p:nvSpPr>
        <p:spPr>
          <a:xfrm>
            <a:off x="5364088" y="987574"/>
            <a:ext cx="3240360" cy="3240360"/>
          </a:xfrm>
          <a:prstGeom prst="ellipse">
            <a:avLst/>
          </a:prstGeom>
          <a:blipFill dpi="0" rotWithShape="1">
            <a:blip r:embed="rId3"/>
            <a:srcRect/>
            <a:tile tx="209550" ty="-4191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536504" cy="432048"/>
          </a:xfrm>
        </p:spPr>
        <p:txBody>
          <a:bodyPr/>
          <a:lstStyle/>
          <a:p>
            <a:r>
              <a:rPr lang="en-GB" dirty="0"/>
              <a:t>TOVE </a:t>
            </a:r>
            <a:r>
              <a:rPr lang="en-GB" dirty="0" smtClean="0"/>
              <a:t>JANSSON </a:t>
            </a:r>
            <a:r>
              <a:rPr lang="en-GB" b="0" dirty="0"/>
              <a:t>(1914–2001)</a:t>
            </a:r>
            <a:endParaRPr lang="en-US"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Swedish-speaking Finn </a:t>
            </a:r>
            <a:r>
              <a:rPr lang="en-GB" sz="1600" dirty="0" err="1"/>
              <a:t>Tove</a:t>
            </a:r>
            <a:r>
              <a:rPr lang="en-GB" sz="1600" dirty="0"/>
              <a:t> </a:t>
            </a:r>
            <a:r>
              <a:rPr lang="en-GB" sz="1600" dirty="0" err="1"/>
              <a:t>Jansson</a:t>
            </a:r>
            <a:r>
              <a:rPr lang="en-GB" sz="1600" dirty="0"/>
              <a:t> </a:t>
            </a:r>
            <a:r>
              <a:rPr lang="en-GB" sz="1600" dirty="0" smtClean="0"/>
              <a:t>is </a:t>
            </a:r>
            <a:r>
              <a:rPr lang="en-GB" sz="1600" dirty="0"/>
              <a:t>best known as the creator of the </a:t>
            </a:r>
            <a:r>
              <a:rPr lang="en-GB" sz="1600" dirty="0" err="1"/>
              <a:t>Moomin</a:t>
            </a:r>
            <a:r>
              <a:rPr lang="en-GB" sz="1600" dirty="0"/>
              <a:t> books and the lovable, round characters of the same name</a:t>
            </a:r>
            <a:r>
              <a:rPr lang="en-GB" sz="1600" dirty="0" smtClean="0"/>
              <a:t>.</a:t>
            </a:r>
          </a:p>
          <a:p>
            <a:pPr marL="0" indent="0">
              <a:buNone/>
            </a:pPr>
            <a:endParaRPr lang="en-GB" sz="1600" b="0" dirty="0"/>
          </a:p>
          <a:p>
            <a:pPr marL="0" indent="0">
              <a:buNone/>
            </a:pPr>
            <a:r>
              <a:rPr lang="en-GB" sz="1600" b="0" dirty="0" smtClean="0"/>
              <a:t>She </a:t>
            </a:r>
            <a:r>
              <a:rPr lang="en-GB" sz="1600" b="0" dirty="0"/>
              <a:t>is the most translated of Finnish authors – her </a:t>
            </a:r>
            <a:r>
              <a:rPr lang="en-GB" sz="1600" b="0" dirty="0" err="1"/>
              <a:t>Moomin</a:t>
            </a:r>
            <a:r>
              <a:rPr lang="en-GB" sz="1600" b="0" dirty="0"/>
              <a:t> books appear in almost 50  languages. However, </a:t>
            </a:r>
            <a:r>
              <a:rPr lang="en-GB" sz="1600" b="0" dirty="0" err="1"/>
              <a:t>Jansson’s</a:t>
            </a:r>
            <a:r>
              <a:rPr lang="en-GB" sz="1600" b="0" dirty="0"/>
              <a:t> artistic output was highly diverse and included illustration, visual art and political caricatures. Many of </a:t>
            </a:r>
            <a:r>
              <a:rPr lang="en-GB" sz="1600" b="0" dirty="0" err="1"/>
              <a:t>Jansson’s</a:t>
            </a:r>
            <a:r>
              <a:rPr lang="en-GB" sz="1600" b="0" dirty="0"/>
              <a:t> paintings consist of landscapes, interiors and various compositions.</a:t>
            </a:r>
            <a:r>
              <a:rPr lang="en-US" sz="1400" b="0" dirty="0"/>
              <a:t> </a:t>
            </a:r>
            <a:r>
              <a:rPr lang="en-US" sz="1600" b="0" dirty="0"/>
              <a:t> </a:t>
            </a:r>
          </a:p>
          <a:p>
            <a:pPr marL="0" indent="0">
              <a:buNone/>
            </a:pP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a:t>
            </a:r>
            <a:r>
              <a:rPr lang="en-US" sz="1400" b="0" dirty="0" err="1"/>
              <a:t>Moomin</a:t>
            </a:r>
            <a:r>
              <a:rPr lang="en-US" sz="1400" b="0" dirty="0"/>
              <a:t> Characters™</a:t>
            </a:r>
          </a:p>
        </p:txBody>
      </p:sp>
    </p:spTree>
    <p:extLst>
      <p:ext uri="{BB962C8B-B14F-4D97-AF65-F5344CB8AC3E}">
        <p14:creationId xmlns:p14="http://schemas.microsoft.com/office/powerpoint/2010/main" val="312761114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707654"/>
            <a:ext cx="6120680" cy="1656184"/>
          </a:xfrm>
        </p:spPr>
        <p:txBody>
          <a:bodyPr/>
          <a:lstStyle/>
          <a:p>
            <a:r>
              <a:rPr lang="en-GB" sz="3200" dirty="0" smtClean="0">
                <a:solidFill>
                  <a:schemeClr val="accent1"/>
                </a:solidFill>
              </a:rPr>
              <a:t>“</a:t>
            </a:r>
            <a:r>
              <a:rPr lang="en-GB" sz="3200" dirty="0">
                <a:solidFill>
                  <a:schemeClr val="accent1"/>
                </a:solidFill>
              </a:rPr>
              <a:t>Someone who eats pancakes and jam can’t be so awfully dangerous. You can talk to him</a:t>
            </a:r>
            <a:r>
              <a:rPr lang="en-GB" sz="3200" dirty="0" smtClean="0">
                <a:solidFill>
                  <a:schemeClr val="accent1"/>
                </a:solidFill>
              </a:rPr>
              <a:t>.”</a:t>
            </a:r>
            <a:endParaRPr lang="en-US" sz="3200" dirty="0">
              <a:solidFill>
                <a:schemeClr val="accent1"/>
              </a:solidFill>
            </a:endParaRPr>
          </a:p>
        </p:txBody>
      </p:sp>
      <p:sp>
        <p:nvSpPr>
          <p:cNvPr id="7" name="Title 2"/>
          <p:cNvSpPr txBox="1">
            <a:spLocks/>
          </p:cNvSpPr>
          <p:nvPr/>
        </p:nvSpPr>
        <p:spPr>
          <a:xfrm>
            <a:off x="1691680" y="3579862"/>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GB" sz="3200" b="0" dirty="0">
                <a:solidFill>
                  <a:schemeClr val="accent1"/>
                </a:solidFill>
              </a:rPr>
              <a:t>Finn Family </a:t>
            </a:r>
            <a:r>
              <a:rPr lang="en-GB" sz="3200" b="0" dirty="0" err="1">
                <a:solidFill>
                  <a:schemeClr val="accent1"/>
                </a:solidFill>
              </a:rPr>
              <a:t>Moomintroll</a:t>
            </a:r>
            <a:endParaRPr lang="en-US" sz="3200" b="0" dirty="0">
              <a:solidFill>
                <a:schemeClr val="accent1"/>
              </a:solidFill>
            </a:endParaRPr>
          </a:p>
        </p:txBody>
      </p:sp>
    </p:spTree>
    <p:extLst>
      <p:ext uri="{BB962C8B-B14F-4D97-AF65-F5344CB8AC3E}">
        <p14:creationId xmlns:p14="http://schemas.microsoft.com/office/powerpoint/2010/main" val="137896480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Sofi Oksanen."/>
          <p:cNvSpPr/>
          <p:nvPr/>
        </p:nvSpPr>
        <p:spPr>
          <a:xfrm>
            <a:off x="5364088" y="987574"/>
            <a:ext cx="3240360" cy="3240360"/>
          </a:xfrm>
          <a:prstGeom prst="ellipse">
            <a:avLst/>
          </a:prstGeom>
          <a:blipFill dpi="0" rotWithShape="1">
            <a:blip r:embed="rId3"/>
            <a:srcRect/>
            <a:tile tx="-1149350" ty="-254000" sx="54000" sy="5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SOFI OKSANEN </a:t>
            </a:r>
            <a:r>
              <a:rPr lang="en-GB" b="0" dirty="0" smtClean="0"/>
              <a:t>(1977–)</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Sofi </a:t>
            </a:r>
            <a:r>
              <a:rPr lang="en-GB" sz="1600" dirty="0" err="1"/>
              <a:t>Oksanen</a:t>
            </a:r>
            <a:r>
              <a:rPr lang="en-GB" sz="1600" dirty="0"/>
              <a:t> </a:t>
            </a:r>
            <a:r>
              <a:rPr lang="en-GB" sz="1600" dirty="0" smtClean="0"/>
              <a:t>is </a:t>
            </a:r>
            <a:r>
              <a:rPr lang="en-GB" sz="1600" dirty="0"/>
              <a:t>the most awarded contemporary Finnish author. </a:t>
            </a:r>
            <a:endParaRPr lang="en-GB" sz="1600" dirty="0" smtClean="0"/>
          </a:p>
          <a:p>
            <a:pPr marL="0" indent="0">
              <a:buNone/>
            </a:pPr>
            <a:endParaRPr lang="en-GB" sz="1600" b="0" dirty="0"/>
          </a:p>
          <a:p>
            <a:pPr marL="0" indent="0">
              <a:buNone/>
            </a:pPr>
            <a:r>
              <a:rPr lang="en-GB" sz="1600" b="0" dirty="0" smtClean="0"/>
              <a:t>Her </a:t>
            </a:r>
            <a:r>
              <a:rPr lang="en-GB" sz="1600" b="0" dirty="0"/>
              <a:t>works have been published in over 50 languages. Her most well-known novel, </a:t>
            </a:r>
            <a:r>
              <a:rPr lang="en-GB" sz="1600" b="0" i="1" dirty="0"/>
              <a:t>Purge</a:t>
            </a:r>
            <a:r>
              <a:rPr lang="en-GB" sz="1600" b="0" dirty="0"/>
              <a:t> (</a:t>
            </a:r>
            <a:r>
              <a:rPr lang="en-GB" sz="1600" b="0" i="1" dirty="0" err="1"/>
              <a:t>Puhdistus</a:t>
            </a:r>
            <a:r>
              <a:rPr lang="en-GB" sz="1600" b="0" dirty="0"/>
              <a:t>), has sold more than a million copies worldwide. </a:t>
            </a:r>
            <a:r>
              <a:rPr lang="en-GB" sz="1600" b="0" i="1" dirty="0"/>
              <a:t>Purge</a:t>
            </a:r>
            <a:r>
              <a:rPr lang="en-GB" sz="1600" b="0" dirty="0"/>
              <a:t> is one of the best-known and most praised Finnish contemporary books. Sofi </a:t>
            </a:r>
            <a:r>
              <a:rPr lang="en-GB" sz="1600" b="0" dirty="0" err="1"/>
              <a:t>Oksanen</a:t>
            </a:r>
            <a:r>
              <a:rPr lang="en-GB" sz="1600" b="0" dirty="0"/>
              <a:t> has a unique way of telling stories which have a strong link to history.</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a:t>: Heikki </a:t>
            </a:r>
            <a:r>
              <a:rPr lang="fi-FI" sz="1400" b="0" dirty="0" smtClean="0"/>
              <a:t>Saukkomaa/Lehtikuva</a:t>
            </a:r>
            <a:endParaRPr lang="en-US" sz="1400" b="0" dirty="0"/>
          </a:p>
        </p:txBody>
      </p:sp>
    </p:spTree>
    <p:extLst>
      <p:ext uri="{BB962C8B-B14F-4D97-AF65-F5344CB8AC3E}">
        <p14:creationId xmlns:p14="http://schemas.microsoft.com/office/powerpoint/2010/main" val="384424960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652142"/>
            <a:ext cx="5833741" cy="1656184"/>
          </a:xfrm>
        </p:spPr>
        <p:txBody>
          <a:bodyPr/>
          <a:lstStyle/>
          <a:p>
            <a:r>
              <a:rPr lang="en-US" sz="3200" dirty="0">
                <a:solidFill>
                  <a:schemeClr val="accent1"/>
                </a:solidFill>
              </a:rPr>
              <a:t>“She found it hard to believe that there would be any bold moves, because too many people had dirty flour in their bags, and people with filthy fingers are hardly enthusiastic about digging up the past.”</a:t>
            </a:r>
          </a:p>
        </p:txBody>
      </p:sp>
      <p:sp>
        <p:nvSpPr>
          <p:cNvPr id="7" name="Title 2"/>
          <p:cNvSpPr txBox="1">
            <a:spLocks/>
          </p:cNvSpPr>
          <p:nvPr/>
        </p:nvSpPr>
        <p:spPr>
          <a:xfrm>
            <a:off x="1691680" y="4524350"/>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a:solidFill>
                  <a:schemeClr val="accent1"/>
                </a:solidFill>
              </a:rPr>
              <a:t>Sofi Oksanen, Purge </a:t>
            </a:r>
            <a:endParaRPr lang="en-US" sz="3200" b="0" dirty="0">
              <a:solidFill>
                <a:schemeClr val="accent1"/>
              </a:solidFill>
            </a:endParaRPr>
          </a:p>
        </p:txBody>
      </p:sp>
    </p:spTree>
    <p:extLst>
      <p:ext uri="{BB962C8B-B14F-4D97-AF65-F5344CB8AC3E}">
        <p14:creationId xmlns:p14="http://schemas.microsoft.com/office/powerpoint/2010/main" val="147732065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Minna Canth."/>
          <p:cNvSpPr/>
          <p:nvPr/>
        </p:nvSpPr>
        <p:spPr>
          <a:xfrm>
            <a:off x="5364088" y="987574"/>
            <a:ext cx="3240360" cy="3240360"/>
          </a:xfrm>
          <a:prstGeom prst="ellipse">
            <a:avLst/>
          </a:prstGeom>
          <a:blipFill dpi="0" rotWithShape="1">
            <a:blip r:embed="rId3"/>
            <a:srcRect/>
            <a:tile tx="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MINNA CANTH </a:t>
            </a:r>
            <a:r>
              <a:rPr lang="en-GB" b="0" dirty="0" smtClean="0"/>
              <a:t>(1844–1897)</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Minna </a:t>
            </a:r>
            <a:r>
              <a:rPr lang="en-GB" sz="1600" dirty="0" err="1"/>
              <a:t>Canth</a:t>
            </a:r>
            <a:r>
              <a:rPr lang="en-GB" sz="1600" dirty="0"/>
              <a:t> (1844–1897) was a Finnish writer, businesswoman and social influencer, best known for her work on advocating for women's rights. </a:t>
            </a:r>
            <a:endParaRPr lang="en-GB" sz="1600" dirty="0" smtClean="0"/>
          </a:p>
          <a:p>
            <a:pPr marL="0" indent="0">
              <a:buNone/>
            </a:pPr>
            <a:endParaRPr lang="en-GB" sz="1600" b="0" dirty="0"/>
          </a:p>
          <a:p>
            <a:pPr marL="0" indent="0">
              <a:buNone/>
            </a:pPr>
            <a:r>
              <a:rPr lang="en-GB" sz="1600" b="0" dirty="0" smtClean="0"/>
              <a:t>Through </a:t>
            </a:r>
            <a:r>
              <a:rPr lang="en-GB" sz="1600" b="0" dirty="0"/>
              <a:t>her work </a:t>
            </a:r>
            <a:r>
              <a:rPr lang="en-GB" sz="1600" b="0" dirty="0" err="1"/>
              <a:t>Canth</a:t>
            </a:r>
            <a:r>
              <a:rPr lang="en-GB" sz="1600" b="0" dirty="0"/>
              <a:t> promoted the status of women, among other things, by improving girls' educational opportunities. Minna </a:t>
            </a:r>
            <a:r>
              <a:rPr lang="en-GB" sz="1600" b="0" dirty="0" err="1"/>
              <a:t>Canth</a:t>
            </a:r>
            <a:r>
              <a:rPr lang="en-GB" sz="1600" b="0" dirty="0"/>
              <a:t> has her own flag day in Finland, Equality Day, on 19 March.</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427984" y="4659982"/>
            <a:ext cx="432048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a:t>
            </a:r>
            <a:r>
              <a:rPr lang="en-US" sz="1400" b="0" dirty="0" err="1" smtClean="0"/>
              <a:t>Barsokevitsch</a:t>
            </a:r>
            <a:r>
              <a:rPr lang="en-US" sz="1400" b="0" dirty="0" smtClean="0"/>
              <a:t> Victor </a:t>
            </a:r>
            <a:r>
              <a:rPr lang="fi-FI" sz="1400" b="0" dirty="0" smtClean="0"/>
              <a:t>(</a:t>
            </a:r>
            <a:r>
              <a:rPr lang="en-US" sz="1400" b="0" dirty="0"/>
              <a:t>1894</a:t>
            </a:r>
            <a:r>
              <a:rPr lang="en-US" sz="1400" b="0" dirty="0" smtClean="0"/>
              <a:t>), </a:t>
            </a:r>
            <a:r>
              <a:rPr lang="en-US" sz="1400" b="0" dirty="0" err="1" smtClean="0"/>
              <a:t>Museovirasto</a:t>
            </a:r>
            <a:endParaRPr lang="en-US" sz="1400" b="0" dirty="0"/>
          </a:p>
        </p:txBody>
      </p:sp>
    </p:spTree>
    <p:extLst>
      <p:ext uri="{BB962C8B-B14F-4D97-AF65-F5344CB8AC3E}">
        <p14:creationId xmlns:p14="http://schemas.microsoft.com/office/powerpoint/2010/main" val="232556074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635646"/>
            <a:ext cx="5833741" cy="1656184"/>
          </a:xfrm>
        </p:spPr>
        <p:txBody>
          <a:bodyPr/>
          <a:lstStyle/>
          <a:p>
            <a:r>
              <a:rPr lang="en-US" sz="3200" dirty="0">
                <a:solidFill>
                  <a:schemeClr val="accent1"/>
                </a:solidFill>
              </a:rPr>
              <a:t>"The issue of women is not just a question of women but a question of humanity</a:t>
            </a:r>
            <a:r>
              <a:rPr lang="en-US" sz="3200" dirty="0" smtClean="0">
                <a:solidFill>
                  <a:schemeClr val="accent1"/>
                </a:solidFill>
              </a:rPr>
              <a:t>."</a:t>
            </a:r>
            <a:endParaRPr lang="en-US" sz="3200" dirty="0">
              <a:solidFill>
                <a:schemeClr val="accent1"/>
              </a:solidFill>
            </a:endParaRPr>
          </a:p>
        </p:txBody>
      </p:sp>
      <p:sp>
        <p:nvSpPr>
          <p:cNvPr id="7" name="Title 2"/>
          <p:cNvSpPr txBox="1">
            <a:spLocks/>
          </p:cNvSpPr>
          <p:nvPr/>
        </p:nvSpPr>
        <p:spPr>
          <a:xfrm>
            <a:off x="1691680" y="3507854"/>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smtClean="0">
                <a:solidFill>
                  <a:schemeClr val="accent1"/>
                </a:solidFill>
              </a:rPr>
              <a:t>Minna </a:t>
            </a:r>
            <a:r>
              <a:rPr lang="en-US" sz="3200" b="0" dirty="0" err="1">
                <a:solidFill>
                  <a:schemeClr val="accent1"/>
                </a:solidFill>
              </a:rPr>
              <a:t>Canth</a:t>
            </a:r>
            <a:endParaRPr lang="en-US" sz="3200" b="0" dirty="0">
              <a:solidFill>
                <a:schemeClr val="accent1"/>
              </a:solidFill>
            </a:endParaRPr>
          </a:p>
        </p:txBody>
      </p:sp>
    </p:spTree>
    <p:extLst>
      <p:ext uri="{BB962C8B-B14F-4D97-AF65-F5344CB8AC3E}">
        <p14:creationId xmlns:p14="http://schemas.microsoft.com/office/powerpoint/2010/main" val="400373592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descr="Portrait of Jean Sibelius."/>
          <p:cNvSpPr/>
          <p:nvPr/>
        </p:nvSpPr>
        <p:spPr>
          <a:xfrm>
            <a:off x="5364088" y="987574"/>
            <a:ext cx="3240360" cy="3240360"/>
          </a:xfrm>
          <a:prstGeom prst="ellipse">
            <a:avLst/>
          </a:prstGeom>
          <a:blipFill dpi="0" rotWithShape="1">
            <a:blip r:embed="rId3"/>
            <a:srcRect/>
            <a:tile tx="-889000" ty="6350" sx="61000" sy="61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a:t>JEAN </a:t>
            </a:r>
            <a:r>
              <a:rPr lang="en-US" dirty="0" smtClean="0"/>
              <a:t>SIBELIUS </a:t>
            </a:r>
            <a:r>
              <a:rPr lang="en-US" b="0" dirty="0"/>
              <a:t>(1865–1957) </a:t>
            </a:r>
            <a:r>
              <a:rPr lang="en-US" dirty="0"/>
              <a:t/>
            </a:r>
            <a:br>
              <a:rPr lang="en-US" dirty="0"/>
            </a:br>
            <a:endParaRPr lang="en-US"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Jean Sibelius </a:t>
            </a:r>
            <a:r>
              <a:rPr lang="en-US" sz="1600" dirty="0" smtClean="0"/>
              <a:t>is </a:t>
            </a:r>
            <a:r>
              <a:rPr lang="en-US" sz="1600" dirty="0"/>
              <a:t>Finland’s national composer</a:t>
            </a:r>
            <a:r>
              <a:rPr lang="en-US" sz="1600" dirty="0" smtClean="0"/>
              <a:t>.</a:t>
            </a:r>
          </a:p>
          <a:p>
            <a:pPr marL="0" indent="0">
              <a:buNone/>
            </a:pPr>
            <a:r>
              <a:rPr lang="fi-FI" sz="1000" dirty="0" smtClean="0"/>
              <a:t> </a:t>
            </a:r>
            <a:endParaRPr lang="en-US" sz="1000" dirty="0"/>
          </a:p>
          <a:p>
            <a:pPr marL="0" indent="0">
              <a:buNone/>
            </a:pPr>
            <a:r>
              <a:rPr lang="en-US" sz="1600" b="0" dirty="0" smtClean="0"/>
              <a:t>He </a:t>
            </a:r>
            <a:r>
              <a:rPr lang="en-US" sz="1600" b="0" dirty="0"/>
              <a:t>composed most of his works during the five decades between the early 1880s and the late 1920s. His national romantic music played a key role in the formation of Finland's national identity. They include the most frequently recorded violin concerto of the 1900s. Sibelius’ music is still topical today. Since the mid-1990s, his symphonies have been performed as a full symphony cycle in concert halls in London, Helsinki, Tokyo and Vienna</a:t>
            </a:r>
            <a:r>
              <a:rPr lang="en-US" sz="1600" b="0" dirty="0" smtClean="0"/>
              <a:t>.</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 Sibelius150</a:t>
            </a:r>
            <a:endParaRPr lang="en-US" sz="1400" b="0" dirty="0"/>
          </a:p>
        </p:txBody>
      </p:sp>
    </p:spTree>
    <p:extLst>
      <p:ext uri="{BB962C8B-B14F-4D97-AF65-F5344CB8AC3E}">
        <p14:creationId xmlns:p14="http://schemas.microsoft.com/office/powerpoint/2010/main" val="290255411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Tarja Halonen."/>
          <p:cNvSpPr/>
          <p:nvPr/>
        </p:nvSpPr>
        <p:spPr>
          <a:xfrm>
            <a:off x="5364088" y="987574"/>
            <a:ext cx="3240360" cy="3240360"/>
          </a:xfrm>
          <a:prstGeom prst="ellipse">
            <a:avLst/>
          </a:prstGeom>
          <a:blipFill dpi="0" rotWithShape="1">
            <a:blip r:embed="rId3"/>
            <a:srcRect/>
            <a:tile tx="0" ty="0" sx="32000" sy="3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TARJA HALONEN </a:t>
            </a:r>
            <a:r>
              <a:rPr lang="en-GB" b="0" dirty="0" smtClean="0"/>
              <a:t>(</a:t>
            </a:r>
            <a:r>
              <a:rPr lang="en-GB" b="0" dirty="0"/>
              <a:t>1943–)</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Tarja</a:t>
            </a:r>
            <a:r>
              <a:rPr lang="en-GB" sz="1600" dirty="0"/>
              <a:t> </a:t>
            </a:r>
            <a:r>
              <a:rPr lang="en-GB" sz="1600" dirty="0" err="1"/>
              <a:t>Halonen</a:t>
            </a:r>
            <a:r>
              <a:rPr lang="en-GB" sz="1600" dirty="0"/>
              <a:t> </a:t>
            </a:r>
            <a:r>
              <a:rPr lang="en-GB" sz="1600" dirty="0" smtClean="0"/>
              <a:t>is </a:t>
            </a:r>
            <a:r>
              <a:rPr lang="en-GB" sz="1600" dirty="0"/>
              <a:t>Finland's first female president and an eager advocate for equality. </a:t>
            </a:r>
            <a:endParaRPr lang="en-GB" sz="1600" dirty="0" smtClean="0"/>
          </a:p>
          <a:p>
            <a:pPr marL="0" indent="0">
              <a:buNone/>
            </a:pPr>
            <a:endParaRPr lang="en-GB" sz="1600" b="0" dirty="0"/>
          </a:p>
          <a:p>
            <a:pPr marL="0" indent="0">
              <a:buNone/>
            </a:pPr>
            <a:r>
              <a:rPr lang="en-GB" sz="1600" b="0" dirty="0" smtClean="0"/>
              <a:t>After </a:t>
            </a:r>
            <a:r>
              <a:rPr lang="en-GB" sz="1600" b="0" dirty="0"/>
              <a:t>her term as President </a:t>
            </a:r>
            <a:r>
              <a:rPr lang="en-GB" sz="1600" b="0" dirty="0" err="1"/>
              <a:t>Halonen</a:t>
            </a:r>
            <a:r>
              <a:rPr lang="en-GB" sz="1600" b="0" dirty="0"/>
              <a:t> has worked in sustainable development both in Finland and internationally. Currently </a:t>
            </a:r>
            <a:r>
              <a:rPr lang="en-GB" sz="1600" b="0" dirty="0" err="1"/>
              <a:t>Halonen</a:t>
            </a:r>
            <a:r>
              <a:rPr lang="en-GB" sz="1600" b="0" dirty="0"/>
              <a:t> is involved in numerous organisations and networks in Finland and abroad. For example, she has close contacts with the UN and is a member of the Council of Women World Leaders.</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 </a:t>
            </a:r>
            <a:r>
              <a:rPr lang="fi-FI" sz="1400" b="0" dirty="0"/>
              <a:t>Tasavallan presidentin kanslia</a:t>
            </a:r>
            <a:endParaRPr lang="en-US" sz="1400" b="0" dirty="0"/>
          </a:p>
        </p:txBody>
      </p:sp>
    </p:spTree>
    <p:extLst>
      <p:ext uri="{BB962C8B-B14F-4D97-AF65-F5344CB8AC3E}">
        <p14:creationId xmlns:p14="http://schemas.microsoft.com/office/powerpoint/2010/main" val="20532911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364110"/>
            <a:ext cx="5833741" cy="1656184"/>
          </a:xfrm>
        </p:spPr>
        <p:txBody>
          <a:bodyPr/>
          <a:lstStyle/>
          <a:p>
            <a:r>
              <a:rPr lang="en-US" sz="3200" dirty="0">
                <a:solidFill>
                  <a:schemeClr val="accent1"/>
                </a:solidFill>
              </a:rPr>
              <a:t/>
            </a:r>
            <a:br>
              <a:rPr lang="en-US" sz="3200" dirty="0">
                <a:solidFill>
                  <a:schemeClr val="accent1"/>
                </a:solidFill>
              </a:rPr>
            </a:br>
            <a:r>
              <a:rPr lang="en-US" sz="3200" dirty="0">
                <a:solidFill>
                  <a:schemeClr val="accent1"/>
                </a:solidFill>
              </a:rPr>
              <a:t>"When women participate in working life and do so to the same extent, with the same career goals as men, it becomes even more important to reconcile family and working life." </a:t>
            </a:r>
          </a:p>
        </p:txBody>
      </p:sp>
      <p:sp>
        <p:nvSpPr>
          <p:cNvPr id="7" name="Title 2"/>
          <p:cNvSpPr txBox="1">
            <a:spLocks/>
          </p:cNvSpPr>
          <p:nvPr/>
        </p:nvSpPr>
        <p:spPr>
          <a:xfrm>
            <a:off x="1691680" y="4236318"/>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GB" sz="3200" b="0" dirty="0" err="1" smtClean="0">
                <a:solidFill>
                  <a:schemeClr val="accent1"/>
                </a:solidFill>
              </a:rPr>
              <a:t>Tarja</a:t>
            </a:r>
            <a:r>
              <a:rPr lang="en-GB" sz="3200" b="0" dirty="0" smtClean="0">
                <a:solidFill>
                  <a:schemeClr val="accent1"/>
                </a:solidFill>
              </a:rPr>
              <a:t> </a:t>
            </a:r>
            <a:r>
              <a:rPr lang="en-GB" sz="3200" b="0" dirty="0" err="1" smtClean="0">
                <a:solidFill>
                  <a:schemeClr val="accent1"/>
                </a:solidFill>
              </a:rPr>
              <a:t>Halonen</a:t>
            </a:r>
            <a:endParaRPr lang="en-US" sz="3200" b="0" dirty="0">
              <a:solidFill>
                <a:schemeClr val="accent1"/>
              </a:solidFill>
            </a:endParaRPr>
          </a:p>
        </p:txBody>
      </p:sp>
    </p:spTree>
    <p:extLst>
      <p:ext uri="{BB962C8B-B14F-4D97-AF65-F5344CB8AC3E}">
        <p14:creationId xmlns:p14="http://schemas.microsoft.com/office/powerpoint/2010/main" val="13400582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Martti Ahtisaari."/>
          <p:cNvSpPr/>
          <p:nvPr/>
        </p:nvSpPr>
        <p:spPr>
          <a:xfrm>
            <a:off x="5364088" y="987574"/>
            <a:ext cx="3240360" cy="3240360"/>
          </a:xfrm>
          <a:prstGeom prst="ellipse">
            <a:avLst/>
          </a:prstGeom>
          <a:blipFill dpi="0" rotWithShape="1">
            <a:blip r:embed="rId3"/>
            <a:srcRect/>
            <a:tile tx="0" ty="0" sx="41000" sy="41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MARTTI AHTISAARI </a:t>
            </a:r>
            <a:r>
              <a:rPr lang="en-GB" b="0" dirty="0" smtClean="0"/>
              <a:t>(</a:t>
            </a:r>
            <a:r>
              <a:rPr lang="en-GB" b="0" dirty="0"/>
              <a:t>1937–)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Finnish President and diplomat </a:t>
            </a:r>
            <a:r>
              <a:rPr lang="en-GB" sz="1600" dirty="0" err="1"/>
              <a:t>Martti</a:t>
            </a:r>
            <a:r>
              <a:rPr lang="en-GB" sz="1600" dirty="0"/>
              <a:t> </a:t>
            </a:r>
            <a:r>
              <a:rPr lang="en-GB" sz="1600" dirty="0" err="1"/>
              <a:t>Ahtisaari</a:t>
            </a:r>
            <a:r>
              <a:rPr lang="en-GB" sz="1600" dirty="0"/>
              <a:t> (1937–) is known for his work as the leader of difficult international peace processes. </a:t>
            </a:r>
            <a:endParaRPr lang="en-GB" sz="1600" dirty="0" smtClean="0"/>
          </a:p>
          <a:p>
            <a:pPr marL="0" indent="0">
              <a:buNone/>
            </a:pPr>
            <a:endParaRPr lang="en-GB" sz="1600" b="0" dirty="0"/>
          </a:p>
          <a:p>
            <a:pPr marL="0" indent="0">
              <a:buNone/>
            </a:pPr>
            <a:r>
              <a:rPr lang="en-GB" sz="1600" b="0" dirty="0" smtClean="0"/>
              <a:t>In </a:t>
            </a:r>
            <a:r>
              <a:rPr lang="en-GB" sz="1600" b="0" dirty="0"/>
              <a:t>2008 </a:t>
            </a:r>
            <a:r>
              <a:rPr lang="en-GB" sz="1600" b="0" dirty="0" err="1"/>
              <a:t>Ahtisaari</a:t>
            </a:r>
            <a:r>
              <a:rPr lang="en-GB" sz="1600" b="0" dirty="0"/>
              <a:t> was the first Finn to receive the Nobel Peace Prize "for his important efforts, on several continents and over more than three decades, to resolve international conflicts". In addition to this, he has been awarded the UNESCO Peace Prize and the </a:t>
            </a:r>
            <a:r>
              <a:rPr lang="en-GB" sz="1600" b="0" dirty="0" err="1"/>
              <a:t>Geuzenpenning</a:t>
            </a:r>
            <a:r>
              <a:rPr lang="en-GB" sz="1600" b="0" dirty="0"/>
              <a:t> Medal.</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a:t>
            </a:r>
            <a:r>
              <a:rPr lang="en-US" sz="1400" b="0" dirty="0"/>
              <a:t>Tomas </a:t>
            </a:r>
            <a:r>
              <a:rPr lang="en-US" sz="1400" b="0" dirty="0" smtClean="0"/>
              <a:t>Whitehouse/CMI</a:t>
            </a:r>
            <a:endParaRPr lang="en-US" sz="1400" b="0" dirty="0"/>
          </a:p>
        </p:txBody>
      </p:sp>
    </p:spTree>
    <p:extLst>
      <p:ext uri="{BB962C8B-B14F-4D97-AF65-F5344CB8AC3E}">
        <p14:creationId xmlns:p14="http://schemas.microsoft.com/office/powerpoint/2010/main" val="374444208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Kimi Räikkönen."/>
          <p:cNvSpPr/>
          <p:nvPr/>
        </p:nvSpPr>
        <p:spPr>
          <a:xfrm>
            <a:off x="5364088" y="987574"/>
            <a:ext cx="3240360" cy="3240360"/>
          </a:xfrm>
          <a:prstGeom prst="ellipse">
            <a:avLst/>
          </a:prstGeom>
          <a:blipFill dpi="0" rotWithShape="1">
            <a:blip r:embed="rId3"/>
            <a:srcRect/>
            <a:tile tx="-152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KIMI RÄIKKÖNEN </a:t>
            </a:r>
            <a:r>
              <a:rPr lang="en-GB" b="0" dirty="0" smtClean="0"/>
              <a:t>(1979–)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Kimi</a:t>
            </a:r>
            <a:r>
              <a:rPr lang="en-GB" sz="1600" dirty="0"/>
              <a:t> </a:t>
            </a:r>
            <a:r>
              <a:rPr lang="en-GB" sz="1600" dirty="0" err="1"/>
              <a:t>Räikkönen</a:t>
            </a:r>
            <a:r>
              <a:rPr lang="en-GB" sz="1600" dirty="0"/>
              <a:t> </a:t>
            </a:r>
            <a:r>
              <a:rPr lang="en-GB" sz="1600" dirty="0" smtClean="0"/>
              <a:t>is </a:t>
            </a:r>
            <a:r>
              <a:rPr lang="en-GB" sz="1600" dirty="0"/>
              <a:t>a Finnish racer and Formula 1 world champion. </a:t>
            </a:r>
            <a:endParaRPr lang="en-GB" sz="1600" dirty="0" smtClean="0"/>
          </a:p>
          <a:p>
            <a:pPr marL="0" indent="0">
              <a:buNone/>
            </a:pPr>
            <a:endParaRPr lang="en-GB" sz="1600" b="0" dirty="0"/>
          </a:p>
          <a:p>
            <a:pPr marL="0" indent="0">
              <a:buNone/>
            </a:pPr>
            <a:r>
              <a:rPr lang="en-GB" sz="1600" b="0" dirty="0" err="1" smtClean="0"/>
              <a:t>Räikkönen</a:t>
            </a:r>
            <a:r>
              <a:rPr lang="en-GB" sz="1600" b="0" dirty="0" smtClean="0"/>
              <a:t> </a:t>
            </a:r>
            <a:r>
              <a:rPr lang="en-GB" sz="1600" b="0" dirty="0"/>
              <a:t>is the most successful Finnish Formula 1 driver ever in terms of wins, podium places, fastest laps and World Championship points. </a:t>
            </a:r>
            <a:r>
              <a:rPr lang="en-GB" sz="1600" b="0" dirty="0" err="1"/>
              <a:t>Räikkönen</a:t>
            </a:r>
            <a:r>
              <a:rPr lang="en-GB" sz="1600" b="0" dirty="0"/>
              <a:t> won the 2007 Formula 1 World Championship driving for </a:t>
            </a:r>
            <a:r>
              <a:rPr lang="en-GB" sz="1600" b="0" dirty="0" err="1"/>
              <a:t>Scuderia</a:t>
            </a:r>
            <a:r>
              <a:rPr lang="en-GB" sz="1600" b="0" dirty="0"/>
              <a:t> Ferrari. </a:t>
            </a:r>
            <a:r>
              <a:rPr lang="en-GB" sz="1600" b="0" dirty="0" err="1"/>
              <a:t>Räikkönen</a:t>
            </a:r>
            <a:r>
              <a:rPr lang="en-GB" sz="1600" b="0" dirty="0"/>
              <a:t> is known for his funny, laconic quotes and he is called “the Iceman” in F1 circles to describe his cool and calm nature.</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a:t>: James </a:t>
            </a:r>
            <a:r>
              <a:rPr lang="fi-FI" sz="1400" b="0" dirty="0" err="1" smtClean="0"/>
              <a:t>Moy</a:t>
            </a:r>
            <a:r>
              <a:rPr lang="fi-FI" sz="1400" b="0" dirty="0" smtClean="0"/>
              <a:t>/Lehtikuva</a:t>
            </a:r>
            <a:endParaRPr lang="en-US" sz="1400" b="0" dirty="0"/>
          </a:p>
        </p:txBody>
      </p:sp>
    </p:spTree>
    <p:extLst>
      <p:ext uri="{BB962C8B-B14F-4D97-AF65-F5344CB8AC3E}">
        <p14:creationId xmlns:p14="http://schemas.microsoft.com/office/powerpoint/2010/main" val="184348527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Tommi Mäkinen."/>
          <p:cNvSpPr/>
          <p:nvPr/>
        </p:nvSpPr>
        <p:spPr>
          <a:xfrm>
            <a:off x="5364088" y="987574"/>
            <a:ext cx="3240360" cy="3240360"/>
          </a:xfrm>
          <a:prstGeom prst="ellipse">
            <a:avLst/>
          </a:prstGeom>
          <a:blipFill dpi="0" rotWithShape="1">
            <a:blip r:embed="rId3"/>
            <a:srcRect/>
            <a:tile tx="95250" ty="730250" sx="87000" sy="8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TOMMI MÄKINEN</a:t>
            </a:r>
            <a:r>
              <a:rPr lang="en-GB" b="0" dirty="0"/>
              <a:t> (1964–)</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Tommi</a:t>
            </a:r>
            <a:r>
              <a:rPr lang="en-GB" sz="1600" dirty="0"/>
              <a:t> Antero Mäkinen </a:t>
            </a:r>
            <a:r>
              <a:rPr lang="en-GB" sz="1600" dirty="0" smtClean="0"/>
              <a:t>is </a:t>
            </a:r>
            <a:r>
              <a:rPr lang="en-GB" sz="1600" dirty="0"/>
              <a:t>a Finnish racing executive and a former driver. </a:t>
            </a:r>
            <a:endParaRPr lang="en-GB" sz="1600" dirty="0" smtClean="0"/>
          </a:p>
          <a:p>
            <a:pPr marL="0" indent="0">
              <a:buNone/>
            </a:pPr>
            <a:endParaRPr lang="en-GB" sz="1600" b="0" dirty="0"/>
          </a:p>
          <a:p>
            <a:pPr marL="0" indent="0">
              <a:buNone/>
            </a:pPr>
            <a:r>
              <a:rPr lang="en-GB" sz="1600" b="0" dirty="0" smtClean="0"/>
              <a:t>Currently </a:t>
            </a:r>
            <a:r>
              <a:rPr lang="en-GB" sz="1600" b="0" dirty="0"/>
              <a:t>Mäkinen is a Motorsport Advisor to Toyota, for whom he helped build the Toyota </a:t>
            </a:r>
            <a:r>
              <a:rPr lang="en-GB" sz="1600" b="0" dirty="0" err="1"/>
              <a:t>Gazoo</a:t>
            </a:r>
            <a:r>
              <a:rPr lang="en-GB" sz="1600" b="0" dirty="0"/>
              <a:t> Racing team. Mäkinen is one of the most successful World Rally Championship drivers of all time, ranking fifth in wins (24) and third in Championships (4). Mäkinen is considered by some to be the best Finnish rally driver of all time.</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a:t>: Heikki </a:t>
            </a:r>
            <a:r>
              <a:rPr lang="fi-FI" sz="1400" b="0" dirty="0" smtClean="0"/>
              <a:t>Saukkomaa/Lehtikuva</a:t>
            </a:r>
            <a:endParaRPr lang="en-US" sz="1400" b="0" dirty="0"/>
          </a:p>
        </p:txBody>
      </p:sp>
    </p:spTree>
    <p:extLst>
      <p:ext uri="{BB962C8B-B14F-4D97-AF65-F5344CB8AC3E}">
        <p14:creationId xmlns:p14="http://schemas.microsoft.com/office/powerpoint/2010/main" val="205478056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Lauri Markkanen."/>
          <p:cNvSpPr/>
          <p:nvPr/>
        </p:nvSpPr>
        <p:spPr>
          <a:xfrm>
            <a:off x="5364088" y="987574"/>
            <a:ext cx="3240360" cy="3240360"/>
          </a:xfrm>
          <a:prstGeom prst="ellipse">
            <a:avLst/>
          </a:prstGeom>
          <a:blipFill dpi="0" rotWithShape="1">
            <a:blip r:embed="rId3"/>
            <a:srcRect/>
            <a:tile tx="-44450" ty="450850" sx="87000" sy="8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LAURI MARKKANEN </a:t>
            </a:r>
            <a:r>
              <a:rPr lang="en-US" b="0" dirty="0" smtClean="0"/>
              <a:t>(1997-)</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Lauri Elias </a:t>
            </a:r>
            <a:r>
              <a:rPr lang="en-US" sz="1600" dirty="0" err="1"/>
              <a:t>Markkanen</a:t>
            </a:r>
            <a:r>
              <a:rPr lang="en-US" sz="1600" dirty="0"/>
              <a:t> (1997-) is a Finnish basketball player who plays for the Chicago Bulls in the National Basketball Association (NBA). </a:t>
            </a:r>
            <a:endParaRPr lang="en-US" sz="1600" dirty="0" smtClean="0"/>
          </a:p>
          <a:p>
            <a:pPr marL="0" indent="0">
              <a:buNone/>
            </a:pPr>
            <a:endParaRPr lang="en-US" sz="1600" b="0" dirty="0"/>
          </a:p>
          <a:p>
            <a:pPr marL="0" indent="0">
              <a:buNone/>
            </a:pPr>
            <a:r>
              <a:rPr lang="en-US" sz="1600" b="0" dirty="0" smtClean="0"/>
              <a:t>During </a:t>
            </a:r>
            <a:r>
              <a:rPr lang="en-US" sz="1600" b="0" dirty="0"/>
              <a:t>his debut NBA season at the Bulls </a:t>
            </a:r>
            <a:r>
              <a:rPr lang="en-US" sz="1600" b="0" dirty="0" err="1"/>
              <a:t>Markkanen</a:t>
            </a:r>
            <a:r>
              <a:rPr lang="en-US" sz="1600" b="0" dirty="0"/>
              <a:t> broke several records, such as being the fastest player to reach100 three-point goals in the series’ history. </a:t>
            </a:r>
            <a:r>
              <a:rPr lang="en-US" sz="1600" b="0" dirty="0" err="1"/>
              <a:t>Markkanen</a:t>
            </a:r>
            <a:r>
              <a:rPr lang="en-US" sz="1600" b="0" dirty="0"/>
              <a:t> has made a positive contribution to the popularity of basketball among young people in Finland and the basketball schools bearing his name are constantly full.</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a:t>Photo </a:t>
            </a:r>
            <a:r>
              <a:rPr lang="fi-FI" sz="1400" b="0" dirty="0" err="1"/>
              <a:t>credit</a:t>
            </a:r>
            <a:r>
              <a:rPr lang="fi-FI" sz="1400" b="0" dirty="0"/>
              <a:t>: Timo </a:t>
            </a:r>
            <a:r>
              <a:rPr lang="fi-FI" sz="1400" b="0" dirty="0" err="1" smtClean="0"/>
              <a:t>Jaakonaho</a:t>
            </a:r>
            <a:r>
              <a:rPr lang="fi-FI" sz="1400" b="0" dirty="0" smtClean="0"/>
              <a:t>/Lehtikuva</a:t>
            </a:r>
            <a:endParaRPr lang="fi-FI" sz="1400" b="0" dirty="0"/>
          </a:p>
        </p:txBody>
      </p:sp>
    </p:spTree>
    <p:extLst>
      <p:ext uri="{BB962C8B-B14F-4D97-AF65-F5344CB8AC3E}">
        <p14:creationId xmlns:p14="http://schemas.microsoft.com/office/powerpoint/2010/main" val="134205968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Eva Wahlström."/>
          <p:cNvSpPr/>
          <p:nvPr/>
        </p:nvSpPr>
        <p:spPr>
          <a:xfrm>
            <a:off x="5364088" y="987574"/>
            <a:ext cx="3240360" cy="3240360"/>
          </a:xfrm>
          <a:prstGeom prst="ellipse">
            <a:avLst/>
          </a:prstGeom>
          <a:blipFill dpi="0" rotWithShape="1">
            <a:blip r:embed="rId3"/>
            <a:srcRect/>
            <a:tile tx="349250" ty="450850" sx="87000" sy="8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EVA WAHLSTRÖM </a:t>
            </a:r>
            <a:r>
              <a:rPr lang="en-GB" b="0" dirty="0" smtClean="0"/>
              <a:t>(1980–)</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Finland's most internationally successful boxer, Eva </a:t>
            </a:r>
            <a:r>
              <a:rPr lang="en-US" sz="1600" dirty="0" err="1" smtClean="0"/>
              <a:t>Wahlström</a:t>
            </a:r>
            <a:r>
              <a:rPr lang="en-US" sz="1600" dirty="0" smtClean="0"/>
              <a:t>, </a:t>
            </a:r>
            <a:r>
              <a:rPr lang="en-US" sz="1600" dirty="0"/>
              <a:t>is a former WBC female world champion. </a:t>
            </a:r>
            <a:endParaRPr lang="en-US" sz="1600" dirty="0" smtClean="0"/>
          </a:p>
          <a:p>
            <a:pPr marL="0" indent="0">
              <a:buNone/>
            </a:pPr>
            <a:endParaRPr lang="en-US" sz="1600" b="0" dirty="0"/>
          </a:p>
          <a:p>
            <a:pPr marL="0" indent="0">
              <a:buNone/>
            </a:pPr>
            <a:r>
              <a:rPr lang="en-US" sz="1600" b="0" dirty="0" smtClean="0"/>
              <a:t>Eva </a:t>
            </a:r>
            <a:r>
              <a:rPr lang="en-US" sz="1600" b="0" dirty="0" err="1"/>
              <a:t>Wahlström</a:t>
            </a:r>
            <a:r>
              <a:rPr lang="en-US" sz="1600" b="0" dirty="0"/>
              <a:t> won the World Boxing Championship in 2015 and successfully defended her title several times. </a:t>
            </a:r>
            <a:r>
              <a:rPr lang="en-US" sz="1600" b="0" dirty="0" err="1"/>
              <a:t>Wahlström</a:t>
            </a:r>
            <a:r>
              <a:rPr lang="en-US" sz="1600" b="0" dirty="0"/>
              <a:t> is a polymath and in addition to boxing, she has participated in TV series, written two books, held her own art exhibition and studied interior architecture. </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a:t>credit</a:t>
            </a:r>
            <a:r>
              <a:rPr lang="fi-FI" sz="1400" b="0" dirty="0" smtClean="0"/>
              <a:t>: Andrew </a:t>
            </a:r>
            <a:r>
              <a:rPr lang="fi-FI" sz="1400" b="0" dirty="0" err="1" smtClean="0"/>
              <a:t>Couldridge</a:t>
            </a:r>
            <a:r>
              <a:rPr lang="fi-FI" sz="1400" b="0" dirty="0" smtClean="0"/>
              <a:t>/Lehtikuva</a:t>
            </a:r>
            <a:endParaRPr lang="en-US" sz="1400" b="0" dirty="0"/>
          </a:p>
        </p:txBody>
      </p:sp>
    </p:spTree>
    <p:extLst>
      <p:ext uri="{BB962C8B-B14F-4D97-AF65-F5344CB8AC3E}">
        <p14:creationId xmlns:p14="http://schemas.microsoft.com/office/powerpoint/2010/main" val="50440459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Aki Kaurismäki."/>
          <p:cNvSpPr/>
          <p:nvPr/>
        </p:nvSpPr>
        <p:spPr>
          <a:xfrm>
            <a:off x="5364088" y="987574"/>
            <a:ext cx="3240360" cy="3240360"/>
          </a:xfrm>
          <a:prstGeom prst="ellipse">
            <a:avLst/>
          </a:prstGeom>
          <a:blipFill dpi="0" rotWithShape="1">
            <a:blip r:embed="rId3"/>
            <a:srcRect/>
            <a:tile tx="-1301750" ty="463550" sx="86000" sy="8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a:t>AKI </a:t>
            </a:r>
            <a:r>
              <a:rPr lang="en-GB" dirty="0" smtClean="0"/>
              <a:t>KAURISMÄKI </a:t>
            </a:r>
            <a:r>
              <a:rPr lang="en-GB" b="0" dirty="0"/>
              <a:t>(1957</a:t>
            </a:r>
            <a:r>
              <a:rPr lang="en-GB" b="0" dirty="0" smtClean="0"/>
              <a:t>–)</a:t>
            </a:r>
            <a:r>
              <a:rPr lang="en-US" b="0" dirty="0"/>
              <a:t/>
            </a:r>
            <a:br>
              <a:rPr lang="en-US" b="0" dirty="0"/>
            </a:b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Aki </a:t>
            </a:r>
            <a:r>
              <a:rPr lang="en-GB" sz="1600" dirty="0" err="1"/>
              <a:t>Kaurismäki</a:t>
            </a:r>
            <a:r>
              <a:rPr lang="en-GB" sz="1600" dirty="0"/>
              <a:t> (1957–), the only Finn to win the Grand Prix at Cannes (for </a:t>
            </a:r>
            <a:r>
              <a:rPr lang="en-GB" sz="1600" i="1" dirty="0"/>
              <a:t>The Man Without a Past</a:t>
            </a:r>
            <a:r>
              <a:rPr lang="en-GB" sz="1600" dirty="0"/>
              <a:t>), is a highly individual film director. </a:t>
            </a:r>
            <a:endParaRPr lang="en-GB" sz="1600" dirty="0" smtClean="0"/>
          </a:p>
          <a:p>
            <a:pPr marL="0" indent="0">
              <a:buNone/>
            </a:pPr>
            <a:endParaRPr lang="en-GB" sz="1600" b="0" dirty="0"/>
          </a:p>
          <a:p>
            <a:pPr marL="0" indent="0">
              <a:buNone/>
            </a:pPr>
            <a:r>
              <a:rPr lang="en-GB" sz="1600" b="0" dirty="0" smtClean="0"/>
              <a:t>Other </a:t>
            </a:r>
            <a:r>
              <a:rPr lang="en-GB" sz="1600" b="0" dirty="0"/>
              <a:t>well-known movies </a:t>
            </a:r>
            <a:r>
              <a:rPr lang="en-GB" sz="1600" b="0" dirty="0" err="1"/>
              <a:t>Kaurismäki</a:t>
            </a:r>
            <a:r>
              <a:rPr lang="en-GB" sz="1600" b="0" dirty="0"/>
              <a:t> directed include </a:t>
            </a:r>
            <a:r>
              <a:rPr lang="en-GB" sz="1600" b="0" i="1" dirty="0"/>
              <a:t>Drifting Clouds</a:t>
            </a:r>
            <a:r>
              <a:rPr lang="en-GB" sz="1600" b="0" dirty="0"/>
              <a:t> (1996), </a:t>
            </a:r>
            <a:r>
              <a:rPr lang="en-GB" sz="1600" b="0" i="1" dirty="0"/>
              <a:t>Le Havre</a:t>
            </a:r>
            <a:r>
              <a:rPr lang="en-GB" sz="1600" b="0" dirty="0"/>
              <a:t> (2011) and </a:t>
            </a:r>
            <a:r>
              <a:rPr lang="en-GB" sz="1600" b="0" i="1" dirty="0"/>
              <a:t>The Other Side of Hope</a:t>
            </a:r>
            <a:r>
              <a:rPr lang="en-GB" sz="1600" b="0" dirty="0"/>
              <a:t> (2017). His films are minimalistic and he has his own recognisable style. </a:t>
            </a:r>
            <a:r>
              <a:rPr lang="en-GB" sz="1600" b="0" dirty="0" err="1" smtClean="0"/>
              <a:t>Kaurismäki</a:t>
            </a:r>
            <a:r>
              <a:rPr lang="en-GB" sz="1600" b="0" dirty="0" smtClean="0"/>
              <a:t> </a:t>
            </a:r>
            <a:r>
              <a:rPr lang="en-GB" sz="1600" b="0" dirty="0"/>
              <a:t>is widely considered as Finland's best-known film director.</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a:t>: </a:t>
            </a:r>
            <a:r>
              <a:rPr lang="fi-FI" sz="1400" b="0" dirty="0" err="1"/>
              <a:t>Odd</a:t>
            </a:r>
            <a:r>
              <a:rPr lang="fi-FI" sz="1400" b="0" dirty="0"/>
              <a:t> </a:t>
            </a:r>
            <a:r>
              <a:rPr lang="fi-FI" sz="1400" b="0" dirty="0" smtClean="0"/>
              <a:t>Andersen/Lehtikuva</a:t>
            </a:r>
            <a:endParaRPr lang="en-US" sz="1400" b="0" dirty="0"/>
          </a:p>
        </p:txBody>
      </p:sp>
    </p:spTree>
    <p:extLst>
      <p:ext uri="{BB962C8B-B14F-4D97-AF65-F5344CB8AC3E}">
        <p14:creationId xmlns:p14="http://schemas.microsoft.com/office/powerpoint/2010/main" val="102725427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Jasper Pääkkönen."/>
          <p:cNvSpPr/>
          <p:nvPr/>
        </p:nvSpPr>
        <p:spPr>
          <a:xfrm>
            <a:off x="5364088" y="987574"/>
            <a:ext cx="3240360" cy="3240360"/>
          </a:xfrm>
          <a:prstGeom prst="ellipse">
            <a:avLst/>
          </a:prstGeom>
          <a:blipFill dpi="0" rotWithShape="1">
            <a:blip r:embed="rId3"/>
            <a:srcRect/>
            <a:tile tx="158750" ty="1168400" sx="79000" sy="79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JASPER PÄÄKKÖNEN </a:t>
            </a:r>
            <a:r>
              <a:rPr lang="en-GB" b="0" dirty="0" smtClean="0"/>
              <a:t>(</a:t>
            </a:r>
            <a:r>
              <a:rPr lang="en-GB" b="0" dirty="0"/>
              <a:t>1980–)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Jasper </a:t>
            </a:r>
            <a:r>
              <a:rPr lang="en-US" sz="1600" dirty="0" err="1"/>
              <a:t>Pääkkönen</a:t>
            </a:r>
            <a:r>
              <a:rPr lang="en-US" sz="1600" dirty="0"/>
              <a:t> </a:t>
            </a:r>
            <a:r>
              <a:rPr lang="en-US" sz="1600" dirty="0" smtClean="0"/>
              <a:t>is </a:t>
            </a:r>
            <a:r>
              <a:rPr lang="en-US" sz="1600" dirty="0"/>
              <a:t>many things - an actor, fly fisherman, environmentalist and entrepreneur. </a:t>
            </a:r>
            <a:endParaRPr lang="en-US" sz="1600" dirty="0" smtClean="0"/>
          </a:p>
          <a:p>
            <a:pPr marL="0" indent="0">
              <a:buNone/>
            </a:pPr>
            <a:endParaRPr lang="en-US" sz="1600" b="0" dirty="0"/>
          </a:p>
          <a:p>
            <a:pPr marL="0" indent="0">
              <a:buNone/>
            </a:pPr>
            <a:r>
              <a:rPr lang="en-US" sz="1600" b="0" dirty="0" smtClean="0"/>
              <a:t>He </a:t>
            </a:r>
            <a:r>
              <a:rPr lang="en-US" sz="1600" b="0" dirty="0"/>
              <a:t>is most well-known internationally for his acting roles in Spike Lee's </a:t>
            </a:r>
            <a:r>
              <a:rPr lang="en-US" sz="1600" b="0" dirty="0" err="1"/>
              <a:t>BlacKkKlansman</a:t>
            </a:r>
            <a:r>
              <a:rPr lang="en-US" sz="1600" b="0" dirty="0"/>
              <a:t> and the TV series “Vikings”. The </a:t>
            </a:r>
            <a:r>
              <a:rPr lang="en-US" sz="1600" b="0" dirty="0" err="1"/>
              <a:t>Löyly</a:t>
            </a:r>
            <a:r>
              <a:rPr lang="en-US" sz="1600" b="0" dirty="0"/>
              <a:t> Restaurant in Helsinki, which he co-founded, has been named one of the World's 100 Greatest Places by Time Magazine. </a:t>
            </a:r>
            <a:r>
              <a:rPr lang="en-US" sz="1600" b="0" dirty="0" err="1"/>
              <a:t>Pääkkönen</a:t>
            </a:r>
            <a:r>
              <a:rPr lang="en-US" sz="1600" b="0" dirty="0"/>
              <a:t> is also known for his work on the protection of the endangered fish species of Finland.</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a:t>Photo </a:t>
            </a:r>
            <a:r>
              <a:rPr lang="fi-FI" sz="1400" b="0" dirty="0" err="1"/>
              <a:t>credit</a:t>
            </a:r>
            <a:r>
              <a:rPr lang="fi-FI" sz="1400" b="0" dirty="0"/>
              <a:t>: Mikko </a:t>
            </a:r>
            <a:r>
              <a:rPr lang="fi-FI" sz="1400" b="0" dirty="0" smtClean="0"/>
              <a:t>Stig/Lehtikuva</a:t>
            </a:r>
            <a:endParaRPr lang="fi-FI" sz="1400" b="0" dirty="0"/>
          </a:p>
        </p:txBody>
      </p:sp>
    </p:spTree>
    <p:extLst>
      <p:ext uri="{BB962C8B-B14F-4D97-AF65-F5344CB8AC3E}">
        <p14:creationId xmlns:p14="http://schemas.microsoft.com/office/powerpoint/2010/main" val="206312653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Linus Torvalds."/>
          <p:cNvSpPr/>
          <p:nvPr/>
        </p:nvSpPr>
        <p:spPr>
          <a:xfrm>
            <a:off x="5364088" y="987574"/>
            <a:ext cx="3240360" cy="3240360"/>
          </a:xfrm>
          <a:prstGeom prst="ellipse">
            <a:avLst/>
          </a:prstGeom>
          <a:blipFill dpi="0" rotWithShape="1">
            <a:blip r:embed="rId3"/>
            <a:srcRect/>
            <a:tile tx="-1276350" ty="774700" sx="46000" sy="4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LINUS TORVALDS </a:t>
            </a:r>
            <a:r>
              <a:rPr lang="en-US" b="0" dirty="0" smtClean="0"/>
              <a:t>(</a:t>
            </a:r>
            <a:r>
              <a:rPr lang="en-US" b="0" dirty="0"/>
              <a:t>1969–)</a:t>
            </a:r>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Linus Torvalds </a:t>
            </a:r>
            <a:r>
              <a:rPr lang="en-US" sz="1600" dirty="0" smtClean="0"/>
              <a:t>is </a:t>
            </a:r>
            <a:r>
              <a:rPr lang="en-US" sz="1600" dirty="0"/>
              <a:t>a Finnish-American IT expert, programmer and hacker. </a:t>
            </a:r>
            <a:endParaRPr lang="en-US" sz="1600" dirty="0" smtClean="0"/>
          </a:p>
          <a:p>
            <a:pPr marL="0" indent="0">
              <a:buNone/>
            </a:pPr>
            <a:endParaRPr lang="en-US" sz="1600" b="0" dirty="0"/>
          </a:p>
          <a:p>
            <a:pPr marL="0" indent="0">
              <a:buNone/>
            </a:pPr>
            <a:r>
              <a:rPr lang="en-US" sz="1600" b="0" dirty="0" smtClean="0"/>
              <a:t>At </a:t>
            </a:r>
            <a:r>
              <a:rPr lang="en-US" sz="1600" b="0" dirty="0"/>
              <a:t>the beginning of the 1990s Torvalds developed his own version of the Unix operating system. Freely downloadable from the internet, Linux soon gathered millions of users and a worldwide developer community. </a:t>
            </a:r>
            <a:r>
              <a:rPr lang="en-US" sz="1600" b="0" dirty="0" smtClean="0"/>
              <a:t>In </a:t>
            </a:r>
            <a:r>
              <a:rPr lang="en-US" sz="1600" b="0" dirty="0"/>
              <a:t>2012, Torvalds was declared as the winner of Millennium Technology Prize, along with Shinya Yamanaka. The prize is often described as technology's equivalent of the Nobel Prize.</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a:t>: Kimmo </a:t>
            </a:r>
            <a:r>
              <a:rPr lang="fi-FI" sz="1400" b="0" dirty="0" smtClean="0"/>
              <a:t>Mäntylä/Lehtikuva</a:t>
            </a:r>
            <a:endParaRPr lang="en-US" sz="1400" b="0" dirty="0"/>
          </a:p>
        </p:txBody>
      </p:sp>
    </p:spTree>
    <p:extLst>
      <p:ext uri="{BB962C8B-B14F-4D97-AF65-F5344CB8AC3E}">
        <p14:creationId xmlns:p14="http://schemas.microsoft.com/office/powerpoint/2010/main" val="231296565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203598"/>
            <a:ext cx="5833741" cy="1656184"/>
          </a:xfrm>
        </p:spPr>
        <p:txBody>
          <a:bodyPr/>
          <a:lstStyle/>
          <a:p>
            <a:r>
              <a:rPr lang="en-US" sz="3200" dirty="0" smtClean="0">
                <a:solidFill>
                  <a:schemeClr val="accent1"/>
                </a:solidFill>
              </a:rPr>
              <a:t>“Music </a:t>
            </a:r>
            <a:r>
              <a:rPr lang="en-US" sz="3200" dirty="0">
                <a:solidFill>
                  <a:schemeClr val="accent1"/>
                </a:solidFill>
              </a:rPr>
              <a:t>begins where the possibilities of language end</a:t>
            </a:r>
            <a:r>
              <a:rPr lang="en-US" sz="3200" dirty="0" smtClean="0">
                <a:solidFill>
                  <a:schemeClr val="accent1"/>
                </a:solidFill>
              </a:rPr>
              <a:t>.</a:t>
            </a:r>
            <a:r>
              <a:rPr lang="fi-FI" sz="3200" dirty="0" smtClean="0">
                <a:solidFill>
                  <a:schemeClr val="accent1"/>
                </a:solidFill>
              </a:rPr>
              <a:t>”</a:t>
            </a:r>
            <a:endParaRPr lang="en-US" sz="3200" b="0" dirty="0">
              <a:solidFill>
                <a:schemeClr val="accent1"/>
              </a:solidFill>
            </a:endParaRPr>
          </a:p>
        </p:txBody>
      </p:sp>
      <p:sp>
        <p:nvSpPr>
          <p:cNvPr id="7" name="Title 2"/>
          <p:cNvSpPr txBox="1">
            <a:spLocks/>
          </p:cNvSpPr>
          <p:nvPr/>
        </p:nvSpPr>
        <p:spPr>
          <a:xfrm>
            <a:off x="1691680" y="3075806"/>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smtClean="0">
                <a:solidFill>
                  <a:schemeClr val="accent1"/>
                </a:solidFill>
              </a:rPr>
              <a:t>Jean  Sibelius</a:t>
            </a:r>
            <a:endParaRPr lang="en-US" sz="3200" b="0" dirty="0">
              <a:solidFill>
                <a:schemeClr val="accent1"/>
              </a:solidFill>
            </a:endParaRPr>
          </a:p>
        </p:txBody>
      </p:sp>
    </p:spTree>
    <p:extLst>
      <p:ext uri="{BB962C8B-B14F-4D97-AF65-F5344CB8AC3E}">
        <p14:creationId xmlns:p14="http://schemas.microsoft.com/office/powerpoint/2010/main" val="399580966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enery of city lights above a lake."/>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538"/>
            <a:ext cx="9144000" cy="5164038"/>
          </a:xfrm>
          <a:prstGeom prst="rect">
            <a:avLst/>
          </a:prstGeom>
        </p:spPr>
      </p:pic>
      <p:sp>
        <p:nvSpPr>
          <p:cNvPr id="2" name="Title 1"/>
          <p:cNvSpPr>
            <a:spLocks noGrp="1"/>
          </p:cNvSpPr>
          <p:nvPr>
            <p:ph type="ctrTitle"/>
          </p:nvPr>
        </p:nvSpPr>
        <p:spPr>
          <a:xfrm>
            <a:off x="539552" y="3651870"/>
            <a:ext cx="4032448" cy="1079822"/>
          </a:xfrm>
        </p:spPr>
        <p:txBody>
          <a:bodyPr/>
          <a:lstStyle/>
          <a:p>
            <a:r>
              <a:rPr lang="en-US" sz="6000" cap="none" dirty="0" smtClean="0"/>
              <a:t>Thank you!</a:t>
            </a:r>
            <a:endParaRPr lang="en-US" sz="6000" cap="none" dirty="0"/>
          </a:p>
        </p:txBody>
      </p:sp>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790037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41</a:t>
            </a:fld>
            <a:endParaRPr lang="en-US"/>
          </a:p>
        </p:txBody>
      </p:sp>
      <p:sp>
        <p:nvSpPr>
          <p:cNvPr id="5"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7411296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Osmo Vänskä."/>
          <p:cNvSpPr/>
          <p:nvPr/>
        </p:nvSpPr>
        <p:spPr>
          <a:xfrm>
            <a:off x="5364088" y="987574"/>
            <a:ext cx="3240360" cy="3240360"/>
          </a:xfrm>
          <a:prstGeom prst="ellipse">
            <a:avLst/>
          </a:prstGeom>
          <a:blipFill dpi="0" rotWithShape="1">
            <a:blip r:embed="rId3"/>
            <a:srcRect/>
            <a:tile tx="-1085850" ty="0" sx="69000" sy="69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OSMO VÄNSKÄ </a:t>
            </a:r>
            <a:r>
              <a:rPr lang="en-GB" b="0" dirty="0" smtClean="0"/>
              <a:t>(1953–)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err="1" smtClean="0"/>
              <a:t>Osmo</a:t>
            </a:r>
            <a:r>
              <a:rPr lang="en-US" sz="1600" dirty="0" smtClean="0"/>
              <a:t> </a:t>
            </a:r>
            <a:r>
              <a:rPr lang="en-US" sz="1600" dirty="0" err="1" smtClean="0"/>
              <a:t>Vänskä</a:t>
            </a:r>
            <a:r>
              <a:rPr lang="en-US" sz="1600" dirty="0" smtClean="0"/>
              <a:t> is </a:t>
            </a:r>
            <a:r>
              <a:rPr lang="en-US" sz="1600" dirty="0"/>
              <a:t>an internationally acclaimed </a:t>
            </a:r>
            <a:r>
              <a:rPr lang="en-US" sz="1600" dirty="0" smtClean="0"/>
              <a:t>Finnish </a:t>
            </a:r>
            <a:r>
              <a:rPr lang="en-US" sz="1600" dirty="0"/>
              <a:t>conductor, </a:t>
            </a:r>
            <a:r>
              <a:rPr lang="en-US" sz="1600" dirty="0" err="1"/>
              <a:t>clarinettist</a:t>
            </a:r>
            <a:r>
              <a:rPr lang="en-US" sz="1600" dirty="0"/>
              <a:t> and composer. </a:t>
            </a:r>
            <a:endParaRPr lang="en-US" sz="1600" dirty="0" smtClean="0"/>
          </a:p>
          <a:p>
            <a:pPr marL="0" indent="0">
              <a:buNone/>
            </a:pPr>
            <a:endParaRPr lang="en-US" sz="1600" b="0" dirty="0"/>
          </a:p>
          <a:p>
            <a:pPr marL="0" indent="0">
              <a:buNone/>
            </a:pPr>
            <a:r>
              <a:rPr lang="en-US" sz="1600" b="0" dirty="0" err="1" smtClean="0"/>
              <a:t>Vänskä</a:t>
            </a:r>
            <a:r>
              <a:rPr lang="en-US" sz="1600" b="0" dirty="0" smtClean="0"/>
              <a:t> </a:t>
            </a:r>
            <a:r>
              <a:rPr lang="en-US" sz="1600" b="0" dirty="0"/>
              <a:t>has been the Music Director of the Minnesota Orchestra since 2003 and he works as the Music Director of the Seoul Philharmonic Orchestra since 2020. In 2014 </a:t>
            </a:r>
            <a:r>
              <a:rPr lang="en-US" sz="1600" b="0" dirty="0" err="1"/>
              <a:t>Vänskä</a:t>
            </a:r>
            <a:r>
              <a:rPr lang="en-US" sz="1600" b="0" dirty="0"/>
              <a:t>, together with the Minnesota Orchestra, won a Grammy for best orchestral performance for the album of Sibelius' Symphonies Nos. 1 and 4.</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499552" y="4659982"/>
            <a:ext cx="4248912"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Lisa-Marie </a:t>
            </a:r>
            <a:r>
              <a:rPr lang="en-US" sz="1400" b="0" dirty="0" err="1" smtClean="0"/>
              <a:t>Mazzucco</a:t>
            </a:r>
            <a:r>
              <a:rPr lang="en-US" sz="1400" b="0" dirty="0" smtClean="0"/>
              <a:t>/</a:t>
            </a:r>
            <a:r>
              <a:rPr lang="en-US" sz="1400" b="0" dirty="0"/>
              <a:t> Minnesota Orchestra</a:t>
            </a:r>
          </a:p>
        </p:txBody>
      </p:sp>
    </p:spTree>
    <p:extLst>
      <p:ext uri="{BB962C8B-B14F-4D97-AF65-F5344CB8AC3E}">
        <p14:creationId xmlns:p14="http://schemas.microsoft.com/office/powerpoint/2010/main" val="417631953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652142"/>
            <a:ext cx="5833741" cy="1656184"/>
          </a:xfrm>
        </p:spPr>
        <p:txBody>
          <a:bodyPr/>
          <a:lstStyle/>
          <a:p>
            <a:r>
              <a:rPr lang="en-US" sz="3200" dirty="0">
                <a:solidFill>
                  <a:schemeClr val="accent1"/>
                </a:solidFill>
              </a:rPr>
              <a:t>“The old way of thinking is that the players are only playing and not using their brain for anything else... If I have one brain and we have 70 players in the orchestra, 71 brains are much more than one, right?” </a:t>
            </a:r>
          </a:p>
        </p:txBody>
      </p:sp>
      <p:sp>
        <p:nvSpPr>
          <p:cNvPr id="7" name="Title 2"/>
          <p:cNvSpPr txBox="1">
            <a:spLocks/>
          </p:cNvSpPr>
          <p:nvPr/>
        </p:nvSpPr>
        <p:spPr>
          <a:xfrm>
            <a:off x="1691680" y="4524350"/>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a:solidFill>
                  <a:schemeClr val="accent1"/>
                </a:solidFill>
              </a:rPr>
              <a:t>Osmo Vänskä </a:t>
            </a:r>
            <a:endParaRPr lang="en-US" sz="3200" b="0" dirty="0">
              <a:solidFill>
                <a:schemeClr val="accent1"/>
              </a:solidFill>
            </a:endParaRPr>
          </a:p>
        </p:txBody>
      </p:sp>
    </p:spTree>
    <p:extLst>
      <p:ext uri="{BB962C8B-B14F-4D97-AF65-F5344CB8AC3E}">
        <p14:creationId xmlns:p14="http://schemas.microsoft.com/office/powerpoint/2010/main" val="33964515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Esa-Pekka Salonen."/>
          <p:cNvSpPr/>
          <p:nvPr/>
        </p:nvSpPr>
        <p:spPr>
          <a:xfrm>
            <a:off x="5364088" y="987574"/>
            <a:ext cx="3240360" cy="3240360"/>
          </a:xfrm>
          <a:prstGeom prst="ellipse">
            <a:avLst/>
          </a:prstGeom>
          <a:blipFill dpi="0" rotWithShape="1">
            <a:blip r:embed="rId3"/>
            <a:srcRect/>
            <a:tile tx="-1708150" ty="6350" sx="36000" sy="3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ESA-PEKKA SALONEN </a:t>
            </a:r>
            <a:r>
              <a:rPr lang="en-GB" b="0" dirty="0" smtClean="0"/>
              <a:t>(</a:t>
            </a:r>
            <a:r>
              <a:rPr lang="en-GB" b="0" dirty="0"/>
              <a:t>1958–)</a:t>
            </a:r>
            <a:endParaRPr lang="en-US" b="0" dirty="0"/>
          </a:p>
        </p:txBody>
      </p:sp>
      <p:sp>
        <p:nvSpPr>
          <p:cNvPr id="3" name="Content Placeholder 2"/>
          <p:cNvSpPr>
            <a:spLocks noGrp="1"/>
          </p:cNvSpPr>
          <p:nvPr>
            <p:ph idx="1"/>
          </p:nvPr>
        </p:nvSpPr>
        <p:spPr>
          <a:xfrm>
            <a:off x="539552" y="1635646"/>
            <a:ext cx="4824536" cy="3096344"/>
          </a:xfrm>
        </p:spPr>
        <p:txBody>
          <a:bodyPr/>
          <a:lstStyle/>
          <a:p>
            <a:pPr marL="0" indent="0">
              <a:buNone/>
            </a:pPr>
            <a:r>
              <a:rPr lang="en-GB" sz="1600" dirty="0"/>
              <a:t>Conductor </a:t>
            </a:r>
            <a:r>
              <a:rPr lang="en-GB" sz="1600" dirty="0" err="1"/>
              <a:t>Esa-Pekka</a:t>
            </a:r>
            <a:r>
              <a:rPr lang="en-GB" sz="1600" dirty="0"/>
              <a:t> </a:t>
            </a:r>
            <a:r>
              <a:rPr lang="en-GB" sz="1600" dirty="0" err="1"/>
              <a:t>Salonen</a:t>
            </a:r>
            <a:r>
              <a:rPr lang="en-GB" sz="1600" dirty="0"/>
              <a:t> </a:t>
            </a:r>
            <a:r>
              <a:rPr lang="en-GB" sz="1600" dirty="0" smtClean="0"/>
              <a:t>achieved </a:t>
            </a:r>
            <a:r>
              <a:rPr lang="en-GB" sz="1600" dirty="0"/>
              <a:t>his international breakthrough in 1983, when he was invited to conduct a London Philharmonic Orchestra performance of Gustav Mahler’s third symphony. </a:t>
            </a:r>
            <a:endParaRPr lang="en-GB" sz="1600" dirty="0" smtClean="0"/>
          </a:p>
          <a:p>
            <a:pPr marL="0" indent="0">
              <a:buNone/>
            </a:pPr>
            <a:endParaRPr lang="en-GB" sz="1600" b="0" dirty="0"/>
          </a:p>
          <a:p>
            <a:pPr marL="0" indent="0">
              <a:buNone/>
            </a:pPr>
            <a:r>
              <a:rPr lang="en-GB" sz="1600" b="0" dirty="0" smtClean="0"/>
              <a:t>Since </a:t>
            </a:r>
            <a:r>
              <a:rPr lang="en-GB" sz="1600" b="0" dirty="0"/>
              <a:t>then, he has been the Music Director and Principal Conductor at the Los Angeles Philharmonic and Principal Conductor with the London Philharmonic Orchestra. He became the Marie-</a:t>
            </a:r>
            <a:r>
              <a:rPr lang="en-GB" sz="1600" b="0" dirty="0" err="1"/>
              <a:t>Josée</a:t>
            </a:r>
            <a:r>
              <a:rPr lang="en-GB" sz="1600" b="0" dirty="0"/>
              <a:t> Kravis Composer-in-Residence of the New York Philharmonic in early 2015, a three-year appointment.</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371949"/>
            <a:ext cx="3960440" cy="576065"/>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Minna </a:t>
            </a:r>
            <a:r>
              <a:rPr lang="en-US" sz="1400" b="0" dirty="0" err="1" smtClean="0"/>
              <a:t>Hatinen</a:t>
            </a:r>
            <a:r>
              <a:rPr lang="en-US" sz="1400" b="0" dirty="0" smtClean="0"/>
              <a:t>/</a:t>
            </a:r>
            <a:endParaRPr lang="en-US" sz="1400" b="0" dirty="0"/>
          </a:p>
          <a:p>
            <a:pPr marL="0" indent="0" algn="r">
              <a:buNone/>
            </a:pPr>
            <a:r>
              <a:rPr lang="en-US" sz="1400" b="0" dirty="0" smtClean="0"/>
              <a:t>Finnish </a:t>
            </a:r>
            <a:r>
              <a:rPr lang="en-US" sz="1400" b="0" dirty="0"/>
              <a:t>National Opera and Ballet</a:t>
            </a:r>
          </a:p>
        </p:txBody>
      </p:sp>
    </p:spTree>
    <p:extLst>
      <p:ext uri="{BB962C8B-B14F-4D97-AF65-F5344CB8AC3E}">
        <p14:creationId xmlns:p14="http://schemas.microsoft.com/office/powerpoint/2010/main" val="85978570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Alma."/>
          <p:cNvSpPr/>
          <p:nvPr/>
        </p:nvSpPr>
        <p:spPr>
          <a:xfrm>
            <a:off x="5364088" y="987574"/>
            <a:ext cx="3240360" cy="3240360"/>
          </a:xfrm>
          <a:prstGeom prst="ellipse">
            <a:avLst/>
          </a:prstGeom>
          <a:blipFill dpi="0" rotWithShape="1">
            <a:blip r:embed="rId3"/>
            <a:srcRect/>
            <a:tile tx="-32385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ALMA</a:t>
            </a:r>
            <a:r>
              <a:rPr lang="en-US" dirty="0"/>
              <a:t> </a:t>
            </a:r>
            <a:r>
              <a:rPr lang="en-GB" b="0" dirty="0"/>
              <a:t>(1996</a:t>
            </a:r>
            <a:r>
              <a:rPr lang="en-GB" b="0" dirty="0" smtClean="0"/>
              <a:t>–)</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Alma, real name Alma-Sofia </a:t>
            </a:r>
            <a:r>
              <a:rPr lang="en-US" sz="1600" dirty="0" err="1"/>
              <a:t>Miettinen</a:t>
            </a:r>
            <a:r>
              <a:rPr lang="en-US" sz="1600" dirty="0"/>
              <a:t> (1996–), is a Finnish singer-songwriter. </a:t>
            </a:r>
            <a:endParaRPr lang="en-US" sz="1600" dirty="0" smtClean="0"/>
          </a:p>
          <a:p>
            <a:pPr marL="0" indent="0">
              <a:buNone/>
            </a:pPr>
            <a:endParaRPr lang="en-US" sz="1600" dirty="0"/>
          </a:p>
          <a:p>
            <a:pPr marL="0" indent="0">
              <a:buNone/>
            </a:pPr>
            <a:r>
              <a:rPr lang="en-US" sz="1600" b="0" dirty="0" smtClean="0"/>
              <a:t>She </a:t>
            </a:r>
            <a:r>
              <a:rPr lang="en-US" sz="1600" b="0" dirty="0"/>
              <a:t>is currently one of the most internationally successful Finnish artists and is known for her hits "Karma" and "Chasing Highs". She has collaborated with numerous well-known artists, including Miley Cyrus and Ariana Grande.</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 Antti Aimo-Koivisto/ Lehtikuva</a:t>
            </a:r>
            <a:endParaRPr lang="en-US" sz="1400" b="0" dirty="0"/>
          </a:p>
        </p:txBody>
      </p:sp>
    </p:spTree>
    <p:extLst>
      <p:ext uri="{BB962C8B-B14F-4D97-AF65-F5344CB8AC3E}">
        <p14:creationId xmlns:p14="http://schemas.microsoft.com/office/powerpoint/2010/main" val="259074418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ortrait of Susanna Mälkki."/>
          <p:cNvSpPr/>
          <p:nvPr/>
        </p:nvSpPr>
        <p:spPr>
          <a:xfrm>
            <a:off x="5364088" y="987574"/>
            <a:ext cx="3240360" cy="3240360"/>
          </a:xfrm>
          <a:prstGeom prst="ellipse">
            <a:avLst/>
          </a:prstGeom>
          <a:blipFill dpi="0" rotWithShape="1">
            <a:blip r:embed="rId3"/>
            <a:srcRect/>
            <a:tile tx="-800100" ty="6350" sx="32000" sy="3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SUSANNA MÄLKKI </a:t>
            </a:r>
            <a:r>
              <a:rPr lang="en-US" b="0" dirty="0" smtClean="0"/>
              <a:t>(1969–)</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Finnish Susanna </a:t>
            </a:r>
            <a:r>
              <a:rPr lang="en-US" sz="1600" dirty="0" err="1"/>
              <a:t>Mälkki</a:t>
            </a:r>
            <a:r>
              <a:rPr lang="en-US" sz="1600" dirty="0"/>
              <a:t> (1969–) is currently one of the most famous female conductors in the world. </a:t>
            </a:r>
            <a:endParaRPr lang="en-US" sz="1600" dirty="0" smtClean="0"/>
          </a:p>
          <a:p>
            <a:pPr marL="0" indent="0">
              <a:buNone/>
            </a:pPr>
            <a:endParaRPr lang="en-US" sz="1600" b="0" dirty="0"/>
          </a:p>
          <a:p>
            <a:pPr marL="0" indent="0">
              <a:buNone/>
            </a:pPr>
            <a:r>
              <a:rPr lang="en-US" sz="1600" b="0" dirty="0" err="1" smtClean="0"/>
              <a:t>Mälkki</a:t>
            </a:r>
            <a:r>
              <a:rPr lang="en-US" sz="1600" b="0" dirty="0" smtClean="0"/>
              <a:t> </a:t>
            </a:r>
            <a:r>
              <a:rPr lang="en-US" sz="1600" b="0" dirty="0"/>
              <a:t>was the musical director of the Paris Ensemble </a:t>
            </a:r>
            <a:r>
              <a:rPr lang="en-US" sz="1600" b="0" dirty="0" err="1"/>
              <a:t>InterContemporain</a:t>
            </a:r>
            <a:r>
              <a:rPr lang="en-US" sz="1600" b="0" dirty="0"/>
              <a:t> from 2006 to 2013 and is currently the chief conductor of the Helsinki Orchestra and the Principal Guest Conductor of the Los Angeles Philharmonic. </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443958"/>
            <a:ext cx="3960440" cy="504056"/>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a:t>
            </a:r>
            <a:r>
              <a:rPr lang="en-US" sz="1400" b="0" dirty="0" err="1"/>
              <a:t>Jiyang</a:t>
            </a:r>
            <a:r>
              <a:rPr lang="en-US" sz="1400" b="0" dirty="0"/>
              <a:t> </a:t>
            </a:r>
            <a:r>
              <a:rPr lang="en-US" sz="1400" b="0" dirty="0" smtClean="0"/>
              <a:t>Chen/</a:t>
            </a:r>
            <a:endParaRPr lang="en-US" sz="1400" b="0" dirty="0"/>
          </a:p>
          <a:p>
            <a:pPr marL="0" indent="0" algn="r">
              <a:buNone/>
            </a:pPr>
            <a:r>
              <a:rPr lang="en-US" sz="1400" b="0" dirty="0" smtClean="0"/>
              <a:t>Finnish </a:t>
            </a:r>
            <a:r>
              <a:rPr lang="en-US" sz="1400" b="0" dirty="0"/>
              <a:t>National Opera and Ballet</a:t>
            </a:r>
          </a:p>
        </p:txBody>
      </p:sp>
    </p:spTree>
    <p:extLst>
      <p:ext uri="{BB962C8B-B14F-4D97-AF65-F5344CB8AC3E}">
        <p14:creationId xmlns:p14="http://schemas.microsoft.com/office/powerpoint/2010/main" val="406229574"/>
      </p:ext>
    </p:extLst>
  </p:cSld>
  <p:clrMapOvr>
    <a:masterClrMapping/>
  </p:clrMapOvr>
  <p:transition spd="med">
    <p:fade/>
  </p:transition>
</p:sld>
</file>

<file path=ppt/theme/theme1.xml><?xml version="1.0" encoding="utf-8"?>
<a:theme xmlns:a="http://schemas.openxmlformats.org/drawingml/2006/main" name="2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5FF0AA9E-0BCD-DB41-AE65-37D3D747DFA0}"/>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ADDD9E6F-F7F6-F443-9237-939A58BB880A}"/>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Finland_fi_3</Template>
  <TotalTime>1189</TotalTime>
  <Words>2774</Words>
  <Application>Microsoft Office PowerPoint</Application>
  <PresentationFormat>On-screen Show (16:9)</PresentationFormat>
  <Paragraphs>219</Paragraphs>
  <Slides>41</Slides>
  <Notes>28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41</vt:i4>
      </vt:variant>
    </vt:vector>
  </HeadingPairs>
  <TitlesOfParts>
    <vt:vector size="45" baseType="lpstr">
      <vt:lpstr>Arial</vt:lpstr>
      <vt:lpstr>Finlandica</vt:lpstr>
      <vt:lpstr>2_Suomi Finland</vt:lpstr>
      <vt:lpstr>1_Suomi Finland Blanco</vt:lpstr>
      <vt:lpstr>PowerPoint Presentation</vt:lpstr>
      <vt:lpstr>YES, THERE ARE FAMOUS FINNS</vt:lpstr>
      <vt:lpstr>JEAN SIBELIUS (1865–1957)  </vt:lpstr>
      <vt:lpstr>“Music begins where the possibilities of language end.”</vt:lpstr>
      <vt:lpstr>OSMO VÄNSKÄ (1953–) </vt:lpstr>
      <vt:lpstr>“The old way of thinking is that the players are only playing and not using their brain for anything else... If I have one brain and we have 70 players in the orchestra, 71 brains are much more than one, right?” </vt:lpstr>
      <vt:lpstr>ESA-PEKKA SALONEN (1958–)</vt:lpstr>
      <vt:lpstr>ALMA (1996–)</vt:lpstr>
      <vt:lpstr>SUSANNA MÄLKKI (1969–)</vt:lpstr>
      <vt:lpstr>KAIJA SAARIAHO (1952-)</vt:lpstr>
      <vt:lpstr>VILLE VALO (1976–) </vt:lpstr>
      <vt:lpstr>ARMI RATIA (1912–1979) </vt:lpstr>
      <vt:lpstr>“I only want people together so they can get to know each other and gain something from one another.” </vt:lpstr>
      <vt:lpstr>EERO AARNIO (1932–)</vt:lpstr>
      <vt:lpstr>ALVAR AALTO (1898–1976) </vt:lpstr>
      <vt:lpstr>“Human life is a combination of tragedy and comedy. The shapes and designs that surround us are the music accompanying this tragedy and this comedy.” </vt:lpstr>
      <vt:lpstr>AINO AALTO (1894–1949) </vt:lpstr>
      <vt:lpstr>KAJ FRANCK (1911–1989)</vt:lpstr>
      <vt:lpstr>“Doesn't ‘beautiful’ ultimately mean necessary, functional, justified, right?”</vt:lpstr>
      <vt:lpstr>EERO SAARINEN (1910–1961) </vt:lpstr>
      <vt:lpstr>HELENE SCHJERFBECK (1862–1946)</vt:lpstr>
      <vt:lpstr>TOUKO LAAKSONEN (1920–1991)</vt:lpstr>
      <vt:lpstr>"To me, a fully dressed man is more erotic than a naked one." </vt:lpstr>
      <vt:lpstr>TOVE JANSSON (1914–2001)</vt:lpstr>
      <vt:lpstr>“Someone who eats pancakes and jam can’t be so awfully dangerous. You can talk to him.”</vt:lpstr>
      <vt:lpstr>SOFI OKSANEN (1977–)</vt:lpstr>
      <vt:lpstr>“She found it hard to believe that there would be any bold moves, because too many people had dirty flour in their bags, and people with filthy fingers are hardly enthusiastic about digging up the past.”</vt:lpstr>
      <vt:lpstr>MINNA CANTH (1844–1897)</vt:lpstr>
      <vt:lpstr>"The issue of women is not just a question of women but a question of humanity."</vt:lpstr>
      <vt:lpstr>TARJA HALONEN (1943–)</vt:lpstr>
      <vt:lpstr> "When women participate in working life and do so to the same extent, with the same career goals as men, it becomes even more important to reconcile family and working life." </vt:lpstr>
      <vt:lpstr>MARTTI AHTISAARI (1937–) </vt:lpstr>
      <vt:lpstr>KIMI RÄIKKÖNEN (1979–) </vt:lpstr>
      <vt:lpstr>TOMMI MÄKINEN (1964–)</vt:lpstr>
      <vt:lpstr>LAURI MARKKANEN (1997-)</vt:lpstr>
      <vt:lpstr>EVA WAHLSTRÖM (1980–)</vt:lpstr>
      <vt:lpstr>AKI KAURISMÄKI (1957–) </vt:lpstr>
      <vt:lpstr>JASPER PÄÄKKÖNEN (1980–) </vt:lpstr>
      <vt:lpstr>LINUS TORVALDS (1969–)</vt:lpstr>
      <vt:lpstr>Thank you!</vt:lpstr>
      <vt:lpstr>PowerPoint Presentation</vt:lpstr>
    </vt:vector>
  </TitlesOfParts>
  <Manager>Hasan &amp; Partners</Manager>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Tuovinen Evita</dc:creator>
  <cp:lastModifiedBy>Tuovinen Evita</cp:lastModifiedBy>
  <cp:revision>40</cp:revision>
  <dcterms:created xsi:type="dcterms:W3CDTF">2020-11-13T11:28:45Z</dcterms:created>
  <dcterms:modified xsi:type="dcterms:W3CDTF">2020-12-16T15:22:48Z</dcterms:modified>
</cp:coreProperties>
</file>